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42A902E-D3D6-435F-8585-DA8F186417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B0CEC91-161B-457B-9DCC-36EA2D30A2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E1D7CC1-ABF7-4A06-AC61-0FBF60CD29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A4EA073-D8A6-4330-BB3F-D23F8E5CE4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C4C86EE-8A5E-4BC8-8105-85DAA489A8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97BA3FB-A5B0-442A-986A-1987E9436C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9891299-62F2-42A4-A26F-F1D7CF0A8E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47427B4-E688-475E-B83B-E0C47BFE7C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BDBDE67-B7DE-45AD-B419-754FF67E66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93B4BCE-A31B-4A73-9D33-9B9C9BBA41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97BE850-6990-4FC6-84FB-F12116733A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Relationship Id="rId4" Type="http://schemas.openxmlformats.org/officeDocument/2006/relationships/image" Target="../media/image4.jpeg" /><Relationship Id="rId5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1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1807212002300604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409093" y="4827662"/>
            <a:ext cx="3373814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40840" y="3516888"/>
            <a:ext cx="10110320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物理与人工智能：探索物理在人工智能算法和技术中的应用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825995" y="5328676"/>
            <a:ext cx="4540009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2024-01-15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59558" y="1161765"/>
            <a:ext cx="2072884" cy="2072884"/>
            <a:chOff x="5059558" y="1161765"/>
            <a:chExt cx="2072884" cy="2072884"/>
          </a:xfrm>
        </p:grpSpPr>
        <p:sp>
          <p:nvSpPr>
            <p:cNvPr id="6" name="AutoShape 6"/>
            <p:cNvSpPr/>
            <p:nvPr/>
          </p:nvSpPr>
          <p:spPr>
            <a:xfrm>
              <a:off x="5059558" y="1161765"/>
              <a:ext cx="2072884" cy="2072884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5116739" y="1218945"/>
            <a:ext cx="1958523" cy="1958523"/>
            <a:chOff x="5116739" y="1218945"/>
            <a:chExt cx="1958523" cy="1958523"/>
          </a:xfrm>
        </p:grpSpPr>
        <p:sp>
          <p:nvSpPr>
            <p:cNvPr id="8" name="Freeform 8"/>
            <p:cNvSpPr/>
            <p:nvPr/>
          </p:nvSpPr>
          <p:spPr>
            <a:xfrm>
              <a:off x="5116739" y="1218945"/>
              <a:ext cx="1958523" cy="1958523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116739" y="1218945"/>
              <a:ext cx="1958523" cy="1958523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253411" y="1355617"/>
              <a:ext cx="1685300" cy="1685300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5441229" y="1902429"/>
            <a:ext cx="1309543" cy="896478"/>
            <a:chOff x="5441229" y="1902429"/>
            <a:chExt cx="1309543" cy="896478"/>
          </a:xfrm>
        </p:grpSpPr>
        <p:sp>
          <p:nvSpPr>
            <p:cNvPr id="12" name="Freeform 12"/>
            <p:cNvSpPr/>
            <p:nvPr/>
          </p:nvSpPr>
          <p:spPr>
            <a:xfrm>
              <a:off x="5441229" y="1902429"/>
              <a:ext cx="1309543" cy="896478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AutoShape 13"/>
          <p:cNvSpPr/>
          <p:nvPr/>
        </p:nvSpPr>
        <p:spPr>
          <a:xfrm rot="-5400000">
            <a:off x="100705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-5400000" flipV="1">
            <a:off x="15361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51200" y="495117"/>
            <a:ext cx="757489" cy="757489"/>
            <a:chOff x="551200" y="495117"/>
            <a:chExt cx="757489" cy="757489"/>
          </a:xfrm>
        </p:grpSpPr>
        <p:sp>
          <p:nvSpPr>
            <p:cNvPr id="3" name="AutoShape 3"/>
            <p:cNvSpPr/>
            <p:nvPr/>
          </p:nvSpPr>
          <p:spPr>
            <a:xfrm>
              <a:off x="551200" y="495117"/>
              <a:ext cx="757489" cy="757489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" name="Group 4"/>
          <p:cNvGrpSpPr/>
          <p:nvPr/>
        </p:nvGrpSpPr>
        <p:grpSpPr>
          <a:xfrm>
            <a:off x="572171" y="516087"/>
            <a:ext cx="715670" cy="715670"/>
            <a:chOff x="572171" y="516087"/>
            <a:chExt cx="715670" cy="715670"/>
          </a:xfrm>
        </p:grpSpPr>
        <p:sp>
          <p:nvSpPr>
            <p:cNvPr id="5" name="Freeform 5"/>
            <p:cNvSpPr/>
            <p:nvPr/>
          </p:nvSpPr>
          <p:spPr>
            <a:xfrm>
              <a:off x="572171" y="516087"/>
              <a:ext cx="715670" cy="715670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572171" y="516087"/>
              <a:ext cx="715670" cy="715670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622036" y="565953"/>
              <a:ext cx="615696" cy="615696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AutoShape 8"/>
          <p:cNvSpPr/>
          <p:nvPr/>
        </p:nvSpPr>
        <p:spPr>
          <a:xfrm>
            <a:off x="1490568" y="1247584"/>
            <a:ext cx="1681506" cy="766756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defRPr/>
            </a:pPr>
            <a:r>
              <a:rPr lang="en-US" sz="4425" b="1">
                <a:solidFill>
                  <a:srgbClr val="FFFFFF">
                    <a:alpha val="100000"/>
                  </a:srgbClr>
                </a:solidFill>
                <a:latin typeface="黑体"/>
                <a:ea typeface="黑体"/>
                <a:cs typeface="黑体"/>
              </a:rPr>
              <a:t>目录</a:t>
            </a:r>
            <a:endParaRPr lang="en-US" sz="1100"/>
          </a:p>
        </p:txBody>
      </p:sp>
      <p:cxnSp>
        <p:nvCxnSpPr>
          <p:cNvPr id="9" name="Connector 9"/>
          <p:cNvCxnSpPr/>
          <p:nvPr/>
        </p:nvCxnSpPr>
        <p:spPr>
          <a:xfrm>
            <a:off x="4573574" y="1614170"/>
            <a:ext cx="5237390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0" name="TextBox 10"/>
          <p:cNvSpPr txBox="1"/>
          <p:nvPr/>
        </p:nvSpPr>
        <p:spPr>
          <a:xfrm>
            <a:off x="4596480" y="1789458"/>
            <a:ext cx="6562725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物理在人工智能算法中的应用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物理在人工智能技术中的应用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物理在人工智能硬件技术中的应用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物理在人工智能安全与伦理中的应用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未来展望与挑战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5319" b="5319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4457" b="14457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757" b="2757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背景与意义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物理学的重要性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物理学是研究物质的基本性质和相互作用的自然科学，对于理解自然现象和解决实际问题具有重要意义。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人工智能的崛起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近年来，人工智能技术在多个领域取得了显著进展，包括机器学习、深度学习、自然语言处理等。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物理与人工智能的结合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将物理学的原理和方法应用于人工智能算法和技术中，可以提高算法的效率和准确性，推动人工智能技术的发展。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748" r="16748"/>
          <a:stretch>
            <a:fillRect/>
          </a:stretch>
        </p:blipFill>
        <p:spPr>
          <a:xfrm>
            <a:off x="705128" y="1258733"/>
            <a:ext cx="5140490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物理模型可以提供对现实世界的准确描述，而机器学习可以从数据中学习并优化模型参数，二者相结合可以实现更精准的预测和决策。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物理模型与机器学习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物理仿真可以模拟现实世界的复杂环境，为强化学习提供丰富的训练数据和环境交互经验，促进智能体的学习和进化。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物理仿真与强化学习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物理学的原理和方法可以为深度学习提供灵感和改进方向，如卷积神经网络中的卷积操作就借鉴了物理学中的卷积概念。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物理启发与深度学习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物理与人工智能的关联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28883" y="1711764"/>
            <a:ext cx="4242156" cy="1454089"/>
          </a:xfrm>
          <a:prstGeom prst="roundRect">
            <a:avLst>
              <a:gd name="adj" fmla="val 2049"/>
            </a:avLst>
          </a:prstGeom>
          <a:solidFill>
            <a:schemeClr val="accent1">
              <a:alpha val="100000"/>
            </a:schemeClr>
          </a:solidFill>
          <a:ln w="25432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996316" y="1711764"/>
            <a:ext cx="4092216" cy="1454089"/>
          </a:xfrm>
          <a:prstGeom prst="roundRect">
            <a:avLst>
              <a:gd name="adj" fmla="val 2049"/>
            </a:avLst>
          </a:prstGeom>
          <a:solidFill>
            <a:schemeClr val="accent2">
              <a:alpha val="100000"/>
            </a:schemeClr>
          </a:solidFill>
          <a:ln w="25432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6096000" y="3660226"/>
            <a:ext cx="0" cy="2439937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5" name="AutoShape 5"/>
          <p:cNvSpPr/>
          <p:nvPr/>
        </p:nvSpPr>
        <p:spPr>
          <a:xfrm>
            <a:off x="1128883" y="3468001"/>
            <a:ext cx="4382762" cy="2756521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本报告旨在探讨物理学在人工智能算法和技术中的应用，分析物理与人工智能的关联，并展望未来的发展趋势。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851043" y="3468001"/>
            <a:ext cx="4382762" cy="2756521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报告将涵盖物理模型与机器学习、物理仿真与强化学习、物理启发与深度学习等方面的内容，介绍相关算法、技术、应用案例和发展趋势。同时，本报告还将关注物理与人工智能结合所带来的挑战和机遇，以及未来可能的研究方向和应用前景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128883" y="2489009"/>
            <a:ext cx="4242156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目的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996316" y="2489009"/>
            <a:ext cx="4092216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范围</a:t>
            </a:r>
            <a:endParaRPr lang="en-US" sz="1100"/>
          </a:p>
        </p:txBody>
      </p:sp>
      <p:sp>
        <p:nvSpPr>
          <p:cNvPr id="9" name="Freeform 9"/>
          <p:cNvSpPr/>
          <p:nvPr/>
        </p:nvSpPr>
        <p:spPr>
          <a:xfrm>
            <a:off x="3032529" y="2003945"/>
            <a:ext cx="434864" cy="434864"/>
          </a:xfrm>
          <a:custGeom>
            <a:rect l="l" t="t" r="r" b="b"/>
            <a:pathLst>
              <a:path w="9753600" h="9753600">
                <a:moveTo>
                  <a:pt x="8367503" y="4412961"/>
                </a:moveTo>
                <a:cubicBezTo>
                  <a:pt x="8156175" y="3938286"/>
                  <a:pt x="7853813" y="3517798"/>
                  <a:pt x="7469088" y="3164500"/>
                </a:cubicBezTo>
                <a:lnTo>
                  <a:pt x="7153722" y="2875143"/>
                </a:lnTo>
                <a:cubicBezTo>
                  <a:pt x="7107121" y="2833961"/>
                  <a:pt x="7033428" y="2852385"/>
                  <a:pt x="7012836" y="2910906"/>
                </a:cubicBezTo>
                <a:lnTo>
                  <a:pt x="6871951" y="3315139"/>
                </a:lnTo>
                <a:cubicBezTo>
                  <a:pt x="6784169" y="3568732"/>
                  <a:pt x="6622692" y="3827745"/>
                  <a:pt x="6394025" y="4082422"/>
                </a:cubicBezTo>
                <a:cubicBezTo>
                  <a:pt x="6378853" y="4098678"/>
                  <a:pt x="6361513" y="4103013"/>
                  <a:pt x="6349592" y="4104097"/>
                </a:cubicBezTo>
                <a:cubicBezTo>
                  <a:pt x="6337671" y="4105181"/>
                  <a:pt x="6319247" y="4103013"/>
                  <a:pt x="6302991" y="4087841"/>
                </a:cubicBezTo>
                <a:cubicBezTo>
                  <a:pt x="6287819" y="4074836"/>
                  <a:pt x="6280233" y="4055329"/>
                  <a:pt x="6281317" y="4035822"/>
                </a:cubicBezTo>
                <a:cubicBezTo>
                  <a:pt x="6321415" y="3383415"/>
                  <a:pt x="6126343" y="2647563"/>
                  <a:pt x="5699351" y="1846682"/>
                </a:cubicBezTo>
                <a:cubicBezTo>
                  <a:pt x="5346059" y="1181271"/>
                  <a:pt x="4855121" y="662161"/>
                  <a:pt x="4241730" y="300194"/>
                </a:cubicBezTo>
                <a:lnTo>
                  <a:pt x="3794148" y="36847"/>
                </a:lnTo>
                <a:cubicBezTo>
                  <a:pt x="3735627" y="2167"/>
                  <a:pt x="3660849" y="47684"/>
                  <a:pt x="3664101" y="115959"/>
                </a:cubicBezTo>
                <a:lnTo>
                  <a:pt x="3687943" y="636151"/>
                </a:lnTo>
                <a:cubicBezTo>
                  <a:pt x="3704199" y="991615"/>
                  <a:pt x="3663017" y="1305898"/>
                  <a:pt x="3565481" y="1567078"/>
                </a:cubicBezTo>
                <a:cubicBezTo>
                  <a:pt x="3446270" y="1886778"/>
                  <a:pt x="3275041" y="2183722"/>
                  <a:pt x="3056126" y="2450320"/>
                </a:cubicBezTo>
                <a:cubicBezTo>
                  <a:pt x="2902236" y="2636723"/>
                  <a:pt x="2729922" y="2804701"/>
                  <a:pt x="2541353" y="2949922"/>
                </a:cubicBezTo>
                <a:cubicBezTo>
                  <a:pt x="2085102" y="3299967"/>
                  <a:pt x="1709046" y="3756220"/>
                  <a:pt x="1454369" y="4266658"/>
                </a:cubicBezTo>
                <a:cubicBezTo>
                  <a:pt x="1197521" y="4782512"/>
                  <a:pt x="1062057" y="5360146"/>
                  <a:pt x="1062057" y="5938857"/>
                </a:cubicBezTo>
                <a:cubicBezTo>
                  <a:pt x="1062057" y="6450379"/>
                  <a:pt x="1162843" y="6945649"/>
                  <a:pt x="1362250" y="7412736"/>
                </a:cubicBezTo>
                <a:cubicBezTo>
                  <a:pt x="1555154" y="7862486"/>
                  <a:pt x="1830423" y="8267802"/>
                  <a:pt x="2180469" y="8614601"/>
                </a:cubicBezTo>
                <a:cubicBezTo>
                  <a:pt x="2531598" y="8961395"/>
                  <a:pt x="2939082" y="9234496"/>
                  <a:pt x="3393163" y="9424149"/>
                </a:cubicBezTo>
                <a:cubicBezTo>
                  <a:pt x="3863511" y="9621393"/>
                  <a:pt x="4362031" y="9721120"/>
                  <a:pt x="4876800" y="9721120"/>
                </a:cubicBezTo>
                <a:cubicBezTo>
                  <a:pt x="5391569" y="9721120"/>
                  <a:pt x="5890089" y="9621416"/>
                  <a:pt x="6360433" y="9425261"/>
                </a:cubicBezTo>
                <a:cubicBezTo>
                  <a:pt x="6814517" y="9235608"/>
                  <a:pt x="7223085" y="8963591"/>
                  <a:pt x="7573127" y="8615712"/>
                </a:cubicBezTo>
                <a:cubicBezTo>
                  <a:pt x="7924257" y="8268917"/>
                  <a:pt x="8199526" y="7863601"/>
                  <a:pt x="8391346" y="7413848"/>
                </a:cubicBezTo>
                <a:cubicBezTo>
                  <a:pt x="8590753" y="6946759"/>
                  <a:pt x="8691540" y="6451489"/>
                  <a:pt x="8691540" y="5939968"/>
                </a:cubicBezTo>
                <a:cubicBezTo>
                  <a:pt x="8691540" y="5411106"/>
                  <a:pt x="8583166" y="4897419"/>
                  <a:pt x="8367503" y="441298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8832836" y="2019632"/>
            <a:ext cx="419176" cy="419176"/>
          </a:xfrm>
          <a:custGeom>
            <a:rect l="l" t="t" r="r" b="b"/>
            <a:pathLst>
              <a:path w="9753600" h="9753600">
                <a:moveTo>
                  <a:pt x="9713690" y="5376882"/>
                </a:moveTo>
                <a:lnTo>
                  <a:pt x="8390668" y="876176"/>
                </a:lnTo>
                <a:cubicBezTo>
                  <a:pt x="8308131" y="628565"/>
                  <a:pt x="8110284" y="462277"/>
                  <a:pt x="7845680" y="462277"/>
                </a:cubicBezTo>
                <a:cubicBezTo>
                  <a:pt x="7581075" y="462277"/>
                  <a:pt x="7366236" y="611572"/>
                  <a:pt x="7283699" y="859184"/>
                </a:cubicBezTo>
                <a:lnTo>
                  <a:pt x="6407348" y="3473672"/>
                </a:lnTo>
                <a:lnTo>
                  <a:pt x="3349866" y="3473672"/>
                </a:lnTo>
                <a:lnTo>
                  <a:pt x="2473509" y="860398"/>
                </a:lnTo>
                <a:cubicBezTo>
                  <a:pt x="2390972" y="612787"/>
                  <a:pt x="2176133" y="463491"/>
                  <a:pt x="1911528" y="463491"/>
                </a:cubicBezTo>
                <a:cubicBezTo>
                  <a:pt x="1646924" y="463491"/>
                  <a:pt x="1432085" y="628565"/>
                  <a:pt x="1366540" y="877391"/>
                </a:cubicBezTo>
                <a:lnTo>
                  <a:pt x="44737" y="5376882"/>
                </a:lnTo>
                <a:cubicBezTo>
                  <a:pt x="-5029" y="5541956"/>
                  <a:pt x="61730" y="5724023"/>
                  <a:pt x="194031" y="5823553"/>
                </a:cubicBezTo>
                <a:lnTo>
                  <a:pt x="4871949" y="9331382"/>
                </a:lnTo>
                <a:lnTo>
                  <a:pt x="9565641" y="5823553"/>
                </a:lnTo>
                <a:cubicBezTo>
                  <a:pt x="9696730" y="5725237"/>
                  <a:pt x="9763487" y="5543169"/>
                  <a:pt x="9713722" y="537688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报告目的和范围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物理在人工智能算法中的应用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物理信息神经网络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将物理定律和原理融入神经网络，使网络能够学习和遵守物理规律，提高模型的可解释性和泛化能力。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物理模拟与深度学习结合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利用深度学习强大的表征学习能力，结合物理模拟技术，实现复杂物理现象的建模和预测。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物理启发的神经网络结构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借鉴物理学的概念，如相变、动力学等，设计更高效的神经网络结构，提高深度学习的性能。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4478" r="14478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神经网络与深度学习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064" r="16064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物理动力学优化算法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利用物理动力学的原理和方法，设计优化算法，如粒子群优化、蚁群优化等。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模拟退火算法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借鉴物理学中固体退火过程的原理，设计一种全局优化算法，用于解决组合优化等问题。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遗传算法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借鉴生物进化论和遗传学原理，通过模拟自然选择和遗传机制，实现优化问题的求解。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物理启发的优化算法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物理模型作为先验知识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将物理模型作为机器学习模型的先验知识，提高模型的学习效率和准确性。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物理模型与数据驱动模型融合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结合物理模型和数据驱动模型的优点，构建混合模型，实现更准确的预测和决策。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物理模型在可解释性机器学习中的应用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利用物理模型的可解释性，提高机器学习模型的可解释性，增强人们对模型的理解和信任。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物理模型在机器学习中的应用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物理在人工智能技术中的应用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计算机视觉中大量运用光学原理，如透镜成像、光的干涉和衍射等，以获取清晰、准确的图像信息。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光学原理应用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借鉴物理学中的信号处理和滤波技术，图像处理算法能够有效去除噪声、增强图像特征。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图像处理算法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7000" r="1700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21750" r="2175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基于物理学的三维测量和重建技术，如结构光、激光扫描等，为计算机视觉提供了对物体形状、位置的精确感知。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三维重建技术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计算机视觉与图像处理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70591"/>
            <a:ext cx="5783287" cy="1172718"/>
            <a:chOff x="5982796" y="3170591"/>
            <a:chExt cx="5783287" cy="1172718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70591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语音合成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641126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借鉴物理学中的振动和声波传播原理，语音合成技术能够生成自然、流畅的语音。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823246"/>
            <a:ext cx="5783287" cy="1172718"/>
            <a:chOff x="5982796" y="4823246"/>
            <a:chExt cx="5783287" cy="1172718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823246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自然语言处理中的物理隐喻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93781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物理学中的概念，如力、场、能量等，被隐喻性地应用于自然语言处理中，用于描述文本中的语义关系和情感倾向。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805646" y="4913047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982796" y="1521950"/>
            <a:ext cx="5687135" cy="1172718"/>
            <a:chOff x="5982796" y="1521950"/>
            <a:chExt cx="5687135" cy="1172718"/>
          </a:xfrm>
        </p:grpSpPr>
        <p:sp>
          <p:nvSpPr>
            <p:cNvPr id="10" name="TextBox 10"/>
            <p:cNvSpPr txBox="1"/>
            <p:nvPr/>
          </p:nvSpPr>
          <p:spPr>
            <a:xfrm>
              <a:off x="5982796" y="152195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声学模型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982796" y="1992485"/>
              <a:ext cx="5687135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语音识别中采用声学模型模拟声音在空气中的传播和衰减过程，以提高语音识别的准确性。</a:t>
              </a:r>
            </a:p>
          </p:txBody>
        </p:sp>
      </p:grpSp>
      <p:sp>
        <p:nvSpPr>
          <p:cNvPr id="12" name="AutoShape 12"/>
          <p:cNvSpPr/>
          <p:nvPr/>
        </p:nvSpPr>
        <p:spPr>
          <a:xfrm>
            <a:off x="4805646" y="3272584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805646" y="161148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41457" y="1735931"/>
            <a:ext cx="3722789" cy="3981079"/>
          </a:xfrm>
          <a:prstGeom prst="rect">
            <a:avLst/>
          </a:prstGeom>
          <a:solidFill>
            <a:schemeClr val="accent1">
              <a:alpha val="9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5014447" y="3486249"/>
            <a:ext cx="391670" cy="391670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14447" y="1795508"/>
            <a:ext cx="391670" cy="3916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5026640" y="5128951"/>
            <a:ext cx="378428" cy="378428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2">
            <a:alphaModFix/>
          </a:blip>
          <a:srcRect l="22692" r="22692"/>
          <a:stretch>
            <a:fillRect/>
          </a:stretch>
        </p:blipFill>
        <p:spPr>
          <a:xfrm>
            <a:off x="641457" y="1883900"/>
            <a:ext cx="3722789" cy="3671084"/>
          </a:xfrm>
          <a:prstGeom prst="rect">
            <a:avLst/>
          </a:prstGeom>
        </p:spPr>
      </p:pic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自然语言处理与语音识别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https://d.book118.com/318072120023006045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78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黑体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2024-09-25T14:03:54.285</cp:lastPrinted>
  <dcterms:created xsi:type="dcterms:W3CDTF">2024-09-25T06:03:54Z</dcterms:created>
  <dcterms:modified xsi:type="dcterms:W3CDTF">2024-09-25T06:03:56Z</dcterms:modified>
</cp:coreProperties>
</file>