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47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1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087D3-43D2-4461-83C1-455F5113B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54C75-6E35-41B2-9E29-9733ED2D1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76145-27AD-4BDC-8413-F686C9C70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0DE0C-BBC4-4BE4-B5F0-9995AD8DE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56487D-0E52-4BC3-B4D8-7D8BF063A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86BBEA-D4AA-43ED-9A9F-6596DFC78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305730-574A-4E42-B162-536B70996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D35A9-28C5-4209-8A7E-82A96A7D7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2A774D-D599-46D7-9287-3847DDD5F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8D753-C849-4795-BB15-1BAB32EB9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9DEB4-BE94-4911-AF35-63A0C048E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4751" r:id="rId2"/>
    <p:sldLayoutId id="2147514752" r:id="rId3"/>
    <p:sldLayoutId id="2147514753" r:id="rId4"/>
    <p:sldLayoutId id="2147514754" r:id="rId5"/>
    <p:sldLayoutId id="2147514755" r:id="rId6"/>
    <p:sldLayoutId id="2147514756" r:id="rId7"/>
    <p:sldLayoutId id="2147514757" r:id="rId8"/>
    <p:sldLayoutId id="2147514758" r:id="rId9"/>
    <p:sldLayoutId id="2147514759" r:id="rId10"/>
    <p:sldLayoutId id="2147514760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7.xml" /><Relationship Id="rId30" Type="http://schemas.openxmlformats.org/officeDocument/2006/relationships/tags" Target="../tags/tag214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7501306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3125"/>
          </a:bodyPr>
          <a:lstStyle/>
          <a:p>
            <a:r>
              <a:rPr lang="zh-CN" altLang="en-US"/>
              <a:t>管理者的跨部门协作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跨部门协作的重要性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跨部门协作的障碍与挑战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管理者的角色与责任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跨部门协作的实践案例分析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提升跨部门协作效果的策略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跨部门协作的重要性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提高组织效率</a:t>
            </a:r>
            <a:endParaRPr lang="zh-CN" altLang="en-US"/>
          </a:p>
        </p:txBody>
      </p:sp>
      <p:sp>
        <p:nvSpPr>
          <p:cNvPr id="1048978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0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4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6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跨部门协作可以促进资源共享，提高资源利用效率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8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跨部门协作可以打破部门之间的壁垒，提高信息流通效率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跨部门协作可以增强团队协作能力，提高团队工作效率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跨部门协作可以促进创新，提高组织创新能力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促进资源共享</a:t>
            </a:r>
            <a:endParaRPr lang="zh-CN" altLang="en-US"/>
          </a:p>
        </p:txBody>
      </p:sp>
      <p:sp>
        <p:nvSpPr>
          <p:cNvPr id="1049030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2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4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6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8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资源共享可以避免重复工作，减少浪费，提高企业的经济效益。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0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跨部门协作可以促进不同部门之间的资源共享，提高工作效率。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2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跨部门协作可以促进不同部门之间的沟通与合作，增强企业的凝聚力和向心力。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4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资源共享可以促进不同部门之间的创新与合作，提高企业的核心竞争力。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增强团队协作</a:t>
            </a:r>
            <a:endParaRPr lang="zh-CN" altLang="en-US"/>
          </a:p>
        </p:txBody>
      </p:sp>
      <p:sp>
        <p:nvSpPr>
          <p:cNvPr id="1049082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提高工作效率：跨部门协作可以减少沟通成本，提高工作效率。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促进信息共享：跨部门协作可以促进信息共享，避免信息孤岛。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增强创新能力：跨部门协作可以激发员工的创新思维，提高企业的创新能力。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提升企业竞争力：跨部门协作可以提高企业的整体竞争力，使企业在市场竞争中处于有利地位。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提升企业竞争力</a:t>
            </a:r>
            <a:endParaRPr lang="zh-CN" altLang="en-US"/>
          </a:p>
        </p:txBody>
      </p:sp>
      <p:sp>
        <p:nvSpPr>
          <p:cNvPr id="10491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4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跨部门协作可以促进信息共享，提高决策效率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跨部门协作可以优化资源配置，降低成本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6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跨部门协作可以增强团队协作，提高工作效率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58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跨部门协作可以促进创新，提高企业竞争力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管理者的角色与责任</a:t>
            </a:r>
            <a:endParaRPr lang="zh-CN" altLang="en-US"/>
          </a:p>
        </p:txBody>
      </p:sp>
      <p:sp>
        <p:nvSpPr>
          <p:cNvPr id="10492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制定协作策略</a:t>
            </a:r>
            <a:endParaRPr lang="zh-CN" altLang="en-US"/>
          </a:p>
        </p:txBody>
      </p:sp>
      <p:sp>
        <p:nvSpPr>
          <p:cNvPr id="1049276" name="矩形 5"/>
          <p:cNvSpPr/>
          <p:nvPr>
            <p:custDataLst>
              <p:tags r:id="rId2"/>
            </p:custDataLst>
          </p:nvPr>
        </p:nvSpPr>
        <p:spPr>
          <a:xfrm>
            <a:off x="1538862" y="1778461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矩形 10"/>
          <p:cNvSpPr/>
          <p:nvPr>
            <p:custDataLst>
              <p:tags r:id="rId3"/>
            </p:custDataLst>
          </p:nvPr>
        </p:nvSpPr>
        <p:spPr>
          <a:xfrm>
            <a:off x="1844304" y="1773936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TextBox 2"/>
          <p:cNvSpPr txBox="1"/>
          <p:nvPr>
            <p:custDataLst>
              <p:tags r:id="rId4"/>
            </p:custDataLst>
          </p:nvPr>
        </p:nvSpPr>
        <p:spPr>
          <a:xfrm>
            <a:off x="1672351" y="2441384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明确目标：确定协作的目标和预期成果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2" name="矩形 6"/>
          <p:cNvSpPr/>
          <p:nvPr>
            <p:custDataLst>
              <p:tags r:id="rId5"/>
            </p:custDataLst>
          </p:nvPr>
        </p:nvSpPr>
        <p:spPr>
          <a:xfrm>
            <a:off x="4681523" y="1778461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矩形 11"/>
          <p:cNvSpPr/>
          <p:nvPr>
            <p:custDataLst>
              <p:tags r:id="rId6"/>
            </p:custDataLst>
          </p:nvPr>
        </p:nvSpPr>
        <p:spPr>
          <a:xfrm>
            <a:off x="5003934" y="1773936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TextBox 2"/>
          <p:cNvSpPr txBox="1"/>
          <p:nvPr>
            <p:custDataLst>
              <p:tags r:id="rId7"/>
            </p:custDataLst>
          </p:nvPr>
        </p:nvSpPr>
        <p:spPr>
          <a:xfrm>
            <a:off x="4815012" y="2441384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建立沟通机制：建立有效的沟通渠道和方式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8" name="矩形 7"/>
          <p:cNvSpPr/>
          <p:nvPr>
            <p:custDataLst>
              <p:tags r:id="rId8"/>
            </p:custDataLst>
          </p:nvPr>
        </p:nvSpPr>
        <p:spPr>
          <a:xfrm>
            <a:off x="7823618" y="1778461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矩形 12"/>
          <p:cNvSpPr/>
          <p:nvPr>
            <p:custDataLst>
              <p:tags r:id="rId9"/>
            </p:custDataLst>
          </p:nvPr>
        </p:nvSpPr>
        <p:spPr>
          <a:xfrm>
            <a:off x="8162998" y="1773936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TextBox 2"/>
          <p:cNvSpPr txBox="1"/>
          <p:nvPr>
            <p:custDataLst>
              <p:tags r:id="rId10"/>
            </p:custDataLst>
          </p:nvPr>
        </p:nvSpPr>
        <p:spPr>
          <a:xfrm>
            <a:off x="7957108" y="2441384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制定计划：制定详细的协作计划和时间表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4" name="矩形 33"/>
          <p:cNvSpPr/>
          <p:nvPr>
            <p:custDataLst>
              <p:tags r:id="rId11"/>
            </p:custDataLst>
          </p:nvPr>
        </p:nvSpPr>
        <p:spPr>
          <a:xfrm>
            <a:off x="1538296" y="4021764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矩形 37"/>
          <p:cNvSpPr/>
          <p:nvPr>
            <p:custDataLst>
              <p:tags r:id="rId12"/>
            </p:custDataLst>
          </p:nvPr>
        </p:nvSpPr>
        <p:spPr>
          <a:xfrm>
            <a:off x="1843738" y="4017239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TextBox 2"/>
          <p:cNvSpPr txBox="1"/>
          <p:nvPr>
            <p:custDataLst>
              <p:tags r:id="rId13"/>
            </p:custDataLst>
          </p:nvPr>
        </p:nvSpPr>
        <p:spPr>
          <a:xfrm>
            <a:off x="1671786" y="4684687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协调资源：协调各部门的资源和需求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0" name="矩形 34"/>
          <p:cNvSpPr/>
          <p:nvPr>
            <p:custDataLst>
              <p:tags r:id="rId14"/>
            </p:custDataLst>
          </p:nvPr>
        </p:nvSpPr>
        <p:spPr>
          <a:xfrm>
            <a:off x="4680957" y="4021764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矩形 38"/>
          <p:cNvSpPr/>
          <p:nvPr>
            <p:custDataLst>
              <p:tags r:id="rId15"/>
            </p:custDataLst>
          </p:nvPr>
        </p:nvSpPr>
        <p:spPr>
          <a:xfrm>
            <a:off x="5003368" y="4017239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4" name="TextBox 2"/>
          <p:cNvSpPr txBox="1"/>
          <p:nvPr>
            <p:custDataLst>
              <p:tags r:id="rId16"/>
            </p:custDataLst>
          </p:nvPr>
        </p:nvSpPr>
        <p:spPr>
          <a:xfrm>
            <a:off x="4814447" y="4684687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监控进度：监控协作的进度和效果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6" name="矩形 35"/>
          <p:cNvSpPr/>
          <p:nvPr>
            <p:custDataLst>
              <p:tags r:id="rId17"/>
            </p:custDataLst>
          </p:nvPr>
        </p:nvSpPr>
        <p:spPr>
          <a:xfrm>
            <a:off x="7823053" y="4021764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矩形 39"/>
          <p:cNvSpPr/>
          <p:nvPr>
            <p:custDataLst>
              <p:tags r:id="rId18"/>
            </p:custDataLst>
          </p:nvPr>
        </p:nvSpPr>
        <p:spPr>
          <a:xfrm>
            <a:off x="8162433" y="4017239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0" name="TextBox 2"/>
          <p:cNvSpPr txBox="1"/>
          <p:nvPr>
            <p:custDataLst>
              <p:tags r:id="rId19"/>
            </p:custDataLst>
          </p:nvPr>
        </p:nvSpPr>
        <p:spPr>
          <a:xfrm>
            <a:off x="7956542" y="4684687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解决问题：及时解决协作中出现的问题和障碍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建立沟通机制</a:t>
            </a:r>
            <a:endParaRPr lang="zh-CN" altLang="en-US"/>
          </a:p>
        </p:txBody>
      </p:sp>
      <p:sp>
        <p:nvSpPr>
          <p:cNvPr id="1049348" name="矩形 38"/>
          <p:cNvSpPr/>
          <p:nvPr>
            <p:custDataLst>
              <p:tags r:id="rId2"/>
            </p:custDataLst>
          </p:nvPr>
        </p:nvSpPr>
        <p:spPr>
          <a:xfrm rot="204112">
            <a:off x="2076806" y="1773936"/>
            <a:ext cx="3563288" cy="185987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39"/>
          <p:cNvSpPr/>
          <p:nvPr>
            <p:custDataLst>
              <p:tags r:id="rId3"/>
            </p:custDataLst>
          </p:nvPr>
        </p:nvSpPr>
        <p:spPr>
          <a:xfrm>
            <a:off x="2080924" y="1774524"/>
            <a:ext cx="3563288" cy="18598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TextBox 2"/>
          <p:cNvSpPr txBox="1"/>
          <p:nvPr>
            <p:custDataLst>
              <p:tags r:id="rId4"/>
            </p:custDataLst>
          </p:nvPr>
        </p:nvSpPr>
        <p:spPr>
          <a:xfrm>
            <a:off x="2287380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明确沟通目标：确保信息准确、及时传递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54" name="矩形 100"/>
          <p:cNvSpPr/>
          <p:nvPr>
            <p:custDataLst>
              <p:tags r:id="rId5"/>
            </p:custDataLst>
          </p:nvPr>
        </p:nvSpPr>
        <p:spPr>
          <a:xfrm rot="204112">
            <a:off x="6544151" y="1773936"/>
            <a:ext cx="3563288" cy="185987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101"/>
          <p:cNvSpPr/>
          <p:nvPr>
            <p:custDataLst>
              <p:tags r:id="rId6"/>
            </p:custDataLst>
          </p:nvPr>
        </p:nvSpPr>
        <p:spPr>
          <a:xfrm>
            <a:off x="6548857" y="1774524"/>
            <a:ext cx="3563288" cy="18598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TextBox 2"/>
          <p:cNvSpPr txBox="1"/>
          <p:nvPr>
            <p:custDataLst>
              <p:tags r:id="rId7"/>
            </p:custDataLst>
          </p:nvPr>
        </p:nvSpPr>
        <p:spPr>
          <a:xfrm>
            <a:off x="6755902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制定沟通计划：确定沟通频率、方式、内容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60" name="矩形 122"/>
          <p:cNvSpPr/>
          <p:nvPr>
            <p:custDataLst>
              <p:tags r:id="rId8"/>
            </p:custDataLst>
          </p:nvPr>
        </p:nvSpPr>
        <p:spPr>
          <a:xfrm rot="204112">
            <a:off x="2076806" y="4101426"/>
            <a:ext cx="3563288" cy="185987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123"/>
          <p:cNvSpPr/>
          <p:nvPr>
            <p:custDataLst>
              <p:tags r:id="rId9"/>
            </p:custDataLst>
          </p:nvPr>
        </p:nvSpPr>
        <p:spPr>
          <a:xfrm>
            <a:off x="2080924" y="4102014"/>
            <a:ext cx="3563288" cy="185987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TextBox 2"/>
          <p:cNvSpPr txBox="1"/>
          <p:nvPr>
            <p:custDataLst>
              <p:tags r:id="rId10"/>
            </p:custDataLst>
          </p:nvPr>
        </p:nvSpPr>
        <p:spPr>
          <a:xfrm>
            <a:off x="2286792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363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建立沟通渠道：利用会议、邮件、即时通讯等工具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66" name="矩形 89"/>
          <p:cNvSpPr/>
          <p:nvPr>
            <p:custDataLst>
              <p:tags r:id="rId11"/>
            </p:custDataLst>
          </p:nvPr>
        </p:nvSpPr>
        <p:spPr>
          <a:xfrm rot="204112">
            <a:off x="6544151" y="4101426"/>
            <a:ext cx="3563288" cy="185987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90"/>
          <p:cNvSpPr/>
          <p:nvPr>
            <p:custDataLst>
              <p:tags r:id="rId12"/>
            </p:custDataLst>
          </p:nvPr>
        </p:nvSpPr>
        <p:spPr>
          <a:xfrm>
            <a:off x="6548857" y="4102014"/>
            <a:ext cx="3563288" cy="185987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TextBox 2"/>
          <p:cNvSpPr txBox="1"/>
          <p:nvPr>
            <p:custDataLst>
              <p:tags r:id="rId13"/>
            </p:custDataLst>
          </p:nvPr>
        </p:nvSpPr>
        <p:spPr>
          <a:xfrm>
            <a:off x="6754725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363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培养沟通技巧：学会倾听、表达、反馈、调解冲突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协调资源分配</a:t>
            </a:r>
            <a:endParaRPr lang="zh-CN" altLang="en-US"/>
          </a:p>
        </p:txBody>
      </p:sp>
      <p:sp>
        <p:nvSpPr>
          <p:cNvPr id="1049408" name="弧形 58"/>
          <p:cNvSpPr/>
          <p:nvPr>
            <p:custDataLst>
              <p:tags r:id="rId2"/>
            </p:custDataLst>
          </p:nvPr>
        </p:nvSpPr>
        <p:spPr>
          <a:xfrm>
            <a:off x="7960385" y="2261121"/>
            <a:ext cx="3214326" cy="321432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弧形 57"/>
          <p:cNvSpPr/>
          <p:nvPr>
            <p:custDataLst>
              <p:tags r:id="rId3"/>
            </p:custDataLst>
          </p:nvPr>
        </p:nvSpPr>
        <p:spPr>
          <a:xfrm>
            <a:off x="1014984" y="2261121"/>
            <a:ext cx="3214326" cy="321432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椭圆 22"/>
          <p:cNvSpPr/>
          <p:nvPr>
            <p:custDataLst>
              <p:tags r:id="rId4"/>
            </p:custDataLst>
          </p:nvPr>
        </p:nvSpPr>
        <p:spPr>
          <a:xfrm>
            <a:off x="8276361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椭圆 23"/>
          <p:cNvSpPr/>
          <p:nvPr>
            <p:custDataLst>
              <p:tags r:id="rId5"/>
            </p:custDataLst>
          </p:nvPr>
        </p:nvSpPr>
        <p:spPr>
          <a:xfrm>
            <a:off x="8634005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正文"/>
          <p:cNvSpPr txBox="1"/>
          <p:nvPr>
            <p:custDataLst>
              <p:tags r:id="rId6"/>
            </p:custDataLst>
          </p:nvPr>
        </p:nvSpPr>
        <p:spPr>
          <a:xfrm>
            <a:off x="8695638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定期评估资源分配效果，进行调整和优化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18" name="椭圆 24"/>
          <p:cNvSpPr/>
          <p:nvPr>
            <p:custDataLst>
              <p:tags r:id="rId7"/>
            </p:custDataLst>
          </p:nvPr>
        </p:nvSpPr>
        <p:spPr>
          <a:xfrm>
            <a:off x="6023728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椭圆 25"/>
          <p:cNvSpPr/>
          <p:nvPr>
            <p:custDataLst>
              <p:tags r:id="rId8"/>
            </p:custDataLst>
          </p:nvPr>
        </p:nvSpPr>
        <p:spPr>
          <a:xfrm>
            <a:off x="6380504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正文"/>
          <p:cNvSpPr txBox="1"/>
          <p:nvPr>
            <p:custDataLst>
              <p:tags r:id="rId9"/>
            </p:custDataLst>
          </p:nvPr>
        </p:nvSpPr>
        <p:spPr>
          <a:xfrm>
            <a:off x="6443005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协调各部门之间的合作，避免资源浪费和重复工作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椭圆 7"/>
          <p:cNvSpPr/>
          <p:nvPr>
            <p:custDataLst>
              <p:tags r:id="rId10"/>
            </p:custDataLst>
          </p:nvPr>
        </p:nvSpPr>
        <p:spPr>
          <a:xfrm>
            <a:off x="3771096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椭圆 9"/>
          <p:cNvSpPr/>
          <p:nvPr>
            <p:custDataLst>
              <p:tags r:id="rId11"/>
            </p:custDataLst>
          </p:nvPr>
        </p:nvSpPr>
        <p:spPr>
          <a:xfrm>
            <a:off x="4127871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正文"/>
          <p:cNvSpPr txBox="1"/>
          <p:nvPr>
            <p:custDataLst>
              <p:tags r:id="rId12"/>
            </p:custDataLst>
          </p:nvPr>
        </p:nvSpPr>
        <p:spPr>
          <a:xfrm>
            <a:off x="4190372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制定合理的资源分配方案，确保各部门得到足够的支持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30" name="椭圆 5"/>
          <p:cNvSpPr/>
          <p:nvPr>
            <p:custDataLst>
              <p:tags r:id="rId13"/>
            </p:custDataLst>
          </p:nvPr>
        </p:nvSpPr>
        <p:spPr>
          <a:xfrm>
            <a:off x="1262383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椭圆 4"/>
          <p:cNvSpPr/>
          <p:nvPr>
            <p:custDataLst>
              <p:tags r:id="rId14"/>
            </p:custDataLst>
          </p:nvPr>
        </p:nvSpPr>
        <p:spPr>
          <a:xfrm>
            <a:off x="1619158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正文"/>
          <p:cNvSpPr txBox="1"/>
          <p:nvPr>
            <p:custDataLst>
              <p:tags r:id="rId15"/>
            </p:custDataLst>
          </p:nvPr>
        </p:nvSpPr>
        <p:spPr>
          <a:xfrm>
            <a:off x="1681659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管理者需要了解各部门的需求和资源状况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推动团队成长</a:t>
            </a:r>
            <a:endParaRPr lang="zh-CN" altLang="en-US"/>
          </a:p>
        </p:txBody>
      </p:sp>
      <p:sp>
        <p:nvSpPr>
          <p:cNvPr id="1049472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4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6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8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0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2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4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6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8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0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2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4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6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8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0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2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4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6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8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管理者的角色：领导者、协调者、激励者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管理者在推动团队成长中的作用：以身作则、树立榜样、激发团队成员的潜能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正文"/>
          <p:cNvSpPr txBox="1"/>
          <p:nvPr>
            <p:custDataLst>
              <p:tags r:id="rId29"/>
            </p:custDataLst>
          </p:nvPr>
        </p:nvSpPr>
        <p:spPr>
          <a:xfrm>
            <a:off x="6993314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推动团队成长的方法：建立良好的沟通机制、鼓励创新、提供培训和发展机会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正文"/>
          <p:cNvSpPr txBox="1"/>
          <p:nvPr>
            <p:custDataLst>
              <p:tags r:id="rId30"/>
            </p:custDataLst>
          </p:nvPr>
        </p:nvSpPr>
        <p:spPr>
          <a:xfrm>
            <a:off x="319701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管理者的责任：确保团队目标明确、资源分配合理、成员能力提升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跨部门协作的障碍与挑战</a:t>
            </a:r>
            <a:endParaRPr lang="zh-CN" altLang="en-US"/>
          </a:p>
        </p:txBody>
      </p:sp>
      <p:sp>
        <p:nvSpPr>
          <p:cNvPr id="10495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https://d.book118.com/318075013060006026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1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17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汉仪粗圆简</vt:lpstr>
      <vt:lpstr>汉仪正圆-75W</vt:lpstr>
      <vt:lpstr>汉仪正圆-45W</vt:lpstr>
      <vt:lpstr>微软雅黑</vt:lpstr>
      <vt:lpstr>Office Theme</vt:lpstr>
      <vt:lpstr>管理者的跨部门协作</vt:lpstr>
      <vt:lpstr>目录</vt:lpstr>
      <vt:lpstr>添加章节标题</vt:lpstr>
      <vt:lpstr>跨部门协作的重要性</vt:lpstr>
      <vt:lpstr>PowerPoint Presentation</vt:lpstr>
      <vt:lpstr>提高组织效率</vt:lpstr>
      <vt:lpstr>促进资源共享</vt:lpstr>
      <vt:lpstr>增强团队协作</vt:lpstr>
      <vt:lpstr>提升企业竞争力</vt:lpstr>
      <vt:lpstr>管理者的角色与责任</vt:lpstr>
      <vt:lpstr>PowerPoint Presentation</vt:lpstr>
      <vt:lpstr>制定协作策略</vt:lpstr>
      <vt:lpstr>建立沟通机制</vt:lpstr>
      <vt:lpstr>协调资源分配</vt:lpstr>
      <vt:lpstr>推动团队成长</vt:lpstr>
      <vt:lpstr>跨部门协作的障碍与挑战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2024-09-03T16:49:32.650</cp:lastPrinted>
  <dcterms:created xsi:type="dcterms:W3CDTF">2024-09-03T08:49:32Z</dcterms:created>
  <dcterms:modified xsi:type="dcterms:W3CDTF">2024-09-03T08:49:35Z</dcterms:modified>
</cp:coreProperties>
</file>