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xlsx" ContentType="application/vnd.openxmlformats-officedocument.spreadsheetml.sheet"/>
  <Default Extension="bin" ContentType="application/vnd.openxmlformats-officedocument.oleObject"/>
  <Default Extension="emf" ContentType="image/x-emf"/>
  <Default Extension="png" ContentType="image/png"/>
  <Default Extension="wdp" ContentType="image/vnd.ms-photo"/>
  <Default Extension="gif" ContentType="image/gif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drawings/drawing1.xml" ContentType="application/vnd.openxmlformats-officedocument.drawingml.chartshap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51435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004070\My%20Documents\WXWork\1688850522486271\Cache\File\2018-05\&#20986;&#24046;&#35266;&#28857;&#27719;&#24635;%20v2.xlsx" TargetMode="External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2806;&#37096;&#23545;&#26631;_&#39034;&#20016;&amp;&#19977;&#36890;&#19968;&#36798;\&#24503;&#37030;&#21450;&#31454;&#20105;&#23545;&#25163;&#25968;&#25454;&#23545;&#27604;_20180418.xlsx" TargetMode="External" /><Relationship Id="rId2" Type="http://schemas.openxmlformats.org/officeDocument/2006/relationships/chartUserShapes" Target="../drawings/drawing1.xml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449104\Desktop\&#39033;&#30446;&#36164;&#26009;\&#20020;&#26102;&#25968;&#25454;&#30003;&#35831;&#20070;0507.xlsx" TargetMode="External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oleObject" Target="file:///d:\054496\Desktop\&#12304;&#39034;&#20016;&#12305;&#19987;&#32447;&#26222;&#36816;&amp;&#39034;&#20016;&#24178;&#37197;&#25968;&#25454;1013.xlsx" TargetMode="External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53305995464324951"/>
          <c:y val="0.040917571634054184"/>
          <c:w val="0.41727188229560852"/>
          <c:h val="0.918164849281311"/>
        </c:manualLayout>
      </c:layout>
      <c:barChart>
        <c:barDir val="bar"/>
        <c:grouping val="clustered"/>
        <c:varyColors val="0"/>
        <c:ser>
          <c:idx val="0"/>
          <c:order val="0"/>
          <c:spPr>
            <a:solidFill>
              <a:schemeClr val="tx2">
                <a:lumMod val="20000"/>
                <a:lumOff val="80000"/>
              </a:schemeClr>
            </a:solidFill>
          </c:spPr>
          <c:invertIfNegative val="0"/>
          <c:dPt>
            <c:idx val="3"/>
            <c:invertIfNegative val="0"/>
            <c:spPr>
              <a:solidFill>
                <a:schemeClr val="bg1">
                  <a:lumMod val="75000"/>
                </a:schemeClr>
              </a:solidFill>
            </c:spPr>
          </c:dPt>
          <c:dPt>
            <c:idx val="4"/>
            <c:invertIfNegative val="0"/>
            <c:spPr>
              <a:solidFill>
                <a:schemeClr val="bg1">
                  <a:lumMod val="75000"/>
                </a:schemeClr>
              </a:solidFill>
            </c:spPr>
          </c:dPt>
          <c:dPt>
            <c:idx val="5"/>
            <c:invertIfNegative val="0"/>
            <c:spPr>
              <a:solidFill>
                <a:schemeClr val="bg1">
                  <a:lumMod val="75000"/>
                </a:schemeClr>
              </a:solidFill>
            </c:spPr>
          </c:dPt>
          <c:dPt>
            <c:idx val="6"/>
            <c:invertIfNegative val="0"/>
            <c:spPr>
              <a:solidFill>
                <a:schemeClr val="bg1">
                  <a:lumMod val="75000"/>
                </a:schemeClr>
              </a:solidFill>
            </c:spPr>
          </c:dPt>
          <c:dLbls>
            <c:txPr>
              <a:bodyPr/>
              <a:p>
                <a:pPr>
                  <a:defRPr sz="1200" b="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200" b="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汇总!$A$21:$A$27</c:f>
              <c:strCache>
                <c:ptCount val="7"/>
                <c:pt idx="0">
                  <c:v>问责多，赋能少</c:v>
                </c:pt>
                <c:pt idx="1">
                  <c:v>总部响应不灵活</c:v>
                </c:pt>
                <c:pt idx="2">
                  <c:v>考核项目多，不聚焦</c:v>
                </c:pt>
                <c:pt idx="3">
                  <c:v>考核和评价刚性</c:v>
                </c:pt>
                <c:pt idx="4">
                  <c:v>指标分配问题</c:v>
                </c:pt>
                <c:pt idx="5">
                  <c:v>快递基础管理</c:v>
                </c:pt>
                <c:pt idx="6">
                  <c:v>缺乏对长期指标的关注</c:v>
                </c:pt>
              </c:strCache>
            </c:strRef>
          </c:cat>
          <c:val>
            <c:numRef>
              <c:f>汇总!$B$21:$B$27</c:f>
              <c:numCache>
                <c:formatCode>0_ </c:formatCode>
                <c:ptCount val="7"/>
                <c:pt idx="0">
                  <c:v>8</c:v>
                </c:pt>
                <c:pt idx="1">
                  <c:v>7</c:v>
                </c:pt>
                <c:pt idx="2">
                  <c:v>7</c:v>
                </c:pt>
                <c:pt idx="3">
                  <c:v>6</c:v>
                </c:pt>
                <c:pt idx="4">
                  <c:v>5</c:v>
                </c:pt>
                <c:pt idx="5">
                  <c:v>3</c:v>
                </c:pt>
                <c:pt idx="6">
                  <c:v>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/>
        <c:overlap/>
        <c:axId val="114136576"/>
        <c:axId val="114138112"/>
      </c:barChart>
      <c:catAx>
        <c:axId val="114136576"/>
        <c:scaling>
          <c:orientation val="maxMin"/>
        </c:scaling>
        <c:delete val="0"/>
        <c:axPos val="l"/>
        <c:majorTickMark val="none"/>
        <c:minorTickMark val="none"/>
        <c:txPr>
          <a:bodyPr/>
          <a:p>
            <a:pPr>
              <a:defRPr sz="1000" b="1" smtId="4294967295">
                <a:latin typeface="华文楷体" pitchFamily="2" charset="-122"/>
                <a:ea typeface="华文楷体" pitchFamily="2" charset="-122"/>
              </a:defRPr>
            </a:pPr>
            <a:endParaRPr sz="1000" b="1" smtId="4294967295">
              <a:latin typeface="华文楷体" pitchFamily="2" charset="-122"/>
              <a:ea typeface="华文楷体" pitchFamily="2" charset="-122"/>
            </a:endParaRPr>
          </a:p>
        </c:txPr>
        <c:crossAx val="114138112"/>
        <c:crosses val="autoZero"/>
        <c:auto val="0"/>
        <c:lblAlgn val="ctr"/>
        <c:lblOffset/>
        <c:noMultiLvlLbl val="0"/>
      </c:catAx>
      <c:valAx>
        <c:axId val="114138112"/>
        <c:scaling>
          <c:orientation/>
        </c:scaling>
        <c:delete val="1"/>
        <c:axPos val="t"/>
        <c:numFmt formatCode="0_ " sourceLinked="1"/>
        <c:majorTickMark val="out"/>
        <c:minorTickMark val="none"/>
        <c:crossAx val="114136576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331823006272316"/>
          <c:y val="0.139645054936409"/>
          <c:w val="0.933935284614563"/>
          <c:h val="0.68358719348907471"/>
        </c:manualLayout>
      </c:layout>
      <c:lineChart>
        <c:grouping/>
        <c:varyColors val="0"/>
        <c:ser>
          <c:idx val="0"/>
          <c:order val="0"/>
          <c:tx>
            <c:strRef>
              <c:f>Sheet2!$A$13</c:f>
              <c:strCache>
                <c:ptCount val="1"/>
                <c:pt idx="0">
                  <c:v>韵达</c:v>
                </c:pt>
              </c:strCache>
            </c:strRef>
          </c:tx>
          <c:spPr>
            <a:ln>
              <a:solidFill>
                <a:srgbClr val="FFC000"/>
              </a:solidFill>
            </a:ln>
          </c:spPr>
          <c:marker>
            <c:symbol val="circle"/>
            <c:spPr>
              <a:solidFill>
                <a:srgbClr val="FFC000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512346550822258"/>
                  <c:y val="-0.033176649361848831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E20-4CC5-9F51-74CDC4856898}"/>
                </c:ext>
              </c:extLst>
            </c:dLbl>
            <c:dLbl>
              <c:idx val="1"/>
              <c:layout>
                <c:manualLayout>
                  <c:x val="-0.056034732609987259"/>
                  <c:y val="-0.043023113161325455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E20-4CC5-9F51-74CDC4856898}"/>
                </c:ext>
              </c:extLst>
            </c:dLbl>
            <c:dLbl>
              <c:idx val="2"/>
              <c:layout>
                <c:manualLayout>
                  <c:x val="-0.062013354152441025"/>
                  <c:y val="-0.035633973777294159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DE20-4CC5-9F51-74CDC4856898}"/>
                </c:ext>
              </c:extLst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Sheet2!$C$13:$E$13</c:f>
              <c:numCache>
                <c:formatCode>0.00%</c:formatCode>
                <c:ptCount val="3"/>
                <c:pt idx="0">
                  <c:v>0.454388526482144</c:v>
                </c:pt>
                <c:pt idx="1">
                  <c:v>0.358634078938263</c:v>
                </c:pt>
                <c:pt idx="2">
                  <c:v>0.4044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3-DE20-4CC5-9F51-74CDC4856898}"/>
            </c:ext>
          </c:extLst>
        </c:ser>
        <c:ser>
          <c:idx val="1"/>
          <c:order val="1"/>
          <c:tx>
            <c:strRef>
              <c:f>Sheet2!$A$14</c:f>
              <c:strCache>
                <c:ptCount val="1"/>
                <c:pt idx="0">
                  <c:v>顺丰</c:v>
                </c:pt>
              </c:strCache>
            </c:strRef>
          </c:tx>
          <c:spPr>
            <a:ln>
              <a:solidFill>
                <a:schemeClr val="tx1"/>
              </a:solidFill>
            </a:ln>
          </c:spPr>
          <c:marker>
            <c:symbol val="circle"/>
            <c:spPr>
              <a:solidFill>
                <a:schemeClr val="tx1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5256022363901138"/>
                  <c:y val="0.05587923526763916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b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Sheet2!$C$14:$E$14</c:f>
              <c:numCache>
                <c:formatCode>0.00%</c:formatCode>
                <c:ptCount val="3"/>
                <c:pt idx="0">
                  <c:v>0.207854794212298</c:v>
                </c:pt>
                <c:pt idx="1">
                  <c:v>0.235688577777489</c:v>
                </c:pt>
                <c:pt idx="2">
                  <c:v>0.3296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5-DE20-4CC5-9F51-74CDC4856898}"/>
            </c:ext>
          </c:extLst>
        </c:ser>
        <c:ser>
          <c:idx val="2"/>
          <c:order val="2"/>
          <c:tx>
            <c:strRef>
              <c:f>Sheet2!$A$15</c:f>
              <c:strCache>
                <c:ptCount val="1"/>
                <c:pt idx="0">
                  <c:v>申通</c:v>
                </c:pt>
              </c:strCache>
            </c:strRef>
          </c:tx>
          <c:spPr>
            <a:ln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pPr>
              <a:solidFill>
                <a:schemeClr val="accent6">
                  <a:lumMod val="75000"/>
                </a:schemeClr>
              </a:solidFill>
              <a:ln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43859649449586868"/>
                  <c:y val="-0.039623580873012543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DE20-4CC5-9F51-74CDC4856898}"/>
                </c:ext>
              </c:extLst>
            </c:dLbl>
            <c:dLbl>
              <c:idx val="1"/>
              <c:layout>
                <c:manualLayout>
                  <c:x val="-0.070175439119338989"/>
                  <c:y val="-0.015849431976675987"/>
                </c:manualLayout>
              </c:layout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DE20-4CC5-9F51-74CDC4856898}"/>
                </c:ext>
              </c:extLst>
            </c:dLbl>
            <c:dLbl>
              <c:idx val="2"/>
              <c:numFmt formatCode="0%" sourceLinked="0"/>
              <c:txPr>
                <a:bodyPr/>
                <a:p>
                  <a:pPr>
                    <a:defRPr sz="1050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050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50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050" smtId="4294967295">
                  <a:latin typeface="华文楷体" pitchFamily="2" charset="-122"/>
                  <a:ea typeface="华文楷体" pitchFamily="2" charset="-122"/>
                </a:endParaRPr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Sheet2!$C$15:$E$15</c:f>
              <c:numCache>
                <c:formatCode>0.00%</c:formatCode>
                <c:ptCount val="3"/>
                <c:pt idx="0">
                  <c:v>0.28129884303193</c:v>
                </c:pt>
                <c:pt idx="1">
                  <c:v>0.28098584233079</c:v>
                </c:pt>
                <c:pt idx="2">
                  <c:v>0.3348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8-DE20-4CC5-9F51-74CDC4856898}"/>
            </c:ext>
          </c:extLst>
        </c:ser>
        <c:ser>
          <c:idx val="3"/>
          <c:order val="3"/>
          <c:tx>
            <c:strRef>
              <c:f>Sheet2!$A$16</c:f>
              <c:strCache>
                <c:ptCount val="1"/>
                <c:pt idx="0">
                  <c:v>德邦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circle"/>
            <c:spPr>
              <a:solidFill>
                <a:srgbClr val="373C64"/>
              </a:solidFill>
              <a:ln>
                <a:noFill/>
              </a:ln>
            </c:spPr>
          </c:marker>
          <c:dLbls>
            <c:dLbl>
              <c:idx val="0"/>
              <c:layout>
                <c:manualLayout>
                  <c:x val="-0.046820234507322311"/>
                  <c:y val="-0.047954518347978592"/>
                </c:manualLayout>
              </c:layout>
              <c:numFmt formatCode="0%" sourceLinked="0"/>
              <c:txPr>
                <a:bodyPr/>
                <a:p>
                  <a:pPr>
                    <a:defRPr sz="1200" b="1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200" b="1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9-DE20-4CC5-9F51-74CDC4856898}"/>
                </c:ext>
              </c:extLst>
            </c:dLbl>
            <c:dLbl>
              <c:idx val="1"/>
              <c:numFmt formatCode="0%" sourceLinked="0"/>
              <c:txPr>
                <a:bodyPr/>
                <a:p>
                  <a:pPr>
                    <a:defRPr sz="1200" b="1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200" b="1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numFmt formatCode="0%" sourceLinked="0"/>
              <c:txPr>
                <a:bodyPr/>
                <a:p>
                  <a:pPr>
                    <a:defRPr sz="1200" b="1" smtId="4294967295">
                      <a:latin typeface="华文楷体" pitchFamily="2" charset="-122"/>
                      <a:ea typeface="华文楷体" pitchFamily="2" charset="-122"/>
                    </a:defRPr>
                  </a:pPr>
                  <a:endParaRPr sz="1200" b="1" smtId="4294967295">
                    <a:latin typeface="华文楷体" pitchFamily="2" charset="-122"/>
                    <a:ea typeface="华文楷体" pitchFamily="2" charset="-122"/>
                  </a:endParaRPr>
                </a:p>
              </c:txPr>
              <c:dLblPos val="t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200" b="1" smtId="4294967295">
                    <a:latin typeface="华文楷体" pitchFamily="2" charset="-122"/>
                    <a:ea typeface="华文楷体" pitchFamily="2" charset="-122"/>
                  </a:defRPr>
                </a:pPr>
                <a:endParaRPr sz="1200" b="1" smtId="4294967295">
                  <a:latin typeface="华文楷体" pitchFamily="2" charset="-122"/>
                  <a:ea typeface="华文楷体" pitchFamily="2" charset="-122"/>
                </a:endParaRPr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Sheet2!$C$12:$E$12</c:f>
              <c:strCache>
                <c:ptCount val="3"/>
                <c:pt idx="0">
                  <c:v>16年比15年</c:v>
                </c:pt>
                <c:pt idx="1">
                  <c:v>17年比16年</c:v>
                </c:pt>
                <c:pt idx="2">
                  <c:v>18年比17年</c:v>
                </c:pt>
              </c:strCache>
            </c:strRef>
          </c:cat>
          <c:val>
            <c:numRef>
              <c:f>Sheet2!$C$16:$E$16</c:f>
              <c:numCache>
                <c:formatCode>0.00%</c:formatCode>
                <c:ptCount val="3"/>
                <c:pt idx="0">
                  <c:v>1.30814640350491</c:v>
                </c:pt>
                <c:pt idx="1">
                  <c:v>0.661339400755379</c:v>
                </c:pt>
                <c:pt idx="2">
                  <c:v>0.589779422055806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A-DE20-4CC5-9F51-74CDC485689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25789312"/>
        <c:axId val="125790848"/>
      </c:lineChart>
      <c:catAx>
        <c:axId val="125789312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1200" smtId="4294967295">
                <a:latin typeface="华文楷体" pitchFamily="2" charset="-122"/>
                <a:ea typeface="华文楷体" pitchFamily="2" charset="-122"/>
              </a:defRPr>
            </a:pPr>
            <a:endParaRPr sz="1200" smtId="4294967295">
              <a:latin typeface="华文楷体" pitchFamily="2" charset="-122"/>
              <a:ea typeface="华文楷体" pitchFamily="2" charset="-122"/>
            </a:endParaRPr>
          </a:p>
        </c:txPr>
        <c:crossAx val="125790848"/>
        <c:crosses val="autoZero"/>
        <c:auto val="0"/>
        <c:lblAlgn val="ctr"/>
        <c:lblOffset/>
        <c:noMultiLvlLbl val="0"/>
      </c:catAx>
      <c:valAx>
        <c:axId val="125790848"/>
        <c:scaling>
          <c:orientation/>
          <c:max val="1.5"/>
        </c:scaling>
        <c:delete val="1"/>
        <c:axPos val="l"/>
        <c:numFmt formatCode="0%" sourceLinked="0"/>
        <c:majorTickMark val="none"/>
        <c:minorTickMark val="none"/>
        <c:crossAx val="125789312"/>
        <c:crossBetween val="between"/>
        <c:majorUnit val="0.30000000000000004"/>
      </c:valAx>
    </c:plotArea>
    <c:plotVisOnly val="1"/>
    <c:dispBlanksAs val="gap"/>
    <c:showDLblsOverMax val="0"/>
  </c:chart>
  <c:spPr>
    <a:ln>
      <a:solidFill>
        <a:schemeClr val="bg1">
          <a:lumMod val="75000"/>
        </a:schemeClr>
      </a:solidFill>
    </a:ln>
  </c:spPr>
  <c:externalData r:id="rId1">
    <c:autoUpdate val="0"/>
  </c:externalData>
  <c:userShapes r:id="rId2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77738158404827118"/>
          <c:y val="0.16575422883033752"/>
          <c:w val="0.82430881261825562"/>
          <c:h val="0.65913426876068115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用户申请书!$A$17</c:f>
              <c:strCache>
                <c:ptCount val="1"/>
                <c:pt idx="0">
                  <c:v>营业收入完成值</c:v>
                </c:pt>
              </c:strCache>
            </c:strRef>
          </c:tx>
          <c:spPr>
            <a:solidFill>
              <a:schemeClr val="tx2">
                <a:lumMod val="20000"/>
                <a:lumOff val="80000"/>
              </a:schemeClr>
            </a:solidFill>
          </c:spPr>
          <c:invertIfNegative val="0"/>
          <c:dLbls>
            <c:dLbl>
              <c:idx val="0"/>
              <c:layout>
                <c:manualLayout>
                  <c:x val="0.0033917170949280262"/>
                  <c:y val="0.024207549169659615"/>
                </c:manualLayout>
              </c:layout>
              <c:numFmt formatCode="#,##0_);[Red]\(#,##0\)" sourceLinked="0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1"/>
              <c:layout>
                <c:manualLayout>
                  <c:x val="-0.0067834341898560524"/>
                  <c:y val="0.013832885771989822"/>
                </c:manualLayout>
              </c:layout>
              <c:numFmt formatCode="#,##0_);[Red]\(#,##0\)" sourceLinked="0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2"/>
              <c:layout>
                <c:manualLayout>
                  <c:x val="-6.2180761449832093E-17"/>
                  <c:y val="0.017291106283664703"/>
                </c:manualLayout>
              </c:layout>
              <c:numFmt formatCode="#,##0_);[Red]\(#,##0\)" sourceLinked="0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3"/>
              <c:layout>
                <c:manualLayout>
                  <c:x val="0.00678290007635951"/>
                  <c:y val="0.010374392382800579"/>
                </c:manualLayout>
              </c:layout>
              <c:numFmt formatCode="#,##0_);[Red]\(#,##0\)" sourceLinked="0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dLbl>
              <c:idx val="4"/>
              <c:layout>
                <c:manualLayout>
                  <c:x val="0"/>
                  <c:y val="0.017291106283664703"/>
                </c:manualLayout>
              </c:layout>
              <c:numFmt formatCode="#,##0_);[Red]\(#,##0\)" sourceLinked="0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#,##0_);[Red]\(#,##0\)" sourceLinked="0"/>
            <c:txPr>
              <a:bodyPr/>
              <a:p>
                <a:pPr>
                  <a:defRPr b="1" smtId="4294967295"/>
                </a:pPr>
                <a:endParaRPr b="1" smtId="4294967295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用户申请书!$B$16:$F$16</c:f>
              <c:strCache>
                <c:ptCount val="5"/>
                <c:pt idx="0">
                  <c:v>17年
一季度</c:v>
                </c:pt>
                <c:pt idx="1">
                  <c:v>二季度</c:v>
                </c:pt>
                <c:pt idx="2">
                  <c:v>三季度</c:v>
                </c:pt>
                <c:pt idx="3">
                  <c:v>四季度</c:v>
                </c:pt>
                <c:pt idx="4">
                  <c:v>18年
一季度</c:v>
                </c:pt>
              </c:strCache>
            </c:strRef>
          </c:cat>
          <c:val>
            <c:numRef>
              <c:f>用户申请书!$B$17:$F$17</c:f>
              <c:numCache>
                <c:formatCode>General</c:formatCode>
                <c:ptCount val="5"/>
                <c:pt idx="0">
                  <c:v>43.629</c:v>
                </c:pt>
                <c:pt idx="1">
                  <c:v>54.0765</c:v>
                </c:pt>
                <c:pt idx="2">
                  <c:v>57.0525</c:v>
                </c:pt>
                <c:pt idx="3">
                  <c:v>60.7259</c:v>
                </c:pt>
                <c:pt idx="4">
                  <c:v>49.6163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50"/>
        <c:overlap/>
        <c:axId val="125380096"/>
        <c:axId val="125381632"/>
      </c:barChart>
      <c:lineChart>
        <c:grouping/>
        <c:varyColors val="0"/>
        <c:ser>
          <c:idx val="1"/>
          <c:order val="1"/>
          <c:tx>
            <c:strRef>
              <c:f>用户申请书!$A$18</c:f>
              <c:strCache>
                <c:ptCount val="1"/>
                <c:pt idx="0">
                  <c:v>同比增速</c:v>
                </c:pt>
              </c:strCache>
            </c:strRef>
          </c:tx>
          <c:spPr>
            <a:ln>
              <a:solidFill>
                <a:srgbClr val="373C64"/>
              </a:solidFill>
            </a:ln>
          </c:spPr>
          <c:marker>
            <c:symbol val="circle"/>
            <c:spPr>
              <a:solidFill>
                <a:srgbClr val="373C64"/>
              </a:solidFill>
              <a:ln>
                <a:solidFill>
                  <a:srgbClr val="373C64"/>
                </a:solidFill>
              </a:ln>
            </c:spPr>
          </c:marker>
          <c:dLbls>
            <c:dLbl>
              <c:idx val="0"/>
              <c:layout>
                <c:manualLayout>
                  <c:x val="-0.064671501517295837"/>
                  <c:y val="0.044040586799383163"/>
                </c:manualLayout>
              </c:layout>
              <c:numFmt formatCode="0%" sourceLinked="0"/>
              <c:txPr>
                <a:bodyPr/>
                <a:p>
                  <a:pPr>
                    <a:defRPr b="1" smtId="4294967295"/>
                  </a:pPr>
                  <a:endParaRPr b="1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/>
            </c:dLbl>
            <c:numFmt formatCode="0%" sourceLinked="0"/>
            <c:txPr>
              <a:bodyPr/>
              <a:p>
                <a:pPr>
                  <a:defRPr b="1" smtId="4294967295"/>
                </a:pPr>
                <a:endParaRPr b="1" smtId="4294967295"/>
              </a:p>
            </c:txPr>
            <c:dLblPos val="b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用户申请书!$B$16:$F$16</c:f>
              <c:strCache>
                <c:ptCount val="5"/>
                <c:pt idx="0">
                  <c:v>17年
一季度</c:v>
                </c:pt>
                <c:pt idx="1">
                  <c:v>二季度</c:v>
                </c:pt>
                <c:pt idx="2">
                  <c:v>三季度</c:v>
                </c:pt>
                <c:pt idx="3">
                  <c:v>四季度</c:v>
                </c:pt>
                <c:pt idx="4">
                  <c:v>18年
一季度</c:v>
                </c:pt>
              </c:strCache>
            </c:strRef>
          </c:cat>
          <c:val>
            <c:numRef>
              <c:f>用户申请书!$B$18:$F$18</c:f>
              <c:numCache>
                <c:formatCode>0.00%</c:formatCode>
                <c:ptCount val="5"/>
                <c:pt idx="0">
                  <c:v>0.304659862623315</c:v>
                </c:pt>
                <c:pt idx="1">
                  <c:v>0.237694918668019</c:v>
                </c:pt>
                <c:pt idx="2">
                  <c:v>0.160698300836561</c:v>
                </c:pt>
                <c:pt idx="3">
                  <c:v>0.0852631578947368</c:v>
                </c:pt>
                <c:pt idx="4">
                  <c:v>0.137232116252951</c:v>
                </c:pt>
              </c:numCache>
            </c:numRef>
          </c:val>
          <c:smooth val="1"/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25405440"/>
        <c:axId val="125403904"/>
      </c:lineChart>
      <c:catAx>
        <c:axId val="125380096"/>
        <c:scaling>
          <c:orientation/>
        </c:scaling>
        <c:delete val="0"/>
        <c:axPos val="b"/>
        <c:majorTickMark val="none"/>
        <c:minorTickMark val="none"/>
        <c:crossAx val="125381632"/>
        <c:crosses val="autoZero"/>
        <c:auto val="0"/>
        <c:lblAlgn val="ctr"/>
        <c:lblOffset/>
        <c:noMultiLvlLbl val="0"/>
      </c:catAx>
      <c:valAx>
        <c:axId val="125381632"/>
        <c:scaling>
          <c:orientation/>
          <c:max val="80"/>
        </c:scaling>
        <c:delete val="0"/>
        <c:axPos val="l"/>
        <c:numFmt formatCode="General" sourceLinked="1"/>
        <c:majorTickMark val="none"/>
        <c:minorTickMark val="none"/>
        <c:spPr>
          <a:ln>
            <a:noFill/>
          </a:ln>
        </c:spPr>
        <c:txPr>
          <a:bodyPr/>
          <a:p>
            <a:pPr>
              <a:defRPr smtId="4294967295">
                <a:solidFill>
                  <a:schemeClr val="bg1"/>
                </a:solidFill>
              </a:defRPr>
            </a:pPr>
            <a:endParaRPr smtId="4294967295">
              <a:solidFill>
                <a:schemeClr val="bg1"/>
              </a:solidFill>
            </a:endParaRPr>
          </a:p>
        </c:txPr>
        <c:crossAx val="125380096"/>
        <c:crosses val="autoZero"/>
        <c:crossBetween val="between"/>
      </c:valAx>
      <c:valAx>
        <c:axId val="125403904"/>
        <c:scaling>
          <c:orientation/>
          <c:max val="0.4"/>
        </c:scaling>
        <c:delete val="0"/>
        <c:axPos val="r"/>
        <c:numFmt formatCode="0%" sourceLinked="0"/>
        <c:majorTickMark val="none"/>
        <c:minorTickMark val="none"/>
        <c:spPr>
          <a:ln>
            <a:noFill/>
          </a:ln>
        </c:spPr>
        <c:txPr>
          <a:bodyPr/>
          <a:p>
            <a:pPr>
              <a:defRPr sz="1050" smtId="4294967295">
                <a:solidFill>
                  <a:schemeClr val="bg1"/>
                </a:solidFill>
              </a:defRPr>
            </a:pPr>
            <a:endParaRPr sz="1050" smtId="4294967295">
              <a:solidFill>
                <a:schemeClr val="bg1"/>
              </a:solidFill>
            </a:endParaRPr>
          </a:p>
        </c:txPr>
        <c:crossAx val="125405440"/>
        <c:crosses val="max"/>
        <c:crossBetween val="between"/>
        <c:majorUnit val="0.1"/>
      </c:valAx>
      <c:catAx>
        <c:axId val="125405440"/>
        <c:scaling>
          <c:orientation/>
        </c:scaling>
        <c:delete val="1"/>
        <c:axPos val="b"/>
        <c:majorTickMark val="out"/>
        <c:minorTickMark val="none"/>
        <c:crossAx val="125403904"/>
        <c:auto val="0"/>
        <c:lblAlgn val="ctr"/>
        <c:lblOffset/>
        <c:noMultiLvlLbl val="0"/>
      </c:catAx>
    </c:plotArea>
    <c:legend>
      <c:legendPos val="t"/>
      <c:layout>
        <c:manualLayout>
          <c:xMode val="edge"/>
          <c:yMode val="edge"/>
          <c:x val="0.11181530356407166"/>
          <c:y val="0.15612399578094482"/>
          <c:w val="0.75262737274169922"/>
          <c:h val="0.089377366006374359"/>
        </c:manualLayout>
      </c:layout>
      <c:overlay val="0"/>
    </c:legend>
    <c:plotVisOnly val="1"/>
    <c:dispBlanksAs val="gap"/>
    <c:showDLblsOverMax val="0"/>
  </c:chart>
  <c:spPr>
    <a:ln>
      <a:solidFill>
        <a:schemeClr val="bg1">
          <a:lumMod val="75000"/>
        </a:schemeClr>
      </a:solidFill>
    </a:ln>
  </c:spPr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5348576232790947"/>
          <c:y val="0.11536587774753571"/>
          <c:w val="0.89302849769592285"/>
          <c:h val="0.67111104726791382"/>
        </c:manualLayout>
      </c:layout>
      <c:lineChart>
        <c:grouping/>
        <c:varyColors val="0"/>
        <c:ser>
          <c:idx val="0"/>
          <c:order val="0"/>
          <c:spPr>
            <a:ln w="28575">
              <a:solidFill>
                <a:schemeClr val="accent6">
                  <a:lumMod val="75000"/>
                </a:schemeClr>
              </a:solidFill>
            </a:ln>
          </c:spPr>
          <c:marker>
            <c:symbol val="circle"/>
            <c:size val="7"/>
            <c:spPr>
              <a:solidFill>
                <a:schemeClr val="bg1"/>
              </a:solidFill>
              <a:ln w="28575">
                <a:solidFill>
                  <a:schemeClr val="accent6">
                    <a:lumMod val="75000"/>
                  </a:schemeClr>
                </a:solidFill>
              </a:ln>
            </c:spPr>
          </c:marker>
          <c:dLbls>
            <c:dLbl>
              <c:idx val="0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0A18-4B6C-B34A-BA99D4F3F996}"/>
                </c:ext>
              </c:extLst>
            </c:dLbl>
            <c:dLbl>
              <c:idx val="1"/>
              <c:layout>
                <c:manualLayout>
                  <c:x val="-0.085787929594516754"/>
                  <c:y val="-0.080924980342388153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0A18-4B6C-B34A-BA99D4F3F996}"/>
                </c:ext>
              </c:extLst>
            </c:dLbl>
            <c:dLbl>
              <c:idx val="2"/>
              <c:layout>
                <c:manualLayout>
                  <c:x val="-0.085787929594516754"/>
                  <c:y val="-0.109007805585861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2-0A18-4B6C-B34A-BA99D4F3F996}"/>
                </c:ext>
              </c:extLst>
            </c:dLbl>
            <c:dLbl>
              <c:idx val="3"/>
              <c:layout>
                <c:manualLayout>
                  <c:x val="-0.092943042516708374"/>
                  <c:y val="-0.1113930046558380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3-0A18-4B6C-B34A-BA99D4F3F996}"/>
                </c:ext>
              </c:extLst>
            </c:dLbl>
            <c:dLbl>
              <c:idx val="4"/>
              <c:layout>
                <c:manualLayout>
                  <c:x val="-0.097375474870204926"/>
                  <c:y val="-0.088387250900268555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4-0A18-4B6C-B34A-BA99D4F3F996}"/>
                </c:ext>
              </c:extLst>
            </c:dLbl>
            <c:dLbl>
              <c:idx val="5"/>
              <c:layout>
                <c:manualLayout>
                  <c:x val="-0.087947525084018707"/>
                  <c:y val="-0.10763846337795258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5-0A18-4B6C-B34A-BA99D4F3F996}"/>
                </c:ext>
              </c:extLst>
            </c:dLbl>
            <c:dLbl>
              <c:idx val="6"/>
              <c:layout>
                <c:manualLayout>
                  <c:x val="-0.085787929594516754"/>
                  <c:y val="-0.0996468663215637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6-0A18-4B6C-B34A-BA99D4F3F996}"/>
                </c:ext>
              </c:extLst>
            </c:dLbl>
            <c:dLbl>
              <c:idx val="7"/>
              <c:layout>
                <c:manualLayout>
                  <c:x val="-0.0715196505188942"/>
                  <c:y val="-0.099646866321563721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7-0A18-4B6C-B34A-BA99D4F3F996}"/>
                </c:ext>
              </c:extLst>
            </c:dLbl>
            <c:dLbl>
              <c:idx val="8"/>
              <c:layout>
                <c:manualLayout>
                  <c:x val="-0.027549954131245613"/>
                  <c:y val="-0.074889563024044037"/>
                </c:manualLayout>
              </c:layout>
              <c:numFmt formatCode="" sourceLinked="1"/>
              <c:txPr>
                <a:bodyPr/>
                <a:p>
                  <a:pPr>
                    <a:defRPr sz="1000" smtId="4294967295"/>
                  </a:pPr>
                  <a:endParaRPr sz="1000" smtId="4294967295"/>
                </a:p>
              </c:txPr>
              <c:dLblPos val="r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8-0A18-4B6C-B34A-BA99D4F3F996}"/>
                </c:ext>
              </c:extLst>
            </c:dLbl>
            <c:spPr>
              <a:noFill/>
              <a:ln>
                <a:noFill/>
              </a:ln>
              <a:effectLst/>
            </c:spPr>
            <c:txPr>
              <a:bodyPr/>
              <a:p>
                <a:pPr>
                  <a:defRPr sz="1000" smtId="4294967295"/>
                </a:pPr>
                <a:endParaRPr sz="1000" smtId="4294967295"/>
              </a:p>
            </c:txPr>
            <c:dLblPos val="t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Sheet3!$E$4:$E$12</c:f>
              <c:strCache>
                <c:ptCount val="9"/>
                <c:pt idx="0">
                  <c:v>6月</c:v>
                </c:pt>
                <c:pt idx="1">
                  <c:v>7月</c:v>
                </c:pt>
                <c:pt idx="2">
                  <c:v>8月</c:v>
                </c:pt>
                <c:pt idx="3">
                  <c:v>9月</c:v>
                </c:pt>
                <c:pt idx="4">
                  <c:v>10月</c:v>
                </c:pt>
                <c:pt idx="5">
                  <c:v>11月</c:v>
                </c:pt>
                <c:pt idx="6">
                  <c:v>12月</c:v>
                </c:pt>
                <c:pt idx="7">
                  <c:v>1月</c:v>
                </c:pt>
                <c:pt idx="8">
                  <c:v>2月</c:v>
                </c:pt>
              </c:strCache>
            </c:strRef>
          </c:cat>
          <c:val>
            <c:numRef>
              <c:f>Sheet3!$F$4:$F$12</c:f>
              <c:numCache>
                <c:formatCode>General</c:formatCode>
                <c:ptCount val="9"/>
                <c:pt idx="0">
                  <c:v>0.23</c:v>
                </c:pt>
                <c:pt idx="1">
                  <c:v>0.34</c:v>
                </c:pt>
                <c:pt idx="2">
                  <c:v>0.56</c:v>
                </c:pt>
                <c:pt idx="3">
                  <c:v>0.99</c:v>
                </c:pt>
                <c:pt idx="4">
                  <c:v>1.19</c:v>
                </c:pt>
                <c:pt idx="5">
                  <c:v>2.24</c:v>
                </c:pt>
                <c:pt idx="6">
                  <c:v>2.16</c:v>
                </c:pt>
                <c:pt idx="7">
                  <c:v>2.18</c:v>
                </c:pt>
                <c:pt idx="8">
                  <c:v>1.39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9-0A18-4B6C-B34A-BA99D4F3F9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125477632"/>
        <c:axId val="125480320"/>
      </c:lineChart>
      <c:catAx>
        <c:axId val="125477632"/>
        <c:scaling>
          <c:orientation/>
        </c:scaling>
        <c:delete val="0"/>
        <c:axPos val="b"/>
        <c:numFmt formatCode="General" sourceLinked="0"/>
        <c:majorTickMark val="none"/>
        <c:minorTickMark val="none"/>
        <c:txPr>
          <a:bodyPr/>
          <a:p>
            <a:pPr>
              <a:defRPr sz="900" smtId="4294967295"/>
            </a:pPr>
            <a:endParaRPr sz="900" smtId="4294967295"/>
          </a:p>
        </c:txPr>
        <c:crossAx val="125480320"/>
        <c:crosses val="autoZero"/>
        <c:auto val="0"/>
        <c:lblAlgn val="ctr"/>
        <c:lblOffset/>
        <c:noMultiLvlLbl val="0"/>
      </c:catAx>
      <c:valAx>
        <c:axId val="125480320"/>
        <c:scaling>
          <c:orientation/>
        </c:scaling>
        <c:delete val="1"/>
        <c:axPos val="l"/>
        <c:numFmt formatCode="General" sourceLinked="1"/>
        <c:majorTickMark val="none"/>
        <c:minorTickMark val="none"/>
        <c:crossAx val="125477632"/>
        <c:crossBetween val="between"/>
      </c:valAx>
    </c:plotArea>
    <c:plotVisOnly val="1"/>
    <c:dispBlanksAs val="gap"/>
    <c:showDLblsOverMax val="0"/>
  </c:chart>
  <c:txPr>
    <a:bodyPr/>
    <a:p>
      <a:pPr>
        <a:defRPr sz="1050" smtId="4294967295">
          <a:latin typeface="华文楷体" pitchFamily="2" charset="-122"/>
          <a:ea typeface="华文楷体" pitchFamily="2" charset="-122"/>
        </a:defRPr>
      </a:pPr>
      <a:endParaRPr sz="105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400"/>
            </a:pPr>
            <a:r>
              <a:rPr lang="zh-CN" altLang="en-US" sz="1400"/>
              <a:t>一线发现专业市场数量</a:t>
            </a:r>
          </a:p>
        </c:rich>
      </c:tx>
      <c:layout>
        <c:manualLayout>
          <c:xMode val="edge"/>
          <c:yMode val="edge"/>
          <c:x val="0.20751401782035828"/>
          <c:y val="0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.039851978421211243"/>
          <c:y val="0.23065987229347229"/>
          <c:w val="0.92029601335525513"/>
          <c:h val="0.63983291387557983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专业市场数量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</c:spPr>
          <c:invertIfNegative val="0"/>
          <c:dLbls>
            <c:dLbl>
              <c:idx val="0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832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0-D5DE-4820-A798-22D5CCC34E09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pPr>
                      <a:defRPr/>
                    </a:pPr>
                    <a:r>
                      <a:rPr lang="en-US" altLang="zh-CN"/>
                      <a:t>328</a:t>
                    </a:r>
                    <a:r>
                      <a:rPr lang="zh-CN" altLang="en-US"/>
                      <a:t>个</a:t>
                    </a:r>
                  </a:p>
                </c:rich>
              </c:tx>
              <c:numFmt formatCode="" sourceLinked="1"/>
              <c:showLegendKey val="0"/>
              <c:showVal val="1"/>
              <c:showCatName val="0"/>
              <c:showSerName val="0"/>
              <c:showPercent val="0"/>
              <c:showBubbleSize val="0"/>
              <c:extLst>
                <c:ext xmlns:c15="http://schemas.microsoft.com/office/drawing/2012/chart" uri="{CE6537A1-D6FC-4f65-9D91-7224C49458BB}"/>
                <c:ext xmlns:c16="http://schemas.microsoft.com/office/drawing/2014/chart" uri="{C3380CC4-5D6E-409C-BE32-E72D297353CC}">
                  <c16:uniqueId val="{00000001-D5DE-4820-A798-22D5CCC34E09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/>
          </c:dLbls>
          <c:cat>
            <c:strRef>
              <c:f>Sheet1!$A$2:$A$3</c:f>
              <c:strCache>
                <c:ptCount val="2"/>
                <c:pt idx="0">
                  <c:v>零担专业市场</c:v>
                </c:pt>
                <c:pt idx="1">
                  <c:v>快递专业市场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832</c:v>
                </c:pt>
                <c:pt idx="1">
                  <c:v>328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D5DE-4820-A798-22D5CCC34E0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291"/>
        <c:overlap val="8"/>
        <c:axId val="45329408"/>
        <c:axId val="45343488"/>
      </c:barChart>
      <c:catAx>
        <c:axId val="45329408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45343488"/>
        <c:crosses val="autoZero"/>
        <c:auto val="0"/>
        <c:lblAlgn val="ctr"/>
        <c:lblOffset/>
        <c:noMultiLvlLbl val="0"/>
      </c:catAx>
      <c:valAx>
        <c:axId val="45343488"/>
        <c:scaling>
          <c:orientation/>
          <c:max val="900"/>
        </c:scaling>
        <c:delete val="1"/>
        <c:axPos val="l"/>
        <c:numFmt formatCode="General" sourceLinked="1"/>
        <c:majorTickMark val="none"/>
        <c:minorTickMark val="none"/>
        <c:crossAx val="45329408"/>
        <c:crossBetween val="between"/>
        <c:majorUnit val="100"/>
      </c:valAx>
    </c:plotArea>
    <c:plotVisOnly val="1"/>
    <c:dispBlanksAs val="gap"/>
    <c:showDLblsOverMax val="0"/>
  </c:chart>
  <c:spPr>
    <a:ln w="6350">
      <a:solidFill>
        <a:schemeClr val="bg1">
          <a:lumMod val="65000"/>
        </a:schemeClr>
      </a:solidFill>
    </a:ln>
  </c:spPr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 sz="1200"/>
            </a:pPr>
            <a:r>
              <a:rPr lang="zh-CN" altLang="en-US" sz="1200"/>
              <a:t>上半年集中接货项目对东莞车队利润</a:t>
            </a:r>
            <a:r>
              <a:rPr lang="zh-CN" altLang="en-US" sz="1200" smtClean="0"/>
              <a:t>影响（预测）</a:t>
            </a:r>
            <a:endParaRPr lang="zh-CN" altLang="en-US" sz="1200"/>
          </a:p>
        </c:rich>
      </c:tx>
      <c:layout>
        <c:manualLayout>
          <c:xMode val="edge"/>
          <c:yMode val="edge"/>
          <c:x val="0.10820535570383072"/>
          <c:y val="0.016406446695327759"/>
        </c:manualLayout>
      </c:layout>
      <c:overlay val="0"/>
    </c:title>
    <c:autoTitleDeleted val="0"/>
    <c:plotArea>
      <c:layout>
        <c:manualLayout>
          <c:layoutTarget val="inner"/>
          <c:xMode val="edge"/>
          <c:yMode val="edge"/>
          <c:x val="0"/>
          <c:y val="0.15984424948692322"/>
          <c:w val="1"/>
          <c:h val="0.72187328338623047"/>
        </c:manualLayout>
      </c:layout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成本</c:v>
                </c:pt>
              </c:strCache>
            </c:strRef>
          </c:tx>
          <c:spPr>
            <a:solidFill>
              <a:schemeClr val="tx2">
                <a:lumMod val="40000"/>
                <a:lumOff val="60000"/>
              </a:schemeClr>
            </a:solidFill>
            <a:ln>
              <a:noFill/>
            </a:ln>
          </c:spPr>
          <c:invertIfNegative val="0"/>
          <c:cat>
            <c:strRef>
              <c:f>Sheet1!$A$2:$A$3</c:f>
              <c:strCache>
                <c:ptCount val="2"/>
                <c:pt idx="0">
                  <c:v>项目推行前</c:v>
                </c:pt>
                <c:pt idx="1">
                  <c:v>项目推行后</c:v>
                </c:pt>
              </c:strCache>
            </c:strRef>
          </c:cat>
          <c:val>
            <c:numRef>
              <c:f>Sheet1!$B$2:$B$3</c:f>
              <c:numCache>
                <c:formatCode>0.0%</c:formatCode>
                <c:ptCount val="2"/>
                <c:pt idx="0">
                  <c:v>0.994</c:v>
                </c:pt>
                <c:pt idx="1">
                  <c:v>0.4777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1CD-4A22-B00D-F632C17A8E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gapWidth val="384"/>
        <c:overlap/>
        <c:axId val="60511744"/>
        <c:axId val="60513664"/>
      </c:barChart>
      <c:catAx>
        <c:axId val="60511744"/>
        <c:scaling>
          <c:orientation/>
        </c:scaling>
        <c:delete val="0"/>
        <c:axPos val="b"/>
        <c:numFmt formatCode="General" sourceLinked="0"/>
        <c:majorTickMark val="out"/>
        <c:minorTickMark val="none"/>
        <c:crossAx val="60513664"/>
        <c:crosses val="autoZero"/>
        <c:auto val="0"/>
        <c:lblAlgn val="ctr"/>
        <c:lblOffset/>
        <c:noMultiLvlLbl val="0"/>
      </c:catAx>
      <c:valAx>
        <c:axId val="60513664"/>
        <c:scaling>
          <c:orientation/>
        </c:scaling>
        <c:delete val="0"/>
        <c:axPos val="l"/>
        <c:numFmt formatCode="0.0%" sourceLinked="1"/>
        <c:majorTickMark val="none"/>
        <c:minorTickMark val="none"/>
        <c:tickLblPos val="none"/>
        <c:spPr>
          <a:ln>
            <a:noFill/>
          </a:ln>
        </c:spPr>
        <c:crossAx val="60511744"/>
        <c:crosses val="autoZero"/>
        <c:crossBetween val="between"/>
      </c:valAx>
    </c:plotArea>
    <c:plotVisOnly val="1"/>
    <c:dispBlanksAs val="gap"/>
    <c:showDLblsOverMax val="0"/>
  </c:chart>
  <c:txPr>
    <a:bodyPr/>
    <a:p>
      <a:pPr>
        <a:defRPr sz="1200" smtId="4294967295">
          <a:latin typeface="华文楷体" pitchFamily="2" charset="-122"/>
          <a:ea typeface="华文楷体" pitchFamily="2" charset="-122"/>
        </a:defRPr>
      </a:pPr>
      <a:endParaRPr sz="1200" smtId="4294967295">
        <a:latin typeface="华文楷体" pitchFamily="2" charset="-122"/>
        <a:ea typeface="华文楷体" pitchFamily="2" charset="-122"/>
      </a:endParaRPr>
    </a:p>
  </c:txPr>
  <c:externalData r:id="rId1">
    <c:autoUpdate val="0"/>
  </c:externalData>
</c:chartSpace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drawing1.xml><?xml version="1.0" encoding="utf-8"?>
<c:userShapes xmlns:cdr="http://schemas.openxmlformats.org/drawingml/2006/chartDrawing"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c="http://schemas.openxmlformats.org/drawingml/2006/chart">
  <cdr:relSizeAnchor>
    <cdr:from>
      <cdr:x>0.27119</cdr:x>
      <cdr:y>0.0647</cdr:y>
    </cdr:from>
    <cdr:to>
      <cdr:x>0.75199</cdr:x>
      <cdr:y>0.15458</cdr:y>
    </cdr:to>
    <cdr:sp macro="" textlink="">
      <cdr:nvSpPr>
        <cdr:cNvPr id="2" name="TextBox 5"/>
        <cdr:cNvSpPr txBox="1"/>
      </cdr:nvSpPr>
      <cdr:spPr>
        <a:xfrm>
          <a:off x="1152144" y="237617"/>
          <a:ext cx="2042668" cy="330073"/>
        </a:xfrm>
        <a:prstGeom prst="rect">
          <a:avLst/>
        </a:prstGeom>
      </cdr:spPr>
      <cdr:txBody>
        <a:bodyPr vertOverflow="clip" wrap="square" rtlCol="0"/>
        <a:lstStyle/>
        <a:p>
          <a:pPr algn="ctr"/>
          <a:r>
            <a:rPr lang="zh-CN" altLang="en-US" sz="1400" b="1">
              <a:latin typeface="华文楷体" pitchFamily="2" charset="-122"/>
              <a:ea typeface="华文楷体" pitchFamily="2" charset="-122"/>
            </a:rPr>
            <a:t>快递业务收入增速</a:t>
          </a:r>
        </a:p>
      </cdr:txBody>
    </cdr:sp>
  </cdr:relSizeAnchor>
</c:userShape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B810954-0017-42CE-A19E-E5F66EEB9C1C}" type="datetimeFigureOut">
              <a:rPr lang="zh-CN" altLang="en-US" smtClean="0"/>
              <a:t>2018/5/8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90488" y="744538"/>
            <a:ext cx="6616700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D04185-B753-465A-9F92-24D51245291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519048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77649" y="744498"/>
            <a:ext cx="6042378" cy="3722489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4B972B-BA10-4A3D-B020-C685F0962608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736443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8D654A-3275-6F43-928B-6FF3641A62A2}" type="slidenum">
              <a:rPr lang="en-US" altLang="zh-CN" sz="1300"/>
              <a:t>2</a:t>
            </a:fld>
            <a:endParaRPr lang="en-US" altLang="zh-CN" sz="130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pPr eaLnBrk="1" hangingPunct="1"/>
            <a:endParaRPr lang="zh-CN">
              <a:ea typeface="ＭＳ Ｐゴシック" charset="0"/>
              <a:cs typeface="ＭＳ Ｐゴシック" charset="0"/>
            </a:endParaRPr>
          </a:p>
        </p:txBody>
      </p:sp>
      <p:sp>
        <p:nvSpPr>
          <p:cNvPr id="14340" name="Date Placeholder 7"/>
          <p:cNvSpPr>
            <a:spLocks noGrp="1"/>
          </p:cNvSpPr>
          <p:nvPr>
            <p:ph type="dt" sz="quarter" idx="10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76380" indent="-298608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2pPr>
            <a:lvl3pPr marL="1194431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3pPr>
            <a:lvl4pPr marL="1672204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4pPr>
            <a:lvl5pPr marL="2149977" indent="-238886" eaLnBrk="0" hangingPunct="0"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5pPr>
            <a:lvl6pPr marL="2627749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6pPr>
            <a:lvl7pPr marL="3105521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7pPr>
            <a:lvl8pPr marL="3583294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8pPr>
            <a:lvl9pPr marL="4061066" indent="-238886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/>
                <a:ea typeface="ＭＳ Ｐゴシック" charset="0"/>
              </a:defRPr>
            </a:lvl9pPr>
          </a:lstStyle>
          <a:p>
            <a:fld id="{ED910A25-6F06-DC4C-A655-6A33ACE76204}" type="datetime1">
              <a:rPr lang="en-US" altLang="zh-CN" sz="1300" smtClean="0"/>
              <a:t>9/10/2024</a:t>
            </a:fld>
            <a:endParaRPr lang="en-US" altLang="zh-CN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BB266-DCA8-48EF-9C0F-9DD3A42C769E}" type="slidenum">
              <a:rPr lang="zh-CN" altLang="en-US" smtClean="0">
                <a:solidFill>
                  <a:prstClr val="black"/>
                </a:solidFill>
              </a:rPr>
              <a:t>4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069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9171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idx="10"/>
          </p:nvPr>
        </p:nvSpPr>
        <p:spPr/>
        <p:txBody>
          <a:bodyPr/>
          <a:lstStyle/>
          <a:p>
            <a:pPr>
              <a:defRPr/>
            </a:pPr>
            <a:fld id="{D30985F1-6194-2546-BC2B-17498869C80D}" type="datetime1">
              <a:rPr lang="en-US" altLang="zh-CN" smtClean="0"/>
              <a:pPr>
                <a:defRPr/>
              </a:pPr>
              <a:t>9/10/2024</a:t>
            </a:fld>
            <a:endParaRPr lang="en-US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94CCD7F-0C97-9D43-ADD7-444F994B5429}" type="slidenum">
              <a:rPr lang="en-US" altLang="zh-CN" smtClean="0"/>
              <a:pPr>
                <a:defRPr/>
              </a:pPr>
              <a:t>8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933115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12089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D04185-B753-465A-9F92-24D51245291A}" type="slidenum">
              <a:rPr lang="zh-CN" altLang="en-US" smtClean="0"/>
              <a:t>13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174216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1.vml" /><Relationship Id="rId5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2.vml" /><Relationship Id="rId5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3.vml" /><Relationship Id="rId5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4.vml" /><Relationship Id="rId5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.emf" /><Relationship Id="rId4" Type="http://schemas.openxmlformats.org/officeDocument/2006/relationships/vmlDrawing" Target="../drawings/vmlDrawing5.vml" /><Relationship Id="rId5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oleObject" Target="../embeddings/oleObject6.bin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6.vml" /><Relationship Id="rId5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F65A1-43D7-44FB-95C1-4A3E839AE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62644-773B-43BC-9571-941A0C62E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D45C0-0135-4959-BD26-AE917FA81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46962-BF37-47ED-B19D-965DD7F4F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CA29DD-635B-41BD-A154-DD0161D6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B68276-BED2-4249-9570-256CD0BDA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8E3F28-2F5B-4716-9DB6-94AA6418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3A6CCA-DDF9-4B2B-9985-FF37A11AD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41B9D-256B-4F69-A860-43396667D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4F538-2772-48D3-96BD-CE508204A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62DD4-63F4-4C0C-8595-1F4A45805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464035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256735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47613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413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4521707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814826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785666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7824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69528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103412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047196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0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170966154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784485"/>
      </p:ext>
    </p:extLst>
  </p:cSld>
  <p:clrMapOvr>
    <a:masterClrMapping/>
  </p:clrMapOvr>
  <p:transition spd="med"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4099038755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Slide Number Placeholder 5"/>
          <p:cNvSpPr txBox="1"/>
          <p:nvPr userDrawn="1"/>
        </p:nvSpPr>
        <p:spPr bwMode="auto">
          <a:xfrm>
            <a:off x="7740352" y="4948014"/>
            <a:ext cx="1181895" cy="1088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/>
          <a:lstStyle>
            <a:defPPr>
              <a:defRPr lang="zh-CN"/>
            </a:defPPr>
            <a:lvl1pPr marL="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ＭＳ Ｐゴシック" charset="0"/>
              </a:defRPr>
            </a:lvl1pPr>
            <a:lvl2pPr marL="742950" indent="-28575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2pPr>
            <a:lvl3pPr marL="11430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3pPr>
            <a:lvl4pPr marL="16002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4pPr>
            <a:lvl5pPr marL="2057400" indent="-228600" algn="l" defTabSz="914400" rtl="0" eaLnBrk="0" latinLnBrk="0" hangingPunct="0"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2400" kern="1200">
                <a:solidFill>
                  <a:schemeClr val="tx1"/>
                </a:solidFill>
                <a:latin typeface="Arial"/>
                <a:ea typeface="ＭＳ Ｐゴシック" charset="0"/>
                <a:cs typeface="+mn-cs"/>
              </a:defRPr>
            </a:lvl9pPr>
          </a:lstStyle>
          <a:p>
            <a:pPr algn="r"/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第</a:t>
            </a:r>
            <a:fld id="{BDAEED39-8CE5-E849-8BB2-D2203B6D9153}" type="slidenum">
              <a:rPr lang="en-US" altLang="zh-CN" sz="800" b="1" i="0" baseline="0" smtClean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pPr algn="r"/>
              <a:t>‹#›</a:t>
            </a:fld>
            <a:r>
              <a:rPr lang="zh-CN" altLang="en-US" sz="800" b="1" i="0" baseline="0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  <a:cs typeface="Arial"/>
              </a:rPr>
              <a:t>页</a:t>
            </a:r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  <a:p>
            <a:pPr algn="r"/>
            <a:endParaRPr lang="en-US" altLang="zh-CN" sz="800" b="1" i="0" baseline="0">
              <a:solidFill>
                <a:sysClr val="windowText" lastClr="000000"/>
              </a:solidFill>
              <a:latin typeface="微软雅黑" pitchFamily="34" charset="-122"/>
              <a:ea typeface="微软雅黑" pitchFamily="34" charset="-122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77772724"/>
      </p:ext>
    </p:extLst>
  </p:cSld>
  <p:clrMapOvr>
    <a:masterClrMapping/>
  </p:clrMapOvr>
  <p:transition spd="med"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54963876"/>
      </p:ext>
    </p:extLst>
  </p:cSld>
  <p:clrMapOvr>
    <a:masterClrMapping/>
  </p:clrMapOvr>
  <p:transition spd="med"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1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667187188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371371"/>
      </p:ext>
    </p:extLst>
  </p:cSld>
  <p:clrMapOvr>
    <a:masterClrMapping/>
  </p:clrMapOvr>
  <p:transition spd="med"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617105442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4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ysClr val="windowText" lastClr="000000"/>
                </a:solidFill>
                <a:latin typeface="微软雅黑" pitchFamily="34" charset="-122"/>
                <a:ea typeface="微软雅黑" pitchFamily="34" charset="-122"/>
              </a:defRPr>
            </a:lvl1pPr>
          </a:lstStyle>
          <a:p>
            <a:r>
              <a:rPr lang="zh-CN" altLang="en-US"/>
              <a:t>第</a:t>
            </a:r>
            <a:fld id="{0C913308-F349-4B6D-A68A-DD1791B4A57B}" type="slidenum">
              <a:rPr lang="zh-CN" altLang="en-US" smtClean="0"/>
              <a:t>‹#›</a:t>
            </a:fld>
            <a:r>
              <a:rPr lang="zh-CN" altLang="en-US"/>
              <a:t>页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3024236"/>
      </p:ext>
    </p:extLst>
  </p:cSld>
  <p:clrMapOvr>
    <a:masterClrMapping/>
  </p:clrMapOvr>
  <p:transition spd="med"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2_内页 (文字和图表)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</p:nvPr>
        </p:nvGraphicFramePr>
        <p:xfrm>
          <a:off x="1191" y="1192"/>
          <a:ext cx="1191" cy="119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think-cell Slide" r:id="rId2" imgW="270" imgH="270" progId="TCLayout.ActiveDocument.1">
                  <p:embed/>
                </p:oleObj>
              </mc:Choice>
              <mc:Fallback>
                <p:oleObj name="think-cell Slide" r:id="rId2" imgW="270" imgH="270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191" y="1192"/>
                        <a:ext cx="1191" cy="119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704890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结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Cover_chi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5556" y="-5557"/>
            <a:ext cx="9170242" cy="5157216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29174" y="3251602"/>
            <a:ext cx="2561167" cy="1010840"/>
          </a:xfrm>
          <a:prstGeom prst="rect">
            <a:avLst/>
          </a:prstGeom>
        </p:spPr>
        <p:txBody>
          <a:bodyPr bIns="0"/>
          <a:lstStyle>
            <a:lvl1pPr>
              <a:lnSpc>
                <a:spcPct val="100000"/>
              </a:lnSpc>
              <a:defRPr sz="24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0446509"/>
      </p:ext>
    </p:extLst>
  </p:cSld>
  <p:clrMapOvr>
    <a:masterClrMapping/>
  </p:clrMapOvr>
  <p:transition spd="med"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2_内页 (文字和图表)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Object 1" hidden="1"/>
          <p:cNvGraphicFramePr>
            <a:graphicFrameLocks noChangeAspect="1"/>
          </p:cNvGraphicFramePr>
          <p:nvPr userDrawn="1">
            <p:custDataLst>
              <p:tags r:id="rId1"/>
            </p:custDataLst>
            <p:extLst>
              <p:ext uri="{D42A27DB-BD31-4B8C-83A1-F6EECF244321}">
                <p14:modId xmlns:p14="http://schemas.microsoft.com/office/powerpoint/2010/main" val="974927090"/>
              </p:ext>
            </p:extLst>
          </p:nvPr>
        </p:nvGraphicFramePr>
        <p:xfrm>
          <a:off x="1588" y="1588"/>
          <a:ext cx="1587" cy="15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think-cell Slide" r:id="rId2" imgW="216" imgH="216" progId="TCLayout.ActiveDocument.1">
                  <p:embed/>
                </p:oleObj>
              </mc:Choice>
              <mc:Fallback>
                <p:oleObj name="think-cell Slide" r:id="rId2" imgW="216" imgH="216" progId="TCLayout.ActiveDocument.1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7" cy="15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5" name="直接连接符 4"/>
          <p:cNvCxnSpPr/>
          <p:nvPr userDrawn="1"/>
        </p:nvCxnSpPr>
        <p:spPr bwMode="auto">
          <a:xfrm>
            <a:off x="183716" y="483518"/>
            <a:ext cx="8817438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</p:spTree>
    <p:extLst>
      <p:ext uri="{BB962C8B-B14F-4D97-AF65-F5344CB8AC3E}">
        <p14:creationId xmlns:p14="http://schemas.microsoft.com/office/powerpoint/2010/main" val="1750703020"/>
      </p:ext>
    </p:extLst>
  </p:cSld>
  <p:clrMapOvr>
    <a:masterClrMapping/>
  </p:clrMapOvr>
  <p:transition spd="med"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内页 (文字）">
    <p:bg>
      <p:bgPr>
        <a:solidFill>
          <a:srgbClr val="373C6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3" descr="BG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" y="0"/>
            <a:ext cx="9156192" cy="5150358"/>
          </a:xfrm>
          <a:prstGeom prst="rect">
            <a:avLst/>
          </a:prstGeom>
        </p:spPr>
      </p:pic>
      <p:sp>
        <p:nvSpPr>
          <p:cNvPr id="6" name="Rectangle 19"/>
          <p:cNvSpPr>
            <a:spLocks noGrp="1" noChangeArrowheads="1"/>
          </p:cNvSpPr>
          <p:nvPr>
            <p:ph type="ctrTitle" sz="quarter" hasCustomPrompt="1"/>
          </p:nvPr>
        </p:nvSpPr>
        <p:spPr>
          <a:xfrm>
            <a:off x="513294" y="295282"/>
            <a:ext cx="8043863" cy="642938"/>
          </a:xfrm>
          <a:prstGeom prst="rect">
            <a:avLst/>
          </a:prstGeom>
        </p:spPr>
        <p:txBody>
          <a:bodyPr bIns="0"/>
          <a:lstStyle>
            <a:lvl1pPr marL="257198" marR="0" indent="-257198" algn="l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 sz="2700" b="0" i="0" baseline="0">
                <a:solidFill>
                  <a:srgbClr val="FAAF19"/>
                </a:solidFill>
                <a:latin typeface="华文黑体"/>
                <a:ea typeface="华文黑体"/>
                <a:cs typeface="Arial Unicode MS" pitchFamily="34" charset="-122"/>
              </a:defRPr>
            </a:lvl1pPr>
          </a:lstStyle>
          <a:p>
            <a:pPr marL="257198" marR="0" lvl="0" indent="-257198" defTabSz="685862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" name="Rectangle 22"/>
          <p:cNvSpPr>
            <a:spLocks noGrp="1" noChangeAspect="1" noChangeArrowheads="1"/>
          </p:cNvSpPr>
          <p:nvPr>
            <p:ph idx="1" hasCustomPrompt="1"/>
          </p:nvPr>
        </p:nvSpPr>
        <p:spPr bwMode="auto">
          <a:xfrm>
            <a:off x="530231" y="1171976"/>
            <a:ext cx="3956263" cy="329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0" tIns="0" rIns="0" bIns="34294" numCol="1" anchor="t" anchorCtr="0" compatLnSpc="1">
            <a:prstTxWarp prst="textNoShape">
              <a:avLst/>
            </a:prstTxWarp>
          </a:bodyPr>
          <a:lstStyle>
            <a:lvl1pPr>
              <a:defRPr sz="2000" b="0" i="0">
                <a:solidFill>
                  <a:srgbClr val="FAAF19"/>
                </a:solidFill>
                <a:latin typeface="Arial Unicode MS" pitchFamily="34" charset="-122"/>
                <a:ea typeface="Arial Unicode MS" pitchFamily="34" charset="-122"/>
                <a:cs typeface="Arial Unicode MS" pitchFamily="3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45676138"/>
      </p:ext>
    </p:extLst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2018/5/8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2899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  <p:sldLayoutId id="2147483679" r:id="rId15"/>
    <p:sldLayoutId id="2147483696" r:id="rId16"/>
    <p:sldLayoutId id="2147483697" r:id="rId17"/>
    <p:sldLayoutId id="2147483698" r:id="rId18"/>
    <p:sldLayoutId id="2147483699" r:id="rId19"/>
    <p:sldLayoutId id="2147483700" r:id="rId20"/>
    <p:sldLayoutId id="2147483701" r:id="rId21"/>
    <p:sldLayoutId id="2147483702" r:id="rId2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5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6.xml" /><Relationship Id="rId3" Type="http://schemas.openxmlformats.org/officeDocument/2006/relationships/chart" Target="../charts/chart2.xml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microsoft.com/office/2007/relationships/hdphoto" Target="../media/image8.wdp" /><Relationship Id="rId7" Type="http://schemas.openxmlformats.org/officeDocument/2006/relationships/image" Target="../media/image9.gif" /><Relationship Id="rId8" Type="http://schemas.openxmlformats.org/officeDocument/2006/relationships/image" Target="../media/image10.png" /><Relationship Id="rId9" Type="http://schemas.openxmlformats.org/officeDocument/2006/relationships/chart" Target="../charts/chart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4.xml" /><Relationship Id="rId3" Type="http://schemas.openxmlformats.org/officeDocument/2006/relationships/image" Target="../media/image11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notesSlide" Target="../notesSlides/notesSlide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chart" Target="../charts/chart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11011313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" name="Title 1"/>
          <p:cNvSpPr txBox="1"/>
          <p:nvPr/>
        </p:nvSpPr>
        <p:spPr bwMode="auto">
          <a:xfrm>
            <a:off x="256385" y="-20538"/>
            <a:ext cx="8631235" cy="540000"/>
          </a:xfrm>
          <a:prstGeom prst="rect">
            <a:avLst/>
          </a:prstGeom>
          <a:noFill/>
          <a:ln>
            <a:noFill/>
          </a:ln>
          <a:extLst/>
        </p:spPr>
        <p:txBody>
          <a:bodyPr lIns="0" tIns="0" rIns="0" bIns="0" anchor="ctr"/>
          <a:lstStyle>
            <a:defPPr>
              <a:defRPr lang="zh-CN"/>
            </a:defPPr>
            <a:lvl1pPr marL="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defRPr sz="1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绩效优化项目</a:t>
            </a:r>
            <a:r>
              <a:rPr lang="zh-CN" altLang="en-US" sz="2400" b="1" smtClean="0">
                <a:latin typeface="华文楷体" pitchFamily="2" charset="-122"/>
                <a:ea typeface="华文楷体" pitchFamily="2" charset="-122"/>
              </a:rPr>
              <a:t>第二次里程碑：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</a:t>
            </a:r>
            <a:r>
              <a:rPr lang="zh-CN" altLang="en-US" sz="24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汇报</a:t>
            </a:r>
            <a:endParaRPr lang="en-US" altLang="zh-CN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cxnSp>
        <p:nvCxnSpPr>
          <p:cNvPr id="23" name="直接箭头连接符 22"/>
          <p:cNvCxnSpPr/>
          <p:nvPr/>
        </p:nvCxnSpPr>
        <p:spPr bwMode="auto">
          <a:xfrm>
            <a:off x="668682" y="1164716"/>
            <a:ext cx="7949309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49" name="TextBox 43"/>
          <p:cNvSpPr>
            <a:spLocks noChangeArrowheads="1"/>
          </p:cNvSpPr>
          <p:nvPr/>
        </p:nvSpPr>
        <p:spPr bwMode="auto">
          <a:xfrm>
            <a:off x="7970011" y="1266944"/>
            <a:ext cx="685241" cy="179817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结项发文</a:t>
            </a:r>
            <a:endParaRPr lang="en-US" altLang="zh-CN" sz="9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4" name="TextBox 43"/>
          <p:cNvSpPr>
            <a:spLocks noChangeArrowheads="1"/>
          </p:cNvSpPr>
          <p:nvPr/>
        </p:nvSpPr>
        <p:spPr bwMode="auto">
          <a:xfrm>
            <a:off x="1235186" y="1267393"/>
            <a:ext cx="935151" cy="25886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ctr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立项汇报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5" name="TextBox 38"/>
          <p:cNvSpPr txBox="1"/>
          <p:nvPr/>
        </p:nvSpPr>
        <p:spPr>
          <a:xfrm>
            <a:off x="1435571" y="931873"/>
            <a:ext cx="558922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26" name="五角星 68"/>
          <p:cNvSpPr>
            <a:spLocks noChangeArrowheads="1"/>
          </p:cNvSpPr>
          <p:nvPr/>
        </p:nvSpPr>
        <p:spPr bwMode="auto">
          <a:xfrm>
            <a:off x="1567749" y="108382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29" name="TextBox 36"/>
          <p:cNvSpPr txBox="1"/>
          <p:nvPr/>
        </p:nvSpPr>
        <p:spPr>
          <a:xfrm>
            <a:off x="650379" y="931873"/>
            <a:ext cx="681263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26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0" name="流程图: 联系 29"/>
          <p:cNvSpPr/>
          <p:nvPr/>
        </p:nvSpPr>
        <p:spPr>
          <a:xfrm>
            <a:off x="870165" y="1119032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文本框 226"/>
          <p:cNvSpPr txBox="1"/>
          <p:nvPr/>
        </p:nvSpPr>
        <p:spPr>
          <a:xfrm>
            <a:off x="539554" y="1260223"/>
            <a:ext cx="782315" cy="276977"/>
          </a:xfrm>
          <a:prstGeom prst="rect">
            <a:avLst/>
          </a:prstGeom>
          <a:noFill/>
        </p:spPr>
        <p:txBody>
          <a:bodyPr wrap="square" lIns="121899" tIns="60949" rIns="121899" bIns="60949" rtlCol="0" anchor="ctr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900" b="1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>
                <a:latin typeface="华文楷体" pitchFamily="2" charset="-122"/>
                <a:ea typeface="华文楷体" pitchFamily="2" charset="-122"/>
              </a:rPr>
              <a:t>开始筹备</a:t>
            </a:r>
          </a:p>
        </p:txBody>
      </p:sp>
      <p:sp>
        <p:nvSpPr>
          <p:cNvPr id="32" name="TextBox 43"/>
          <p:cNvSpPr>
            <a:spLocks noChangeArrowheads="1"/>
          </p:cNvSpPr>
          <p:nvPr/>
        </p:nvSpPr>
        <p:spPr bwMode="auto">
          <a:xfrm>
            <a:off x="3884980" y="1267392"/>
            <a:ext cx="1261729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介绍标杆对比结论</a:t>
            </a:r>
          </a:p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及调研课题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4378522" y="1083821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000"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0" name="TextBox 38"/>
          <p:cNvSpPr txBox="1"/>
          <p:nvPr/>
        </p:nvSpPr>
        <p:spPr>
          <a:xfrm>
            <a:off x="4150797" y="931873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pic>
        <p:nvPicPr>
          <p:cNvPr id="48" name="图片 66" descr="200812181849818_2_副本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8152726" y="1025783"/>
            <a:ext cx="244148" cy="21434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0" name="TextBox 43"/>
          <p:cNvSpPr>
            <a:spLocks noChangeArrowheads="1"/>
          </p:cNvSpPr>
          <p:nvPr/>
        </p:nvSpPr>
        <p:spPr bwMode="auto">
          <a:xfrm>
            <a:off x="5076056" y="1276469"/>
            <a:ext cx="1008112" cy="584753"/>
          </a:xfrm>
          <a:prstGeom prst="rect">
            <a:avLst/>
          </a:prstGeom>
          <a:noFill/>
          <a:extLst/>
        </p:spPr>
        <p:txBody>
          <a:bodyPr wrap="square" lIns="121899" tIns="60949" rIns="121899" bIns="60949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里程碑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2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pPr algn="ctr"/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区域试点方案汇报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1" name="TextBox 38"/>
          <p:cNvSpPr txBox="1"/>
          <p:nvPr/>
        </p:nvSpPr>
        <p:spPr>
          <a:xfrm>
            <a:off x="5175083" y="931873"/>
            <a:ext cx="675000" cy="204756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0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52" name="TextBox 75"/>
          <p:cNvSpPr txBox="1"/>
          <p:nvPr/>
        </p:nvSpPr>
        <p:spPr>
          <a:xfrm>
            <a:off x="7913524" y="937737"/>
            <a:ext cx="644909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30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3" name="五角星 68"/>
          <p:cNvSpPr>
            <a:spLocks noChangeArrowheads="1"/>
          </p:cNvSpPr>
          <p:nvPr/>
        </p:nvSpPr>
        <p:spPr bwMode="auto">
          <a:xfrm>
            <a:off x="7183777" y="1083372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9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4" name="TextBox 38"/>
          <p:cNvSpPr txBox="1"/>
          <p:nvPr/>
        </p:nvSpPr>
        <p:spPr>
          <a:xfrm>
            <a:off x="6971769" y="947262"/>
            <a:ext cx="675000" cy="189367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8</a:t>
            </a:r>
            <a:r>
              <a:rPr lang="zh-CN" altLang="en-US" sz="9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55" name="五角星 68"/>
          <p:cNvSpPr>
            <a:spLocks noChangeArrowheads="1"/>
          </p:cNvSpPr>
          <p:nvPr/>
        </p:nvSpPr>
        <p:spPr bwMode="auto">
          <a:xfrm>
            <a:off x="5404011" y="1081586"/>
            <a:ext cx="214970" cy="161791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800">
              <a:solidFill>
                <a:srgbClr val="373C64"/>
              </a:solidFill>
              <a:latin typeface="微软雅黑" pitchFamily="34" charset="-122"/>
              <a:ea typeface="微软雅黑" pitchFamily="34" charset="-122"/>
              <a:sym typeface="华文细黑" pitchFamily="2" charset="-122"/>
            </a:endParaRPr>
          </a:p>
        </p:txBody>
      </p:sp>
      <p:sp>
        <p:nvSpPr>
          <p:cNvPr id="33" name="Rectangle 132"/>
          <p:cNvSpPr/>
          <p:nvPr/>
        </p:nvSpPr>
        <p:spPr>
          <a:xfrm>
            <a:off x="92209" y="699543"/>
            <a:ext cx="221770" cy="1048274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lIns="68588" tIns="34294" rIns="68588" bIns="34294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关键</a:t>
            </a:r>
            <a:endParaRPr lang="en-US" altLang="zh-CN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  <a:p>
            <a:pPr algn="ctr" defTabSz="685891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1400" b="1" ker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  <a:cs typeface="Arial" pitchFamily="34" charset="0"/>
              </a:rPr>
              <a:t>节点</a:t>
            </a:r>
            <a:endParaRPr lang="en-US" sz="1400" b="1" kern="0">
              <a:solidFill>
                <a:prstClr val="black"/>
              </a:solidFill>
              <a:latin typeface="华文楷体" pitchFamily="2" charset="-122"/>
              <a:ea typeface="华文楷体" pitchFamily="2" charset="-122"/>
              <a:cs typeface="Arial" pitchFamily="34" charset="0"/>
            </a:endParaRPr>
          </a:p>
        </p:txBody>
      </p:sp>
      <p:sp>
        <p:nvSpPr>
          <p:cNvPr id="34" name="流程图: 联系 33"/>
          <p:cNvSpPr/>
          <p:nvPr/>
        </p:nvSpPr>
        <p:spPr>
          <a:xfrm>
            <a:off x="2843810" y="1113215"/>
            <a:ext cx="85989" cy="64716"/>
          </a:xfrm>
          <a:prstGeom prst="flowChartConnector">
            <a:avLst/>
          </a:prstGeom>
          <a:solidFill>
            <a:srgbClr val="C0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72" tIns="60936" rIns="121872" bIns="60936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1218733"/>
            <a:endParaRPr lang="zh-CN" altLang="en-US" sz="1000">
              <a:ln>
                <a:solidFill>
                  <a:srgbClr val="FF0000"/>
                </a:solidFill>
              </a:ln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5" name="TextBox 38"/>
          <p:cNvSpPr txBox="1"/>
          <p:nvPr/>
        </p:nvSpPr>
        <p:spPr>
          <a:xfrm>
            <a:off x="2607342" y="777985"/>
            <a:ext cx="596507" cy="358645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19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-3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31</a:t>
            </a:r>
            <a:r>
              <a:rPr lang="zh-CN" altLang="en-US" sz="10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6" name="TextBox 43"/>
          <p:cNvSpPr>
            <a:spLocks noChangeArrowheads="1"/>
          </p:cNvSpPr>
          <p:nvPr/>
        </p:nvSpPr>
        <p:spPr bwMode="auto">
          <a:xfrm>
            <a:off x="2450813" y="1268042"/>
            <a:ext cx="823902" cy="258216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高管访谈</a:t>
            </a: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xmlns="" id="{6CF1CE3C-8C87-483D-859F-0A94AA46D78F}"/>
              </a:ext>
            </a:extLst>
          </p:cNvPr>
          <p:cNvSpPr/>
          <p:nvPr/>
        </p:nvSpPr>
        <p:spPr>
          <a:xfrm>
            <a:off x="380837" y="1801311"/>
            <a:ext cx="8698508" cy="446254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>
              <a:lnSpc>
                <a:spcPct val="150000"/>
              </a:lnSpc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会议目的：</a:t>
            </a:r>
            <a:r>
              <a:rPr lang="en-US" altLang="zh-CN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、深圳区域试点方案汇报是否通过</a:t>
            </a:r>
            <a:endParaRPr lang="zh-CN" altLang="en-US" sz="14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矩形 37">
            <a:extLst>
              <a:ext uri="{FF2B5EF4-FFF2-40B4-BE49-F238E27FC236}">
                <a16:creationId xmlns:a16="http://schemas.microsoft.com/office/drawing/2014/main" xmlns="" id="{E3E077FB-7BE7-4544-986F-3F00D82A129D}"/>
              </a:ext>
            </a:extLst>
          </p:cNvPr>
          <p:cNvSpPr/>
          <p:nvPr/>
        </p:nvSpPr>
        <p:spPr>
          <a:xfrm>
            <a:off x="369161" y="2139702"/>
            <a:ext cx="8234228" cy="3054660"/>
          </a:xfrm>
          <a:prstGeom prst="rect">
            <a:avLst/>
          </a:prstGeom>
        </p:spPr>
        <p:txBody>
          <a:bodyPr wrap="square" lIns="121899" tIns="60949" rIns="121899" bIns="60949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参会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人职责：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（谁汇报）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：郭海涛、田志斌（翰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威特）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S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（决策建议）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：崔维刚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、韩永彦</a:t>
            </a:r>
            <a:endParaRPr lang="en-US" altLang="zh-CN" sz="11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（谁批准）：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黄华波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zh-CN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V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（谁否决）：崔维星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C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（咨询谁）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1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德邦：一线：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陈宗达、陈海龙、孙政锋、江开勇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       </a:t>
            </a:r>
            <a:r>
              <a:rPr lang="zh-CN" altLang="en-US" sz="11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调研组长：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林志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彬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、孟明辉、田民芽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zh-CN" altLang="en-US" sz="11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张宏、崔世君、李文智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、田志斌、邢丹丹、华毅、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房晖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>
              <a:lnSpc>
                <a:spcPct val="150000"/>
              </a:lnSpc>
            </a:pPr>
            <a:r>
              <a:rPr lang="en-US" altLang="zh-CN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11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（通知谁）：童志文、</a:t>
            </a:r>
            <a:r>
              <a:rPr lang="zh-CN" altLang="en-US" sz="1100">
                <a:latin typeface="华文楷体" pitchFamily="2" charset="-122"/>
                <a:ea typeface="华文楷体" pitchFamily="2" charset="-122"/>
              </a:rPr>
              <a:t>胡娇、姚资、曹颖</a:t>
            </a:r>
            <a:endParaRPr lang="en-US" altLang="zh-CN" sz="1100" smtClean="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defTabSz="1214754"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2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会议</a:t>
            </a:r>
            <a:r>
              <a:rPr lang="zh-CN" altLang="en-US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组织：</a:t>
            </a:r>
            <a:r>
              <a:rPr lang="zh-CN" altLang="en-US" sz="11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郭金鑫</a:t>
            </a:r>
            <a:endParaRPr lang="en-US" altLang="zh-CN" sz="11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47" name="直接连接符 46"/>
          <p:cNvCxnSpPr/>
          <p:nvPr/>
        </p:nvCxnSpPr>
        <p:spPr bwMode="auto">
          <a:xfrm flipH="1">
            <a:off x="5514395" y="743665"/>
            <a:ext cx="0" cy="1044002"/>
          </a:xfrm>
          <a:prstGeom prst="line">
            <a:avLst/>
          </a:prstGeom>
          <a:solidFill>
            <a:schemeClr val="accent1"/>
          </a:solidFill>
          <a:ln w="1270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sp>
        <p:nvSpPr>
          <p:cNvPr id="57" name="右箭头 56"/>
          <p:cNvSpPr/>
          <p:nvPr/>
        </p:nvSpPr>
        <p:spPr bwMode="auto">
          <a:xfrm>
            <a:off x="4912708" y="721050"/>
            <a:ext cx="329399" cy="267664"/>
          </a:xfrm>
          <a:prstGeom prst="rightArrow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62" tIns="34282" rIns="68562" bIns="34282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 defTabSz="914019"/>
            <a:endParaRPr lang="zh-CN" altLang="en-US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5580903" y="677959"/>
            <a:ext cx="1727403" cy="253914"/>
          </a:xfrm>
          <a:prstGeom prst="rect">
            <a:avLst/>
          </a:prstGeom>
          <a:noFill/>
        </p:spPr>
        <p:txBody>
          <a:bodyPr wrap="square" lIns="68577" tIns="34289" rIns="68577" bIns="34289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当前节点</a:t>
            </a:r>
          </a:p>
        </p:txBody>
      </p:sp>
      <p:sp>
        <p:nvSpPr>
          <p:cNvPr id="41" name="TextBox 13"/>
          <p:cNvSpPr>
            <a:spLocks noChangeArrowheads="1"/>
          </p:cNvSpPr>
          <p:nvPr/>
        </p:nvSpPr>
        <p:spPr bwMode="auto">
          <a:xfrm>
            <a:off x="6693991" y="1306133"/>
            <a:ext cx="1218869" cy="401199"/>
          </a:xfrm>
          <a:prstGeom prst="rect">
            <a:avLst/>
          </a:prstGeom>
          <a:noFill/>
          <a:ln w="9525">
            <a:noFill/>
            <a:miter lim="800000"/>
          </a:ln>
          <a:extLst/>
        </p:spPr>
        <p:txBody>
          <a:bodyPr lIns="68576" tIns="34287" rIns="68576" bIns="34287" anchor="t" anchorCtr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0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项目结</a:t>
            </a:r>
            <a:r>
              <a:rPr lang="zh-CN" altLang="en-US" sz="1000" b="1" smtClean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项</a:t>
            </a:r>
            <a:endParaRPr lang="en-US" altLang="zh-CN" sz="10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0947262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1259632" y="2283718"/>
            <a:ext cx="6862645" cy="16576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绩效优化项目第二个里程碑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深圳区域试点方案汇报</a:t>
            </a:r>
            <a:endParaRPr lang="en-US" altLang="zh-CN" sz="2800" b="1">
              <a:solidFill>
                <a:schemeClr val="bg1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  <a:p>
            <a:pPr>
              <a:lnSpc>
                <a:spcPct val="150000"/>
              </a:lnSpc>
            </a:pPr>
            <a:r>
              <a:rPr lang="en-US" altLang="zh-CN" b="1" smtClean="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Heiti SC Medium"/>
              </a:rPr>
              <a:t>2018-05-09</a:t>
            </a:r>
            <a:endParaRPr lang="en-US" altLang="zh-CN" b="1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Heiti SC Medium"/>
            </a:endParaRPr>
          </a:p>
        </p:txBody>
      </p:sp>
    </p:spTree>
    <p:extLst>
      <p:ext uri="{BB962C8B-B14F-4D97-AF65-F5344CB8AC3E}">
        <p14:creationId xmlns:p14="http://schemas.microsoft.com/office/powerpoint/2010/main" val="1600941204"/>
      </p:ext>
    </p:extLst>
  </p:cSld>
  <p:clrMapOvr>
    <a:masterClrMapping/>
  </p:clrMapOvr>
  <p:transition spd="med"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9"/>
          <p:cNvSpPr/>
          <p:nvPr/>
        </p:nvSpPr>
        <p:spPr>
          <a:xfrm>
            <a:off x="5763225" y="1503149"/>
            <a:ext cx="2082748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运营指标</a:t>
            </a:r>
          </a:p>
        </p:txBody>
      </p:sp>
      <p:sp>
        <p:nvSpPr>
          <p:cNvPr id="5" name="Oval 128"/>
          <p:cNvSpPr/>
          <p:nvPr/>
        </p:nvSpPr>
        <p:spPr>
          <a:xfrm>
            <a:off x="5594615" y="1643509"/>
            <a:ext cx="265397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" name="Rectangle 11"/>
          <p:cNvSpPr/>
          <p:nvPr/>
        </p:nvSpPr>
        <p:spPr>
          <a:xfrm>
            <a:off x="5763225" y="2276015"/>
            <a:ext cx="2082748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中基层</a:t>
            </a:r>
            <a:r>
              <a:rPr lang="en-US" altLang="zh-CN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多而细，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面面俱到</a:t>
            </a:r>
          </a:p>
        </p:txBody>
      </p:sp>
      <p:sp>
        <p:nvSpPr>
          <p:cNvPr id="7" name="Oval 128"/>
          <p:cNvSpPr/>
          <p:nvPr/>
        </p:nvSpPr>
        <p:spPr>
          <a:xfrm>
            <a:off x="5594615" y="2412680"/>
            <a:ext cx="265397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3"/>
          <p:cNvSpPr/>
          <p:nvPr/>
        </p:nvSpPr>
        <p:spPr>
          <a:xfrm>
            <a:off x="5763225" y="3048881"/>
            <a:ext cx="2082748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过程强管控，盘点频繁</a:t>
            </a:r>
            <a:endParaRPr lang="en-US" altLang="zh-CN" sz="12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（赋能）</a:t>
            </a:r>
          </a:p>
        </p:txBody>
      </p:sp>
      <p:sp>
        <p:nvSpPr>
          <p:cNvPr id="9" name="Oval 128"/>
          <p:cNvSpPr/>
          <p:nvPr/>
        </p:nvSpPr>
        <p:spPr>
          <a:xfrm>
            <a:off x="5594615" y="3181851"/>
            <a:ext cx="265397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Rectangle 12"/>
          <p:cNvSpPr/>
          <p:nvPr/>
        </p:nvSpPr>
        <p:spPr>
          <a:xfrm>
            <a:off x="5763225" y="3821747"/>
            <a:ext cx="2082748" cy="475655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绩效过于刚性，对目标不认同（绩效与激励）</a:t>
            </a:r>
          </a:p>
        </p:txBody>
      </p:sp>
      <p:sp>
        <p:nvSpPr>
          <p:cNvPr id="11" name="Oval 128"/>
          <p:cNvSpPr/>
          <p:nvPr/>
        </p:nvSpPr>
        <p:spPr>
          <a:xfrm>
            <a:off x="5594615" y="3951022"/>
            <a:ext cx="265397" cy="2196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10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2" name="Straight Arrow Connector 132"/>
          <p:cNvCxnSpPr>
            <a:endCxn id="5" idx="2"/>
          </p:cNvCxnSpPr>
          <p:nvPr/>
        </p:nvCxnSpPr>
        <p:spPr bwMode="auto">
          <a:xfrm>
            <a:off x="5209922" y="1531212"/>
            <a:ext cx="384693" cy="222097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3" name="Straight Arrow Connector 132"/>
          <p:cNvCxnSpPr>
            <a:endCxn id="5" idx="2"/>
          </p:cNvCxnSpPr>
          <p:nvPr/>
        </p:nvCxnSpPr>
        <p:spPr bwMode="auto">
          <a:xfrm flipV="1">
            <a:off x="5209922" y="1753309"/>
            <a:ext cx="384693" cy="354509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4" name="Straight Arrow Connector 132"/>
          <p:cNvCxnSpPr>
            <a:endCxn id="7" idx="2"/>
          </p:cNvCxnSpPr>
          <p:nvPr/>
        </p:nvCxnSpPr>
        <p:spPr bwMode="auto">
          <a:xfrm>
            <a:off x="5209922" y="2107818"/>
            <a:ext cx="384693" cy="414662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5" name="Straight Arrow Connector 132"/>
          <p:cNvCxnSpPr>
            <a:endCxn id="9" idx="2"/>
          </p:cNvCxnSpPr>
          <p:nvPr/>
        </p:nvCxnSpPr>
        <p:spPr bwMode="auto">
          <a:xfrm>
            <a:off x="5250238" y="2719795"/>
            <a:ext cx="344377" cy="571856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6" name="Straight Arrow Connector 132"/>
          <p:cNvCxnSpPr>
            <a:endCxn id="11" idx="2"/>
          </p:cNvCxnSpPr>
          <p:nvPr/>
        </p:nvCxnSpPr>
        <p:spPr bwMode="auto">
          <a:xfrm>
            <a:off x="5209922" y="3272334"/>
            <a:ext cx="384693" cy="788488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cxnSp>
        <p:nvCxnSpPr>
          <p:cNvPr id="17" name="Straight Arrow Connector 132"/>
          <p:cNvCxnSpPr>
            <a:endCxn id="7" idx="2"/>
          </p:cNvCxnSpPr>
          <p:nvPr/>
        </p:nvCxnSpPr>
        <p:spPr bwMode="auto">
          <a:xfrm flipV="1">
            <a:off x="5209922" y="2522480"/>
            <a:ext cx="384693" cy="1197755"/>
          </a:xfrm>
          <a:prstGeom prst="straightConnector1">
            <a:avLst/>
          </a:prstGeom>
          <a:solidFill>
            <a:schemeClr val="accent1"/>
          </a:solidFill>
          <a:ln w="6350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18" name="流程图: 或者 5"/>
          <p:cNvSpPr/>
          <p:nvPr/>
        </p:nvSpPr>
        <p:spPr>
          <a:xfrm>
            <a:off x="3457635" y="4466182"/>
            <a:ext cx="196364" cy="195542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流程图: 或者 5"/>
          <p:cNvSpPr/>
          <p:nvPr/>
        </p:nvSpPr>
        <p:spPr>
          <a:xfrm>
            <a:off x="4250627" y="4466182"/>
            <a:ext cx="196364" cy="195542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3671507" y="4458216"/>
            <a:ext cx="314729" cy="2296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现状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4464500" y="4459322"/>
            <a:ext cx="314729" cy="229669"/>
          </a:xfrm>
          <a:prstGeom prst="rect">
            <a:avLst/>
          </a:prstGeom>
          <a:noFill/>
        </p:spPr>
        <p:txBody>
          <a:bodyPr wrap="non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 b="1">
                <a:latin typeface="华文楷体" pitchFamily="2" charset="-122"/>
                <a:ea typeface="华文楷体" pitchFamily="2" charset="-122"/>
              </a:rPr>
              <a:t>期望</a:t>
            </a:r>
          </a:p>
        </p:txBody>
      </p:sp>
      <p:cxnSp>
        <p:nvCxnSpPr>
          <p:cNvPr id="22" name="Straight Connector 195"/>
          <p:cNvCxnSpPr/>
          <p:nvPr/>
        </p:nvCxnSpPr>
        <p:spPr bwMode="auto">
          <a:xfrm flipH="1">
            <a:off x="3380179" y="1302207"/>
            <a:ext cx="0" cy="3036619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bg1">
                <a:lumMod val="6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23" name="矩形 4"/>
          <p:cNvSpPr/>
          <p:nvPr/>
        </p:nvSpPr>
        <p:spPr>
          <a:xfrm>
            <a:off x="961382" y="1325709"/>
            <a:ext cx="647040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长期</a:t>
            </a:r>
          </a:p>
        </p:txBody>
      </p:sp>
      <p:sp>
        <p:nvSpPr>
          <p:cNvPr id="24" name="矩形 4"/>
          <p:cNvSpPr/>
          <p:nvPr/>
        </p:nvSpPr>
        <p:spPr>
          <a:xfrm>
            <a:off x="4724129" y="1325709"/>
            <a:ext cx="647041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短期</a:t>
            </a:r>
          </a:p>
        </p:txBody>
      </p:sp>
      <p:cxnSp>
        <p:nvCxnSpPr>
          <p:cNvPr id="25" name="Straight Arrow Connector 12"/>
          <p:cNvCxnSpPr/>
          <p:nvPr/>
        </p:nvCxnSpPr>
        <p:spPr bwMode="auto">
          <a:xfrm>
            <a:off x="1565909" y="1471912"/>
            <a:ext cx="334552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26" name="流程图: 或者 5"/>
          <p:cNvSpPr/>
          <p:nvPr/>
        </p:nvSpPr>
        <p:spPr>
          <a:xfrm>
            <a:off x="3858588" y="1401915"/>
            <a:ext cx="138382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流程图: 或者 5"/>
          <p:cNvSpPr/>
          <p:nvPr/>
        </p:nvSpPr>
        <p:spPr>
          <a:xfrm>
            <a:off x="2286011" y="1379716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8" name="矩形 4"/>
          <p:cNvSpPr/>
          <p:nvPr/>
        </p:nvSpPr>
        <p:spPr>
          <a:xfrm>
            <a:off x="961382" y="1878249"/>
            <a:ext cx="647040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聚焦</a:t>
            </a:r>
          </a:p>
        </p:txBody>
      </p:sp>
      <p:sp>
        <p:nvSpPr>
          <p:cNvPr id="29" name="矩形 4"/>
          <p:cNvSpPr/>
          <p:nvPr/>
        </p:nvSpPr>
        <p:spPr>
          <a:xfrm>
            <a:off x="4724129" y="1878249"/>
            <a:ext cx="647041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全面</a:t>
            </a:r>
          </a:p>
        </p:txBody>
      </p:sp>
      <p:cxnSp>
        <p:nvCxnSpPr>
          <p:cNvPr id="30" name="Straight Arrow Connector 99"/>
          <p:cNvCxnSpPr/>
          <p:nvPr/>
        </p:nvCxnSpPr>
        <p:spPr bwMode="auto">
          <a:xfrm>
            <a:off x="1565909" y="2024451"/>
            <a:ext cx="334552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31" name="流程图: 或者 5"/>
          <p:cNvSpPr/>
          <p:nvPr/>
        </p:nvSpPr>
        <p:spPr>
          <a:xfrm>
            <a:off x="3070567" y="1954454"/>
            <a:ext cx="138382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2" name="流程图: 或者 5"/>
          <p:cNvSpPr/>
          <p:nvPr/>
        </p:nvSpPr>
        <p:spPr>
          <a:xfrm>
            <a:off x="2548296" y="1949365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3" name="矩形 4"/>
          <p:cNvSpPr/>
          <p:nvPr/>
        </p:nvSpPr>
        <p:spPr>
          <a:xfrm>
            <a:off x="961382" y="3535866"/>
            <a:ext cx="647040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标准</a:t>
            </a:r>
          </a:p>
        </p:txBody>
      </p:sp>
      <p:sp>
        <p:nvSpPr>
          <p:cNvPr id="34" name="矩形 4"/>
          <p:cNvSpPr/>
          <p:nvPr/>
        </p:nvSpPr>
        <p:spPr>
          <a:xfrm>
            <a:off x="4724129" y="3535866"/>
            <a:ext cx="647041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差异</a:t>
            </a:r>
          </a:p>
        </p:txBody>
      </p:sp>
      <p:cxnSp>
        <p:nvCxnSpPr>
          <p:cNvPr id="35" name="Straight Arrow Connector 100"/>
          <p:cNvCxnSpPr/>
          <p:nvPr/>
        </p:nvCxnSpPr>
        <p:spPr bwMode="auto">
          <a:xfrm>
            <a:off x="1565909" y="3682069"/>
            <a:ext cx="334552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36" name="流程图: 或者 5"/>
          <p:cNvSpPr/>
          <p:nvPr/>
        </p:nvSpPr>
        <p:spPr>
          <a:xfrm>
            <a:off x="2528037" y="3603994"/>
            <a:ext cx="138382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流程图: 或者 5"/>
          <p:cNvSpPr/>
          <p:nvPr/>
        </p:nvSpPr>
        <p:spPr>
          <a:xfrm>
            <a:off x="3320475" y="3589874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8" name="矩形 4"/>
          <p:cNvSpPr/>
          <p:nvPr/>
        </p:nvSpPr>
        <p:spPr>
          <a:xfrm>
            <a:off x="961382" y="2430788"/>
            <a:ext cx="647040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管控</a:t>
            </a:r>
          </a:p>
        </p:txBody>
      </p:sp>
      <p:sp>
        <p:nvSpPr>
          <p:cNvPr id="39" name="矩形 4"/>
          <p:cNvSpPr/>
          <p:nvPr/>
        </p:nvSpPr>
        <p:spPr>
          <a:xfrm>
            <a:off x="4724129" y="2430788"/>
            <a:ext cx="647041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赋能</a:t>
            </a:r>
          </a:p>
        </p:txBody>
      </p:sp>
      <p:cxnSp>
        <p:nvCxnSpPr>
          <p:cNvPr id="40" name="Straight Arrow Connector 101"/>
          <p:cNvCxnSpPr/>
          <p:nvPr/>
        </p:nvCxnSpPr>
        <p:spPr bwMode="auto">
          <a:xfrm>
            <a:off x="1565909" y="2576990"/>
            <a:ext cx="334552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41" name="流程图: 或者 5"/>
          <p:cNvSpPr/>
          <p:nvPr/>
        </p:nvSpPr>
        <p:spPr>
          <a:xfrm>
            <a:off x="1730558" y="2506992"/>
            <a:ext cx="138382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2" name="流程图: 或者 5"/>
          <p:cNvSpPr/>
          <p:nvPr/>
        </p:nvSpPr>
        <p:spPr>
          <a:xfrm>
            <a:off x="2366098" y="2487223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3" name="矩形 4"/>
          <p:cNvSpPr/>
          <p:nvPr/>
        </p:nvSpPr>
        <p:spPr>
          <a:xfrm>
            <a:off x="961382" y="4088406"/>
            <a:ext cx="647040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集体</a:t>
            </a:r>
          </a:p>
        </p:txBody>
      </p:sp>
      <p:sp>
        <p:nvSpPr>
          <p:cNvPr id="44" name="矩形 4"/>
          <p:cNvSpPr/>
          <p:nvPr/>
        </p:nvSpPr>
        <p:spPr>
          <a:xfrm>
            <a:off x="4724129" y="4088406"/>
            <a:ext cx="647041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个体</a:t>
            </a:r>
          </a:p>
        </p:txBody>
      </p:sp>
      <p:cxnSp>
        <p:nvCxnSpPr>
          <p:cNvPr id="45" name="Straight Arrow Connector 103"/>
          <p:cNvCxnSpPr/>
          <p:nvPr/>
        </p:nvCxnSpPr>
        <p:spPr bwMode="auto">
          <a:xfrm>
            <a:off x="1565909" y="4234608"/>
            <a:ext cx="334552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46" name="流程图: 或者 5"/>
          <p:cNvSpPr/>
          <p:nvPr/>
        </p:nvSpPr>
        <p:spPr>
          <a:xfrm>
            <a:off x="2479526" y="4164612"/>
            <a:ext cx="138382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7" name="流程图: 或者 5"/>
          <p:cNvSpPr/>
          <p:nvPr/>
        </p:nvSpPr>
        <p:spPr>
          <a:xfrm>
            <a:off x="2213617" y="4164612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8" name="矩形 4"/>
          <p:cNvSpPr/>
          <p:nvPr/>
        </p:nvSpPr>
        <p:spPr>
          <a:xfrm>
            <a:off x="961382" y="2983327"/>
            <a:ext cx="647040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刚性</a:t>
            </a:r>
          </a:p>
        </p:txBody>
      </p:sp>
      <p:sp>
        <p:nvSpPr>
          <p:cNvPr id="49" name="矩形 4"/>
          <p:cNvSpPr/>
          <p:nvPr/>
        </p:nvSpPr>
        <p:spPr>
          <a:xfrm>
            <a:off x="4724129" y="2983327"/>
            <a:ext cx="647041" cy="2890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柔性</a:t>
            </a:r>
          </a:p>
        </p:txBody>
      </p:sp>
      <p:cxnSp>
        <p:nvCxnSpPr>
          <p:cNvPr id="50" name="Straight Arrow Connector 102"/>
          <p:cNvCxnSpPr/>
          <p:nvPr/>
        </p:nvCxnSpPr>
        <p:spPr bwMode="auto">
          <a:xfrm>
            <a:off x="1565909" y="3129529"/>
            <a:ext cx="3345520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triangle"/>
            <a:tailEnd type="triangle"/>
          </a:ln>
          <a:effectLst/>
        </p:spPr>
      </p:cxnSp>
      <p:sp>
        <p:nvSpPr>
          <p:cNvPr id="51" name="流程图: 或者 5"/>
          <p:cNvSpPr/>
          <p:nvPr/>
        </p:nvSpPr>
        <p:spPr>
          <a:xfrm>
            <a:off x="2717932" y="3049797"/>
            <a:ext cx="138382" cy="130361"/>
          </a:xfrm>
          <a:prstGeom prst="flowChartOr">
            <a:avLst/>
          </a:prstGeom>
          <a:solidFill>
            <a:srgbClr val="373C64"/>
          </a:solidFill>
          <a:ln>
            <a:solidFill>
              <a:srgbClr val="373C64"/>
            </a:solidFill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52" name="流程图: 或者 5"/>
          <p:cNvSpPr/>
          <p:nvPr/>
        </p:nvSpPr>
        <p:spPr>
          <a:xfrm>
            <a:off x="3314747" y="3059532"/>
            <a:ext cx="144000" cy="130361"/>
          </a:xfrm>
          <a:prstGeom prst="flowChartOr">
            <a:avLst/>
          </a:prstGeom>
          <a:solidFill>
            <a:srgbClr val="FF0000"/>
          </a:solidFill>
          <a:ln>
            <a:solidFill>
              <a:schemeClr val="bg1"/>
            </a:solidFill>
            <a:prstDash val="dash"/>
          </a:ln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Wingdings" pitchFamily="2" charset="2"/>
              <a:buChar char="n"/>
            </a:pP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53" name="直接连接符 4"/>
          <p:cNvCxnSpPr>
            <a:stCxn id="27" idx="4"/>
            <a:endCxn id="32" idx="0"/>
          </p:cNvCxnSpPr>
          <p:nvPr/>
        </p:nvCxnSpPr>
        <p:spPr bwMode="auto">
          <a:xfrm>
            <a:off x="2358011" y="1510077"/>
            <a:ext cx="262285" cy="43928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4" name="直接连接符 44"/>
          <p:cNvCxnSpPr>
            <a:stCxn id="32" idx="4"/>
            <a:endCxn id="42" idx="0"/>
          </p:cNvCxnSpPr>
          <p:nvPr/>
        </p:nvCxnSpPr>
        <p:spPr bwMode="auto">
          <a:xfrm flipH="1">
            <a:off x="2438098" y="2079726"/>
            <a:ext cx="182198" cy="40749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5" name="直接连接符 47"/>
          <p:cNvCxnSpPr>
            <a:stCxn id="37" idx="0"/>
            <a:endCxn id="52" idx="4"/>
          </p:cNvCxnSpPr>
          <p:nvPr/>
        </p:nvCxnSpPr>
        <p:spPr bwMode="auto">
          <a:xfrm flipH="1" flipV="1">
            <a:off x="3386747" y="3189893"/>
            <a:ext cx="5728" cy="399981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6" name="直接连接符 50"/>
          <p:cNvCxnSpPr>
            <a:stCxn id="42" idx="4"/>
            <a:endCxn id="52" idx="0"/>
          </p:cNvCxnSpPr>
          <p:nvPr/>
        </p:nvCxnSpPr>
        <p:spPr bwMode="auto">
          <a:xfrm>
            <a:off x="2438098" y="2617584"/>
            <a:ext cx="948649" cy="441948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7" name="直接连接符 53"/>
          <p:cNvCxnSpPr>
            <a:stCxn id="37" idx="4"/>
            <a:endCxn id="47" idx="0"/>
          </p:cNvCxnSpPr>
          <p:nvPr/>
        </p:nvCxnSpPr>
        <p:spPr bwMode="auto">
          <a:xfrm flipH="1">
            <a:off x="2285617" y="3720235"/>
            <a:ext cx="1106858" cy="44437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C00000"/>
            </a:solidFill>
            <a:prstDash val="dash"/>
            <a:round/>
            <a:headEnd type="none" w="med" len="med"/>
            <a:tailEnd type="none" w="med" len="med"/>
          </a:ln>
          <a:effectLst/>
        </p:spPr>
      </p:cxnSp>
      <p:cxnSp>
        <p:nvCxnSpPr>
          <p:cNvPr id="58" name="直接连接符 56"/>
          <p:cNvCxnSpPr>
            <a:stCxn id="36" idx="4"/>
            <a:endCxn id="46" idx="0"/>
          </p:cNvCxnSpPr>
          <p:nvPr/>
        </p:nvCxnSpPr>
        <p:spPr bwMode="auto">
          <a:xfrm flipH="1">
            <a:off x="2548717" y="3734355"/>
            <a:ext cx="48511" cy="43025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59" name="直接连接符 59"/>
          <p:cNvCxnSpPr>
            <a:stCxn id="51" idx="0"/>
            <a:endCxn id="41" idx="4"/>
          </p:cNvCxnSpPr>
          <p:nvPr/>
        </p:nvCxnSpPr>
        <p:spPr bwMode="auto">
          <a:xfrm flipH="1" flipV="1">
            <a:off x="1799749" y="2637353"/>
            <a:ext cx="987374" cy="412444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0" name="直接连接符 62"/>
          <p:cNvCxnSpPr>
            <a:stCxn id="41" idx="0"/>
            <a:endCxn id="31" idx="4"/>
          </p:cNvCxnSpPr>
          <p:nvPr/>
        </p:nvCxnSpPr>
        <p:spPr bwMode="auto">
          <a:xfrm flipV="1">
            <a:off x="1799749" y="2084815"/>
            <a:ext cx="1340009" cy="42217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1" name="直接连接符 66"/>
          <p:cNvCxnSpPr>
            <a:stCxn id="36" idx="0"/>
            <a:endCxn id="51" idx="4"/>
          </p:cNvCxnSpPr>
          <p:nvPr/>
        </p:nvCxnSpPr>
        <p:spPr bwMode="auto">
          <a:xfrm flipV="1">
            <a:off x="2597228" y="3180158"/>
            <a:ext cx="189895" cy="423836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cxnSp>
        <p:nvCxnSpPr>
          <p:cNvPr id="62" name="直接连接符 69"/>
          <p:cNvCxnSpPr>
            <a:stCxn id="68" idx="2"/>
            <a:endCxn id="26" idx="4"/>
          </p:cNvCxnSpPr>
          <p:nvPr/>
        </p:nvCxnSpPr>
        <p:spPr bwMode="auto">
          <a:xfrm flipV="1">
            <a:off x="3084930" y="1532276"/>
            <a:ext cx="842849" cy="468667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rgbClr val="373C64"/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63" name="TextBox 62"/>
          <p:cNvSpPr txBox="1"/>
          <p:nvPr/>
        </p:nvSpPr>
        <p:spPr>
          <a:xfrm>
            <a:off x="3241326" y="1060542"/>
            <a:ext cx="242569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0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1420279" y="1060542"/>
            <a:ext cx="242569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-1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5009556" y="1060542"/>
            <a:ext cx="242569" cy="265168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3675782" y="1216907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0.28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2067977" y="1216907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-0.63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2877854" y="1751631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-0.26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2331517" y="1751631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-0.42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1520995" y="2321985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-0.91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2236221" y="2321985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-0.58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2" name="TextBox 71"/>
          <p:cNvSpPr txBox="1"/>
          <p:nvPr/>
        </p:nvSpPr>
        <p:spPr>
          <a:xfrm>
            <a:off x="2520785" y="2854652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-0.32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3" name="TextBox 72"/>
          <p:cNvSpPr txBox="1"/>
          <p:nvPr/>
        </p:nvSpPr>
        <p:spPr>
          <a:xfrm>
            <a:off x="3126867" y="2854652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-0.06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4" name="TextBox 73"/>
          <p:cNvSpPr txBox="1"/>
          <p:nvPr/>
        </p:nvSpPr>
        <p:spPr>
          <a:xfrm>
            <a:off x="2326569" y="3394700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-0.44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5" name="TextBox 74"/>
          <p:cNvSpPr txBox="1"/>
          <p:nvPr/>
        </p:nvSpPr>
        <p:spPr>
          <a:xfrm>
            <a:off x="3144290" y="3403424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-0.02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2332717" y="3979605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-0.56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TextBox 76"/>
          <p:cNvSpPr txBox="1"/>
          <p:nvPr/>
        </p:nvSpPr>
        <p:spPr>
          <a:xfrm>
            <a:off x="2004397" y="3979605"/>
            <a:ext cx="414152" cy="24931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100" b="1">
                <a:latin typeface="华文楷体" pitchFamily="2" charset="-122"/>
                <a:ea typeface="华文楷体" pitchFamily="2" charset="-122"/>
              </a:rPr>
              <a:t>-0.67</a:t>
            </a:r>
            <a:endParaRPr lang="zh-CN" altLang="en-US" sz="11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1029003" y="638257"/>
            <a:ext cx="6999382" cy="33855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现状及问题</a:t>
            </a:r>
          </a:p>
        </p:txBody>
      </p:sp>
      <p:sp>
        <p:nvSpPr>
          <p:cNvPr id="80" name="TextBox 79"/>
          <p:cNvSpPr txBox="1"/>
          <p:nvPr/>
        </p:nvSpPr>
        <p:spPr>
          <a:xfrm>
            <a:off x="251520" y="123478"/>
            <a:ext cx="5262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回顾：在第一个里程碑已梳理总结出四个关键问题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50868887"/>
      </p:ext>
    </p:extLst>
  </p:cSld>
  <p:clrMapOvr>
    <a:masterClrMapping/>
  </p:clrMapOvr>
  <p:transition spd="med"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TextBox 76"/>
          <p:cNvSpPr txBox="1"/>
          <p:nvPr/>
        </p:nvSpPr>
        <p:spPr>
          <a:xfrm>
            <a:off x="191589" y="586382"/>
            <a:ext cx="8772899" cy="329184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eaLnBrk="0" hangingPunct="0">
              <a:lnSpc>
                <a:spcPts val="2000"/>
              </a:lnSpc>
              <a:buFont typeface="Wingdings" pitchFamily="2" charset="2"/>
              <a:buChar char="n"/>
              <a:defRPr/>
            </a:pPr>
            <a:r>
              <a:rPr lang="zh-CN" altLang="en-US" sz="16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项目组及顾问团两度深入基层进行调研，并与区域负责人开展多轮研讨，共同输出试点方案</a:t>
            </a:r>
          </a:p>
        </p:txBody>
      </p:sp>
      <p:cxnSp>
        <p:nvCxnSpPr>
          <p:cNvPr id="78" name="直接连接符 77"/>
          <p:cNvCxnSpPr/>
          <p:nvPr/>
        </p:nvCxnSpPr>
        <p:spPr>
          <a:xfrm>
            <a:off x="539552" y="1347616"/>
            <a:ext cx="8019166" cy="0"/>
          </a:xfrm>
          <a:prstGeom prst="line">
            <a:avLst/>
          </a:prstGeom>
          <a:ln>
            <a:solidFill>
              <a:srgbClr val="373C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矩形 78"/>
          <p:cNvSpPr/>
          <p:nvPr/>
        </p:nvSpPr>
        <p:spPr>
          <a:xfrm>
            <a:off x="971194" y="1514477"/>
            <a:ext cx="2115238" cy="405446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第一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轮 调研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0" name="矩形 79"/>
          <p:cNvSpPr/>
          <p:nvPr/>
        </p:nvSpPr>
        <p:spPr>
          <a:xfrm>
            <a:off x="1403649" y="987576"/>
            <a:ext cx="1682782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latin typeface="华文楷体" pitchFamily="2" charset="-122"/>
                <a:ea typeface="华文楷体" pitchFamily="2" charset="-122"/>
              </a:rPr>
              <a:t>4.16-4.17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1" name="矩形 80"/>
          <p:cNvSpPr/>
          <p:nvPr/>
        </p:nvSpPr>
        <p:spPr>
          <a:xfrm>
            <a:off x="3215387" y="1514477"/>
            <a:ext cx="3214653" cy="405446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第二轮</a:t>
            </a:r>
            <a:r>
              <a:rPr lang="en-US" altLang="zh-CN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 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研讨</a:t>
            </a:r>
            <a:endParaRPr lang="zh-CN" altLang="en-US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2" name="矩形 81"/>
          <p:cNvSpPr/>
          <p:nvPr/>
        </p:nvSpPr>
        <p:spPr>
          <a:xfrm>
            <a:off x="6561625" y="1514477"/>
            <a:ext cx="1682783" cy="405446"/>
          </a:xfrm>
          <a:prstGeom prst="rect">
            <a:avLst/>
          </a:prstGeom>
          <a:gradFill flip="none" rotWithShape="0">
            <a:gsLst>
              <a:gs pos="0">
                <a:srgbClr val="373C64">
                  <a:lumMod val="50000"/>
                  <a:lumOff val="50000"/>
                </a:srgbClr>
              </a:gs>
              <a:gs pos="80000">
                <a:srgbClr val="373C64">
                  <a:lumMod val="75000"/>
                  <a:lumOff val="25000"/>
                </a:srgbClr>
              </a:gs>
              <a:gs pos="20000">
                <a:srgbClr val="373C64">
                  <a:lumMod val="75000"/>
                  <a:lumOff val="25000"/>
                </a:srgbClr>
              </a:gs>
              <a:gs pos="50000">
                <a:srgbClr val="373C64"/>
              </a:gs>
              <a:gs pos="100000">
                <a:srgbClr val="373C64">
                  <a:lumMod val="50000"/>
                  <a:lumOff val="50000"/>
                </a:srgbClr>
              </a:gs>
            </a:gsLst>
            <a:lin ang="5400000" scaled="0"/>
          </a:gra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第三轮</a:t>
            </a:r>
            <a:r>
              <a:rPr lang="en-US" altLang="zh-CN" sz="14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  </a:t>
            </a:r>
            <a:r>
              <a:rPr lang="zh-CN" altLang="en-US" sz="1400" b="1" smtClean="0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研讨</a:t>
            </a:r>
            <a:endParaRPr lang="en-US" altLang="zh-CN" sz="14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3" name="矩形 82"/>
          <p:cNvSpPr/>
          <p:nvPr/>
        </p:nvSpPr>
        <p:spPr>
          <a:xfrm>
            <a:off x="4023682" y="987575"/>
            <a:ext cx="1628438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4.18-4.27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4" name="矩形 83"/>
          <p:cNvSpPr/>
          <p:nvPr/>
        </p:nvSpPr>
        <p:spPr>
          <a:xfrm>
            <a:off x="6561625" y="987574"/>
            <a:ext cx="1635297" cy="3077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 smtClean="0">
                <a:latin typeface="华文楷体" pitchFamily="2" charset="-122"/>
                <a:ea typeface="华文楷体" pitchFamily="2" charset="-122"/>
              </a:rPr>
              <a:t>4.28-5.05</a:t>
            </a:r>
            <a:endParaRPr lang="zh-CN" altLang="en-US" sz="1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5" name="等腰三角形 84"/>
          <p:cNvSpPr/>
          <p:nvPr/>
        </p:nvSpPr>
        <p:spPr>
          <a:xfrm>
            <a:off x="2173150" y="1287998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等腰三角形 85"/>
          <p:cNvSpPr/>
          <p:nvPr/>
        </p:nvSpPr>
        <p:spPr>
          <a:xfrm>
            <a:off x="4771843" y="1287998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7" name="等腰三角形 86"/>
          <p:cNvSpPr/>
          <p:nvPr/>
        </p:nvSpPr>
        <p:spPr>
          <a:xfrm>
            <a:off x="7336958" y="1287998"/>
            <a:ext cx="132116" cy="72008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矩形 87"/>
          <p:cNvSpPr/>
          <p:nvPr/>
        </p:nvSpPr>
        <p:spPr>
          <a:xfrm>
            <a:off x="971600" y="1906669"/>
            <a:ext cx="2113248" cy="1910319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调研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翰</a:t>
            </a: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威特：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李文智、张宏、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田志斌</a:t>
            </a:r>
            <a:endParaRPr lang="en-US" altLang="zh-CN" sz="11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德    邦：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崔维星、李浩、郭海涛、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童志文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9" name="矩形 88"/>
          <p:cNvSpPr/>
          <p:nvPr/>
        </p:nvSpPr>
        <p:spPr>
          <a:xfrm>
            <a:off x="3216108" y="1906669"/>
            <a:ext cx="3211629" cy="1910319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研讨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人员</a:t>
            </a:r>
            <a:endParaRPr lang="en-US" altLang="zh-CN" sz="12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翰威特：</a:t>
            </a:r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田志斌、邢丹丹、房晖、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华毅</a:t>
            </a:r>
            <a:endParaRPr lang="en-US" altLang="zh-CN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德    邦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endParaRPr lang="en-US" altLang="zh-CN" sz="1100" b="1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B9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孙政锋、江开勇、姚资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、胡娇、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童志文</a:t>
            </a:r>
            <a:endParaRPr lang="en-US" altLang="zh-CN" sz="11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全体驻地管理者</a:t>
            </a:r>
            <a:endParaRPr lang="en-US" altLang="zh-CN" sz="1100" smtClean="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en-US" altLang="zh-CN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B7/B6</a:t>
            </a:r>
            <a:r>
              <a:rPr lang="zh-CN" altLang="en-US" sz="11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：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区域代表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" name="矩形 89"/>
          <p:cNvSpPr/>
          <p:nvPr/>
        </p:nvSpPr>
        <p:spPr>
          <a:xfrm>
            <a:off x="6561625" y="1906669"/>
            <a:ext cx="1681200" cy="2713829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研讨人员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1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参与人：</a:t>
            </a:r>
            <a:r>
              <a:rPr lang="zh-CN" altLang="en-US" sz="11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张宏、李文智、崔世君及项目组成员</a:t>
            </a:r>
          </a:p>
        </p:txBody>
      </p:sp>
      <p:grpSp>
        <p:nvGrpSpPr>
          <p:cNvPr id="91" name="组合 90"/>
          <p:cNvGrpSpPr/>
          <p:nvPr/>
        </p:nvGrpSpPr>
        <p:grpSpPr>
          <a:xfrm>
            <a:off x="1384116" y="2842773"/>
            <a:ext cx="1459692" cy="912814"/>
            <a:chOff x="1566280" y="3796352"/>
            <a:chExt cx="1459692" cy="912814"/>
          </a:xfrm>
        </p:grpSpPr>
        <p:grpSp>
          <p:nvGrpSpPr>
            <p:cNvPr id="92" name="组合 91"/>
            <p:cNvGrpSpPr/>
            <p:nvPr/>
          </p:nvGrpSpPr>
          <p:grpSpPr>
            <a:xfrm>
              <a:off x="1566280" y="3807009"/>
              <a:ext cx="371980" cy="364204"/>
              <a:chOff x="381518" y="2671076"/>
              <a:chExt cx="474425" cy="440686"/>
            </a:xfrm>
          </p:grpSpPr>
          <p:sp>
            <p:nvSpPr>
              <p:cNvPr id="104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5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06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93" name="TextBox 92"/>
            <p:cNvSpPr txBox="1"/>
            <p:nvPr/>
          </p:nvSpPr>
          <p:spPr>
            <a:xfrm>
              <a:off x="1654447" y="3796352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23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人）</a:t>
              </a:r>
            </a:p>
          </p:txBody>
        </p:sp>
        <p:grpSp>
          <p:nvGrpSpPr>
            <p:cNvPr id="94" name="组合 93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96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97" name="组合 96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98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99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0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1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2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3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95" name="TextBox 94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现场研讨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2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-4.5h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3491880" y="3346829"/>
            <a:ext cx="1425487" cy="442035"/>
            <a:chOff x="3836424" y="3746535"/>
            <a:chExt cx="1425487" cy="442035"/>
          </a:xfrm>
        </p:grpSpPr>
        <p:grpSp>
          <p:nvGrpSpPr>
            <p:cNvPr id="110" name="组合 109"/>
            <p:cNvGrpSpPr/>
            <p:nvPr/>
          </p:nvGrpSpPr>
          <p:grpSpPr>
            <a:xfrm>
              <a:off x="3836424" y="3757192"/>
              <a:ext cx="371980" cy="364204"/>
              <a:chOff x="381518" y="2671076"/>
              <a:chExt cx="474425" cy="440686"/>
            </a:xfrm>
          </p:grpSpPr>
          <p:sp>
            <p:nvSpPr>
              <p:cNvPr id="122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23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124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111" name="TextBox 110"/>
            <p:cNvSpPr txBox="1"/>
            <p:nvPr/>
          </p:nvSpPr>
          <p:spPr>
            <a:xfrm>
              <a:off x="3924591" y="3746535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7</a:t>
              </a:r>
              <a:r>
                <a:rPr lang="zh-CN" altLang="en-US" sz="12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）</a:t>
              </a:r>
            </a:p>
          </p:txBody>
        </p:sp>
      </p:grpSp>
      <p:grpSp>
        <p:nvGrpSpPr>
          <p:cNvPr id="2" name="组合 1"/>
          <p:cNvGrpSpPr/>
          <p:nvPr/>
        </p:nvGrpSpPr>
        <p:grpSpPr>
          <a:xfrm>
            <a:off x="4716016" y="3346829"/>
            <a:ext cx="1584176" cy="442035"/>
            <a:chOff x="3836424" y="4217314"/>
            <a:chExt cx="1584176" cy="442035"/>
          </a:xfrm>
        </p:grpSpPr>
        <p:grpSp>
          <p:nvGrpSpPr>
            <p:cNvPr id="112" name="组合 111"/>
            <p:cNvGrpSpPr/>
            <p:nvPr/>
          </p:nvGrpSpPr>
          <p:grpSpPr>
            <a:xfrm>
              <a:off x="3836424" y="4250125"/>
              <a:ext cx="371980" cy="364204"/>
              <a:chOff x="5203298" y="2048644"/>
              <a:chExt cx="474425" cy="440686"/>
            </a:xfrm>
          </p:grpSpPr>
          <p:sp>
            <p:nvSpPr>
              <p:cNvPr id="114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15" name="组合 114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116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7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8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19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0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1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13" name="TextBox 112"/>
            <p:cNvSpPr txBox="1"/>
            <p:nvPr/>
          </p:nvSpPr>
          <p:spPr>
            <a:xfrm>
              <a:off x="4049075" y="4217314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/>
                <a:t>现场</a:t>
              </a:r>
              <a:r>
                <a:rPr lang="en-US" altLang="zh-CN" smtClean="0"/>
                <a:t>/</a:t>
              </a:r>
              <a:r>
                <a:rPr lang="zh-CN" altLang="en-US" smtClean="0"/>
                <a:t>小组研讨</a:t>
              </a:r>
              <a:endParaRPr lang="en-US" altLang="zh-CN"/>
            </a:p>
            <a:p>
              <a:r>
                <a:rPr lang="zh-CN" altLang="en-US" smtClean="0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5</a:t>
              </a:r>
              <a:r>
                <a:rPr lang="zh-CN" altLang="en-US" smtClean="0">
                  <a:solidFill>
                    <a:srgbClr val="C00000"/>
                  </a:solidFill>
                </a:rPr>
                <a:t>场</a:t>
              </a:r>
              <a:r>
                <a:rPr lang="en-US" altLang="zh-CN" smtClean="0">
                  <a:solidFill>
                    <a:srgbClr val="C00000"/>
                  </a:solidFill>
                </a:rPr>
                <a:t>-8h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grpSp>
        <p:nvGrpSpPr>
          <p:cNvPr id="126" name="组合 125"/>
          <p:cNvGrpSpPr/>
          <p:nvPr/>
        </p:nvGrpSpPr>
        <p:grpSpPr>
          <a:xfrm>
            <a:off x="6784716" y="3336842"/>
            <a:ext cx="1459692" cy="442035"/>
            <a:chOff x="1566280" y="4267131"/>
            <a:chExt cx="1459692" cy="442035"/>
          </a:xfrm>
        </p:grpSpPr>
        <p:grpSp>
          <p:nvGrpSpPr>
            <p:cNvPr id="127" name="组合 126"/>
            <p:cNvGrpSpPr/>
            <p:nvPr/>
          </p:nvGrpSpPr>
          <p:grpSpPr>
            <a:xfrm>
              <a:off x="1566280" y="4299942"/>
              <a:ext cx="371980" cy="364204"/>
              <a:chOff x="5203298" y="2048644"/>
              <a:chExt cx="474425" cy="440686"/>
            </a:xfrm>
          </p:grpSpPr>
          <p:sp>
            <p:nvSpPr>
              <p:cNvPr id="129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130" name="组合 129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131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2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3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4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5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36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128" name="TextBox 127"/>
            <p:cNvSpPr txBox="1"/>
            <p:nvPr/>
          </p:nvSpPr>
          <p:spPr>
            <a:xfrm>
              <a:off x="1654447" y="4267131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/>
                <a:t>内部研讨</a:t>
              </a:r>
              <a:endParaRPr lang="en-US" altLang="zh-CN"/>
            </a:p>
            <a:p>
              <a:r>
                <a:rPr lang="zh-CN" altLang="en-US">
                  <a:solidFill>
                    <a:srgbClr val="C00000"/>
                  </a:solidFill>
                </a:rPr>
                <a:t>（</a:t>
              </a:r>
              <a:r>
                <a:rPr lang="en-US" altLang="zh-CN">
                  <a:solidFill>
                    <a:srgbClr val="C00000"/>
                  </a:solidFill>
                </a:rPr>
                <a:t>3</a:t>
              </a:r>
              <a:r>
                <a:rPr lang="zh-CN" altLang="en-US">
                  <a:solidFill>
                    <a:srgbClr val="C00000"/>
                  </a:solidFill>
                </a:rPr>
                <a:t>场</a:t>
              </a:r>
              <a:r>
                <a:rPr lang="en-US" altLang="zh-CN">
                  <a:solidFill>
                    <a:srgbClr val="C00000"/>
                  </a:solidFill>
                </a:rPr>
                <a:t>-8h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sp>
        <p:nvSpPr>
          <p:cNvPr id="63" name="矩形 62"/>
          <p:cNvSpPr/>
          <p:nvPr/>
        </p:nvSpPr>
        <p:spPr>
          <a:xfrm>
            <a:off x="971600" y="3909166"/>
            <a:ext cx="5458439" cy="711332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72000" rIns="72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n"/>
            </a:pP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各调研小组共</a:t>
            </a:r>
            <a:r>
              <a:rPr lang="en-US" altLang="zh-CN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21</a:t>
            </a:r>
            <a:r>
              <a:rPr lang="zh-CN" altLang="en-US" sz="11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位高管参与一线调研</a:t>
            </a:r>
            <a:endParaRPr lang="en-US" altLang="zh-CN" sz="11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64" name="组合 63"/>
          <p:cNvGrpSpPr/>
          <p:nvPr/>
        </p:nvGrpSpPr>
        <p:grpSpPr>
          <a:xfrm>
            <a:off x="2123728" y="4168144"/>
            <a:ext cx="1425487" cy="442035"/>
            <a:chOff x="3836424" y="3746535"/>
            <a:chExt cx="1425487" cy="442035"/>
          </a:xfrm>
        </p:grpSpPr>
        <p:grpSp>
          <p:nvGrpSpPr>
            <p:cNvPr id="65" name="组合 64"/>
            <p:cNvGrpSpPr/>
            <p:nvPr/>
          </p:nvGrpSpPr>
          <p:grpSpPr>
            <a:xfrm>
              <a:off x="3836424" y="3757192"/>
              <a:ext cx="371980" cy="364204"/>
              <a:chOff x="381518" y="2671076"/>
              <a:chExt cx="474425" cy="440686"/>
            </a:xfrm>
          </p:grpSpPr>
          <p:sp>
            <p:nvSpPr>
              <p:cNvPr id="67" name="Oval 26"/>
              <p:cNvSpPr>
                <a:spLocks noChangeArrowheads="1"/>
              </p:cNvSpPr>
              <p:nvPr/>
            </p:nvSpPr>
            <p:spPr bwMode="auto">
              <a:xfrm>
                <a:off x="381518" y="2671076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8" name="Freeform 262"/>
              <p:cNvSpPr/>
              <p:nvPr/>
            </p:nvSpPr>
            <p:spPr bwMode="auto">
              <a:xfrm>
                <a:off x="440935" y="2755987"/>
                <a:ext cx="251381" cy="224164"/>
              </a:xfrm>
              <a:custGeom>
                <a:gdLst>
                  <a:gd name="T0" fmla="*/ 104 w 250"/>
                  <a:gd name="T1" fmla="*/ 181 h 240"/>
                  <a:gd name="T2" fmla="*/ 91 w 250"/>
                  <a:gd name="T3" fmla="*/ 177 h 240"/>
                  <a:gd name="T4" fmla="*/ 89 w 250"/>
                  <a:gd name="T5" fmla="*/ 177 h 240"/>
                  <a:gd name="T6" fmla="*/ 88 w 250"/>
                  <a:gd name="T7" fmla="*/ 177 h 240"/>
                  <a:gd name="T8" fmla="*/ 56 w 250"/>
                  <a:gd name="T9" fmla="*/ 190 h 240"/>
                  <a:gd name="T10" fmla="*/ 65 w 250"/>
                  <a:gd name="T11" fmla="*/ 166 h 240"/>
                  <a:gd name="T12" fmla="*/ 57 w 250"/>
                  <a:gd name="T13" fmla="*/ 161 h 240"/>
                  <a:gd name="T14" fmla="*/ 22 w 250"/>
                  <a:gd name="T15" fmla="*/ 103 h 240"/>
                  <a:gd name="T16" fmla="*/ 134 w 250"/>
                  <a:gd name="T17" fmla="*/ 23 h 240"/>
                  <a:gd name="T18" fmla="*/ 219 w 250"/>
                  <a:gd name="T19" fmla="*/ 51 h 240"/>
                  <a:gd name="T20" fmla="*/ 234 w 250"/>
                  <a:gd name="T21" fmla="*/ 50 h 240"/>
                  <a:gd name="T22" fmla="*/ 250 w 250"/>
                  <a:gd name="T23" fmla="*/ 51 h 240"/>
                  <a:gd name="T24" fmla="*/ 134 w 250"/>
                  <a:gd name="T25" fmla="*/ 0 h 240"/>
                  <a:gd name="T26" fmla="*/ 0 w 250"/>
                  <a:gd name="T27" fmla="*/ 103 h 240"/>
                  <a:gd name="T28" fmla="*/ 37 w 250"/>
                  <a:gd name="T29" fmla="*/ 175 h 240"/>
                  <a:gd name="T30" fmla="*/ 15 w 250"/>
                  <a:gd name="T31" fmla="*/ 240 h 240"/>
                  <a:gd name="T32" fmla="*/ 41 w 250"/>
                  <a:gd name="T33" fmla="*/ 224 h 240"/>
                  <a:gd name="T34" fmla="*/ 87 w 250"/>
                  <a:gd name="T35" fmla="*/ 200 h 240"/>
                  <a:gd name="T36" fmla="*/ 118 w 250"/>
                  <a:gd name="T37" fmla="*/ 206 h 240"/>
                  <a:gd name="T38" fmla="*/ 104 w 250"/>
                  <a:gd name="T39" fmla="*/ 181 h 24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250" h="240">
                    <a:moveTo>
                      <a:pt x="104" y="181"/>
                    </a:moveTo>
                    <a:cubicBezTo>
                      <a:pt x="100" y="180"/>
                      <a:pt x="96" y="179"/>
                      <a:pt x="91" y="177"/>
                    </a:cubicBezTo>
                    <a:cubicBezTo>
                      <a:pt x="89" y="177"/>
                      <a:pt x="89" y="177"/>
                      <a:pt x="89" y="177"/>
                    </a:cubicBezTo>
                    <a:cubicBezTo>
                      <a:pt x="88" y="177"/>
                      <a:pt x="88" y="177"/>
                      <a:pt x="88" y="177"/>
                    </a:cubicBezTo>
                    <a:cubicBezTo>
                      <a:pt x="85" y="177"/>
                      <a:pt x="81" y="177"/>
                      <a:pt x="56" y="190"/>
                    </a:cubicBezTo>
                    <a:cubicBezTo>
                      <a:pt x="65" y="166"/>
                      <a:pt x="65" y="166"/>
                      <a:pt x="65" y="166"/>
                    </a:cubicBezTo>
                    <a:cubicBezTo>
                      <a:pt x="57" y="161"/>
                      <a:pt x="57" y="161"/>
                      <a:pt x="57" y="161"/>
                    </a:cubicBezTo>
                    <a:cubicBezTo>
                      <a:pt x="35" y="146"/>
                      <a:pt x="22" y="125"/>
                      <a:pt x="22" y="103"/>
                    </a:cubicBezTo>
                    <a:cubicBezTo>
                      <a:pt x="22" y="59"/>
                      <a:pt x="73" y="23"/>
                      <a:pt x="134" y="23"/>
                    </a:cubicBezTo>
                    <a:cubicBezTo>
                      <a:pt x="168" y="23"/>
                      <a:pt x="198" y="34"/>
                      <a:pt x="219" y="51"/>
                    </a:cubicBezTo>
                    <a:cubicBezTo>
                      <a:pt x="224" y="50"/>
                      <a:pt x="229" y="50"/>
                      <a:pt x="234" y="50"/>
                    </a:cubicBezTo>
                    <a:cubicBezTo>
                      <a:pt x="240" y="50"/>
                      <a:pt x="245" y="50"/>
                      <a:pt x="250" y="51"/>
                    </a:cubicBezTo>
                    <a:cubicBezTo>
                      <a:pt x="226" y="21"/>
                      <a:pt x="184" y="0"/>
                      <a:pt x="134" y="0"/>
                    </a:cubicBezTo>
                    <a:cubicBezTo>
                      <a:pt x="60" y="0"/>
                      <a:pt x="0" y="47"/>
                      <a:pt x="0" y="103"/>
                    </a:cubicBezTo>
                    <a:cubicBezTo>
                      <a:pt x="0" y="130"/>
                      <a:pt x="13" y="156"/>
                      <a:pt x="37" y="175"/>
                    </a:cubicBezTo>
                    <a:cubicBezTo>
                      <a:pt x="15" y="240"/>
                      <a:pt x="15" y="240"/>
                      <a:pt x="15" y="240"/>
                    </a:cubicBezTo>
                    <a:cubicBezTo>
                      <a:pt x="41" y="224"/>
                      <a:pt x="41" y="224"/>
                      <a:pt x="41" y="224"/>
                    </a:cubicBezTo>
                    <a:cubicBezTo>
                      <a:pt x="59" y="214"/>
                      <a:pt x="80" y="203"/>
                      <a:pt x="87" y="200"/>
                    </a:cubicBezTo>
                    <a:cubicBezTo>
                      <a:pt x="97" y="203"/>
                      <a:pt x="108" y="205"/>
                      <a:pt x="118" y="206"/>
                    </a:cubicBezTo>
                    <a:cubicBezTo>
                      <a:pt x="112" y="198"/>
                      <a:pt x="108" y="190"/>
                      <a:pt x="104" y="181"/>
                    </a:cubicBezTo>
                    <a:close/>
                  </a:path>
                </a:pathLst>
              </a:custGeom>
              <a:solidFill>
                <a:schemeClr val="bg1">
                  <a:lumMod val="50000"/>
                </a:schemeClr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sp>
            <p:nvSpPr>
              <p:cNvPr id="69" name="Freeform 263"/>
              <p:cNvSpPr>
                <a:spLocks noEditPoints="1"/>
              </p:cNvSpPr>
              <p:nvPr/>
            </p:nvSpPr>
            <p:spPr bwMode="auto">
              <a:xfrm>
                <a:off x="552457" y="2812876"/>
                <a:ext cx="248639" cy="190200"/>
              </a:xfrm>
              <a:custGeom>
                <a:gdLst>
                  <a:gd name="T0" fmla="*/ 247 w 247"/>
                  <a:gd name="T1" fmla="*/ 92 h 203"/>
                  <a:gd name="T2" fmla="*/ 123 w 247"/>
                  <a:gd name="T3" fmla="*/ 0 h 203"/>
                  <a:gd name="T4" fmla="*/ 0 w 247"/>
                  <a:gd name="T5" fmla="*/ 92 h 203"/>
                  <a:gd name="T6" fmla="*/ 123 w 247"/>
                  <a:gd name="T7" fmla="*/ 184 h 203"/>
                  <a:gd name="T8" fmla="*/ 169 w 247"/>
                  <a:gd name="T9" fmla="*/ 177 h 203"/>
                  <a:gd name="T10" fmla="*/ 222 w 247"/>
                  <a:gd name="T11" fmla="*/ 203 h 203"/>
                  <a:gd name="T12" fmla="*/ 206 w 247"/>
                  <a:gd name="T13" fmla="*/ 159 h 203"/>
                  <a:gd name="T14" fmla="*/ 247 w 247"/>
                  <a:gd name="T15" fmla="*/ 92 h 203"/>
                  <a:gd name="T16" fmla="*/ 76 w 247"/>
                  <a:gd name="T17" fmla="*/ 105 h 203"/>
                  <a:gd name="T18" fmla="*/ 64 w 247"/>
                  <a:gd name="T19" fmla="*/ 99 h 203"/>
                  <a:gd name="T20" fmla="*/ 53 w 247"/>
                  <a:gd name="T21" fmla="*/ 105 h 203"/>
                  <a:gd name="T22" fmla="*/ 55 w 247"/>
                  <a:gd name="T23" fmla="*/ 93 h 203"/>
                  <a:gd name="T24" fmla="*/ 46 w 247"/>
                  <a:gd name="T25" fmla="*/ 84 h 203"/>
                  <a:gd name="T26" fmla="*/ 59 w 247"/>
                  <a:gd name="T27" fmla="*/ 82 h 203"/>
                  <a:gd name="T28" fmla="*/ 64 w 247"/>
                  <a:gd name="T29" fmla="*/ 71 h 203"/>
                  <a:gd name="T30" fmla="*/ 70 w 247"/>
                  <a:gd name="T31" fmla="*/ 82 h 203"/>
                  <a:gd name="T32" fmla="*/ 82 w 247"/>
                  <a:gd name="T33" fmla="*/ 84 h 203"/>
                  <a:gd name="T34" fmla="*/ 73 w 247"/>
                  <a:gd name="T35" fmla="*/ 93 h 203"/>
                  <a:gd name="T36" fmla="*/ 76 w 247"/>
                  <a:gd name="T37" fmla="*/ 105 h 203"/>
                  <a:gd name="T38" fmla="*/ 140 w 247"/>
                  <a:gd name="T39" fmla="*/ 110 h 203"/>
                  <a:gd name="T40" fmla="*/ 123 w 247"/>
                  <a:gd name="T41" fmla="*/ 101 h 203"/>
                  <a:gd name="T42" fmla="*/ 105 w 247"/>
                  <a:gd name="T43" fmla="*/ 110 h 203"/>
                  <a:gd name="T44" fmla="*/ 109 w 247"/>
                  <a:gd name="T45" fmla="*/ 91 h 203"/>
                  <a:gd name="T46" fmla="*/ 95 w 247"/>
                  <a:gd name="T47" fmla="*/ 77 h 203"/>
                  <a:gd name="T48" fmla="*/ 114 w 247"/>
                  <a:gd name="T49" fmla="*/ 74 h 203"/>
                  <a:gd name="T50" fmla="*/ 123 w 247"/>
                  <a:gd name="T51" fmla="*/ 57 h 203"/>
                  <a:gd name="T52" fmla="*/ 131 w 247"/>
                  <a:gd name="T53" fmla="*/ 74 h 203"/>
                  <a:gd name="T54" fmla="*/ 151 w 247"/>
                  <a:gd name="T55" fmla="*/ 77 h 203"/>
                  <a:gd name="T56" fmla="*/ 137 w 247"/>
                  <a:gd name="T57" fmla="*/ 91 h 203"/>
                  <a:gd name="T58" fmla="*/ 140 w 247"/>
                  <a:gd name="T59" fmla="*/ 110 h 203"/>
                  <a:gd name="T60" fmla="*/ 192 w 247"/>
                  <a:gd name="T61" fmla="*/ 105 h 203"/>
                  <a:gd name="T62" fmla="*/ 181 w 247"/>
                  <a:gd name="T63" fmla="*/ 99 h 203"/>
                  <a:gd name="T64" fmla="*/ 170 w 247"/>
                  <a:gd name="T65" fmla="*/ 105 h 203"/>
                  <a:gd name="T66" fmla="*/ 172 w 247"/>
                  <a:gd name="T67" fmla="*/ 93 h 203"/>
                  <a:gd name="T68" fmla="*/ 163 w 247"/>
                  <a:gd name="T69" fmla="*/ 84 h 203"/>
                  <a:gd name="T70" fmla="*/ 175 w 247"/>
                  <a:gd name="T71" fmla="*/ 82 h 203"/>
                  <a:gd name="T72" fmla="*/ 181 w 247"/>
                  <a:gd name="T73" fmla="*/ 71 h 203"/>
                  <a:gd name="T74" fmla="*/ 186 w 247"/>
                  <a:gd name="T75" fmla="*/ 82 h 203"/>
                  <a:gd name="T76" fmla="*/ 199 w 247"/>
                  <a:gd name="T77" fmla="*/ 84 h 203"/>
                  <a:gd name="T78" fmla="*/ 190 w 247"/>
                  <a:gd name="T79" fmla="*/ 93 h 203"/>
                  <a:gd name="T80" fmla="*/ 192 w 247"/>
                  <a:gd name="T81" fmla="*/ 105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46" h="203">
                    <a:moveTo>
                      <a:pt x="247" y="92"/>
                    </a:moveTo>
                    <a:cubicBezTo>
                      <a:pt x="247" y="41"/>
                      <a:pt x="191" y="0"/>
                      <a:pt x="123" y="0"/>
                    </a:cubicBezTo>
                    <a:cubicBezTo>
                      <a:pt x="55" y="0"/>
                      <a:pt x="0" y="41"/>
                      <a:pt x="0" y="92"/>
                    </a:cubicBezTo>
                    <a:cubicBezTo>
                      <a:pt x="0" y="143"/>
                      <a:pt x="55" y="184"/>
                      <a:pt x="123" y="184"/>
                    </a:cubicBezTo>
                    <a:cubicBezTo>
                      <a:pt x="140" y="184"/>
                      <a:pt x="155" y="181"/>
                      <a:pt x="169" y="177"/>
                    </a:cubicBezTo>
                    <a:cubicBezTo>
                      <a:pt x="174" y="175"/>
                      <a:pt x="222" y="203"/>
                      <a:pt x="222" y="203"/>
                    </a:cubicBezTo>
                    <a:cubicBezTo>
                      <a:pt x="206" y="159"/>
                      <a:pt x="206" y="159"/>
                      <a:pt x="206" y="159"/>
                    </a:cubicBezTo>
                    <a:cubicBezTo>
                      <a:pt x="231" y="143"/>
                      <a:pt x="247" y="119"/>
                      <a:pt x="247" y="92"/>
                    </a:cubicBezTo>
                    <a:close/>
                    <a:moveTo>
                      <a:pt x="76" y="105"/>
                    </a:moveTo>
                    <a:cubicBezTo>
                      <a:pt x="64" y="99"/>
                      <a:pt x="64" y="99"/>
                      <a:pt x="64" y="99"/>
                    </a:cubicBezTo>
                    <a:cubicBezTo>
                      <a:pt x="53" y="105"/>
                      <a:pt x="53" y="105"/>
                      <a:pt x="53" y="105"/>
                    </a:cubicBezTo>
                    <a:cubicBezTo>
                      <a:pt x="55" y="93"/>
                      <a:pt x="55" y="93"/>
                      <a:pt x="55" y="93"/>
                    </a:cubicBezTo>
                    <a:cubicBezTo>
                      <a:pt x="46" y="84"/>
                      <a:pt x="46" y="84"/>
                      <a:pt x="46" y="84"/>
                    </a:cubicBezTo>
                    <a:cubicBezTo>
                      <a:pt x="59" y="82"/>
                      <a:pt x="59" y="82"/>
                      <a:pt x="59" y="82"/>
                    </a:cubicBezTo>
                    <a:cubicBezTo>
                      <a:pt x="64" y="71"/>
                      <a:pt x="64" y="71"/>
                      <a:pt x="64" y="71"/>
                    </a:cubicBezTo>
                    <a:cubicBezTo>
                      <a:pt x="70" y="82"/>
                      <a:pt x="70" y="82"/>
                      <a:pt x="70" y="82"/>
                    </a:cubicBezTo>
                    <a:cubicBezTo>
                      <a:pt x="82" y="84"/>
                      <a:pt x="82" y="84"/>
                      <a:pt x="82" y="84"/>
                    </a:cubicBezTo>
                    <a:cubicBezTo>
                      <a:pt x="73" y="93"/>
                      <a:pt x="73" y="93"/>
                      <a:pt x="73" y="93"/>
                    </a:cubicBezTo>
                    <a:lnTo>
                      <a:pt x="76" y="105"/>
                    </a:lnTo>
                    <a:close/>
                    <a:moveTo>
                      <a:pt x="140" y="110"/>
                    </a:moveTo>
                    <a:cubicBezTo>
                      <a:pt x="123" y="101"/>
                      <a:pt x="123" y="101"/>
                      <a:pt x="123" y="101"/>
                    </a:cubicBezTo>
                    <a:cubicBezTo>
                      <a:pt x="105" y="110"/>
                      <a:pt x="105" y="110"/>
                      <a:pt x="105" y="110"/>
                    </a:cubicBezTo>
                    <a:cubicBezTo>
                      <a:pt x="109" y="91"/>
                      <a:pt x="109" y="91"/>
                      <a:pt x="109" y="91"/>
                    </a:cubicBezTo>
                    <a:cubicBezTo>
                      <a:pt x="95" y="77"/>
                      <a:pt x="95" y="77"/>
                      <a:pt x="95" y="77"/>
                    </a:cubicBezTo>
                    <a:cubicBezTo>
                      <a:pt x="114" y="74"/>
                      <a:pt x="114" y="74"/>
                      <a:pt x="114" y="74"/>
                    </a:cubicBezTo>
                    <a:cubicBezTo>
                      <a:pt x="123" y="57"/>
                      <a:pt x="123" y="57"/>
                      <a:pt x="123" y="57"/>
                    </a:cubicBezTo>
                    <a:cubicBezTo>
                      <a:pt x="131" y="74"/>
                      <a:pt x="131" y="74"/>
                      <a:pt x="131" y="74"/>
                    </a:cubicBezTo>
                    <a:cubicBezTo>
                      <a:pt x="151" y="77"/>
                      <a:pt x="151" y="77"/>
                      <a:pt x="151" y="77"/>
                    </a:cubicBezTo>
                    <a:cubicBezTo>
                      <a:pt x="137" y="91"/>
                      <a:pt x="137" y="91"/>
                      <a:pt x="137" y="91"/>
                    </a:cubicBezTo>
                    <a:lnTo>
                      <a:pt x="140" y="110"/>
                    </a:lnTo>
                    <a:close/>
                    <a:moveTo>
                      <a:pt x="192" y="105"/>
                    </a:moveTo>
                    <a:cubicBezTo>
                      <a:pt x="181" y="99"/>
                      <a:pt x="181" y="99"/>
                      <a:pt x="181" y="99"/>
                    </a:cubicBezTo>
                    <a:cubicBezTo>
                      <a:pt x="170" y="105"/>
                      <a:pt x="170" y="105"/>
                      <a:pt x="170" y="105"/>
                    </a:cubicBezTo>
                    <a:cubicBezTo>
                      <a:pt x="172" y="93"/>
                      <a:pt x="172" y="93"/>
                      <a:pt x="172" y="93"/>
                    </a:cubicBezTo>
                    <a:cubicBezTo>
                      <a:pt x="163" y="84"/>
                      <a:pt x="163" y="84"/>
                      <a:pt x="163" y="84"/>
                    </a:cubicBezTo>
                    <a:cubicBezTo>
                      <a:pt x="175" y="82"/>
                      <a:pt x="175" y="82"/>
                      <a:pt x="175" y="82"/>
                    </a:cubicBezTo>
                    <a:cubicBezTo>
                      <a:pt x="181" y="71"/>
                      <a:pt x="181" y="71"/>
                      <a:pt x="181" y="71"/>
                    </a:cubicBezTo>
                    <a:cubicBezTo>
                      <a:pt x="186" y="82"/>
                      <a:pt x="186" y="82"/>
                      <a:pt x="186" y="82"/>
                    </a:cubicBezTo>
                    <a:cubicBezTo>
                      <a:pt x="199" y="84"/>
                      <a:pt x="199" y="84"/>
                      <a:pt x="199" y="84"/>
                    </a:cubicBezTo>
                    <a:cubicBezTo>
                      <a:pt x="190" y="93"/>
                      <a:pt x="190" y="93"/>
                      <a:pt x="190" y="93"/>
                    </a:cubicBezTo>
                    <a:lnTo>
                      <a:pt x="192" y="105"/>
                    </a:lnTo>
                    <a:close/>
                  </a:path>
                </a:pathLst>
              </a:custGeom>
              <a:solidFill>
                <a:srgbClr val="42495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</p:grpSp>
        <p:sp>
          <p:nvSpPr>
            <p:cNvPr id="66" name="TextBox 65"/>
            <p:cNvSpPr txBox="1"/>
            <p:nvPr/>
          </p:nvSpPr>
          <p:spPr>
            <a:xfrm>
              <a:off x="3924591" y="3746535"/>
              <a:ext cx="1337320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现场访谈</a:t>
              </a:r>
              <a:endParaRPr lang="en-US" altLang="zh-CN" sz="12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2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</a:t>
              </a:r>
              <a:r>
                <a:rPr lang="en-US" altLang="zh-CN" sz="12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40</a:t>
              </a:r>
              <a:r>
                <a:rPr lang="zh-CN" altLang="en-US" sz="12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人</a:t>
              </a:r>
              <a:r>
                <a:rPr lang="zh-CN" altLang="en-US" sz="12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）</a:t>
              </a:r>
            </a:p>
          </p:txBody>
        </p:sp>
      </p:grpSp>
      <p:grpSp>
        <p:nvGrpSpPr>
          <p:cNvPr id="70" name="组合 69"/>
          <p:cNvGrpSpPr/>
          <p:nvPr/>
        </p:nvGrpSpPr>
        <p:grpSpPr>
          <a:xfrm>
            <a:off x="3707904" y="4168144"/>
            <a:ext cx="1584176" cy="442035"/>
            <a:chOff x="3836424" y="4217314"/>
            <a:chExt cx="1584176" cy="442035"/>
          </a:xfrm>
        </p:grpSpPr>
        <p:grpSp>
          <p:nvGrpSpPr>
            <p:cNvPr id="71" name="组合 70"/>
            <p:cNvGrpSpPr/>
            <p:nvPr/>
          </p:nvGrpSpPr>
          <p:grpSpPr>
            <a:xfrm>
              <a:off x="3836424" y="4250125"/>
              <a:ext cx="371980" cy="364204"/>
              <a:chOff x="5203298" y="2048644"/>
              <a:chExt cx="474425" cy="440686"/>
            </a:xfrm>
          </p:grpSpPr>
          <p:sp>
            <p:nvSpPr>
              <p:cNvPr id="73" name="Oval 26"/>
              <p:cNvSpPr>
                <a:spLocks noChangeArrowheads="1"/>
              </p:cNvSpPr>
              <p:nvPr/>
            </p:nvSpPr>
            <p:spPr bwMode="auto">
              <a:xfrm>
                <a:off x="5203298" y="2048644"/>
                <a:ext cx="474425" cy="440686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bg1">
                    <a:lumMod val="75000"/>
                  </a:schemeClr>
                </a:solidFill>
              </a:ln>
              <a:extLst/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en-US">
                  <a:solidFill>
                    <a:prstClr val="black"/>
                  </a:solidFill>
                </a:endParaRPr>
              </a:p>
            </p:txBody>
          </p:sp>
          <p:grpSp>
            <p:nvGrpSpPr>
              <p:cNvPr id="74" name="组合 73"/>
              <p:cNvGrpSpPr/>
              <p:nvPr/>
            </p:nvGrpSpPr>
            <p:grpSpPr>
              <a:xfrm>
                <a:off x="5292080" y="2111493"/>
                <a:ext cx="298450" cy="268287"/>
                <a:chOff x="3166789" y="3262040"/>
                <a:chExt cx="298450" cy="268287"/>
              </a:xfrm>
              <a:solidFill>
                <a:srgbClr val="373C64"/>
              </a:solidFill>
            </p:grpSpPr>
            <p:sp>
              <p:nvSpPr>
                <p:cNvPr id="75" name="Freeform 497"/>
                <p:cNvSpPr/>
                <p:nvPr/>
              </p:nvSpPr>
              <p:spPr bwMode="auto">
                <a:xfrm>
                  <a:off x="3179489" y="3350940"/>
                  <a:ext cx="74613" cy="71438"/>
                </a:xfrm>
                <a:custGeom>
                  <a:gdLst>
                    <a:gd name="T0" fmla="*/ 23 w 47"/>
                    <a:gd name="T1" fmla="*/ 45 h 45"/>
                    <a:gd name="T2" fmla="*/ 23 w 47"/>
                    <a:gd name="T3" fmla="*/ 45 h 45"/>
                    <a:gd name="T4" fmla="*/ 33 w 47"/>
                    <a:gd name="T5" fmla="*/ 43 h 45"/>
                    <a:gd name="T6" fmla="*/ 40 w 47"/>
                    <a:gd name="T7" fmla="*/ 38 h 45"/>
                    <a:gd name="T8" fmla="*/ 45 w 47"/>
                    <a:gd name="T9" fmla="*/ 32 h 45"/>
                    <a:gd name="T10" fmla="*/ 47 w 47"/>
                    <a:gd name="T11" fmla="*/ 23 h 45"/>
                    <a:gd name="T12" fmla="*/ 47 w 47"/>
                    <a:gd name="T13" fmla="*/ 23 h 45"/>
                    <a:gd name="T14" fmla="*/ 45 w 47"/>
                    <a:gd name="T15" fmla="*/ 14 h 45"/>
                    <a:gd name="T16" fmla="*/ 40 w 47"/>
                    <a:gd name="T17" fmla="*/ 7 h 45"/>
                    <a:gd name="T18" fmla="*/ 33 w 47"/>
                    <a:gd name="T19" fmla="*/ 2 h 45"/>
                    <a:gd name="T20" fmla="*/ 23 w 47"/>
                    <a:gd name="T21" fmla="*/ 0 h 45"/>
                    <a:gd name="T22" fmla="*/ 23 w 47"/>
                    <a:gd name="T23" fmla="*/ 0 h 45"/>
                    <a:gd name="T24" fmla="*/ 15 w 47"/>
                    <a:gd name="T25" fmla="*/ 2 h 45"/>
                    <a:gd name="T26" fmla="*/ 7 w 47"/>
                    <a:gd name="T27" fmla="*/ 7 h 45"/>
                    <a:gd name="T28" fmla="*/ 2 w 47"/>
                    <a:gd name="T29" fmla="*/ 14 h 45"/>
                    <a:gd name="T30" fmla="*/ 0 w 47"/>
                    <a:gd name="T31" fmla="*/ 23 h 45"/>
                    <a:gd name="T32" fmla="*/ 0 w 47"/>
                    <a:gd name="T33" fmla="*/ 23 h 45"/>
                    <a:gd name="T34" fmla="*/ 2 w 47"/>
                    <a:gd name="T35" fmla="*/ 32 h 45"/>
                    <a:gd name="T36" fmla="*/ 7 w 47"/>
                    <a:gd name="T37" fmla="*/ 38 h 45"/>
                    <a:gd name="T38" fmla="*/ 15 w 47"/>
                    <a:gd name="T39" fmla="*/ 43 h 45"/>
                    <a:gd name="T40" fmla="*/ 23 w 47"/>
                    <a:gd name="T41" fmla="*/ 45 h 45"/>
                    <a:gd name="T42" fmla="*/ 23 w 47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7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3" y="43"/>
                      </a:lnTo>
                      <a:lnTo>
                        <a:pt x="40" y="38"/>
                      </a:lnTo>
                      <a:lnTo>
                        <a:pt x="45" y="32"/>
                      </a:lnTo>
                      <a:lnTo>
                        <a:pt x="47" y="23"/>
                      </a:lnTo>
                      <a:lnTo>
                        <a:pt x="47" y="23"/>
                      </a:lnTo>
                      <a:lnTo>
                        <a:pt x="45" y="14"/>
                      </a:lnTo>
                      <a:lnTo>
                        <a:pt x="40" y="7"/>
                      </a:lnTo>
                      <a:lnTo>
                        <a:pt x="33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5" y="2"/>
                      </a:lnTo>
                      <a:lnTo>
                        <a:pt x="7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7" y="38"/>
                      </a:lnTo>
                      <a:lnTo>
                        <a:pt x="15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76" name="Freeform 498"/>
                <p:cNvSpPr/>
                <p:nvPr/>
              </p:nvSpPr>
              <p:spPr bwMode="auto">
                <a:xfrm>
                  <a:off x="3166789" y="3435077"/>
                  <a:ext cx="101600" cy="95250"/>
                </a:xfrm>
                <a:custGeom>
                  <a:gdLst>
                    <a:gd name="T0" fmla="*/ 31 w 64"/>
                    <a:gd name="T1" fmla="*/ 0 h 60"/>
                    <a:gd name="T2" fmla="*/ 31 w 64"/>
                    <a:gd name="T3" fmla="*/ 0 h 60"/>
                    <a:gd name="T4" fmla="*/ 25 w 64"/>
                    <a:gd name="T5" fmla="*/ 0 h 60"/>
                    <a:gd name="T6" fmla="*/ 20 w 64"/>
                    <a:gd name="T7" fmla="*/ 2 h 60"/>
                    <a:gd name="T8" fmla="*/ 13 w 64"/>
                    <a:gd name="T9" fmla="*/ 5 h 60"/>
                    <a:gd name="T10" fmla="*/ 8 w 64"/>
                    <a:gd name="T11" fmla="*/ 8 h 60"/>
                    <a:gd name="T12" fmla="*/ 5 w 64"/>
                    <a:gd name="T13" fmla="*/ 13 h 60"/>
                    <a:gd name="T14" fmla="*/ 2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3 w 64"/>
                    <a:gd name="T29" fmla="*/ 25 h 60"/>
                    <a:gd name="T30" fmla="*/ 61 w 64"/>
                    <a:gd name="T31" fmla="*/ 18 h 60"/>
                    <a:gd name="T32" fmla="*/ 58 w 64"/>
                    <a:gd name="T33" fmla="*/ 13 h 60"/>
                    <a:gd name="T34" fmla="*/ 55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1 w 64"/>
                    <a:gd name="T43" fmla="*/ 0 h 60"/>
                    <a:gd name="T44" fmla="*/ 31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1" y="0"/>
                      </a:moveTo>
                      <a:lnTo>
                        <a:pt x="31" y="0"/>
                      </a:lnTo>
                      <a:lnTo>
                        <a:pt x="25" y="0"/>
                      </a:lnTo>
                      <a:lnTo>
                        <a:pt x="20" y="2"/>
                      </a:lnTo>
                      <a:lnTo>
                        <a:pt x="13" y="5"/>
                      </a:lnTo>
                      <a:lnTo>
                        <a:pt x="8" y="8"/>
                      </a:lnTo>
                      <a:lnTo>
                        <a:pt x="5" y="13"/>
                      </a:lnTo>
                      <a:lnTo>
                        <a:pt x="2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3" y="25"/>
                      </a:lnTo>
                      <a:lnTo>
                        <a:pt x="61" y="18"/>
                      </a:lnTo>
                      <a:lnTo>
                        <a:pt x="58" y="13"/>
                      </a:lnTo>
                      <a:lnTo>
                        <a:pt x="55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1" y="0"/>
                      </a:lnTo>
                      <a:lnTo>
                        <a:pt x="31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7" name="Freeform 499"/>
                <p:cNvSpPr/>
                <p:nvPr/>
              </p:nvSpPr>
              <p:spPr bwMode="auto">
                <a:xfrm>
                  <a:off x="3379514" y="3350940"/>
                  <a:ext cx="69850" cy="71438"/>
                </a:xfrm>
                <a:custGeom>
                  <a:gdLst>
                    <a:gd name="T0" fmla="*/ 23 w 44"/>
                    <a:gd name="T1" fmla="*/ 45 h 45"/>
                    <a:gd name="T2" fmla="*/ 23 w 44"/>
                    <a:gd name="T3" fmla="*/ 45 h 45"/>
                    <a:gd name="T4" fmla="*/ 31 w 44"/>
                    <a:gd name="T5" fmla="*/ 43 h 45"/>
                    <a:gd name="T6" fmla="*/ 38 w 44"/>
                    <a:gd name="T7" fmla="*/ 38 h 45"/>
                    <a:gd name="T8" fmla="*/ 43 w 44"/>
                    <a:gd name="T9" fmla="*/ 32 h 45"/>
                    <a:gd name="T10" fmla="*/ 44 w 44"/>
                    <a:gd name="T11" fmla="*/ 23 h 45"/>
                    <a:gd name="T12" fmla="*/ 44 w 44"/>
                    <a:gd name="T13" fmla="*/ 23 h 45"/>
                    <a:gd name="T14" fmla="*/ 43 w 44"/>
                    <a:gd name="T15" fmla="*/ 14 h 45"/>
                    <a:gd name="T16" fmla="*/ 38 w 44"/>
                    <a:gd name="T17" fmla="*/ 7 h 45"/>
                    <a:gd name="T18" fmla="*/ 31 w 44"/>
                    <a:gd name="T19" fmla="*/ 2 h 45"/>
                    <a:gd name="T20" fmla="*/ 23 w 44"/>
                    <a:gd name="T21" fmla="*/ 0 h 45"/>
                    <a:gd name="T22" fmla="*/ 23 w 44"/>
                    <a:gd name="T23" fmla="*/ 0 h 45"/>
                    <a:gd name="T24" fmla="*/ 13 w 44"/>
                    <a:gd name="T25" fmla="*/ 2 h 45"/>
                    <a:gd name="T26" fmla="*/ 6 w 44"/>
                    <a:gd name="T27" fmla="*/ 7 h 45"/>
                    <a:gd name="T28" fmla="*/ 2 w 44"/>
                    <a:gd name="T29" fmla="*/ 14 h 45"/>
                    <a:gd name="T30" fmla="*/ 0 w 44"/>
                    <a:gd name="T31" fmla="*/ 23 h 45"/>
                    <a:gd name="T32" fmla="*/ 0 w 44"/>
                    <a:gd name="T33" fmla="*/ 23 h 45"/>
                    <a:gd name="T34" fmla="*/ 2 w 44"/>
                    <a:gd name="T35" fmla="*/ 32 h 45"/>
                    <a:gd name="T36" fmla="*/ 6 w 44"/>
                    <a:gd name="T37" fmla="*/ 38 h 45"/>
                    <a:gd name="T38" fmla="*/ 13 w 44"/>
                    <a:gd name="T39" fmla="*/ 43 h 45"/>
                    <a:gd name="T40" fmla="*/ 23 w 44"/>
                    <a:gd name="T41" fmla="*/ 45 h 45"/>
                    <a:gd name="T42" fmla="*/ 23 w 44"/>
                    <a:gd name="T43" fmla="*/ 45 h 45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4" h="45">
                      <a:moveTo>
                        <a:pt x="23" y="45"/>
                      </a:moveTo>
                      <a:lnTo>
                        <a:pt x="23" y="45"/>
                      </a:lnTo>
                      <a:lnTo>
                        <a:pt x="31" y="43"/>
                      </a:lnTo>
                      <a:lnTo>
                        <a:pt x="38" y="38"/>
                      </a:lnTo>
                      <a:lnTo>
                        <a:pt x="43" y="32"/>
                      </a:lnTo>
                      <a:lnTo>
                        <a:pt x="44" y="23"/>
                      </a:lnTo>
                      <a:lnTo>
                        <a:pt x="44" y="23"/>
                      </a:lnTo>
                      <a:lnTo>
                        <a:pt x="43" y="14"/>
                      </a:lnTo>
                      <a:lnTo>
                        <a:pt x="38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6" y="7"/>
                      </a:lnTo>
                      <a:lnTo>
                        <a:pt x="2" y="14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2"/>
                      </a:lnTo>
                      <a:lnTo>
                        <a:pt x="6" y="38"/>
                      </a:lnTo>
                      <a:lnTo>
                        <a:pt x="13" y="43"/>
                      </a:lnTo>
                      <a:lnTo>
                        <a:pt x="23" y="45"/>
                      </a:lnTo>
                      <a:lnTo>
                        <a:pt x="23" y="45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8" name="Freeform 500"/>
                <p:cNvSpPr/>
                <p:nvPr/>
              </p:nvSpPr>
              <p:spPr bwMode="auto">
                <a:xfrm>
                  <a:off x="3363639" y="3435077"/>
                  <a:ext cx="101600" cy="95250"/>
                </a:xfrm>
                <a:custGeom>
                  <a:gdLst>
                    <a:gd name="T0" fmla="*/ 33 w 64"/>
                    <a:gd name="T1" fmla="*/ 0 h 60"/>
                    <a:gd name="T2" fmla="*/ 33 w 64"/>
                    <a:gd name="T3" fmla="*/ 0 h 60"/>
                    <a:gd name="T4" fmla="*/ 26 w 64"/>
                    <a:gd name="T5" fmla="*/ 0 h 60"/>
                    <a:gd name="T6" fmla="*/ 20 w 64"/>
                    <a:gd name="T7" fmla="*/ 2 h 60"/>
                    <a:gd name="T8" fmla="*/ 15 w 64"/>
                    <a:gd name="T9" fmla="*/ 5 h 60"/>
                    <a:gd name="T10" fmla="*/ 10 w 64"/>
                    <a:gd name="T11" fmla="*/ 8 h 60"/>
                    <a:gd name="T12" fmla="*/ 5 w 64"/>
                    <a:gd name="T13" fmla="*/ 13 h 60"/>
                    <a:gd name="T14" fmla="*/ 3 w 64"/>
                    <a:gd name="T15" fmla="*/ 18 h 60"/>
                    <a:gd name="T16" fmla="*/ 0 w 64"/>
                    <a:gd name="T17" fmla="*/ 25 h 60"/>
                    <a:gd name="T18" fmla="*/ 0 w 64"/>
                    <a:gd name="T19" fmla="*/ 32 h 60"/>
                    <a:gd name="T20" fmla="*/ 0 w 64"/>
                    <a:gd name="T21" fmla="*/ 60 h 60"/>
                    <a:gd name="T22" fmla="*/ 64 w 64"/>
                    <a:gd name="T23" fmla="*/ 60 h 60"/>
                    <a:gd name="T24" fmla="*/ 64 w 64"/>
                    <a:gd name="T25" fmla="*/ 32 h 60"/>
                    <a:gd name="T26" fmla="*/ 64 w 64"/>
                    <a:gd name="T27" fmla="*/ 32 h 60"/>
                    <a:gd name="T28" fmla="*/ 64 w 64"/>
                    <a:gd name="T29" fmla="*/ 25 h 60"/>
                    <a:gd name="T30" fmla="*/ 63 w 64"/>
                    <a:gd name="T31" fmla="*/ 18 h 60"/>
                    <a:gd name="T32" fmla="*/ 59 w 64"/>
                    <a:gd name="T33" fmla="*/ 13 h 60"/>
                    <a:gd name="T34" fmla="*/ 54 w 64"/>
                    <a:gd name="T35" fmla="*/ 8 h 60"/>
                    <a:gd name="T36" fmla="*/ 50 w 64"/>
                    <a:gd name="T37" fmla="*/ 5 h 60"/>
                    <a:gd name="T38" fmla="*/ 45 w 64"/>
                    <a:gd name="T39" fmla="*/ 2 h 60"/>
                    <a:gd name="T40" fmla="*/ 38 w 64"/>
                    <a:gd name="T41" fmla="*/ 0 h 60"/>
                    <a:gd name="T42" fmla="*/ 33 w 64"/>
                    <a:gd name="T43" fmla="*/ 0 h 60"/>
                    <a:gd name="T44" fmla="*/ 33 w 64"/>
                    <a:gd name="T45" fmla="*/ 0 h 60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64" h="60">
                      <a:moveTo>
                        <a:pt x="33" y="0"/>
                      </a:moveTo>
                      <a:lnTo>
                        <a:pt x="33" y="0"/>
                      </a:lnTo>
                      <a:lnTo>
                        <a:pt x="26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5" y="13"/>
                      </a:lnTo>
                      <a:lnTo>
                        <a:pt x="3" y="18"/>
                      </a:lnTo>
                      <a:lnTo>
                        <a:pt x="0" y="25"/>
                      </a:lnTo>
                      <a:lnTo>
                        <a:pt x="0" y="32"/>
                      </a:lnTo>
                      <a:lnTo>
                        <a:pt x="0" y="60"/>
                      </a:lnTo>
                      <a:lnTo>
                        <a:pt x="64" y="60"/>
                      </a:lnTo>
                      <a:lnTo>
                        <a:pt x="64" y="32"/>
                      </a:lnTo>
                      <a:lnTo>
                        <a:pt x="64" y="32"/>
                      </a:lnTo>
                      <a:lnTo>
                        <a:pt x="64" y="25"/>
                      </a:lnTo>
                      <a:lnTo>
                        <a:pt x="63" y="18"/>
                      </a:lnTo>
                      <a:lnTo>
                        <a:pt x="59" y="13"/>
                      </a:lnTo>
                      <a:lnTo>
                        <a:pt x="54" y="8"/>
                      </a:lnTo>
                      <a:lnTo>
                        <a:pt x="50" y="5"/>
                      </a:lnTo>
                      <a:lnTo>
                        <a:pt x="45" y="2"/>
                      </a:lnTo>
                      <a:lnTo>
                        <a:pt x="38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09" name="Freeform 501"/>
                <p:cNvSpPr/>
                <p:nvPr/>
              </p:nvSpPr>
              <p:spPr bwMode="auto">
                <a:xfrm>
                  <a:off x="3279501" y="3262040"/>
                  <a:ext cx="73025" cy="73025"/>
                </a:xfrm>
                <a:custGeom>
                  <a:gdLst>
                    <a:gd name="T0" fmla="*/ 23 w 46"/>
                    <a:gd name="T1" fmla="*/ 46 h 46"/>
                    <a:gd name="T2" fmla="*/ 23 w 46"/>
                    <a:gd name="T3" fmla="*/ 46 h 46"/>
                    <a:gd name="T4" fmla="*/ 31 w 46"/>
                    <a:gd name="T5" fmla="*/ 45 h 46"/>
                    <a:gd name="T6" fmla="*/ 40 w 46"/>
                    <a:gd name="T7" fmla="*/ 40 h 46"/>
                    <a:gd name="T8" fmla="*/ 45 w 46"/>
                    <a:gd name="T9" fmla="*/ 31 h 46"/>
                    <a:gd name="T10" fmla="*/ 46 w 46"/>
                    <a:gd name="T11" fmla="*/ 23 h 46"/>
                    <a:gd name="T12" fmla="*/ 46 w 46"/>
                    <a:gd name="T13" fmla="*/ 23 h 46"/>
                    <a:gd name="T14" fmla="*/ 45 w 46"/>
                    <a:gd name="T15" fmla="*/ 13 h 46"/>
                    <a:gd name="T16" fmla="*/ 40 w 46"/>
                    <a:gd name="T17" fmla="*/ 7 h 46"/>
                    <a:gd name="T18" fmla="*/ 31 w 46"/>
                    <a:gd name="T19" fmla="*/ 2 h 46"/>
                    <a:gd name="T20" fmla="*/ 23 w 46"/>
                    <a:gd name="T21" fmla="*/ 0 h 46"/>
                    <a:gd name="T22" fmla="*/ 23 w 46"/>
                    <a:gd name="T23" fmla="*/ 0 h 46"/>
                    <a:gd name="T24" fmla="*/ 13 w 46"/>
                    <a:gd name="T25" fmla="*/ 2 h 46"/>
                    <a:gd name="T26" fmla="*/ 7 w 46"/>
                    <a:gd name="T27" fmla="*/ 7 h 46"/>
                    <a:gd name="T28" fmla="*/ 2 w 46"/>
                    <a:gd name="T29" fmla="*/ 13 h 46"/>
                    <a:gd name="T30" fmla="*/ 0 w 46"/>
                    <a:gd name="T31" fmla="*/ 23 h 46"/>
                    <a:gd name="T32" fmla="*/ 0 w 46"/>
                    <a:gd name="T33" fmla="*/ 23 h 46"/>
                    <a:gd name="T34" fmla="*/ 2 w 46"/>
                    <a:gd name="T35" fmla="*/ 31 h 46"/>
                    <a:gd name="T36" fmla="*/ 7 w 46"/>
                    <a:gd name="T37" fmla="*/ 40 h 46"/>
                    <a:gd name="T38" fmla="*/ 13 w 46"/>
                    <a:gd name="T39" fmla="*/ 45 h 46"/>
                    <a:gd name="T40" fmla="*/ 23 w 46"/>
                    <a:gd name="T41" fmla="*/ 46 h 46"/>
                    <a:gd name="T42" fmla="*/ 23 w 46"/>
                    <a:gd name="T43" fmla="*/ 46 h 46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46" h="46">
                      <a:moveTo>
                        <a:pt x="23" y="46"/>
                      </a:moveTo>
                      <a:lnTo>
                        <a:pt x="23" y="46"/>
                      </a:lnTo>
                      <a:lnTo>
                        <a:pt x="31" y="45"/>
                      </a:lnTo>
                      <a:lnTo>
                        <a:pt x="40" y="40"/>
                      </a:lnTo>
                      <a:lnTo>
                        <a:pt x="45" y="31"/>
                      </a:lnTo>
                      <a:lnTo>
                        <a:pt x="46" y="23"/>
                      </a:lnTo>
                      <a:lnTo>
                        <a:pt x="46" y="23"/>
                      </a:lnTo>
                      <a:lnTo>
                        <a:pt x="45" y="13"/>
                      </a:lnTo>
                      <a:lnTo>
                        <a:pt x="40" y="7"/>
                      </a:lnTo>
                      <a:lnTo>
                        <a:pt x="31" y="2"/>
                      </a:lnTo>
                      <a:lnTo>
                        <a:pt x="23" y="0"/>
                      </a:lnTo>
                      <a:lnTo>
                        <a:pt x="23" y="0"/>
                      </a:lnTo>
                      <a:lnTo>
                        <a:pt x="13" y="2"/>
                      </a:lnTo>
                      <a:lnTo>
                        <a:pt x="7" y="7"/>
                      </a:lnTo>
                      <a:lnTo>
                        <a:pt x="2" y="13"/>
                      </a:lnTo>
                      <a:lnTo>
                        <a:pt x="0" y="23"/>
                      </a:lnTo>
                      <a:lnTo>
                        <a:pt x="0" y="23"/>
                      </a:lnTo>
                      <a:lnTo>
                        <a:pt x="2" y="31"/>
                      </a:lnTo>
                      <a:lnTo>
                        <a:pt x="7" y="40"/>
                      </a:lnTo>
                      <a:lnTo>
                        <a:pt x="13" y="45"/>
                      </a:lnTo>
                      <a:lnTo>
                        <a:pt x="23" y="46"/>
                      </a:lnTo>
                      <a:lnTo>
                        <a:pt x="23" y="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  <p:sp>
              <p:nvSpPr>
                <p:cNvPr id="125" name="Freeform 502"/>
                <p:cNvSpPr/>
                <p:nvPr/>
              </p:nvSpPr>
              <p:spPr bwMode="auto">
                <a:xfrm>
                  <a:off x="3263626" y="3346177"/>
                  <a:ext cx="103188" cy="93663"/>
                </a:xfrm>
                <a:custGeom>
                  <a:gdLst>
                    <a:gd name="T0" fmla="*/ 65 w 65"/>
                    <a:gd name="T1" fmla="*/ 31 h 59"/>
                    <a:gd name="T2" fmla="*/ 65 w 65"/>
                    <a:gd name="T3" fmla="*/ 31 h 59"/>
                    <a:gd name="T4" fmla="*/ 65 w 65"/>
                    <a:gd name="T5" fmla="*/ 25 h 59"/>
                    <a:gd name="T6" fmla="*/ 63 w 65"/>
                    <a:gd name="T7" fmla="*/ 20 h 59"/>
                    <a:gd name="T8" fmla="*/ 60 w 65"/>
                    <a:gd name="T9" fmla="*/ 13 h 59"/>
                    <a:gd name="T10" fmla="*/ 56 w 65"/>
                    <a:gd name="T11" fmla="*/ 8 h 59"/>
                    <a:gd name="T12" fmla="*/ 51 w 65"/>
                    <a:gd name="T13" fmla="*/ 5 h 59"/>
                    <a:gd name="T14" fmla="*/ 45 w 65"/>
                    <a:gd name="T15" fmla="*/ 2 h 59"/>
                    <a:gd name="T16" fmla="*/ 40 w 65"/>
                    <a:gd name="T17" fmla="*/ 0 h 59"/>
                    <a:gd name="T18" fmla="*/ 33 w 65"/>
                    <a:gd name="T19" fmla="*/ 0 h 59"/>
                    <a:gd name="T20" fmla="*/ 33 w 65"/>
                    <a:gd name="T21" fmla="*/ 0 h 59"/>
                    <a:gd name="T22" fmla="*/ 27 w 65"/>
                    <a:gd name="T23" fmla="*/ 0 h 59"/>
                    <a:gd name="T24" fmla="*/ 20 w 65"/>
                    <a:gd name="T25" fmla="*/ 2 h 59"/>
                    <a:gd name="T26" fmla="*/ 15 w 65"/>
                    <a:gd name="T27" fmla="*/ 5 h 59"/>
                    <a:gd name="T28" fmla="*/ 10 w 65"/>
                    <a:gd name="T29" fmla="*/ 8 h 59"/>
                    <a:gd name="T30" fmla="*/ 7 w 65"/>
                    <a:gd name="T31" fmla="*/ 13 h 59"/>
                    <a:gd name="T32" fmla="*/ 3 w 65"/>
                    <a:gd name="T33" fmla="*/ 20 h 59"/>
                    <a:gd name="T34" fmla="*/ 2 w 65"/>
                    <a:gd name="T35" fmla="*/ 25 h 59"/>
                    <a:gd name="T36" fmla="*/ 0 w 65"/>
                    <a:gd name="T37" fmla="*/ 31 h 59"/>
                    <a:gd name="T38" fmla="*/ 0 w 65"/>
                    <a:gd name="T39" fmla="*/ 59 h 59"/>
                    <a:gd name="T40" fmla="*/ 65 w 65"/>
                    <a:gd name="T41" fmla="*/ 59 h 59"/>
                    <a:gd name="T42" fmla="*/ 65 w 65"/>
                    <a:gd name="T43" fmla="*/ 31 h 59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</a:cxnLst>
                  <a:rect l="0" t="0" r="r" b="b"/>
                  <a:pathLst>
                    <a:path w="65" h="59">
                      <a:moveTo>
                        <a:pt x="65" y="31"/>
                      </a:moveTo>
                      <a:lnTo>
                        <a:pt x="65" y="31"/>
                      </a:lnTo>
                      <a:lnTo>
                        <a:pt x="65" y="25"/>
                      </a:lnTo>
                      <a:lnTo>
                        <a:pt x="63" y="20"/>
                      </a:lnTo>
                      <a:lnTo>
                        <a:pt x="60" y="13"/>
                      </a:lnTo>
                      <a:lnTo>
                        <a:pt x="56" y="8"/>
                      </a:lnTo>
                      <a:lnTo>
                        <a:pt x="51" y="5"/>
                      </a:lnTo>
                      <a:lnTo>
                        <a:pt x="45" y="2"/>
                      </a:lnTo>
                      <a:lnTo>
                        <a:pt x="40" y="0"/>
                      </a:lnTo>
                      <a:lnTo>
                        <a:pt x="33" y="0"/>
                      </a:lnTo>
                      <a:lnTo>
                        <a:pt x="33" y="0"/>
                      </a:lnTo>
                      <a:lnTo>
                        <a:pt x="27" y="0"/>
                      </a:lnTo>
                      <a:lnTo>
                        <a:pt x="20" y="2"/>
                      </a:lnTo>
                      <a:lnTo>
                        <a:pt x="15" y="5"/>
                      </a:lnTo>
                      <a:lnTo>
                        <a:pt x="10" y="8"/>
                      </a:lnTo>
                      <a:lnTo>
                        <a:pt x="7" y="13"/>
                      </a:lnTo>
                      <a:lnTo>
                        <a:pt x="3" y="20"/>
                      </a:lnTo>
                      <a:lnTo>
                        <a:pt x="2" y="25"/>
                      </a:lnTo>
                      <a:lnTo>
                        <a:pt x="0" y="31"/>
                      </a:lnTo>
                      <a:lnTo>
                        <a:pt x="0" y="59"/>
                      </a:lnTo>
                      <a:lnTo>
                        <a:pt x="65" y="59"/>
                      </a:lnTo>
                      <a:lnTo>
                        <a:pt x="65" y="31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black"/>
                    </a:solidFill>
                  </a:endParaRPr>
                </a:p>
              </p:txBody>
            </p:sp>
          </p:grpSp>
        </p:grpSp>
        <p:sp>
          <p:nvSpPr>
            <p:cNvPr id="72" name="TextBox 71"/>
            <p:cNvSpPr txBox="1"/>
            <p:nvPr/>
          </p:nvSpPr>
          <p:spPr>
            <a:xfrm>
              <a:off x="4049075" y="4217314"/>
              <a:ext cx="1371525" cy="442035"/>
            </a:xfrm>
            <a:prstGeom prst="rect">
              <a:avLst/>
            </a:prstGeom>
            <a:noFill/>
          </p:spPr>
          <p:txBody>
            <a:bodyPr wrap="square" lIns="36000" tIns="36000" rIns="36000" bIns="36000" rtlCol="0">
              <a:spAutoFit/>
            </a:bodyPr>
            <a:lstStyle>
              <a:defPPr>
                <a:defRPr lang="zh-CN"/>
              </a:defPPr>
              <a:lvl1pPr marL="0" algn="ctr" defTabSz="914400" rtl="0" eaLnBrk="1" latinLnBrk="0" hangingPunct="1">
                <a:defRPr sz="1200" b="1" kern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mtClean="0"/>
                <a:t>现场</a:t>
              </a:r>
              <a:r>
                <a:rPr lang="en-US" altLang="zh-CN" smtClean="0"/>
                <a:t>/</a:t>
              </a:r>
              <a:r>
                <a:rPr lang="zh-CN" altLang="en-US" smtClean="0"/>
                <a:t>小组研讨</a:t>
              </a:r>
              <a:endParaRPr lang="en-US" altLang="zh-CN"/>
            </a:p>
            <a:p>
              <a:r>
                <a:rPr lang="zh-CN" altLang="en-US" smtClean="0">
                  <a:solidFill>
                    <a:srgbClr val="C00000"/>
                  </a:solidFill>
                </a:rPr>
                <a:t>（</a:t>
              </a:r>
              <a:r>
                <a:rPr lang="en-US" altLang="zh-CN" smtClean="0">
                  <a:solidFill>
                    <a:srgbClr val="C00000"/>
                  </a:solidFill>
                </a:rPr>
                <a:t>8</a:t>
              </a:r>
              <a:r>
                <a:rPr lang="zh-CN" altLang="en-US" smtClean="0">
                  <a:solidFill>
                    <a:srgbClr val="C00000"/>
                  </a:solidFill>
                </a:rPr>
                <a:t>场</a:t>
              </a:r>
              <a:r>
                <a:rPr lang="en-US" altLang="zh-CN" smtClean="0">
                  <a:solidFill>
                    <a:srgbClr val="C00000"/>
                  </a:solidFill>
                </a:rPr>
                <a:t>-12h</a:t>
              </a:r>
              <a:r>
                <a:rPr lang="zh-CN" altLang="en-US">
                  <a:solidFill>
                    <a:srgbClr val="C00000"/>
                  </a:solidFill>
                </a:rPr>
                <a:t>）</a:t>
              </a:r>
            </a:p>
          </p:txBody>
        </p:sp>
      </p:grpSp>
      <p:sp>
        <p:nvSpPr>
          <p:cNvPr id="5" name="矩形 4"/>
          <p:cNvSpPr/>
          <p:nvPr/>
        </p:nvSpPr>
        <p:spPr>
          <a:xfrm>
            <a:off x="161978" y="114186"/>
            <a:ext cx="7362350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 smtClean="0"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月</a:t>
            </a:r>
            <a:r>
              <a:rPr lang="en-US" altLang="zh-CN" b="1" smtClean="0">
                <a:latin typeface="华文楷体" pitchFamily="2" charset="-122"/>
                <a:ea typeface="华文楷体" pitchFamily="2" charset="-122"/>
              </a:rPr>
              <a:t>11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日绩效里程碑结束后，带着问题进行了一线调研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21807647"/>
      </p:ext>
    </p:ext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矩形 28"/>
          <p:cNvSpPr/>
          <p:nvPr/>
        </p:nvSpPr>
        <p:spPr bwMode="auto">
          <a:xfrm>
            <a:off x="323528" y="771550"/>
            <a:ext cx="2808312" cy="3974865"/>
          </a:xfrm>
          <a:prstGeom prst="rect">
            <a:avLst/>
          </a:prstGeom>
          <a:noFill/>
          <a:ln w="9525" cap="flat" cmpd="sng" algn="ctr">
            <a:solidFill>
              <a:schemeClr val="bg1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24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+mn-lt"/>
              <a:ea typeface="华文细黑" pitchFamily="2" charset="-122"/>
              <a:cs typeface="ＭＳ Ｐゴシック" charset="0"/>
            </a:endParaRPr>
          </a:p>
        </p:txBody>
      </p:sp>
      <p:graphicFrame>
        <p:nvGraphicFramePr>
          <p:cNvPr id="30" name="图表 29"/>
          <p:cNvGraphicFramePr/>
          <p:nvPr>
            <p:extLst>
              <p:ext uri="{D42A27DB-BD31-4B8C-83A1-F6EECF244321}">
                <p14:modId xmlns:p14="http://schemas.microsoft.com/office/powerpoint/2010/main" val="1371151098"/>
              </p:ext>
            </p:extLst>
          </p:nvPr>
        </p:nvGraphicFramePr>
        <p:xfrm>
          <a:off x="330374" y="1175926"/>
          <a:ext cx="2812665" cy="3414181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31" name="矩形 30"/>
          <p:cNvSpPr/>
          <p:nvPr/>
        </p:nvSpPr>
        <p:spPr>
          <a:xfrm>
            <a:off x="323528" y="815926"/>
            <a:ext cx="2819511" cy="360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主要问题分布</a:t>
            </a:r>
            <a:endParaRPr lang="zh-CN" altLang="en-US" sz="16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082511"/>
              </p:ext>
            </p:extLst>
          </p:nvPr>
        </p:nvGraphicFramePr>
        <p:xfrm>
          <a:off x="3493370" y="771555"/>
          <a:ext cx="5010472" cy="3960435"/>
        </p:xfrm>
        <a:graphic>
          <a:graphicData uri="http://schemas.openxmlformats.org/drawingml/2006/table">
            <a:tbl>
              <a:tblPr/>
              <a:tblGrid>
                <a:gridCol w="1595107"/>
                <a:gridCol w="3415365"/>
              </a:tblGrid>
              <a:tr h="432043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问题维度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4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具体描述</a:t>
                      </a:r>
                      <a:endParaRPr lang="zh-CN" altLang="en-US" sz="14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02433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高管</a:t>
                      </a:r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KPI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太关注</a:t>
                      </a:r>
                    </a:p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运营指标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、缺乏对长期指标的关注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v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、考核指标过多，指标不聚焦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rowSpan="2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中基层</a:t>
                      </a:r>
                      <a:r>
                        <a:rPr lang="en-US" altLang="zh-CN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KPI</a:t>
                      </a:r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多而细，</a:t>
                      </a:r>
                    </a:p>
                    <a:p>
                      <a:pPr algn="ctr" rtl="0" fontAlgn="ctr"/>
                      <a:r>
                        <a:rPr lang="zh-CN" altLang="en-US" sz="12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面面俱到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、项目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过多，无法体现重点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v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、过程考核、重复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考核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rowSpan="3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过程强管控，</a:t>
                      </a:r>
                    </a:p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盘点</a:t>
                      </a:r>
                      <a:r>
                        <a:rPr lang="zh-CN" altLang="en-US" sz="12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频繁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、盘点过于频繁，占用过多时间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v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、盘点数据多而细，且存在数据收集重复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、盘点主要用于问责，缺乏赋能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rowSpan="3"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绩效过于刚性，</a:t>
                      </a:r>
                    </a:p>
                    <a:p>
                      <a:pPr algn="ctr" rtl="0" fontAlgn="ctr"/>
                      <a:r>
                        <a:rPr lang="zh-CN" alt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对目标不</a:t>
                      </a:r>
                      <a:r>
                        <a:rPr lang="zh-CN" altLang="en-US" sz="12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认同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、考核和评价刚性</a:t>
                      </a:r>
                      <a:endParaRPr lang="zh-CN" altLang="en-US" sz="12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vMerge="1">
                  <a:txBody>
                    <a:bodyPr vert="horz" wrap="square"/>
                    <a:lstStyle/>
                    <a:p>
                      <a:pPr algn="ctr" rtl="0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Arial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2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、调整不灵活，缺乏动力</a:t>
                      </a: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02433">
                <a:tc vMerge="1">
                  <a:txBody>
                    <a:bodyPr vert="horz" wrap="square"/>
                    <a:lstStyle/>
                    <a:p>
                      <a:pPr algn="ctr" fontAlgn="ctr"/>
                      <a:endParaRPr lang="zh-CN" altLang="en-US" sz="1400" b="0" i="0" u="none" strike="noStrike">
                        <a:solidFill>
                          <a:srgbClr val="000000"/>
                        </a:solidFill>
                        <a:effectLst/>
                        <a:latin typeface="宋体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DF4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3</a:t>
                      </a:r>
                      <a:r>
                        <a:rPr lang="zh-CN" altLang="en-US" sz="1200" b="0" i="0" u="none" strike="noStrike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、指标分配</a:t>
                      </a:r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不合理</a:t>
                      </a:r>
                      <a:endParaRPr lang="zh-CN" altLang="en-US" sz="12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04062">
                <a:tc>
                  <a:txBody>
                    <a:bodyPr vert="horz" wrap="square"/>
                    <a:lstStyle/>
                    <a:p>
                      <a:pPr algn="ctr" rtl="0" fontAlgn="ctr"/>
                      <a:r>
                        <a:rPr lang="zh-CN" altLang="en-US" sz="1200" b="1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其他</a:t>
                      </a:r>
                      <a:endParaRPr lang="zh-CN" altLang="en-US" sz="1200" b="1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l" rtl="0" fontAlgn="ctr"/>
                      <a:r>
                        <a:rPr lang="en-US" altLang="zh-CN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1</a:t>
                      </a:r>
                      <a:r>
                        <a:rPr lang="zh-CN" altLang="en-US" sz="1200" b="0" i="0" u="none" strike="noStrike" smtClean="0">
                          <a:solidFill>
                            <a:srgbClr val="000000"/>
                          </a:solidFill>
                          <a:effectLst/>
                          <a:latin typeface="华文楷体" pitchFamily="2" charset="-122"/>
                          <a:ea typeface="华文楷体" pitchFamily="2" charset="-122"/>
                        </a:rPr>
                        <a:t>、快递基础管理问题</a:t>
                      </a:r>
                      <a:endParaRPr lang="zh-CN" altLang="en-US" sz="1200" b="0" i="0" u="none" strike="noStrike">
                        <a:solidFill>
                          <a:srgbClr val="000000"/>
                        </a:solidFill>
                        <a:effectLst/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marL="9525" marR="9525" marT="9525" marB="0" anchor="ctr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40" name="TextBox 39"/>
          <p:cNvSpPr txBox="1"/>
          <p:nvPr/>
        </p:nvSpPr>
        <p:spPr>
          <a:xfrm>
            <a:off x="251520" y="123478"/>
            <a:ext cx="52629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一线调研反馈具体问题与项目组输出问题基本一致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等腰三角形 40"/>
          <p:cNvSpPr/>
          <p:nvPr/>
        </p:nvSpPr>
        <p:spPr>
          <a:xfrm rot="5400000">
            <a:off x="2612364" y="2736754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/>
              </a:gs>
              <a:gs pos="30000">
                <a:srgbClr val="B5BED5"/>
              </a:gs>
              <a:gs pos="62000">
                <a:srgbClr val="6E779A"/>
              </a:gs>
              <a:gs pos="39000">
                <a:srgbClr val="9CA8C7"/>
              </a:gs>
              <a:gs pos="100000">
                <a:srgbClr val="373C64"/>
              </a:gs>
            </a:gsLst>
            <a:lin ang="162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41356689"/>
      </p:ext>
    </p:ext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2"/>
          <p:cNvSpPr txBox="1"/>
          <p:nvPr/>
        </p:nvSpPr>
        <p:spPr>
          <a:xfrm>
            <a:off x="251520" y="123478"/>
            <a:ext cx="54168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根据一线调研意见和顾问建议，解决方向逐步清晰</a:t>
            </a:r>
            <a:endParaRPr lang="zh-CN" altLang="en-US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9" name="矩形 108"/>
          <p:cNvSpPr/>
          <p:nvPr/>
        </p:nvSpPr>
        <p:spPr>
          <a:xfrm>
            <a:off x="6590541" y="653316"/>
            <a:ext cx="2228609" cy="3600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6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解决方向</a:t>
            </a:r>
          </a:p>
        </p:txBody>
      </p:sp>
      <p:grpSp>
        <p:nvGrpSpPr>
          <p:cNvPr id="127" name="组合 126"/>
          <p:cNvGrpSpPr/>
          <p:nvPr/>
        </p:nvGrpSpPr>
        <p:grpSpPr>
          <a:xfrm>
            <a:off x="6628825" y="1376189"/>
            <a:ext cx="2075840" cy="535981"/>
            <a:chOff x="4427984" y="1528931"/>
            <a:chExt cx="1860626" cy="475655"/>
          </a:xfrm>
        </p:grpSpPr>
        <p:sp>
          <p:nvSpPr>
            <p:cNvPr id="128" name="Rectangle 9"/>
            <p:cNvSpPr/>
            <p:nvPr/>
          </p:nvSpPr>
          <p:spPr>
            <a:xfrm>
              <a:off x="4567331" y="1528931"/>
              <a:ext cx="1721279" cy="475655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 smtClean="0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考核方案</a:t>
              </a:r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优化</a:t>
              </a:r>
            </a:p>
          </p:txBody>
        </p:sp>
        <p:sp>
          <p:nvSpPr>
            <p:cNvPr id="129" name="Oval 128"/>
            <p:cNvSpPr/>
            <p:nvPr/>
          </p:nvSpPr>
          <p:spPr>
            <a:xfrm>
              <a:off x="4427984" y="1669291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30" name="组合 129"/>
          <p:cNvGrpSpPr/>
          <p:nvPr/>
        </p:nvGrpSpPr>
        <p:grpSpPr>
          <a:xfrm>
            <a:off x="6628825" y="2197294"/>
            <a:ext cx="2075840" cy="535981"/>
            <a:chOff x="4427984" y="2301797"/>
            <a:chExt cx="1860626" cy="475655"/>
          </a:xfrm>
        </p:grpSpPr>
        <p:sp>
          <p:nvSpPr>
            <p:cNvPr id="131" name="Rectangle 11"/>
            <p:cNvSpPr/>
            <p:nvPr/>
          </p:nvSpPr>
          <p:spPr>
            <a:xfrm>
              <a:off x="4567331" y="2301797"/>
              <a:ext cx="1721279" cy="475655"/>
            </a:xfrm>
            <a:prstGeom prst="rect">
              <a:avLst/>
            </a:prstGeom>
            <a:noFill/>
            <a:ln w="6350">
              <a:solidFill>
                <a:schemeClr val="bg1">
                  <a:lumMod val="65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目标值制定优化</a:t>
              </a:r>
            </a:p>
          </p:txBody>
        </p:sp>
        <p:sp>
          <p:nvSpPr>
            <p:cNvPr id="142" name="Oval 128"/>
            <p:cNvSpPr/>
            <p:nvPr/>
          </p:nvSpPr>
          <p:spPr>
            <a:xfrm>
              <a:off x="4427984" y="2438462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2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43" name="组合 142"/>
          <p:cNvGrpSpPr/>
          <p:nvPr/>
        </p:nvGrpSpPr>
        <p:grpSpPr>
          <a:xfrm>
            <a:off x="6628825" y="3018399"/>
            <a:ext cx="2075840" cy="535981"/>
            <a:chOff x="4427984" y="3074663"/>
            <a:chExt cx="1860626" cy="475655"/>
          </a:xfrm>
        </p:grpSpPr>
        <p:sp>
          <p:nvSpPr>
            <p:cNvPr id="144" name="Rectangle 13"/>
            <p:cNvSpPr/>
            <p:nvPr/>
          </p:nvSpPr>
          <p:spPr>
            <a:xfrm>
              <a:off x="4567331" y="3074663"/>
              <a:ext cx="1721279" cy="47565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区域管控赋能方案</a:t>
              </a:r>
            </a:p>
          </p:txBody>
        </p:sp>
        <p:sp>
          <p:nvSpPr>
            <p:cNvPr id="145" name="Oval 128"/>
            <p:cNvSpPr/>
            <p:nvPr/>
          </p:nvSpPr>
          <p:spPr>
            <a:xfrm>
              <a:off x="4427984" y="3207633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146" name="组合 145"/>
          <p:cNvGrpSpPr/>
          <p:nvPr/>
        </p:nvGrpSpPr>
        <p:grpSpPr>
          <a:xfrm>
            <a:off x="6628825" y="3839505"/>
            <a:ext cx="2075840" cy="535981"/>
            <a:chOff x="4427984" y="3847529"/>
            <a:chExt cx="1860626" cy="475655"/>
          </a:xfrm>
        </p:grpSpPr>
        <p:sp>
          <p:nvSpPr>
            <p:cNvPr id="147" name="Rectangle 12"/>
            <p:cNvSpPr/>
            <p:nvPr/>
          </p:nvSpPr>
          <p:spPr>
            <a:xfrm>
              <a:off x="4567331" y="3847529"/>
              <a:ext cx="1721279" cy="475655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绩效与激励方案优化</a:t>
              </a:r>
            </a:p>
          </p:txBody>
        </p:sp>
        <p:sp>
          <p:nvSpPr>
            <p:cNvPr id="148" name="Oval 128"/>
            <p:cNvSpPr/>
            <p:nvPr/>
          </p:nvSpPr>
          <p:spPr>
            <a:xfrm>
              <a:off x="4427984" y="3976804"/>
              <a:ext cx="219336" cy="219600"/>
            </a:xfrm>
            <a:prstGeom prst="ellipse">
              <a:avLst/>
            </a:prstGeom>
            <a:solidFill>
              <a:srgbClr val="373C64"/>
            </a:solidFill>
          </p:spPr>
          <p:txBody>
            <a:bodyPr wrap="square" lIns="0" tIns="36000" rIns="0" bIns="36000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solidFill>
                    <a:schemeClr val="bg1"/>
                  </a:solidFill>
                  <a:latin typeface="华文楷体" pitchFamily="2" charset="-122"/>
                  <a:ea typeface="华文楷体" pitchFamily="2" charset="-122"/>
                </a:rPr>
                <a:t>4</a:t>
              </a:r>
              <a:endPara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150" name="矩形 149"/>
          <p:cNvSpPr/>
          <p:nvPr/>
        </p:nvSpPr>
        <p:spPr>
          <a:xfrm flipH="1">
            <a:off x="6581016" y="653316"/>
            <a:ext cx="2228609" cy="4222690"/>
          </a:xfrm>
          <a:prstGeom prst="rect">
            <a:avLst/>
          </a:prstGeom>
          <a:noFill/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1" name="等腰三角形 150"/>
          <p:cNvSpPr/>
          <p:nvPr/>
        </p:nvSpPr>
        <p:spPr>
          <a:xfrm rot="5400000">
            <a:off x="5898661" y="2615794"/>
            <a:ext cx="1286614" cy="380543"/>
          </a:xfrm>
          <a:prstGeom prst="triangle">
            <a:avLst/>
          </a:prstGeom>
          <a:gradFill flip="none" rotWithShape="1">
            <a:gsLst>
              <a:gs pos="0">
                <a:schemeClr val="bg1"/>
              </a:gs>
              <a:gs pos="30000">
                <a:srgbClr val="B5BED5"/>
              </a:gs>
              <a:gs pos="62000">
                <a:srgbClr val="6E779A"/>
              </a:gs>
              <a:gs pos="39000">
                <a:srgbClr val="9CA8C7"/>
              </a:gs>
              <a:gs pos="100000">
                <a:srgbClr val="373C64"/>
              </a:gs>
            </a:gsLst>
            <a:lin ang="16200000" scaled="1"/>
          </a:gradFill>
          <a:ln w="19050">
            <a:noFill/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5" name="Rectangle 9"/>
          <p:cNvSpPr/>
          <p:nvPr/>
        </p:nvSpPr>
        <p:spPr>
          <a:xfrm>
            <a:off x="251520" y="676420"/>
            <a:ext cx="1422545" cy="633094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高管</a:t>
            </a:r>
            <a:r>
              <a:rPr lang="en-US" altLang="zh-CN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太关注</a:t>
            </a:r>
            <a:endParaRPr lang="en-US" altLang="zh-CN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运营指标</a:t>
            </a:r>
          </a:p>
        </p:txBody>
      </p:sp>
      <p:sp>
        <p:nvSpPr>
          <p:cNvPr id="96" name="Rectangle 11"/>
          <p:cNvSpPr/>
          <p:nvPr/>
        </p:nvSpPr>
        <p:spPr>
          <a:xfrm>
            <a:off x="1788425" y="676417"/>
            <a:ext cx="1422545" cy="633094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中基层</a:t>
            </a:r>
            <a:r>
              <a:rPr lang="en-US" altLang="zh-CN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KPI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多而细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，面面俱到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8" name="Rectangle 13"/>
          <p:cNvSpPr/>
          <p:nvPr/>
        </p:nvSpPr>
        <p:spPr>
          <a:xfrm>
            <a:off x="3325330" y="676420"/>
            <a:ext cx="1422545" cy="633094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lIns="36000" r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过程强管控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，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盘点频繁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(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赋能</a:t>
            </a:r>
            <a:r>
              <a:rPr lang="en-US" altLang="zh-CN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)</a:t>
            </a:r>
            <a:endParaRPr lang="zh-CN" altLang="en-US" sz="14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9" name="Rectangle 12"/>
          <p:cNvSpPr/>
          <p:nvPr/>
        </p:nvSpPr>
        <p:spPr>
          <a:xfrm>
            <a:off x="4862236" y="676417"/>
            <a:ext cx="1422545" cy="633097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lIns="0" rIns="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绩效过于刚性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，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对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目标不</a:t>
            </a:r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认同</a:t>
            </a:r>
            <a:endParaRPr lang="en-US" altLang="zh-CN" sz="14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zh-CN" altLang="en-US" sz="14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绩效与激励）</a:t>
            </a:r>
          </a:p>
        </p:txBody>
      </p:sp>
      <p:cxnSp>
        <p:nvCxnSpPr>
          <p:cNvPr id="100" name="直接连接符 99"/>
          <p:cNvCxnSpPr/>
          <p:nvPr/>
        </p:nvCxnSpPr>
        <p:spPr>
          <a:xfrm flipH="1">
            <a:off x="1729780" y="669092"/>
            <a:ext cx="0" cy="4202776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/>
        </p:nvCxnSpPr>
        <p:spPr>
          <a:xfrm flipH="1">
            <a:off x="3266331" y="669092"/>
            <a:ext cx="0" cy="4202776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101"/>
          <p:cNvCxnSpPr/>
          <p:nvPr/>
        </p:nvCxnSpPr>
        <p:spPr>
          <a:xfrm flipH="1">
            <a:off x="4797549" y="669092"/>
            <a:ext cx="0" cy="4202776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102"/>
          <p:cNvCxnSpPr/>
          <p:nvPr/>
        </p:nvCxnSpPr>
        <p:spPr>
          <a:xfrm flipH="1">
            <a:off x="6320070" y="650042"/>
            <a:ext cx="0" cy="4202776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" name="TextBox 103"/>
          <p:cNvSpPr txBox="1"/>
          <p:nvPr/>
        </p:nvSpPr>
        <p:spPr>
          <a:xfrm>
            <a:off x="3329150" y="1413346"/>
            <a:ext cx="1422545" cy="3213187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关于一线赋能</a:t>
            </a:r>
            <a:endParaRPr lang="en-US" altLang="zh-CN" sz="12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观点①：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不减少盘点，通过</a:t>
            </a:r>
            <a:r>
              <a:rPr lang="en-US" altLang="zh-CN" sz="1200" smtClean="0">
                <a:latin typeface="华文楷体" pitchFamily="2" charset="-122"/>
                <a:ea typeface="华文楷体" pitchFamily="2" charset="-122"/>
              </a:rPr>
              <a:t>PK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、项目管理等方式提升一线规划能力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观点②：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放权一线，给予一定资源支持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30000"/>
              </a:lnSpc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数据系统化满足数据需求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会议机制与内容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优化，增加辅导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5" name="TextBox 104"/>
          <p:cNvSpPr txBox="1"/>
          <p:nvPr/>
        </p:nvSpPr>
        <p:spPr>
          <a:xfrm>
            <a:off x="251520" y="1419622"/>
            <a:ext cx="1422545" cy="81253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引导关注长期目标，重新划定高管考核各项权重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6" name="TextBox 105"/>
          <p:cNvSpPr txBox="1"/>
          <p:nvPr/>
        </p:nvSpPr>
        <p:spPr>
          <a:xfrm>
            <a:off x="1788425" y="1419622"/>
            <a:ext cx="1422545" cy="81253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聚焦核心指标，减少过程指标及重复考核</a:t>
            </a: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7" name="TextBox 106"/>
          <p:cNvSpPr txBox="1"/>
          <p:nvPr/>
        </p:nvSpPr>
        <p:spPr>
          <a:xfrm>
            <a:off x="4862236" y="1419622"/>
            <a:ext cx="1422545" cy="2492990"/>
          </a:xfrm>
          <a:prstGeom prst="rect">
            <a:avLst/>
          </a:prstGeom>
          <a:noFill/>
        </p:spPr>
        <p:txBody>
          <a:bodyPr wrap="square" lIns="0" r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强调灰度使用宣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贯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endParaRPr lang="en-US" altLang="zh-CN" sz="120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任免、激励、淘汰考虑多个考核周期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增强一线对目标制定的过程参与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调整指标分配周期</a:t>
            </a:r>
            <a:endParaRPr lang="en-US" altLang="zh-CN" sz="1200" smtClean="0"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Arial" pitchFamily="34" charset="0"/>
              <a:buChar char="•"/>
            </a:pPr>
            <a:endParaRPr lang="zh-CN" altLang="en-US" sz="1200"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78110348"/>
      </p:ext>
    </p:ext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五边形 26"/>
          <p:cNvSpPr/>
          <p:nvPr/>
        </p:nvSpPr>
        <p:spPr>
          <a:xfrm>
            <a:off x="5724128" y="2712376"/>
            <a:ext cx="1773824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</a:p>
        </p:txBody>
      </p:sp>
      <p:sp>
        <p:nvSpPr>
          <p:cNvPr id="34" name="Rectangle 33"/>
          <p:cNvSpPr/>
          <p:nvPr/>
        </p:nvSpPr>
        <p:spPr>
          <a:xfrm>
            <a:off x="377627" y="3250000"/>
            <a:ext cx="7872544" cy="1193958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9" name="Straight Connector 67"/>
          <p:cNvCxnSpPr/>
          <p:nvPr/>
        </p:nvCxnSpPr>
        <p:spPr>
          <a:xfrm flipH="1">
            <a:off x="4997958" y="1925808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五边形 25"/>
          <p:cNvSpPr/>
          <p:nvPr/>
        </p:nvSpPr>
        <p:spPr>
          <a:xfrm>
            <a:off x="5724128" y="2084759"/>
            <a:ext cx="1773824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方案设计</a:t>
            </a:r>
          </a:p>
        </p:txBody>
      </p:sp>
      <p:sp>
        <p:nvSpPr>
          <p:cNvPr id="49" name="五边形 48"/>
          <p:cNvSpPr/>
          <p:nvPr/>
        </p:nvSpPr>
        <p:spPr>
          <a:xfrm>
            <a:off x="4447034" y="2084759"/>
            <a:ext cx="1493117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高管访谈</a:t>
            </a:r>
          </a:p>
        </p:txBody>
      </p:sp>
      <p:cxnSp>
        <p:nvCxnSpPr>
          <p:cNvPr id="42" name="Straight Connector 67"/>
          <p:cNvCxnSpPr/>
          <p:nvPr/>
        </p:nvCxnSpPr>
        <p:spPr>
          <a:xfrm flipH="1">
            <a:off x="2383185" y="1899428"/>
            <a:ext cx="0" cy="2513341"/>
          </a:xfrm>
          <a:prstGeom prst="line">
            <a:avLst/>
          </a:prstGeom>
          <a:ln>
            <a:solidFill>
              <a:schemeClr val="bg1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" name="直接箭头连接符 1"/>
          <p:cNvCxnSpPr/>
          <p:nvPr/>
        </p:nvCxnSpPr>
        <p:spPr bwMode="auto">
          <a:xfrm>
            <a:off x="366029" y="1268839"/>
            <a:ext cx="8272084" cy="0"/>
          </a:xfrm>
          <a:prstGeom prst="straightConnector1">
            <a:avLst/>
          </a:prstGeom>
          <a:solidFill>
            <a:schemeClr val="accent1"/>
          </a:solidFill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3" name="TextBox 2"/>
          <p:cNvSpPr txBox="1"/>
          <p:nvPr/>
        </p:nvSpPr>
        <p:spPr>
          <a:xfrm>
            <a:off x="251520" y="123478"/>
            <a:ext cx="1569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项目计划安排</a:t>
            </a:r>
          </a:p>
        </p:txBody>
      </p:sp>
      <p:sp>
        <p:nvSpPr>
          <p:cNvPr id="4" name="TextBox 43"/>
          <p:cNvSpPr>
            <a:spLocks noChangeArrowheads="1"/>
          </p:cNvSpPr>
          <p:nvPr/>
        </p:nvSpPr>
        <p:spPr bwMode="auto">
          <a:xfrm>
            <a:off x="4394141" y="1347499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第二个里程碑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" name="TextBox 38"/>
          <p:cNvSpPr txBox="1"/>
          <p:nvPr/>
        </p:nvSpPr>
        <p:spPr>
          <a:xfrm>
            <a:off x="4666548" y="919373"/>
            <a:ext cx="67500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5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9</a:t>
            </a:r>
            <a:r>
              <a:rPr lang="zh-CN" altLang="en-US" sz="1400" b="1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6" name="五角星 68"/>
          <p:cNvSpPr>
            <a:spLocks noChangeArrowheads="1"/>
          </p:cNvSpPr>
          <p:nvPr/>
        </p:nvSpPr>
        <p:spPr bwMode="auto">
          <a:xfrm>
            <a:off x="4906335" y="1154678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7" name="Rectangle 9"/>
          <p:cNvSpPr/>
          <p:nvPr/>
        </p:nvSpPr>
        <p:spPr>
          <a:xfrm>
            <a:off x="539553" y="2079579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考核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方案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优化</a:t>
            </a:r>
          </a:p>
        </p:txBody>
      </p:sp>
      <p:sp>
        <p:nvSpPr>
          <p:cNvPr id="11" name="Oval 128"/>
          <p:cNvSpPr/>
          <p:nvPr/>
        </p:nvSpPr>
        <p:spPr>
          <a:xfrm>
            <a:off x="438187" y="2139388"/>
            <a:ext cx="216000" cy="2160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8" name="Rectangle 11"/>
          <p:cNvSpPr/>
          <p:nvPr/>
        </p:nvSpPr>
        <p:spPr>
          <a:xfrm>
            <a:off x="539553" y="2712376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目标制定流程优化</a:t>
            </a:r>
          </a:p>
        </p:txBody>
      </p:sp>
      <p:sp>
        <p:nvSpPr>
          <p:cNvPr id="12" name="Oval 128"/>
          <p:cNvSpPr/>
          <p:nvPr/>
        </p:nvSpPr>
        <p:spPr>
          <a:xfrm>
            <a:off x="443872" y="2782647"/>
            <a:ext cx="216000" cy="216000"/>
          </a:xfrm>
          <a:prstGeom prst="ellipse">
            <a:avLst/>
          </a:prstGeom>
          <a:solidFill>
            <a:schemeClr val="bg1">
              <a:lumMod val="75000"/>
            </a:schemeClr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endParaRPr lang="zh-CN" altLang="en-US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0" name="Rectangle 13"/>
          <p:cNvSpPr/>
          <p:nvPr/>
        </p:nvSpPr>
        <p:spPr>
          <a:xfrm>
            <a:off x="539553" y="3345173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区域管控赋能方案</a:t>
            </a:r>
          </a:p>
        </p:txBody>
      </p:sp>
      <p:sp>
        <p:nvSpPr>
          <p:cNvPr id="13" name="Oval 128"/>
          <p:cNvSpPr/>
          <p:nvPr/>
        </p:nvSpPr>
        <p:spPr>
          <a:xfrm>
            <a:off x="443872" y="3408971"/>
            <a:ext cx="216000" cy="216000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" name="Rectangle 12"/>
          <p:cNvSpPr/>
          <p:nvPr/>
        </p:nvSpPr>
        <p:spPr>
          <a:xfrm>
            <a:off x="539553" y="3977972"/>
            <a:ext cx="1800199" cy="357367"/>
          </a:xfrm>
          <a:prstGeom prst="rect">
            <a:avLst/>
          </a:prstGeom>
          <a:solidFill>
            <a:schemeClr val="bg1"/>
          </a:solidFill>
          <a:ln w="6350">
            <a:solidFill>
              <a:schemeClr val="bg1">
                <a:lumMod val="65000"/>
              </a:schemeClr>
            </a:solidFill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绩效与激励方案优化</a:t>
            </a:r>
          </a:p>
        </p:txBody>
      </p:sp>
      <p:sp>
        <p:nvSpPr>
          <p:cNvPr id="14" name="Oval 128"/>
          <p:cNvSpPr/>
          <p:nvPr/>
        </p:nvSpPr>
        <p:spPr>
          <a:xfrm>
            <a:off x="438186" y="4043765"/>
            <a:ext cx="216000" cy="216000"/>
          </a:xfrm>
          <a:prstGeom prst="ellipse">
            <a:avLst/>
          </a:prstGeom>
          <a:solidFill>
            <a:srgbClr val="373C64"/>
          </a:solidFill>
        </p:spPr>
        <p:txBody>
          <a:bodyPr wrap="square" lIns="0" tIns="36000" rIns="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endParaRPr lang="zh-CN" altLang="en-US" sz="1200" b="1">
              <a:solidFill>
                <a:schemeClr val="bg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7" name="五边形 16"/>
          <p:cNvSpPr/>
          <p:nvPr/>
        </p:nvSpPr>
        <p:spPr>
          <a:xfrm>
            <a:off x="2411695" y="3977972"/>
            <a:ext cx="254753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调研及方案设计（深圳）</a:t>
            </a:r>
          </a:p>
        </p:txBody>
      </p:sp>
      <p:sp>
        <p:nvSpPr>
          <p:cNvPr id="18" name="五边形 17"/>
          <p:cNvSpPr/>
          <p:nvPr/>
        </p:nvSpPr>
        <p:spPr>
          <a:xfrm>
            <a:off x="2407956" y="3345173"/>
            <a:ext cx="2551273" cy="357367"/>
          </a:xfrm>
          <a:prstGeom prst="homePlate">
            <a:avLst/>
          </a:prstGeom>
          <a:solidFill>
            <a:srgbClr val="373C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bg1"/>
                </a:solidFill>
                <a:latin typeface="华文楷体" pitchFamily="2" charset="-122"/>
                <a:ea typeface="华文楷体" pitchFamily="2" charset="-122"/>
              </a:rPr>
              <a:t>调研及方案设计（深圳）</a:t>
            </a:r>
          </a:p>
        </p:txBody>
      </p:sp>
      <p:cxnSp>
        <p:nvCxnSpPr>
          <p:cNvPr id="29" name="Straight Connector 67"/>
          <p:cNvCxnSpPr/>
          <p:nvPr/>
        </p:nvCxnSpPr>
        <p:spPr>
          <a:xfrm flipH="1">
            <a:off x="7524328" y="1930617"/>
            <a:ext cx="0" cy="2513341"/>
          </a:xfrm>
          <a:prstGeom prst="line">
            <a:avLst/>
          </a:prstGeom>
          <a:ln>
            <a:solidFill>
              <a:srgbClr val="C0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43"/>
          <p:cNvSpPr>
            <a:spLocks noChangeArrowheads="1"/>
          </p:cNvSpPr>
          <p:nvPr/>
        </p:nvSpPr>
        <p:spPr bwMode="auto">
          <a:xfrm>
            <a:off x="6914421" y="1345827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结项里程碑</a:t>
            </a:r>
            <a:endParaRPr lang="en-US" altLang="zh-CN" sz="1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1" name="TextBox 38"/>
          <p:cNvSpPr txBox="1"/>
          <p:nvPr/>
        </p:nvSpPr>
        <p:spPr>
          <a:xfrm>
            <a:off x="7186828" y="917701"/>
            <a:ext cx="769548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6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15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  <a:endParaRPr lang="zh-CN" altLang="en-US" sz="1400" b="1">
              <a:latin typeface="华文楷体" pitchFamily="2" charset="-122"/>
              <a:ea typeface="华文楷体" pitchFamily="2" charset="-122"/>
              <a:cs typeface="+mn-ea"/>
              <a:sym typeface="+mn-lt"/>
            </a:endParaRPr>
          </a:p>
        </p:txBody>
      </p:sp>
      <p:sp>
        <p:nvSpPr>
          <p:cNvPr id="32" name="五角星 68"/>
          <p:cNvSpPr>
            <a:spLocks noChangeArrowheads="1"/>
          </p:cNvSpPr>
          <p:nvPr/>
        </p:nvSpPr>
        <p:spPr bwMode="auto">
          <a:xfrm>
            <a:off x="7426615" y="1153006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37" name="TextBox 43"/>
          <p:cNvSpPr>
            <a:spLocks noChangeArrowheads="1"/>
          </p:cNvSpPr>
          <p:nvPr/>
        </p:nvSpPr>
        <p:spPr bwMode="auto">
          <a:xfrm>
            <a:off x="1782738" y="1338588"/>
            <a:ext cx="1219815" cy="288147"/>
          </a:xfrm>
          <a:prstGeom prst="rect">
            <a:avLst/>
          </a:prstGeom>
          <a:noFill/>
          <a:extLst/>
        </p:spPr>
        <p:txBody>
          <a:bodyPr wrap="square" lIns="36000" tIns="36000" rIns="36000" bIns="360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第一个里程碑</a:t>
            </a:r>
            <a:endParaRPr lang="en-US" altLang="zh-CN" sz="140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984270" y="910462"/>
            <a:ext cx="816750" cy="266312"/>
          </a:xfrm>
          <a:prstGeom prst="rect">
            <a:avLst/>
          </a:prstGeom>
          <a:noFill/>
        </p:spPr>
        <p:txBody>
          <a:bodyPr wrap="square" lIns="50374" tIns="25188" rIns="50374" bIns="25188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4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月</a:t>
            </a:r>
            <a:r>
              <a:rPr lang="en-US" altLang="zh-CN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11</a:t>
            </a:r>
            <a:r>
              <a:rPr lang="zh-CN" altLang="en-US" sz="1400">
                <a:latin typeface="华文楷体" pitchFamily="2" charset="-122"/>
                <a:ea typeface="华文楷体" pitchFamily="2" charset="-122"/>
                <a:cs typeface="+mn-ea"/>
                <a:sym typeface="+mn-lt"/>
              </a:rPr>
              <a:t>日</a:t>
            </a:r>
          </a:p>
        </p:txBody>
      </p:sp>
      <p:sp>
        <p:nvSpPr>
          <p:cNvPr id="39" name="五角星 68"/>
          <p:cNvSpPr>
            <a:spLocks noChangeArrowheads="1"/>
          </p:cNvSpPr>
          <p:nvPr/>
        </p:nvSpPr>
        <p:spPr bwMode="auto">
          <a:xfrm>
            <a:off x="2294932" y="1145767"/>
            <a:ext cx="195427" cy="195767"/>
          </a:xfrm>
          <a:prstGeom prst="star5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3" name="五边形 42"/>
          <p:cNvSpPr/>
          <p:nvPr/>
        </p:nvSpPr>
        <p:spPr>
          <a:xfrm>
            <a:off x="2402236" y="2084759"/>
            <a:ext cx="2264312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访谈</a:t>
            </a:r>
            <a:r>
              <a:rPr lang="en-US" altLang="zh-CN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&amp;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调研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5" name="五角星 68"/>
          <p:cNvSpPr>
            <a:spLocks noChangeArrowheads="1"/>
          </p:cNvSpPr>
          <p:nvPr/>
        </p:nvSpPr>
        <p:spPr bwMode="auto">
          <a:xfrm>
            <a:off x="4893581" y="3418977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6" name="五角星 68"/>
          <p:cNvSpPr>
            <a:spLocks noChangeArrowheads="1"/>
          </p:cNvSpPr>
          <p:nvPr/>
        </p:nvSpPr>
        <p:spPr bwMode="auto">
          <a:xfrm>
            <a:off x="4909769" y="4039490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7" name="五角星 68"/>
          <p:cNvSpPr>
            <a:spLocks noChangeArrowheads="1"/>
          </p:cNvSpPr>
          <p:nvPr/>
        </p:nvSpPr>
        <p:spPr bwMode="auto">
          <a:xfrm>
            <a:off x="7407759" y="2149392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48" name="五角星 68"/>
          <p:cNvSpPr>
            <a:spLocks noChangeArrowheads="1"/>
          </p:cNvSpPr>
          <p:nvPr/>
        </p:nvSpPr>
        <p:spPr bwMode="auto">
          <a:xfrm>
            <a:off x="7423947" y="2769905"/>
            <a:ext cx="195427" cy="195767"/>
          </a:xfrm>
          <a:prstGeom prst="star5">
            <a:avLst/>
          </a:prstGeom>
          <a:solidFill>
            <a:srgbClr val="C00000"/>
          </a:solidFill>
          <a:ln>
            <a:solidFill>
              <a:srgbClr val="C00000"/>
            </a:solidFill>
          </a:ln>
          <a:extLst/>
        </p:spPr>
        <p:txBody>
          <a:bodyPr lIns="89548" tIns="44773" rIns="89548" bIns="44773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pitchFamily="34" charset="0"/>
              <a:buChar char="▪"/>
              <a:defRPr/>
            </a:pPr>
            <a:endParaRPr lang="zh-CN" altLang="zh-CN" sz="1400">
              <a:solidFill>
                <a:srgbClr val="373C64"/>
              </a:solidFill>
              <a:latin typeface="华文楷体" pitchFamily="2" charset="-122"/>
              <a:ea typeface="华文楷体" pitchFamily="2" charset="-122"/>
              <a:sym typeface="华文细黑" pitchFamily="2" charset="-122"/>
            </a:endParaRPr>
          </a:p>
        </p:txBody>
      </p:sp>
      <p:sp>
        <p:nvSpPr>
          <p:cNvPr id="50" name="五边形 49"/>
          <p:cNvSpPr/>
          <p:nvPr/>
        </p:nvSpPr>
        <p:spPr>
          <a:xfrm>
            <a:off x="4447034" y="2712376"/>
            <a:ext cx="1493118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专家访谈</a:t>
            </a:r>
          </a:p>
        </p:txBody>
      </p:sp>
      <p:sp>
        <p:nvSpPr>
          <p:cNvPr id="44" name="五边形 43"/>
          <p:cNvSpPr/>
          <p:nvPr/>
        </p:nvSpPr>
        <p:spPr>
          <a:xfrm>
            <a:off x="2402235" y="2712376"/>
            <a:ext cx="2264313" cy="357367"/>
          </a:xfrm>
          <a:prstGeom prst="homePlate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访谈</a:t>
            </a:r>
            <a:r>
              <a:rPr lang="en-US" altLang="zh-CN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&amp;</a:t>
            </a:r>
            <a:r>
              <a:rPr lang="zh-CN" altLang="en-US" sz="1200" smtClean="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调研</a:t>
            </a:r>
            <a:endParaRPr lang="zh-CN" altLang="en-US" sz="1200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0" name="五边形 17">
            <a:extLst>
              <a:ext uri="{FF2B5EF4-FFF2-40B4-BE49-F238E27FC236}">
                <a16:creationId xmlns:a16="http://schemas.microsoft.com/office/drawing/2014/main" xmlns="" id="{9ABFF1B7-3104-4E46-93F2-000A9992609D}"/>
              </a:ext>
            </a:extLst>
          </p:cNvPr>
          <p:cNvSpPr/>
          <p:nvPr/>
        </p:nvSpPr>
        <p:spPr>
          <a:xfrm>
            <a:off x="5152507" y="3966647"/>
            <a:ext cx="2551273" cy="357367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方案试点（深圳现场办公）</a:t>
            </a:r>
            <a:endParaRPr lang="zh-CN" altLang="en-US" sz="12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41" name="五边形 17">
            <a:extLst>
              <a:ext uri="{FF2B5EF4-FFF2-40B4-BE49-F238E27FC236}">
                <a16:creationId xmlns:a16="http://schemas.microsoft.com/office/drawing/2014/main" xmlns="" id="{E913AB60-CBC0-4D36-9374-5A7DF265B9DF}"/>
              </a:ext>
            </a:extLst>
          </p:cNvPr>
          <p:cNvSpPr/>
          <p:nvPr/>
        </p:nvSpPr>
        <p:spPr>
          <a:xfrm>
            <a:off x="5173641" y="3315805"/>
            <a:ext cx="2551273" cy="357367"/>
          </a:xfrm>
          <a:prstGeom prst="homePlate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方案试点（深圳现场办公）</a:t>
            </a:r>
          </a:p>
        </p:txBody>
      </p:sp>
    </p:spTree>
    <p:extLst>
      <p:ext uri="{BB962C8B-B14F-4D97-AF65-F5344CB8AC3E}">
        <p14:creationId xmlns:p14="http://schemas.microsoft.com/office/powerpoint/2010/main" val="3156708227"/>
      </p:ext>
    </p:extLst>
  </p:cSld>
  <p:clrMapOvr>
    <a:masterClrMapping/>
  </p:clrMapOvr>
  <p:transition spd="med"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22898" y="415536"/>
            <a:ext cx="6181726" cy="415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00">
                <a:solidFill>
                  <a:srgbClr val="FAAF19"/>
                </a:solidFill>
                <a:latin typeface="华文细黑" pitchFamily="2" charset="-122"/>
                <a:ea typeface="华文细黑" pitchFamily="2" charset="-122"/>
                <a:cs typeface="华文黑体"/>
              </a:rPr>
              <a:t>目录</a:t>
            </a:r>
            <a:endParaRPr lang="en-US" sz="2700" baseline="30000">
              <a:solidFill>
                <a:srgbClr val="FAAF19"/>
              </a:solidFill>
              <a:latin typeface="华文细黑" pitchFamily="2" charset="-122"/>
              <a:ea typeface="华文细黑" pitchFamily="2" charset="-122"/>
              <a:cs typeface="华文黑体"/>
            </a:endParaRPr>
          </a:p>
        </p:txBody>
      </p:sp>
      <p:sp>
        <p:nvSpPr>
          <p:cNvPr id="6" name="Text Box 21">
            <a:hlinkClick action="ppaction://noaction"/>
            <a:extLst>
              <a:ext uri="{FF2B5EF4-FFF2-40B4-BE49-F238E27FC236}">
                <a16:creationId xmlns="" xmlns:a16="http://schemas.microsoft.com/office/drawing/2014/main" id="{1CF73149-3840-449F-9A2E-BE1D6C2B55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1465" y="1114480"/>
            <a:ext cx="4353051" cy="90024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68574" tIns="34288" rIns="68574" bIns="34288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项目</a:t>
            </a:r>
            <a:r>
              <a:rPr lang="zh-CN" altLang="en-US" b="1" smtClean="0">
                <a:solidFill>
                  <a:srgbClr val="FFC000"/>
                </a:solidFill>
                <a:latin typeface="华文细黑" pitchFamily="2" charset="-122"/>
                <a:ea typeface="华文细黑" pitchFamily="2" charset="-122"/>
              </a:rPr>
              <a:t>问题剖析</a:t>
            </a:r>
            <a:endParaRPr lang="en-US" altLang="zh-CN" b="1" smtClean="0">
              <a:solidFill>
                <a:srgbClr val="FFC000"/>
              </a:solidFill>
              <a:latin typeface="华文细黑" pitchFamily="2" charset="-122"/>
              <a:ea typeface="华文细黑" pitchFamily="2" charset="-122"/>
            </a:endParaRPr>
          </a:p>
          <a:p>
            <a:pPr marL="257209" indent="-257209">
              <a:lnSpc>
                <a:spcPct val="150000"/>
              </a:lnSpc>
              <a:buFont typeface="Wingdings" pitchFamily="2" charset="2"/>
              <a:buChar char="n"/>
            </a:pPr>
            <a:r>
              <a:rPr lang="zh-CN" altLang="en-US" b="1" smtClean="0">
                <a:solidFill>
                  <a:schemeClr val="bg1"/>
                </a:solidFill>
                <a:latin typeface="华文细黑" pitchFamily="2" charset="-122"/>
                <a:ea typeface="华文细黑" pitchFamily="2" charset="-122"/>
              </a:rPr>
              <a:t>解决方案</a:t>
            </a:r>
            <a:endParaRPr lang="en-US" altLang="zh-CN" b="1">
              <a:solidFill>
                <a:schemeClr val="bg1"/>
              </a:solidFill>
              <a:latin typeface="华文细黑" pitchFamily="2" charset="-122"/>
              <a:ea typeface="华文细黑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37745439"/>
      </p:ext>
    </p:ext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德邦过往的管控模式，带来了快速增长，但业务面临增速持续放缓的挑战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5071" y="4866503"/>
            <a:ext cx="7116051" cy="2539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备注：数据来源各公司财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报、德邦营业收入数据来源计划预算部；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增速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=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（当年完成值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前一年完成值）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前一年完成</a:t>
            </a:r>
            <a:r>
              <a:rPr lang="zh-CN" altLang="en-US" sz="105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值</a:t>
            </a:r>
            <a:endParaRPr lang="zh-CN" altLang="en-US" sz="105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11" name="图表 10"/>
          <p:cNvGraphicFramePr/>
          <p:nvPr>
            <p:extLst>
              <p:ext uri="{D42A27DB-BD31-4B8C-83A1-F6EECF244321}">
                <p14:modId xmlns:p14="http://schemas.microsoft.com/office/powerpoint/2010/main" val="663967607"/>
              </p:ext>
            </p:extLst>
          </p:nvPr>
        </p:nvGraphicFramePr>
        <p:xfrm>
          <a:off x="4355976" y="915566"/>
          <a:ext cx="4248472" cy="3672408"/>
        </p:xfrm>
        <a:graphic>
          <a:graphicData uri="http://schemas.openxmlformats.org/drawingml/2006/chart">
            <c:chart xmlns:c="http://schemas.openxmlformats.org/drawingml/2006/chart" r:id="rId3"/>
          </a:graphicData>
        </a:graphic>
      </p:graphicFrame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0040" y="1559103"/>
            <a:ext cx="273262" cy="25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000" b="100000" l="0" r="9615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0040" y="3560335"/>
            <a:ext cx="279375" cy="252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" descr="http://www.cnlogo8.com/upimg/2014/ze5xntvmhys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838" t="24658" r="28432" b="24047"/>
          <a:stretch>
            <a:fillRect/>
          </a:stretch>
        </p:blipFill>
        <p:spPr bwMode="auto">
          <a:xfrm>
            <a:off x="4680040" y="3298517"/>
            <a:ext cx="269360" cy="25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https://p.ssl.qhimg.com/t0127f53fdb2a75e6d4.png?size=56x56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0040" y="2989625"/>
            <a:ext cx="268640" cy="252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Box 22"/>
          <p:cNvSpPr txBox="1"/>
          <p:nvPr/>
        </p:nvSpPr>
        <p:spPr>
          <a:xfrm>
            <a:off x="7474450" y="4155926"/>
            <a:ext cx="6463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smtClean="0">
                <a:latin typeface="华文楷体" pitchFamily="2" charset="-122"/>
                <a:ea typeface="华文楷体" pitchFamily="2" charset="-122"/>
              </a:rPr>
              <a:t>一季度</a:t>
            </a:r>
          </a:p>
        </p:txBody>
      </p:sp>
      <p:graphicFrame>
        <p:nvGraphicFramePr>
          <p:cNvPr id="24" name="图表 23"/>
          <p:cNvGraphicFramePr/>
          <p:nvPr>
            <p:extLst>
              <p:ext uri="{D42A27DB-BD31-4B8C-83A1-F6EECF244321}">
                <p14:modId xmlns:p14="http://schemas.microsoft.com/office/powerpoint/2010/main" val="3126446563"/>
              </p:ext>
            </p:extLst>
          </p:nvPr>
        </p:nvGraphicFramePr>
        <p:xfrm>
          <a:off x="467544" y="915566"/>
          <a:ext cx="3744416" cy="3672408"/>
        </p:xfrm>
        <a:graphic>
          <a:graphicData uri="http://schemas.openxmlformats.org/drawingml/2006/chart">
            <c:chart xmlns:c="http://schemas.openxmlformats.org/drawingml/2006/chart" r:id="rId9"/>
          </a:graphicData>
        </a:graphic>
      </p:graphicFrame>
      <p:sp>
        <p:nvSpPr>
          <p:cNvPr id="25" name="TextBox 24"/>
          <p:cNvSpPr txBox="1"/>
          <p:nvPr/>
        </p:nvSpPr>
        <p:spPr>
          <a:xfrm>
            <a:off x="1188821" y="1131590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公司营业收入完成</a:t>
            </a:r>
          </a:p>
        </p:txBody>
      </p:sp>
    </p:spTree>
    <p:extLst>
      <p:ext uri="{BB962C8B-B14F-4D97-AF65-F5344CB8AC3E}">
        <p14:creationId xmlns:p14="http://schemas.microsoft.com/office/powerpoint/2010/main" val="1918351514"/>
      </p:ext>
    </p:ext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4"/>
          <p:cNvSpPr txBox="1"/>
          <p:nvPr/>
        </p:nvSpPr>
        <p:spPr>
          <a:xfrm>
            <a:off x="191590" y="123478"/>
            <a:ext cx="8844906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挑战一：长期专注执行，使得一线自身规划能力</a:t>
            </a:r>
            <a:r>
              <a:rPr lang="zh-CN" altLang="en-US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不足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" name="组合 2"/>
          <p:cNvGrpSpPr/>
          <p:nvPr/>
        </p:nvGrpSpPr>
        <p:grpSpPr>
          <a:xfrm>
            <a:off x="300254" y="724670"/>
            <a:ext cx="4199738" cy="4107084"/>
            <a:chOff x="5436096" y="768630"/>
            <a:chExt cx="3473458" cy="4107084"/>
          </a:xfrm>
        </p:grpSpPr>
        <p:sp>
          <p:nvSpPr>
            <p:cNvPr id="4" name="矩形 3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德邦区域组织单一，过程多以管控盘点为主</a:t>
              </a:r>
            </a:p>
          </p:txBody>
        </p:sp>
        <p:sp>
          <p:nvSpPr>
            <p:cNvPr id="6" name="矩形 5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7" name="组合 6"/>
          <p:cNvGrpSpPr/>
          <p:nvPr/>
        </p:nvGrpSpPr>
        <p:grpSpPr>
          <a:xfrm>
            <a:off x="4575336" y="724670"/>
            <a:ext cx="4271238" cy="4107084"/>
            <a:chOff x="5436096" y="768630"/>
            <a:chExt cx="3473458" cy="4107084"/>
          </a:xfrm>
        </p:grpSpPr>
        <p:sp>
          <p:nvSpPr>
            <p:cNvPr id="8" name="矩形 7"/>
            <p:cNvSpPr/>
            <p:nvPr/>
          </p:nvSpPr>
          <p:spPr>
            <a:xfrm>
              <a:off x="5436096" y="768630"/>
              <a:ext cx="3473458" cy="434968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顺丰通过对区域组织赋能与授权，提高一线组织的能力与活力，市场收入提升快速</a:t>
              </a:r>
            </a:p>
          </p:txBody>
        </p:sp>
        <p:sp>
          <p:nvSpPr>
            <p:cNvPr id="9" name="矩形 8"/>
            <p:cNvSpPr/>
            <p:nvPr/>
          </p:nvSpPr>
          <p:spPr>
            <a:xfrm>
              <a:off x="5436096" y="768630"/>
              <a:ext cx="3473458" cy="4107084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cxnSp>
        <p:nvCxnSpPr>
          <p:cNvPr id="10" name="直接连接符 9"/>
          <p:cNvCxnSpPr/>
          <p:nvPr/>
        </p:nvCxnSpPr>
        <p:spPr>
          <a:xfrm>
            <a:off x="394382" y="3111414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1" name="组合 10"/>
          <p:cNvGrpSpPr/>
          <p:nvPr/>
        </p:nvGrpSpPr>
        <p:grpSpPr>
          <a:xfrm>
            <a:off x="525138" y="3546610"/>
            <a:ext cx="3627330" cy="478887"/>
            <a:chOff x="432757" y="3534743"/>
            <a:chExt cx="3850485" cy="626483"/>
          </a:xfrm>
        </p:grpSpPr>
        <p:grpSp>
          <p:nvGrpSpPr>
            <p:cNvPr id="12" name="组合 11"/>
            <p:cNvGrpSpPr/>
            <p:nvPr/>
          </p:nvGrpSpPr>
          <p:grpSpPr>
            <a:xfrm>
              <a:off x="488094" y="3720666"/>
              <a:ext cx="3763801" cy="229309"/>
              <a:chOff x="4914348" y="2421526"/>
              <a:chExt cx="3494612" cy="172246"/>
            </a:xfrm>
          </p:grpSpPr>
          <p:cxnSp>
            <p:nvCxnSpPr>
              <p:cNvPr id="18" name="直接箭头连接符 17"/>
              <p:cNvCxnSpPr/>
              <p:nvPr/>
            </p:nvCxnSpPr>
            <p:spPr bwMode="auto">
              <a:xfrm flipV="1">
                <a:off x="4914348" y="2509798"/>
                <a:ext cx="3494612" cy="1"/>
              </a:xfrm>
              <a:prstGeom prst="straightConnector1">
                <a:avLst/>
              </a:prstGeom>
              <a:solidFill>
                <a:schemeClr val="accent1"/>
              </a:solidFill>
              <a:ln w="28575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triangle"/>
              </a:ln>
              <a:effectLst/>
            </p:spPr>
          </p:cxnSp>
          <p:cxnSp>
            <p:nvCxnSpPr>
              <p:cNvPr id="19" name="直接连接符 18"/>
              <p:cNvCxnSpPr/>
              <p:nvPr/>
            </p:nvCxnSpPr>
            <p:spPr bwMode="auto">
              <a:xfrm flipH="1">
                <a:off x="7133729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0" name="直接连接符 19"/>
              <p:cNvCxnSpPr/>
              <p:nvPr/>
            </p:nvCxnSpPr>
            <p:spPr bwMode="auto">
              <a:xfrm flipH="1">
                <a:off x="5060172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  <p:cxnSp>
            <p:nvCxnSpPr>
              <p:cNvPr id="21" name="直接连接符 20"/>
              <p:cNvCxnSpPr/>
              <p:nvPr/>
            </p:nvCxnSpPr>
            <p:spPr bwMode="auto">
              <a:xfrm flipH="1">
                <a:off x="8167454" y="2421526"/>
                <a:ext cx="0" cy="172246"/>
              </a:xfrm>
              <a:prstGeom prst="line">
                <a:avLst/>
              </a:prstGeom>
              <a:solidFill>
                <a:schemeClr val="accent1"/>
              </a:solidFill>
              <a:ln w="19050" cap="flat" cmpd="sng" algn="ctr">
                <a:solidFill>
                  <a:schemeClr val="bg1">
                    <a:lumMod val="6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</p:cxnSp>
        </p:grpSp>
        <p:sp>
          <p:nvSpPr>
            <p:cNvPr id="13" name="TextBox 46"/>
            <p:cNvSpPr txBox="1"/>
            <p:nvPr/>
          </p:nvSpPr>
          <p:spPr>
            <a:xfrm>
              <a:off x="432757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19:30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4" name="TextBox 51"/>
            <p:cNvSpPr txBox="1"/>
            <p:nvPr/>
          </p:nvSpPr>
          <p:spPr>
            <a:xfrm>
              <a:off x="993375" y="3553501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50min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5" name="TextBox 52"/>
            <p:cNvSpPr txBox="1"/>
            <p:nvPr/>
          </p:nvSpPr>
          <p:spPr>
            <a:xfrm>
              <a:off x="2598027" y="3912651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20:20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6" name="TextBox 53"/>
            <p:cNvSpPr txBox="1"/>
            <p:nvPr/>
          </p:nvSpPr>
          <p:spPr>
            <a:xfrm>
              <a:off x="3754506" y="3919857"/>
              <a:ext cx="528736" cy="24136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000">
                  <a:latin typeface="华文楷体" pitchFamily="2" charset="-122"/>
                  <a:ea typeface="华文楷体" pitchFamily="2" charset="-122"/>
                </a:rPr>
                <a:t>20:30</a:t>
              </a:r>
              <a:endParaRPr lang="zh-CN" altLang="en-US" sz="10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54"/>
            <p:cNvSpPr txBox="1"/>
            <p:nvPr/>
          </p:nvSpPr>
          <p:spPr>
            <a:xfrm>
              <a:off x="2927469" y="3534743"/>
              <a:ext cx="852443" cy="271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10min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22" name="TextBox 25"/>
          <p:cNvSpPr txBox="1"/>
          <p:nvPr/>
        </p:nvSpPr>
        <p:spPr>
          <a:xfrm>
            <a:off x="463253" y="3208779"/>
            <a:ext cx="3676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285750" indent="-285750" algn="l" defTabSz="914400" rtl="0" eaLnBrk="1" latinLnBrk="0" hangingPunct="1">
              <a:buFont typeface="Wingdings" pitchFamily="2" charset="2"/>
              <a:buChar char="p"/>
              <a:defRPr sz="16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itchFamily="2" charset="2"/>
              <a:buChar char="n"/>
            </a:pPr>
            <a:r>
              <a:rPr lang="zh-CN" altLang="en-US" sz="1200">
                <a:latin typeface="华文楷体" pitchFamily="2" charset="-122"/>
                <a:ea typeface="华文楷体" pitchFamily="2" charset="-122"/>
              </a:rPr>
              <a:t>会议以盘点数据为主，无问题解决举措</a:t>
            </a:r>
            <a:endParaRPr lang="en-US" altLang="zh-CN" sz="1200" b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矩形 22"/>
          <p:cNvSpPr/>
          <p:nvPr/>
        </p:nvSpPr>
        <p:spPr bwMode="auto">
          <a:xfrm>
            <a:off x="697126" y="4026593"/>
            <a:ext cx="1943530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事业部</a:t>
            </a:r>
            <a:r>
              <a:rPr lang="en-US" altLang="zh-CN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/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大区</a:t>
            </a:r>
            <a:endParaRPr lang="en-US" altLang="zh-CN" sz="1200">
              <a:latin typeface="华文楷体" pitchFamily="2" charset="-122"/>
              <a:ea typeface="华文楷体" pitchFamily="2" charset="-122"/>
              <a:cs typeface="MS PGothic" panose="020b0600070205080204" charset="-128"/>
            </a:endParaRPr>
          </a:p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盘点数据</a:t>
            </a:r>
          </a:p>
        </p:txBody>
      </p:sp>
      <p:sp>
        <p:nvSpPr>
          <p:cNvPr id="24" name="矩形 23"/>
          <p:cNvSpPr/>
          <p:nvPr/>
        </p:nvSpPr>
        <p:spPr bwMode="auto">
          <a:xfrm>
            <a:off x="2910717" y="4026593"/>
            <a:ext cx="972204" cy="348770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565" eaLnBrk="0" hangingPunct="0"/>
            <a:r>
              <a:rPr lang="zh-CN" altLang="en-US" sz="1200">
                <a:latin typeface="华文楷体" pitchFamily="2" charset="-122"/>
                <a:ea typeface="华文楷体" pitchFamily="2" charset="-122"/>
                <a:cs typeface="MS PGothic" panose="020b0600070205080204" charset="-128"/>
              </a:rPr>
              <a:t>领导下任务、点评</a:t>
            </a:r>
          </a:p>
        </p:txBody>
      </p:sp>
      <p:grpSp>
        <p:nvGrpSpPr>
          <p:cNvPr id="25" name="组合 24"/>
          <p:cNvGrpSpPr/>
          <p:nvPr/>
        </p:nvGrpSpPr>
        <p:grpSpPr>
          <a:xfrm>
            <a:off x="959772" y="4372289"/>
            <a:ext cx="2676694" cy="240816"/>
            <a:chOff x="5068984" y="3314554"/>
            <a:chExt cx="1725167" cy="305773"/>
          </a:xfrm>
        </p:grpSpPr>
        <p:sp>
          <p:nvSpPr>
            <p:cNvPr id="26" name="TextBox 49"/>
            <p:cNvSpPr txBox="1"/>
            <p:nvPr/>
          </p:nvSpPr>
          <p:spPr>
            <a:xfrm>
              <a:off x="5117486" y="3314554"/>
              <a:ext cx="1616088" cy="276999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2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数据盘点，未讨论客户</a:t>
              </a:r>
            </a:p>
          </p:txBody>
        </p:sp>
        <p:cxnSp>
          <p:nvCxnSpPr>
            <p:cNvPr id="27" name="直接连接符 26"/>
            <p:cNvCxnSpPr/>
            <p:nvPr/>
          </p:nvCxnSpPr>
          <p:spPr bwMode="auto">
            <a:xfrm>
              <a:off x="5068984" y="3620327"/>
              <a:ext cx="1725167" cy="0"/>
            </a:xfrm>
            <a:prstGeom prst="line">
              <a:avLst/>
            </a:prstGeom>
            <a:solidFill>
              <a:schemeClr val="accent1"/>
            </a:solidFill>
            <a:ln w="12700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</p:cxnSp>
      </p:grpSp>
      <p:grpSp>
        <p:nvGrpSpPr>
          <p:cNvPr id="28" name="组合 27"/>
          <p:cNvGrpSpPr/>
          <p:nvPr/>
        </p:nvGrpSpPr>
        <p:grpSpPr>
          <a:xfrm>
            <a:off x="638715" y="1257935"/>
            <a:ext cx="3602162" cy="1831999"/>
            <a:chOff x="638715" y="1257935"/>
            <a:chExt cx="3602162" cy="1831999"/>
          </a:xfrm>
        </p:grpSpPr>
        <p:sp>
          <p:nvSpPr>
            <p:cNvPr id="29" name="Rectangle 100"/>
            <p:cNvSpPr/>
            <p:nvPr/>
          </p:nvSpPr>
          <p:spPr bwMode="auto">
            <a:xfrm>
              <a:off x="1950319" y="1257935"/>
              <a:ext cx="891089" cy="345953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事业部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30" name="组合 29"/>
            <p:cNvGrpSpPr/>
            <p:nvPr/>
          </p:nvGrpSpPr>
          <p:grpSpPr>
            <a:xfrm>
              <a:off x="638715" y="1603888"/>
              <a:ext cx="3602162" cy="1486046"/>
              <a:chOff x="638715" y="1603888"/>
              <a:chExt cx="3602162" cy="1486046"/>
            </a:xfrm>
          </p:grpSpPr>
          <p:sp>
            <p:nvSpPr>
              <p:cNvPr id="31" name="Rectangle 99"/>
              <p:cNvSpPr/>
              <p:nvPr/>
            </p:nvSpPr>
            <p:spPr bwMode="auto">
              <a:xfrm>
                <a:off x="638715" y="2699226"/>
                <a:ext cx="641584" cy="345953"/>
              </a:xfrm>
              <a:prstGeom prst="rect">
                <a:avLst/>
              </a:prstGeom>
              <a:noFill/>
              <a:ln w="9525" cap="flat" cmpd="sng" algn="ctr">
                <a:solidFill>
                  <a:schemeClr val="bg1">
                    <a:lumMod val="85000"/>
                  </a:schemeClr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2" name="Rectangle 99"/>
              <p:cNvSpPr/>
              <p:nvPr/>
            </p:nvSpPr>
            <p:spPr bwMode="auto">
              <a:xfrm>
                <a:off x="674929" y="2743981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营业部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3" name="组合 32"/>
              <p:cNvGrpSpPr/>
              <p:nvPr/>
            </p:nvGrpSpPr>
            <p:grpSpPr>
              <a:xfrm>
                <a:off x="638715" y="1778038"/>
                <a:ext cx="677798" cy="390708"/>
                <a:chOff x="736139" y="1835115"/>
                <a:chExt cx="684576" cy="406572"/>
              </a:xfrm>
            </p:grpSpPr>
            <p:sp>
              <p:nvSpPr>
                <p:cNvPr id="50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51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tx2">
                    <a:lumMod val="20000"/>
                    <a:lumOff val="80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lang="zh-CN" altLang="en-US" sz="1200"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大区</a:t>
                  </a: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</p:grpSp>
          <p:sp>
            <p:nvSpPr>
              <p:cNvPr id="34" name="Rectangle 99"/>
              <p:cNvSpPr/>
              <p:nvPr/>
            </p:nvSpPr>
            <p:spPr bwMode="auto">
              <a:xfrm>
                <a:off x="2619889" y="1789754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人力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5" name="Rectangle 99"/>
              <p:cNvSpPr/>
              <p:nvPr/>
            </p:nvSpPr>
            <p:spPr bwMode="auto">
              <a:xfrm>
                <a:off x="1647409" y="1795612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36" name="Rectangle 99"/>
              <p:cNvSpPr/>
              <p:nvPr/>
            </p:nvSpPr>
            <p:spPr bwMode="auto">
              <a:xfrm>
                <a:off x="3592370" y="1783896"/>
                <a:ext cx="641584" cy="345953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办公室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grpSp>
            <p:nvGrpSpPr>
              <p:cNvPr id="37" name="组合 36"/>
              <p:cNvGrpSpPr/>
              <p:nvPr/>
            </p:nvGrpSpPr>
            <p:grpSpPr>
              <a:xfrm>
                <a:off x="638715" y="2247420"/>
                <a:ext cx="677798" cy="390708"/>
                <a:chOff x="736139" y="1835115"/>
                <a:chExt cx="684576" cy="406572"/>
              </a:xfrm>
            </p:grpSpPr>
            <p:sp>
              <p:nvSpPr>
                <p:cNvPr id="48" name="Rectangle 99"/>
                <p:cNvSpPr/>
                <p:nvPr/>
              </p:nvSpPr>
              <p:spPr bwMode="auto">
                <a:xfrm>
                  <a:off x="736139" y="1835115"/>
                  <a:ext cx="648000" cy="360000"/>
                </a:xfrm>
                <a:prstGeom prst="rect">
                  <a:avLst/>
                </a:prstGeom>
                <a:noFill/>
                <a:ln w="9525" cap="flat" cmpd="sng" algn="ctr">
                  <a:solidFill>
                    <a:schemeClr val="bg1">
                      <a:lumMod val="85000"/>
                    </a:schemeClr>
                  </a:solidFill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endPara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endParaRPr>
                </a:p>
              </p:txBody>
            </p:sp>
            <p:sp>
              <p:nvSpPr>
                <p:cNvPr id="49" name="Rectangle 99"/>
                <p:cNvSpPr/>
                <p:nvPr/>
              </p:nvSpPr>
              <p:spPr bwMode="auto">
                <a:xfrm>
                  <a:off x="772715" y="1881687"/>
                  <a:ext cx="648000" cy="360000"/>
                </a:xfrm>
                <a:prstGeom prst="rect">
                  <a:avLst/>
                </a:prstGeom>
                <a:solidFill>
                  <a:schemeClr val="bg1">
                    <a:lumMod val="85000"/>
                  </a:schemeClr>
                </a:solidFill>
                <a:ln w="9525" cap="flat" cmpd="sng" algn="ctr">
                  <a:noFill/>
                  <a:prstDash val="solid"/>
                  <a:round/>
                  <a:headEnd type="none" w="med" len="med"/>
                  <a:tailEnd type="none" w="med" len="med"/>
                </a:ln>
                <a:effectLst/>
              </p:spPr>
              <p:txBody>
                <a:bodyPr vert="horz" wrap="square" lIns="36000" tIns="45720" rIns="36000" bIns="45720" numCol="1" rtlCol="0" anchor="ctr" anchorCtr="0" compatLnSpc="1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indent="0" algn="ctr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</a:pPr>
                  <a:r>
                    <a:rPr kumimoji="0" lang="zh-CN" altLang="en-US" sz="1200" i="0" u="none" strike="noStrike" cap="none" normalizeH="0" baseline="0">
                      <a:ln>
                        <a:noFill/>
                      </a:ln>
                      <a:effectLst/>
                      <a:latin typeface="华文楷体" pitchFamily="2" charset="-122"/>
                      <a:ea typeface="华文楷体" pitchFamily="2" charset="-122"/>
                      <a:cs typeface="MS PGothic" panose="020b0600070205080204" charset="-128"/>
                    </a:rPr>
                    <a:t>小区</a:t>
                  </a:r>
                </a:p>
              </p:txBody>
            </p:sp>
          </p:grpSp>
          <p:cxnSp>
            <p:nvCxnSpPr>
              <p:cNvPr id="38" name="肘形连接符 37"/>
              <p:cNvCxnSpPr>
                <a:stCxn id="29" idx="2"/>
                <a:endCxn id="50" idx="0"/>
              </p:cNvCxnSpPr>
              <p:nvPr/>
            </p:nvCxnSpPr>
            <p:spPr>
              <a:xfrm rot="5400000">
                <a:off x="1590611" y="972785"/>
                <a:ext cx="174150" cy="143635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9" name="肘形连接符 38"/>
              <p:cNvCxnSpPr>
                <a:stCxn id="29" idx="2"/>
                <a:endCxn id="36" idx="0"/>
              </p:cNvCxnSpPr>
              <p:nvPr/>
            </p:nvCxnSpPr>
            <p:spPr>
              <a:xfrm rot="16200000" flipH="1">
                <a:off x="3064509" y="935243"/>
                <a:ext cx="180008" cy="1517298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0" name="肘形连接符 39"/>
              <p:cNvCxnSpPr>
                <a:stCxn id="29" idx="2"/>
                <a:endCxn id="35" idx="0"/>
              </p:cNvCxnSpPr>
              <p:nvPr/>
            </p:nvCxnSpPr>
            <p:spPr>
              <a:xfrm rot="5400000">
                <a:off x="2086171" y="1485919"/>
                <a:ext cx="191724" cy="427663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1" name="肘形连接符 40"/>
              <p:cNvCxnSpPr>
                <a:stCxn id="29" idx="2"/>
                <a:endCxn id="34" idx="0"/>
              </p:cNvCxnSpPr>
              <p:nvPr/>
            </p:nvCxnSpPr>
            <p:spPr>
              <a:xfrm rot="16200000" flipH="1">
                <a:off x="2575339" y="1424412"/>
                <a:ext cx="185866" cy="544817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2" name="肘形连接符 41"/>
              <p:cNvCxnSpPr>
                <a:stCxn id="51" idx="2"/>
                <a:endCxn id="48" idx="0"/>
              </p:cNvCxnSpPr>
              <p:nvPr/>
            </p:nvCxnSpPr>
            <p:spPr>
              <a:xfrm rot="5400000">
                <a:off x="938277" y="2189976"/>
                <a:ext cx="78674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3" name="肘形连接符 42"/>
              <p:cNvCxnSpPr>
                <a:stCxn id="49" idx="2"/>
                <a:endCxn id="31" idx="0"/>
              </p:cNvCxnSpPr>
              <p:nvPr/>
            </p:nvCxnSpPr>
            <p:spPr>
              <a:xfrm rot="5400000">
                <a:off x="947064" y="2650570"/>
                <a:ext cx="61099" cy="36214"/>
              </a:xfrm>
              <a:prstGeom prst="bentConnector3">
                <a:avLst/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4" name="Rectangle 99"/>
              <p:cNvSpPr/>
              <p:nvPr/>
            </p:nvSpPr>
            <p:spPr bwMode="auto">
              <a:xfrm>
                <a:off x="1404129" y="2288019"/>
                <a:ext cx="641584" cy="345953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统计组</a:t>
                </a:r>
                <a:endParaRPr kumimoji="0" lang="en-US" altLang="zh-CN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（</a:t>
                </a:r>
                <a:r>
                  <a:rPr lang="en-US" altLang="zh-CN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3-5</a:t>
                </a:r>
                <a:r>
                  <a:rPr lang="zh-CN" altLang="en-US" sz="105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人）</a:t>
                </a:r>
                <a:endParaRPr kumimoji="0" lang="zh-CN" altLang="en-US" sz="105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2406751" y="2292422"/>
                <a:ext cx="1834126" cy="621112"/>
              </a:xfrm>
              <a:prstGeom prst="rect">
                <a:avLst/>
              </a:prstGeom>
              <a:noFill/>
              <a:ln>
                <a:solidFill>
                  <a:schemeClr val="bg1">
                    <a:lumMod val="85000"/>
                  </a:schemeClr>
                </a:solidFill>
              </a:ln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办公室主要职责：</a:t>
                </a:r>
              </a:p>
              <a:p>
                <a:pPr algn="ctr"/>
                <a:r>
                  <a:rPr lang="zh-CN" altLang="en-US" sz="1200">
                    <a:latin typeface="华文楷体" pitchFamily="2" charset="-122"/>
                    <a:ea typeface="华文楷体" pitchFamily="2" charset="-122"/>
                  </a:rPr>
                  <a:t>任务发布、数据统计及播报、执行跟踪</a:t>
                </a:r>
              </a:p>
            </p:txBody>
          </p:sp>
          <p:cxnSp>
            <p:nvCxnSpPr>
              <p:cNvPr id="46" name="肘形连接符 45"/>
              <p:cNvCxnSpPr>
                <a:stCxn id="48" idx="0"/>
                <a:endCxn id="44" idx="0"/>
              </p:cNvCxnSpPr>
              <p:nvPr/>
            </p:nvCxnSpPr>
            <p:spPr>
              <a:xfrm rot="16200000" flipH="1">
                <a:off x="1321914" y="1885012"/>
                <a:ext cx="40600" cy="765414"/>
              </a:xfrm>
              <a:prstGeom prst="bentConnector3">
                <a:avLst>
                  <a:gd name="adj1" fmla="val -108218"/>
                </a:avLst>
              </a:prstGeom>
              <a:ln>
                <a:solidFill>
                  <a:schemeClr val="bg1">
                    <a:lumMod val="7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7" name="Down Arrow 133"/>
              <p:cNvSpPr/>
              <p:nvPr/>
            </p:nvSpPr>
            <p:spPr>
              <a:xfrm>
                <a:off x="3642349" y="2129849"/>
                <a:ext cx="569772" cy="137870"/>
              </a:xfrm>
              <a:prstGeom prst="downArrow">
                <a:avLst/>
              </a:prstGeom>
              <a:solidFill>
                <a:srgbClr val="C9CCE1"/>
              </a:solidFill>
            </p:spPr>
            <p:txBody>
              <a:bodyPr wrap="none" lIns="0" tIns="36000" rIns="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000" ker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</p:grpSp>
      </p:grpSp>
      <p:cxnSp>
        <p:nvCxnSpPr>
          <p:cNvPr id="52" name="肘形连接符 51"/>
          <p:cNvCxnSpPr>
            <a:stCxn id="54" idx="2"/>
          </p:cNvCxnSpPr>
          <p:nvPr/>
        </p:nvCxnSpPr>
        <p:spPr>
          <a:xfrm rot="5400000">
            <a:off x="6741868" y="1562983"/>
            <a:ext cx="87257" cy="7587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3" name="组合 52"/>
          <p:cNvGrpSpPr/>
          <p:nvPr/>
        </p:nvGrpSpPr>
        <p:grpSpPr>
          <a:xfrm>
            <a:off x="5078510" y="1239624"/>
            <a:ext cx="3505212" cy="1739051"/>
            <a:chOff x="5025404" y="1243888"/>
            <a:chExt cx="3611424" cy="2208133"/>
          </a:xfrm>
        </p:grpSpPr>
        <p:sp>
          <p:nvSpPr>
            <p:cNvPr id="54" name="Rectangle 100"/>
            <p:cNvSpPr/>
            <p:nvPr/>
          </p:nvSpPr>
          <p:spPr bwMode="auto">
            <a:xfrm>
              <a:off x="6338021" y="1243888"/>
              <a:ext cx="900000" cy="36000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lang="zh-CN" altLang="en-US" sz="1400" b="1" ker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业务区</a:t>
              </a:r>
              <a:endParaRPr lang="en-US" altLang="zh-CN" sz="1400" b="1" ker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grpSp>
          <p:nvGrpSpPr>
            <p:cNvPr id="55" name="组合 54"/>
            <p:cNvGrpSpPr/>
            <p:nvPr/>
          </p:nvGrpSpPr>
          <p:grpSpPr>
            <a:xfrm>
              <a:off x="7596336" y="1771014"/>
              <a:ext cx="1040492" cy="1446530"/>
              <a:chOff x="7596336" y="1771014"/>
              <a:chExt cx="1040492" cy="1446530"/>
            </a:xfrm>
          </p:grpSpPr>
          <p:sp>
            <p:nvSpPr>
              <p:cNvPr id="64" name="Rectangle 99"/>
              <p:cNvSpPr/>
              <p:nvPr/>
            </p:nvSpPr>
            <p:spPr bwMode="auto">
              <a:xfrm>
                <a:off x="759633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后勤支持部门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5" name="矩形 64"/>
              <p:cNvSpPr/>
              <p:nvPr/>
            </p:nvSpPr>
            <p:spPr>
              <a:xfrm>
                <a:off x="7596336" y="2162399"/>
                <a:ext cx="792088" cy="105514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HR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en-US" altLang="zh-CN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IT</a:t>
                </a: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财务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客服</a:t>
                </a:r>
              </a:p>
            </p:txBody>
          </p:sp>
        </p:grpSp>
        <p:grpSp>
          <p:nvGrpSpPr>
            <p:cNvPr id="56" name="组合 55"/>
            <p:cNvGrpSpPr/>
            <p:nvPr/>
          </p:nvGrpSpPr>
          <p:grpSpPr>
            <a:xfrm>
              <a:off x="6320006" y="1771014"/>
              <a:ext cx="1290640" cy="1681007"/>
              <a:chOff x="6320006" y="1771014"/>
              <a:chExt cx="1290640" cy="1681007"/>
            </a:xfrm>
          </p:grpSpPr>
          <p:sp>
            <p:nvSpPr>
              <p:cNvPr id="62" name="Rectangle 99"/>
              <p:cNvSpPr/>
              <p:nvPr/>
            </p:nvSpPr>
            <p:spPr bwMode="auto">
              <a:xfrm>
                <a:off x="632000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kumimoji="0" lang="zh-CN" altLang="en-US" sz="1200" i="0" u="none" strike="noStrike" cap="none" normalizeH="0" baseline="0">
                    <a:ln>
                      <a:noFill/>
                    </a:ln>
                    <a:effectLst/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业务支持部门</a:t>
                </a:r>
              </a:p>
            </p:txBody>
          </p:sp>
          <p:sp>
            <p:nvSpPr>
              <p:cNvPr id="63" name="矩形 62"/>
              <p:cNvSpPr/>
              <p:nvPr/>
            </p:nvSpPr>
            <p:spPr>
              <a:xfrm>
                <a:off x="6320006" y="2162398"/>
                <a:ext cx="1290640" cy="12896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运营部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综合部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市场部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营销部</a:t>
                </a:r>
                <a:endParaRPr lang="en-US" altLang="zh-CN" sz="1200"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经营管理部</a:t>
                </a:r>
              </a:p>
            </p:txBody>
          </p:sp>
        </p:grpSp>
        <p:cxnSp>
          <p:nvCxnSpPr>
            <p:cNvPr id="57" name="肘形连接符 56"/>
            <p:cNvCxnSpPr>
              <a:stCxn id="54" idx="2"/>
              <a:endCxn id="64" idx="0"/>
            </p:cNvCxnSpPr>
            <p:nvPr/>
          </p:nvCxnSpPr>
          <p:spPr>
            <a:xfrm rot="16200000" flipH="1">
              <a:off x="7368738" y="1023170"/>
              <a:ext cx="167126" cy="1328561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肘形连接符 57"/>
            <p:cNvCxnSpPr>
              <a:stCxn id="54" idx="2"/>
              <a:endCxn id="60" idx="0"/>
            </p:cNvCxnSpPr>
            <p:nvPr/>
          </p:nvCxnSpPr>
          <p:spPr>
            <a:xfrm rot="5400000">
              <a:off x="6092409" y="1075402"/>
              <a:ext cx="167126" cy="1224099"/>
            </a:xfrm>
            <a:prstGeom prst="bentConnector3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59" name="组合 58"/>
            <p:cNvGrpSpPr/>
            <p:nvPr/>
          </p:nvGrpSpPr>
          <p:grpSpPr>
            <a:xfrm>
              <a:off x="5025404" y="1771014"/>
              <a:ext cx="1290640" cy="743100"/>
              <a:chOff x="5025404" y="1771014"/>
              <a:chExt cx="1290640" cy="743100"/>
            </a:xfrm>
          </p:grpSpPr>
          <p:sp>
            <p:nvSpPr>
              <p:cNvPr id="60" name="Rectangle 99"/>
              <p:cNvSpPr/>
              <p:nvPr/>
            </p:nvSpPr>
            <p:spPr bwMode="auto">
              <a:xfrm>
                <a:off x="5043676" y="1771014"/>
                <a:ext cx="1040492" cy="360000"/>
              </a:xfrm>
              <a:prstGeom prst="rect">
                <a:avLst/>
              </a:prstGeom>
              <a:solidFill>
                <a:schemeClr val="tx2">
                  <a:lumMod val="20000"/>
                  <a:lumOff val="80000"/>
                </a:schemeClr>
              </a:solidFill>
              <a:ln w="9525" cap="flat" cmpd="sng" algn="ctr">
                <a:noFill/>
                <a:prstDash val="solid"/>
                <a:round/>
                <a:headEnd type="none" w="med" len="med"/>
                <a:tailEnd type="none" w="med" len="med"/>
              </a:ln>
              <a:effectLst/>
            </p:spPr>
            <p:txBody>
              <a:bodyPr vert="horz" wrap="square" lIns="36000" tIns="45720" rIns="36000" bIns="45720" numCol="1" rtlCol="0" anchor="ctr" anchorCtr="0" compatLnSpc="1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indent="0" algn="ctr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业务部门</a:t>
                </a:r>
                <a:endParaRPr kumimoji="0" lang="zh-CN" altLang="en-US" sz="1200" i="0" u="none" strike="noStrike" cap="none" normalizeH="0" baseline="0">
                  <a:ln>
                    <a:noFill/>
                  </a:ln>
                  <a:effectLst/>
                  <a:latin typeface="华文楷体" pitchFamily="2" charset="-122"/>
                  <a:ea typeface="华文楷体" pitchFamily="2" charset="-122"/>
                  <a:cs typeface="MS PGothic" panose="020b0600070205080204" charset="-128"/>
                </a:endParaRPr>
              </a:p>
            </p:txBody>
          </p:sp>
          <p:sp>
            <p:nvSpPr>
              <p:cNvPr id="61" name="矩形 60"/>
              <p:cNvSpPr/>
              <p:nvPr/>
            </p:nvSpPr>
            <p:spPr>
              <a:xfrm>
                <a:off x="5025404" y="2162399"/>
                <a:ext cx="1290640" cy="35171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171450" indent="-171450" eaLnBrk="0" fontAlgn="base" hangingPunct="0">
                  <a:spcBef>
                    <a:spcPct val="0"/>
                  </a:spcBef>
                  <a:spcAft>
                    <a:spcPct val="0"/>
                  </a:spcAft>
                  <a:buFont typeface="Wingdings" pitchFamily="2" charset="2"/>
                  <a:buChar char="Ø"/>
                </a:pPr>
                <a:r>
                  <a:rPr lang="zh-CN" altLang="en-US" sz="1200">
                    <a:latin typeface="华文楷体" pitchFamily="2" charset="-122"/>
                    <a:ea typeface="华文楷体" pitchFamily="2" charset="-122"/>
                    <a:cs typeface="MS PGothic" panose="020b0600070205080204" charset="-128"/>
                  </a:rPr>
                  <a:t>分部</a:t>
                </a:r>
              </a:p>
            </p:txBody>
          </p:sp>
        </p:grpSp>
      </p:grpSp>
      <p:cxnSp>
        <p:nvCxnSpPr>
          <p:cNvPr id="66" name="直接连接符 65"/>
          <p:cNvCxnSpPr/>
          <p:nvPr/>
        </p:nvCxnSpPr>
        <p:spPr>
          <a:xfrm>
            <a:off x="4781748" y="3036983"/>
            <a:ext cx="392731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7" name="图表 66"/>
          <p:cNvGraphicFramePr/>
          <p:nvPr>
            <p:extLst>
              <p:ext uri="{D42A27DB-BD31-4B8C-83A1-F6EECF244321}">
                <p14:modId xmlns:p14="http://schemas.microsoft.com/office/powerpoint/2010/main" val="1414351173"/>
              </p:ext>
            </p:extLst>
          </p:nvPr>
        </p:nvGraphicFramePr>
        <p:xfrm>
          <a:off x="4575336" y="3306638"/>
          <a:ext cx="2520000" cy="1356701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68" name="矩形 67"/>
          <p:cNvSpPr/>
          <p:nvPr/>
        </p:nvSpPr>
        <p:spPr>
          <a:xfrm>
            <a:off x="4616732" y="3075806"/>
            <a:ext cx="2204450" cy="276999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ctr">
              <a:buFont typeface="Wingdings" pitchFamily="2" charset="2"/>
              <a:buChar char="n"/>
            </a:pPr>
            <a:r>
              <a:rPr lang="zh-CN" altLang="en-US" sz="1200" b="1" smtClean="0">
                <a:latin typeface="华文楷体" pitchFamily="2" charset="-122"/>
                <a:ea typeface="华文楷体" pitchFamily="2" charset="-122"/>
              </a:rPr>
              <a:t>重货专业</a:t>
            </a: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市场收入快速提升</a:t>
            </a:r>
          </a:p>
        </p:txBody>
      </p:sp>
      <p:sp>
        <p:nvSpPr>
          <p:cNvPr id="69" name="矩形 68"/>
          <p:cNvSpPr/>
          <p:nvPr/>
        </p:nvSpPr>
        <p:spPr>
          <a:xfrm>
            <a:off x="7023895" y="3075806"/>
            <a:ext cx="1796577" cy="461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buFont typeface="Wingdings" pitchFamily="2" charset="2"/>
              <a:buChar char="n"/>
            </a:pPr>
            <a:r>
              <a:rPr lang="zh-CN" altLang="en-US" sz="1200" b="1">
                <a:latin typeface="华文楷体" pitchFamily="2" charset="-122"/>
                <a:ea typeface="华文楷体" pitchFamily="2" charset="-122"/>
              </a:rPr>
              <a:t>区域在总部授权及预算范围内行使权力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7278032" y="3499820"/>
            <a:ext cx="1398424" cy="1269588"/>
          </a:xfrm>
          <a:prstGeom prst="rect">
            <a:avLst/>
          </a:prstGeom>
          <a:noFill/>
        </p:spPr>
        <p:txBody>
          <a:bodyPr wrap="square" lIns="68589" tIns="34295" rIns="68589" bIns="34295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经营策略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规划</a:t>
            </a:r>
            <a:endParaRPr lang="en-US" altLang="zh-CN" sz="1200" b="1" smtClean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灵活</a:t>
            </a: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走货策略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费率自定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网络规划、筹建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30000"/>
              </a:lnSpc>
              <a:buFont typeface="Wingdings" pitchFamily="2" charset="2"/>
              <a:buChar char="Ø"/>
            </a:pPr>
            <a:r>
              <a:rPr lang="zh-CN" altLang="en-US" sz="12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客户开发运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维</a:t>
            </a:r>
            <a:endParaRPr lang="en-US" altLang="zh-CN" sz="12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67242" y="1196360"/>
            <a:ext cx="400921" cy="3704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0474" y="1239624"/>
            <a:ext cx="315387" cy="32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6094250" y="4564406"/>
            <a:ext cx="82782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00" smtClean="0">
                <a:latin typeface="华文楷体" pitchFamily="2" charset="-122"/>
                <a:ea typeface="华文楷体" pitchFamily="2" charset="-122"/>
              </a:rPr>
              <a:t>单位：亿元</a:t>
            </a:r>
          </a:p>
        </p:txBody>
      </p:sp>
    </p:spTree>
    <p:extLst>
      <p:ext uri="{BB962C8B-B14F-4D97-AF65-F5344CB8AC3E}">
        <p14:creationId xmlns:p14="http://schemas.microsoft.com/office/powerpoint/2010/main" val="263880712"/>
      </p:ext>
    </p:ext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挑战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298596" y="699542"/>
            <a:ext cx="8321738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：决策</a:t>
            </a: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链条长，决策效率低</a:t>
            </a:r>
          </a:p>
        </p:txBody>
      </p:sp>
      <p:sp>
        <p:nvSpPr>
          <p:cNvPr id="14" name="矩形 13"/>
          <p:cNvSpPr/>
          <p:nvPr/>
        </p:nvSpPr>
        <p:spPr>
          <a:xfrm>
            <a:off x="2627784" y="1203598"/>
            <a:ext cx="4536504" cy="503911"/>
          </a:xfrm>
          <a:prstGeom prst="rect">
            <a:avLst/>
          </a:prstGeom>
          <a:noFill/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numCol="2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市场潜力：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实际发货：约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100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万</a:t>
            </a:r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月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货物特征：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50KG-55KG/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发货特征：单次出货约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-30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个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1309314" y="1217248"/>
            <a:ext cx="1318469" cy="461665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潮汕马桶</a:t>
            </a:r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专业</a:t>
            </a:r>
            <a:endParaRPr lang="en-US" altLang="zh-CN" sz="1200" b="1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zh-CN" altLang="en-US" sz="1200" b="1" smtClean="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市场</a:t>
            </a:r>
            <a:r>
              <a:rPr lang="zh-CN" altLang="en-US" sz="1200" b="1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基本信息：</a:t>
            </a:r>
            <a:endParaRPr lang="en-US" altLang="zh-CN" sz="1200" b="1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67544" y="2075833"/>
            <a:ext cx="8064896" cy="0"/>
          </a:xfrm>
          <a:prstGeom prst="straightConnector1">
            <a:avLst/>
          </a:prstGeom>
          <a:solidFill>
            <a:schemeClr val="accent1"/>
          </a:solidFill>
          <a:ln w="28575" cap="flat" cmpd="sng" algn="ctr">
            <a:solidFill>
              <a:schemeClr val="bg1">
                <a:lumMod val="50000"/>
              </a:schemeClr>
            </a:solidFill>
            <a:prstDash val="solid"/>
            <a:round/>
            <a:headEnd type="none" w="med" len="med"/>
            <a:tailEnd type="triangle" w="med" len="med"/>
          </a:ln>
          <a:effectLst/>
        </p:spPr>
      </p:cxnSp>
      <p:sp>
        <p:nvSpPr>
          <p:cNvPr id="22" name="TextBox 21"/>
          <p:cNvSpPr txBox="1"/>
          <p:nvPr/>
        </p:nvSpPr>
        <p:spPr>
          <a:xfrm>
            <a:off x="2335658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03.26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3" name="椭圆 22"/>
          <p:cNvSpPr/>
          <p:nvPr/>
        </p:nvSpPr>
        <p:spPr bwMode="auto">
          <a:xfrm>
            <a:off x="2734687" y="1981842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868062" y="1694521"/>
            <a:ext cx="117866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03.27-04.28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5" name="椭圆 24"/>
          <p:cNvSpPr/>
          <p:nvPr/>
        </p:nvSpPr>
        <p:spPr bwMode="auto">
          <a:xfrm>
            <a:off x="5385396" y="1979560"/>
            <a:ext cx="144000" cy="14400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714463" y="2194426"/>
            <a:ext cx="2065450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事业部、营运办公室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逐级作需求梳理及反馈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5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17171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03.19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81117" y="2194427"/>
            <a:ext cx="1046213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提出需求</a:t>
            </a:r>
            <a:endParaRPr lang="en-US" altLang="zh-CN" sz="140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1400">
                <a:solidFill>
                  <a:sysClr val="windowText" lastClr="0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sp>
        <p:nvSpPr>
          <p:cNvPr id="30" name="矩形 29"/>
          <p:cNvSpPr/>
          <p:nvPr/>
        </p:nvSpPr>
        <p:spPr>
          <a:xfrm>
            <a:off x="581117" y="2909448"/>
            <a:ext cx="1043466" cy="1966558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接送货车接快递货，快递员提成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30%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划转给接送货司机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1" name="矩形 30"/>
          <p:cNvSpPr/>
          <p:nvPr/>
        </p:nvSpPr>
        <p:spPr>
          <a:xfrm>
            <a:off x="1729320" y="2909447"/>
            <a:ext cx="2051978" cy="1968793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需求初步梳理及反馈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涉及专业资源协调</a:t>
            </a:r>
          </a:p>
        </p:txBody>
      </p:sp>
      <p:sp>
        <p:nvSpPr>
          <p:cNvPr id="32" name="矩形 31"/>
          <p:cNvSpPr/>
          <p:nvPr/>
        </p:nvSpPr>
        <p:spPr>
          <a:xfrm>
            <a:off x="3851920" y="2194426"/>
            <a:ext cx="3168351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各相关部门</a:t>
            </a:r>
            <a:endParaRPr lang="en-US" altLang="zh-CN" sz="14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进行测算、评估及决策</a:t>
            </a:r>
            <a:endParaRPr lang="en-US" altLang="zh-CN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en-US" altLang="zh-CN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26</a:t>
            </a: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个工作日</a:t>
            </a:r>
          </a:p>
        </p:txBody>
      </p:sp>
      <p:grpSp>
        <p:nvGrpSpPr>
          <p:cNvPr id="73" name="组合 72"/>
          <p:cNvGrpSpPr/>
          <p:nvPr/>
        </p:nvGrpSpPr>
        <p:grpSpPr>
          <a:xfrm>
            <a:off x="3851921" y="4136876"/>
            <a:ext cx="3168351" cy="359550"/>
            <a:chOff x="3851921" y="4243905"/>
            <a:chExt cx="3168351" cy="478560"/>
          </a:xfrm>
        </p:grpSpPr>
        <p:sp>
          <p:nvSpPr>
            <p:cNvPr id="63" name="矩形 62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人力</a:t>
              </a:r>
            </a:p>
          </p:txBody>
        </p:sp>
        <p:sp>
          <p:nvSpPr>
            <p:cNvPr id="64" name="矩形 63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薪酬绩效服务部：奖金核算方案设计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招聘配置部：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区域人力成本划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转评估</a:t>
              </a:r>
            </a:p>
          </p:txBody>
        </p:sp>
      </p:grpSp>
      <p:sp>
        <p:nvSpPr>
          <p:cNvPr id="67" name="TextBox 66"/>
          <p:cNvSpPr txBox="1"/>
          <p:nvPr/>
        </p:nvSpPr>
        <p:spPr>
          <a:xfrm>
            <a:off x="7272350" y="1694521"/>
            <a:ext cx="9741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05.02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9" name="矩形 68"/>
          <p:cNvSpPr/>
          <p:nvPr/>
        </p:nvSpPr>
        <p:spPr>
          <a:xfrm>
            <a:off x="7183985" y="2194427"/>
            <a:ext cx="1150834" cy="617730"/>
          </a:xfrm>
          <a:prstGeom prst="rect">
            <a:avLst/>
          </a:prstGeom>
          <a:solidFill>
            <a:schemeClr val="bg1">
              <a:lumMod val="85000"/>
            </a:schemeClr>
          </a:solidFill>
          <a:ln w="6350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36000" rIns="0" bIns="3600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大区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  <a:p>
            <a:pPr algn="ctr"/>
            <a:r>
              <a:rPr lang="zh-CN" altLang="en-US" sz="14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重新更换需求</a:t>
            </a:r>
            <a:endParaRPr lang="en-US" altLang="zh-CN" sz="1400" b="1">
              <a:solidFill>
                <a:schemeClr val="tx1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0" name="矩形 69"/>
          <p:cNvSpPr/>
          <p:nvPr/>
        </p:nvSpPr>
        <p:spPr>
          <a:xfrm>
            <a:off x="7184123" y="2909448"/>
            <a:ext cx="1147813" cy="1968792"/>
          </a:xfrm>
          <a:prstGeom prst="rect">
            <a:avLst/>
          </a:prstGeom>
          <a:noFill/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36000" rIns="3600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171450" indent="-17145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需求：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重包入户产品，司机提取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8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元</a:t>
            </a:r>
            <a:r>
              <a: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票的接货成本</a:t>
            </a:r>
            <a:endParaRPr lang="en-US" altLang="zh-CN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（目前需求按原流程进行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中，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需</a:t>
            </a:r>
            <a:r>
              <a:rPr lang="en-US" altLang="zh-CN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15</a:t>
            </a:r>
            <a:r>
              <a:rPr lang="zh-CN" altLang="en-US" sz="12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个部门签字</a:t>
            </a:r>
            <a:r>
              <a:rPr lang="zh-CN" altLang="en-US" sz="12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4" name="组合 73"/>
          <p:cNvGrpSpPr/>
          <p:nvPr/>
        </p:nvGrpSpPr>
        <p:grpSpPr>
          <a:xfrm>
            <a:off x="3851921" y="2906817"/>
            <a:ext cx="3168351" cy="359550"/>
            <a:chOff x="3851921" y="4243905"/>
            <a:chExt cx="3168351" cy="478560"/>
          </a:xfrm>
        </p:grpSpPr>
        <p:sp>
          <p:nvSpPr>
            <p:cNvPr id="75" name="矩形 74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营运</a:t>
              </a:r>
            </a:p>
          </p:txBody>
        </p:sp>
        <p:sp>
          <p:nvSpPr>
            <p:cNvPr id="76" name="矩形 75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营运办公室：经营与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运作成本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提取风险评估</a:t>
              </a:r>
            </a:p>
          </p:txBody>
        </p:sp>
      </p:grpSp>
      <p:sp>
        <p:nvSpPr>
          <p:cNvPr id="77" name="矩形 76"/>
          <p:cNvSpPr/>
          <p:nvPr/>
        </p:nvSpPr>
        <p:spPr>
          <a:xfrm>
            <a:off x="293235" y="699542"/>
            <a:ext cx="8327063" cy="4320480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78" name="组合 77"/>
          <p:cNvGrpSpPr/>
          <p:nvPr/>
        </p:nvGrpSpPr>
        <p:grpSpPr>
          <a:xfrm>
            <a:off x="3851921" y="3310880"/>
            <a:ext cx="3168351" cy="359550"/>
            <a:chOff x="3851921" y="4243905"/>
            <a:chExt cx="3168351" cy="478560"/>
          </a:xfrm>
        </p:grpSpPr>
        <p:sp>
          <p:nvSpPr>
            <p:cNvPr id="79" name="矩形 78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快运</a:t>
              </a:r>
            </a:p>
          </p:txBody>
        </p:sp>
        <p:sp>
          <p:nvSpPr>
            <p:cNvPr id="80" name="矩形 79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门店服务部</a:t>
              </a:r>
              <a:r>
                <a:rPr lang="zh-CN" altLang="en-US" sz="12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：快递成本</a:t>
              </a:r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接送货服务部：司机成本划转评估</a:t>
              </a:r>
            </a:p>
          </p:txBody>
        </p:sp>
      </p:grpSp>
      <p:grpSp>
        <p:nvGrpSpPr>
          <p:cNvPr id="83" name="组合 82"/>
          <p:cNvGrpSpPr/>
          <p:nvPr/>
        </p:nvGrpSpPr>
        <p:grpSpPr>
          <a:xfrm>
            <a:off x="3851921" y="3714353"/>
            <a:ext cx="3168351" cy="359550"/>
            <a:chOff x="3851921" y="4243905"/>
            <a:chExt cx="3168351" cy="478560"/>
          </a:xfrm>
        </p:grpSpPr>
        <p:sp>
          <p:nvSpPr>
            <p:cNvPr id="84" name="矩形 83"/>
            <p:cNvSpPr/>
            <p:nvPr/>
          </p:nvSpPr>
          <p:spPr>
            <a:xfrm>
              <a:off x="3851921" y="4243905"/>
              <a:ext cx="432047" cy="478560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 w="6350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36000" rIns="0" b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sysClr val="windowText" lastClr="000000"/>
                  </a:solidFill>
                  <a:latin typeface="华文楷体" pitchFamily="2" charset="-122"/>
                  <a:ea typeface="华文楷体" pitchFamily="2" charset="-122"/>
                </a:rPr>
                <a:t>职能</a:t>
              </a:r>
            </a:p>
          </p:txBody>
        </p:sp>
        <p:sp>
          <p:nvSpPr>
            <p:cNvPr id="85" name="矩形 84"/>
            <p:cNvSpPr/>
            <p:nvPr/>
          </p:nvSpPr>
          <p:spPr>
            <a:xfrm>
              <a:off x="4283967" y="4243905"/>
              <a:ext cx="2736305" cy="478560"/>
            </a:xfrm>
            <a:prstGeom prst="rect">
              <a:avLst/>
            </a:prstGeom>
            <a:noFill/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36000" rIns="36000"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计划预算部：产品成本划转评估</a:t>
              </a: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r>
                <a:rPr lang="zh-CN" altLang="en-US" sz="12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成本与报表分析支持部：内部提取测算</a:t>
              </a:r>
            </a:p>
          </p:txBody>
        </p:sp>
      </p:grpSp>
      <p:sp>
        <p:nvSpPr>
          <p:cNvPr id="86" name="TextBox 85"/>
          <p:cNvSpPr txBox="1"/>
          <p:nvPr/>
        </p:nvSpPr>
        <p:spPr>
          <a:xfrm>
            <a:off x="3766196" y="4563591"/>
            <a:ext cx="28071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l"/>
            </a:pPr>
            <a:r>
              <a: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因被两次退回，区域撤销需求</a:t>
            </a:r>
          </a:p>
        </p:txBody>
      </p:sp>
      <p:sp>
        <p:nvSpPr>
          <p:cNvPr id="87" name="KSO_Shape"/>
          <p:cNvSpPr/>
          <p:nvPr/>
        </p:nvSpPr>
        <p:spPr>
          <a:xfrm>
            <a:off x="1042304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88" name="KSO_Shape"/>
          <p:cNvSpPr/>
          <p:nvPr/>
        </p:nvSpPr>
        <p:spPr>
          <a:xfrm>
            <a:off x="7697483" y="1996171"/>
            <a:ext cx="123840" cy="123840"/>
          </a:xfrm>
          <a:prstGeom prst="ellipse">
            <a:avLst/>
          </a:prstGeom>
          <a:solidFill>
            <a:srgbClr val="373C64"/>
          </a:solidFill>
          <a:ln w="2857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 sz="2400">
              <a:solidFill>
                <a:prstClr val="white">
                  <a:lumMod val="75000"/>
                </a:prstClr>
              </a:solidFill>
              <a:latin typeface="Arial"/>
              <a:ea typeface="ＭＳ Ｐゴシック" charset="0"/>
              <a:cs typeface="ＭＳ Ｐゴシック" charset="0"/>
            </a:endParaRPr>
          </a:p>
        </p:txBody>
      </p:sp>
      <p:sp>
        <p:nvSpPr>
          <p:cNvPr id="36" name="矩形 35"/>
          <p:cNvSpPr/>
          <p:nvPr/>
        </p:nvSpPr>
        <p:spPr>
          <a:xfrm>
            <a:off x="614379" y="1232703"/>
            <a:ext cx="161679" cy="169867"/>
          </a:xfrm>
          <a:prstGeom prst="rect">
            <a:avLst/>
          </a:prstGeom>
          <a:solidFill>
            <a:srgbClr val="373C64"/>
          </a:solidFill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200" b="1">
              <a:solidFill>
                <a:prstClr val="white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37" name="矩形 36"/>
          <p:cNvSpPr/>
          <p:nvPr/>
        </p:nvSpPr>
        <p:spPr>
          <a:xfrm>
            <a:off x="689574" y="1283923"/>
            <a:ext cx="636758" cy="190331"/>
          </a:xfrm>
          <a:prstGeom prst="rect">
            <a:avLst/>
          </a:prstGeom>
          <a:solidFill>
            <a:srgbClr val="373C64"/>
          </a:solidFill>
          <a:ln>
            <a:solidFill>
              <a:schemeClr val="bg1"/>
            </a:solidFill>
          </a:ln>
        </p:spPr>
        <p:txBody>
          <a:bodyPr wrap="square" lIns="36000" tIns="36000" rIns="36000" bIns="36000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 b="1">
                <a:solidFill>
                  <a:prstClr val="white"/>
                </a:solidFill>
                <a:latin typeface="华文楷体" pitchFamily="2" charset="-122"/>
                <a:ea typeface="华文楷体" pitchFamily="2" charset="-122"/>
              </a:rPr>
              <a:t>举例</a:t>
            </a:r>
          </a:p>
        </p:txBody>
      </p:sp>
    </p:spTree>
    <p:extLst>
      <p:ext uri="{BB962C8B-B14F-4D97-AF65-F5344CB8AC3E}">
        <p14:creationId xmlns:p14="http://schemas.microsoft.com/office/powerpoint/2010/main" val="261731184"/>
      </p:ext>
    </p:extLst>
  </p:cSld>
  <p:clrMapOvr>
    <a:masterClrMapping/>
  </p:clrMapOvr>
  <p:transition spd="med"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" name="TextBox 34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挑战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grpSp>
        <p:nvGrpSpPr>
          <p:cNvPr id="37" name="组合 36"/>
          <p:cNvGrpSpPr/>
          <p:nvPr/>
        </p:nvGrpSpPr>
        <p:grpSpPr>
          <a:xfrm>
            <a:off x="527291" y="1198791"/>
            <a:ext cx="8005149" cy="523220"/>
            <a:chOff x="4784595" y="2933823"/>
            <a:chExt cx="8005149" cy="549910"/>
          </a:xfrm>
        </p:grpSpPr>
        <p:grpSp>
          <p:nvGrpSpPr>
            <p:cNvPr id="38" name="组合 37"/>
            <p:cNvGrpSpPr/>
            <p:nvPr/>
          </p:nvGrpSpPr>
          <p:grpSpPr>
            <a:xfrm>
              <a:off x="4784595" y="2933823"/>
              <a:ext cx="711953" cy="253873"/>
              <a:chOff x="191591" y="3116293"/>
              <a:chExt cx="898073" cy="307187"/>
            </a:xfrm>
          </p:grpSpPr>
          <p:sp>
            <p:nvSpPr>
              <p:cNvPr id="40" name="矩形 39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41" name="矩形 40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  <p:sp>
          <p:nvSpPr>
            <p:cNvPr id="39" name="TextBox 38"/>
            <p:cNvSpPr txBox="1"/>
            <p:nvPr/>
          </p:nvSpPr>
          <p:spPr>
            <a:xfrm>
              <a:off x="5554723" y="2933823"/>
              <a:ext cx="7235021" cy="5499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截至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2018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年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月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日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，总部牵头成立</a:t>
              </a:r>
              <a:r>
                <a:rPr lang="en-US" altLang="zh-CN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个专业市场项目取得可观效果，但一线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已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发现</a:t>
              </a:r>
              <a:r>
                <a:rPr lang="en-US" altLang="zh-CN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1160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个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专业市场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，总部精力有限，无暇顾及</a:t>
              </a:r>
              <a:endParaRPr lang="zh-CN" altLang="en-US" sz="14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graphicFrame>
        <p:nvGraphicFramePr>
          <p:cNvPr id="73" name="图表 72"/>
          <p:cNvGraphicFramePr/>
          <p:nvPr>
            <p:extLst>
              <p:ext uri="{D42A27DB-BD31-4B8C-83A1-F6EECF244321}">
                <p14:modId xmlns:p14="http://schemas.microsoft.com/office/powerpoint/2010/main" val="943004228"/>
              </p:ext>
            </p:extLst>
          </p:nvPr>
        </p:nvGraphicFramePr>
        <p:xfrm>
          <a:off x="5553617" y="1865802"/>
          <a:ext cx="2841529" cy="2609522"/>
        </p:xfrm>
        <a:graphic>
          <a:graphicData uri="http://schemas.openxmlformats.org/drawingml/2006/chart">
            <c:chart xmlns:c="http://schemas.openxmlformats.org/drawingml/2006/chart" r:id="rId2"/>
          </a:graphicData>
        </a:graphic>
      </p:graphicFrame>
      <p:sp>
        <p:nvSpPr>
          <p:cNvPr id="76" name="矩形 75"/>
          <p:cNvSpPr/>
          <p:nvPr/>
        </p:nvSpPr>
        <p:spPr>
          <a:xfrm>
            <a:off x="293235" y="699542"/>
            <a:ext cx="8452781" cy="4104456"/>
          </a:xfrm>
          <a:prstGeom prst="rect">
            <a:avLst/>
          </a:prstGeom>
          <a:noFill/>
          <a:ln w="635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zh-CN" altLang="en-US" sz="1200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77" name="矩形 76"/>
          <p:cNvSpPr/>
          <p:nvPr/>
        </p:nvSpPr>
        <p:spPr>
          <a:xfrm>
            <a:off x="298596" y="699542"/>
            <a:ext cx="8447366" cy="36004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表现</a:t>
            </a:r>
            <a:r>
              <a:rPr lang="en-US" altLang="zh-CN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1400" b="1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：在激烈市场竞争下，只依靠总部无法响应所有需求</a:t>
            </a:r>
            <a:endParaRPr lang="zh-CN" altLang="en-US" sz="14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44812" y="1859983"/>
            <a:ext cx="4706273" cy="2615157"/>
          </a:xfrm>
          <a:prstGeom prst="rect">
            <a:avLst/>
          </a:prstGeom>
          <a:noFill/>
          <a:ln w="6350"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mtClean="0">
              <a:solidFill>
                <a:sysClr val="windowText" lastClr="0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1828397" y="1864667"/>
            <a:ext cx="233910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400" b="1" smtClean="0">
                <a:latin typeface="华文楷体" pitchFamily="2" charset="-122"/>
                <a:ea typeface="华文楷体" pitchFamily="2" charset="-122"/>
              </a:rPr>
              <a:t>总部牵头设计专业市场数量</a:t>
            </a:r>
          </a:p>
        </p:txBody>
      </p:sp>
      <p:sp>
        <p:nvSpPr>
          <p:cNvPr id="45" name="矩形 44"/>
          <p:cNvSpPr/>
          <p:nvPr/>
        </p:nvSpPr>
        <p:spPr bwMode="auto">
          <a:xfrm>
            <a:off x="845806" y="2717330"/>
            <a:ext cx="1045541" cy="32456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零担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3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个</a:t>
            </a:r>
            <a:endParaRPr kumimoji="0" lang="en-US" altLang="zh-CN" sz="1400" b="1" i="0" u="none" strike="noStrike" cap="none" normalizeH="0" baseline="0">
              <a:ln>
                <a:noFill/>
              </a:ln>
              <a:effectLst/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46" name="矩形 45"/>
          <p:cNvSpPr/>
          <p:nvPr/>
        </p:nvSpPr>
        <p:spPr bwMode="auto">
          <a:xfrm>
            <a:off x="2030404" y="2396845"/>
            <a:ext cx="1512168" cy="22909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latin typeface="华文楷体" pitchFamily="2" charset="-122"/>
                <a:ea typeface="华文楷体" pitchFamily="2" charset="-122"/>
                <a:cs typeface="ＭＳ Ｐゴシック" charset="0"/>
              </a:rPr>
              <a:t>冀州医疗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市场</a:t>
            </a:r>
            <a:endParaRPr kumimoji="0" lang="zh-CN" altLang="en-US" sz="120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64" name="矩形 63"/>
          <p:cNvSpPr/>
          <p:nvPr/>
        </p:nvSpPr>
        <p:spPr bwMode="auto">
          <a:xfrm>
            <a:off x="2030404" y="2759901"/>
            <a:ext cx="1512168" cy="22909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latin typeface="华文楷体" pitchFamily="2" charset="-122"/>
                <a:ea typeface="华文楷体" pitchFamily="2" charset="-122"/>
                <a:cs typeface="ＭＳ Ｐゴシック" charset="0"/>
              </a:rPr>
              <a:t>博兴厨具市场</a:t>
            </a:r>
            <a:endParaRPr kumimoji="0" lang="zh-CN" altLang="en-US" sz="120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65" name="矩形 64"/>
          <p:cNvSpPr/>
          <p:nvPr/>
        </p:nvSpPr>
        <p:spPr bwMode="auto">
          <a:xfrm>
            <a:off x="2030404" y="3122957"/>
            <a:ext cx="1512167" cy="22909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latin typeface="华文楷体" pitchFamily="2" charset="-122"/>
                <a:ea typeface="华文楷体" pitchFamily="2" charset="-122"/>
                <a:cs typeface="ＭＳ Ｐゴシック" charset="0"/>
              </a:rPr>
              <a:t>南康家具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市场</a:t>
            </a:r>
            <a:endParaRPr lang="zh-CN" altLang="en-US" sz="1200"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66" name="矩形 65"/>
          <p:cNvSpPr/>
          <p:nvPr/>
        </p:nvSpPr>
        <p:spPr bwMode="auto">
          <a:xfrm>
            <a:off x="2030404" y="3627263"/>
            <a:ext cx="1512167" cy="22909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>
                <a:latin typeface="华文楷体" pitchFamily="2" charset="-122"/>
                <a:ea typeface="华文楷体" pitchFamily="2" charset="-122"/>
                <a:cs typeface="ＭＳ Ｐゴシック" charset="0"/>
              </a:rPr>
              <a:t>慈溪家电市场</a:t>
            </a:r>
            <a:endParaRPr kumimoji="0" lang="zh-CN" altLang="en-US" sz="120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67" name="矩形 66"/>
          <p:cNvSpPr/>
          <p:nvPr/>
        </p:nvSpPr>
        <p:spPr bwMode="auto">
          <a:xfrm>
            <a:off x="2030404" y="3990319"/>
            <a:ext cx="1512167" cy="229091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200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白云</a:t>
            </a:r>
            <a:r>
              <a:rPr lang="zh-CN" altLang="en-US" sz="1200">
                <a:latin typeface="华文楷体" pitchFamily="2" charset="-122"/>
                <a:ea typeface="华文楷体" pitchFamily="2" charset="-122"/>
                <a:cs typeface="ＭＳ Ｐゴシック" charset="0"/>
              </a:rPr>
              <a:t>服装</a:t>
            </a:r>
            <a:r>
              <a:rPr lang="zh-CN" altLang="en-US" sz="1200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市场</a:t>
            </a:r>
            <a:endParaRPr lang="zh-CN" altLang="en-US" sz="1200"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grpSp>
        <p:nvGrpSpPr>
          <p:cNvPr id="68" name="组合 67"/>
          <p:cNvGrpSpPr/>
          <p:nvPr/>
        </p:nvGrpSpPr>
        <p:grpSpPr>
          <a:xfrm>
            <a:off x="1891320" y="2511391"/>
            <a:ext cx="139091" cy="1593474"/>
            <a:chOff x="5026113" y="1579091"/>
            <a:chExt cx="74061" cy="1752823"/>
          </a:xfrm>
        </p:grpSpPr>
        <p:cxnSp>
          <p:nvCxnSpPr>
            <p:cNvPr id="69" name="肘形连接符 68"/>
            <p:cNvCxnSpPr>
              <a:stCxn id="45" idx="3"/>
              <a:endCxn id="46" idx="1"/>
            </p:cNvCxnSpPr>
            <p:nvPr/>
          </p:nvCxnSpPr>
          <p:spPr>
            <a:xfrm flipV="1">
              <a:off x="5026116" y="1579091"/>
              <a:ext cx="74043" cy="405046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肘形连接符 69"/>
            <p:cNvCxnSpPr>
              <a:stCxn id="29" idx="3"/>
              <a:endCxn id="67" idx="1"/>
            </p:cNvCxnSpPr>
            <p:nvPr/>
          </p:nvCxnSpPr>
          <p:spPr>
            <a:xfrm>
              <a:off x="5034837" y="3121451"/>
              <a:ext cx="65333" cy="210463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肘形连接符 70"/>
            <p:cNvCxnSpPr>
              <a:stCxn id="45" idx="3"/>
              <a:endCxn id="64" idx="1"/>
            </p:cNvCxnSpPr>
            <p:nvPr/>
          </p:nvCxnSpPr>
          <p:spPr>
            <a:xfrm flipV="1">
              <a:off x="5026113" y="1978453"/>
              <a:ext cx="74043" cy="5684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肘形连接符 71"/>
            <p:cNvCxnSpPr>
              <a:stCxn id="45" idx="3"/>
              <a:endCxn id="65" idx="1"/>
            </p:cNvCxnSpPr>
            <p:nvPr/>
          </p:nvCxnSpPr>
          <p:spPr>
            <a:xfrm>
              <a:off x="5026131" y="1984137"/>
              <a:ext cx="74043" cy="393678"/>
            </a:xfrm>
            <a:prstGeom prst="bentConnector3">
              <a:avLst/>
            </a:prstGeom>
            <a:ln>
              <a:solidFill>
                <a:schemeClr val="bg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75" name="肘形连接符 74"/>
          <p:cNvCxnSpPr>
            <a:stCxn id="29" idx="3"/>
            <a:endCxn id="66" idx="1"/>
          </p:cNvCxnSpPr>
          <p:nvPr/>
        </p:nvCxnSpPr>
        <p:spPr>
          <a:xfrm flipV="1">
            <a:off x="1907704" y="3741809"/>
            <a:ext cx="122700" cy="171726"/>
          </a:xfrm>
          <a:prstGeom prst="bentConnector3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矩形 25"/>
          <p:cNvSpPr/>
          <p:nvPr/>
        </p:nvSpPr>
        <p:spPr>
          <a:xfrm>
            <a:off x="3647832" y="2587689"/>
            <a:ext cx="1425760" cy="5735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零担专业市场收入</a:t>
            </a:r>
            <a:endParaRPr lang="en-US" altLang="zh-CN" sz="1100" smtClean="0"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ＭＳ Ｐゴシック" charset="0"/>
              </a:rPr>
              <a:t>同比增长</a:t>
            </a:r>
            <a:r>
              <a:rPr lang="en-US" altLang="zh-CN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ＭＳ Ｐゴシック" charset="0"/>
              </a:rPr>
              <a:t>44.1%</a:t>
            </a:r>
            <a:endParaRPr lang="zh-CN" altLang="en-US" sz="1100" b="1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27" name="右大括号 26"/>
          <p:cNvSpPr/>
          <p:nvPr/>
        </p:nvSpPr>
        <p:spPr>
          <a:xfrm>
            <a:off x="3622893" y="2395192"/>
            <a:ext cx="72008" cy="936381"/>
          </a:xfrm>
          <a:prstGeom prst="rightBrac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右大括号 53"/>
          <p:cNvSpPr/>
          <p:nvPr/>
        </p:nvSpPr>
        <p:spPr>
          <a:xfrm>
            <a:off x="3622893" y="3662948"/>
            <a:ext cx="72008" cy="556462"/>
          </a:xfrm>
          <a:prstGeom prst="rightBrace">
            <a:avLst/>
          </a:prstGeom>
          <a:ln>
            <a:solidFill>
              <a:schemeClr val="bg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 54"/>
          <p:cNvSpPr/>
          <p:nvPr/>
        </p:nvSpPr>
        <p:spPr>
          <a:xfrm>
            <a:off x="3647832" y="3654423"/>
            <a:ext cx="1425760" cy="57351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100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快递专业市场收入</a:t>
            </a:r>
            <a:endParaRPr lang="en-US" altLang="zh-CN" sz="1100" smtClean="0"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zh-CN" altLang="en-US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ＭＳ Ｐゴシック" charset="0"/>
              </a:rPr>
              <a:t>同比增长</a:t>
            </a:r>
            <a:r>
              <a:rPr lang="en-US" altLang="zh-CN" sz="1100" b="1" smtClean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cs typeface="ＭＳ Ｐゴシック" charset="0"/>
              </a:rPr>
              <a:t>58.52%</a:t>
            </a:r>
            <a:endParaRPr lang="zh-CN" altLang="en-US" sz="1100" b="1">
              <a:solidFill>
                <a:srgbClr val="C00000"/>
              </a:solidFill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  <p:sp>
        <p:nvSpPr>
          <p:cNvPr id="29" name="矩形 28"/>
          <p:cNvSpPr/>
          <p:nvPr/>
        </p:nvSpPr>
        <p:spPr bwMode="auto">
          <a:xfrm>
            <a:off x="862163" y="3751251"/>
            <a:ext cx="1045541" cy="324568"/>
          </a:xfrm>
          <a:prstGeom prst="rect">
            <a:avLst/>
          </a:prstGeom>
          <a:solidFill>
            <a:schemeClr val="bg1">
              <a:lumMod val="8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36000" tIns="45720" rIns="36000" bIns="45720" numCol="1" rtlCol="0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快递</a:t>
            </a:r>
            <a:r>
              <a:rPr lang="en-US" altLang="zh-CN" sz="1400" b="1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2</a:t>
            </a:r>
            <a:r>
              <a:rPr lang="zh-CN" altLang="en-US" sz="1400" b="1" smtClean="0">
                <a:latin typeface="华文楷体" pitchFamily="2" charset="-122"/>
                <a:ea typeface="华文楷体" pitchFamily="2" charset="-122"/>
                <a:cs typeface="ＭＳ Ｐゴシック" charset="0"/>
              </a:rPr>
              <a:t>个</a:t>
            </a:r>
            <a:endParaRPr kumimoji="0" lang="en-US" altLang="zh-CN" sz="1400" b="1" i="0" u="none" strike="noStrike" cap="none" normalizeH="0" baseline="0">
              <a:ln>
                <a:noFill/>
              </a:ln>
              <a:effectLst/>
              <a:latin typeface="华文楷体" pitchFamily="2" charset="-122"/>
              <a:ea typeface="华文楷体" pitchFamily="2" charset="-122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7528251"/>
      </p:ext>
    </p:ext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/>
        </p:nvGrpSpPr>
        <p:grpSpPr>
          <a:xfrm>
            <a:off x="899593" y="601563"/>
            <a:ext cx="7200800" cy="4136815"/>
            <a:chOff x="2411760" y="601563"/>
            <a:chExt cx="6380207" cy="4136815"/>
          </a:xfrm>
        </p:grpSpPr>
        <p:sp>
          <p:nvSpPr>
            <p:cNvPr id="5" name="矩形 4"/>
            <p:cNvSpPr/>
            <p:nvPr/>
          </p:nvSpPr>
          <p:spPr>
            <a:xfrm>
              <a:off x="2411760" y="601563"/>
              <a:ext cx="6380207" cy="358822"/>
            </a:xfrm>
            <a:prstGeom prst="rect">
              <a:avLst/>
            </a:pr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表现</a:t>
              </a:r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r>
                <a:rPr lang="zh-CN" altLang="en-US" sz="1400" b="1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：总部统一的标准</a:t>
              </a:r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无法满足所有情况</a:t>
              </a:r>
            </a:p>
          </p:txBody>
        </p:sp>
        <p:sp>
          <p:nvSpPr>
            <p:cNvPr id="7" name="矩形 6"/>
            <p:cNvSpPr/>
            <p:nvPr/>
          </p:nvSpPr>
          <p:spPr>
            <a:xfrm>
              <a:off x="2411760" y="601563"/>
              <a:ext cx="6380207" cy="4136815"/>
            </a:xfrm>
            <a:prstGeom prst="rect">
              <a:avLst/>
            </a:prstGeom>
            <a:noFill/>
            <a:ln w="1270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endParaRPr lang="en-US" altLang="zh-CN" sz="120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</p:grpSp>
      <p:sp>
        <p:nvSpPr>
          <p:cNvPr id="60" name="矩形 59"/>
          <p:cNvSpPr/>
          <p:nvPr/>
        </p:nvSpPr>
        <p:spPr>
          <a:xfrm>
            <a:off x="1259632" y="3579862"/>
            <a:ext cx="6624736" cy="9176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      比如南油分部，出发到达都有，业务量大，异常也多，</a:t>
            </a:r>
            <a:r>
              <a: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其实不需要组长，想要多一点仓管员来处理异常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。</a:t>
            </a:r>
            <a:endParaRPr lang="en-US" altLang="zh-CN" sz="1400" i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  <a:p>
            <a:pPr algn="r">
              <a:lnSpc>
                <a:spcPct val="130000"/>
              </a:lnSpc>
            </a:pPr>
            <a:r>
              <a:rPr lang="en-US" altLang="zh-CN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——</a:t>
            </a:r>
            <a:r>
              <a:rPr lang="zh-CN" altLang="en-US" sz="1400" i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研讨会现场发言观点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1643373" y="1491630"/>
            <a:ext cx="5808947" cy="1848077"/>
            <a:chOff x="2579477" y="1012864"/>
            <a:chExt cx="5808947" cy="1848077"/>
          </a:xfrm>
        </p:grpSpPr>
        <p:sp>
          <p:nvSpPr>
            <p:cNvPr id="39" name="矩形 38"/>
            <p:cNvSpPr/>
            <p:nvPr/>
          </p:nvSpPr>
          <p:spPr>
            <a:xfrm>
              <a:off x="395498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副经理</a:t>
              </a:r>
            </a:p>
          </p:txBody>
        </p:sp>
        <p:sp>
          <p:nvSpPr>
            <p:cNvPr id="41" name="矩形 40"/>
            <p:cNvSpPr/>
            <p:nvPr/>
          </p:nvSpPr>
          <p:spPr>
            <a:xfrm>
              <a:off x="5096762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组长</a:t>
              </a:r>
            </a:p>
          </p:txBody>
        </p:sp>
        <p:sp>
          <p:nvSpPr>
            <p:cNvPr id="42" name="矩形 41"/>
            <p:cNvSpPr/>
            <p:nvPr/>
          </p:nvSpPr>
          <p:spPr>
            <a:xfrm>
              <a:off x="6238537" y="1537151"/>
              <a:ext cx="1008000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仓管员</a:t>
              </a:r>
            </a:p>
          </p:txBody>
        </p:sp>
        <p:sp>
          <p:nvSpPr>
            <p:cNvPr id="46" name="矩形 45"/>
            <p:cNvSpPr/>
            <p:nvPr/>
          </p:nvSpPr>
          <p:spPr>
            <a:xfrm>
              <a:off x="7380312" y="1537151"/>
              <a:ext cx="1008112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快递员</a:t>
              </a:r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2579477" y="1893551"/>
              <a:ext cx="1344451" cy="523220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按标准</a:t>
              </a:r>
              <a:endParaRPr lang="en-US" altLang="zh-CN" sz="1400" smtClean="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ctr"/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应配置</a:t>
              </a:r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（人）</a:t>
              </a:r>
            </a:p>
          </p:txBody>
        </p:sp>
        <p:sp>
          <p:nvSpPr>
            <p:cNvPr id="55" name="TextBox 54"/>
            <p:cNvSpPr txBox="1"/>
            <p:nvPr/>
          </p:nvSpPr>
          <p:spPr>
            <a:xfrm>
              <a:off x="2579477" y="2553164"/>
              <a:ext cx="1344451" cy="307777"/>
            </a:xfrm>
            <a:prstGeom prst="rect">
              <a:avLst/>
            </a:prstGeom>
            <a:solidFill>
              <a:schemeClr val="bg1">
                <a:lumMod val="85000"/>
              </a:schemeClr>
            </a:solidFill>
          </p:spPr>
          <p:txBody>
            <a:bodyPr wrap="square" lIns="36000" rIns="3600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区域需求（人）</a:t>
              </a:r>
            </a:p>
          </p:txBody>
        </p:sp>
        <p:sp>
          <p:nvSpPr>
            <p:cNvPr id="24" name="TextBox 23"/>
            <p:cNvSpPr txBox="1"/>
            <p:nvPr/>
          </p:nvSpPr>
          <p:spPr>
            <a:xfrm>
              <a:off x="418035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0" name="TextBox 69"/>
            <p:cNvSpPr txBox="1"/>
            <p:nvPr/>
          </p:nvSpPr>
          <p:spPr>
            <a:xfrm>
              <a:off x="5382285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1" name="TextBox 70"/>
            <p:cNvSpPr txBox="1"/>
            <p:nvPr/>
          </p:nvSpPr>
          <p:spPr>
            <a:xfrm>
              <a:off x="6531850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2" name="TextBox 71"/>
            <p:cNvSpPr txBox="1"/>
            <p:nvPr/>
          </p:nvSpPr>
          <p:spPr>
            <a:xfrm>
              <a:off x="7740352" y="1975132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3" name="TextBox 72"/>
            <p:cNvSpPr txBox="1"/>
            <p:nvPr/>
          </p:nvSpPr>
          <p:spPr>
            <a:xfrm>
              <a:off x="4190113" y="2541623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1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4" name="TextBox 73"/>
            <p:cNvSpPr txBox="1"/>
            <p:nvPr/>
          </p:nvSpPr>
          <p:spPr>
            <a:xfrm>
              <a:off x="5359185" y="2541623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5" name="TextBox 74"/>
            <p:cNvSpPr txBox="1"/>
            <p:nvPr/>
          </p:nvSpPr>
          <p:spPr>
            <a:xfrm>
              <a:off x="6535266" y="2541623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15</a:t>
              </a:r>
              <a:endParaRPr lang="zh-CN" altLang="en-US" sz="14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76" name="TextBox 75"/>
            <p:cNvSpPr txBox="1"/>
            <p:nvPr/>
          </p:nvSpPr>
          <p:spPr>
            <a:xfrm>
              <a:off x="7740352" y="2541623"/>
              <a:ext cx="436953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95</a:t>
              </a:r>
              <a:endParaRPr lang="zh-CN" altLang="en-US" sz="1400" b="1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endParaRPr>
            </a:p>
          </p:txBody>
        </p:sp>
        <p:cxnSp>
          <p:nvCxnSpPr>
            <p:cNvPr id="32" name="肘形连接符 31"/>
            <p:cNvCxnSpPr>
              <a:endCxn id="39" idx="0"/>
            </p:cNvCxnSpPr>
            <p:nvPr/>
          </p:nvCxnSpPr>
          <p:spPr>
            <a:xfrm rot="5400000">
              <a:off x="5167933" y="546735"/>
              <a:ext cx="289925" cy="169090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肘形连接符 34"/>
            <p:cNvCxnSpPr>
              <a:endCxn id="46" idx="0"/>
            </p:cNvCxnSpPr>
            <p:nvPr/>
          </p:nvCxnSpPr>
          <p:spPr>
            <a:xfrm rot="16200000" flipH="1">
              <a:off x="6880623" y="541908"/>
              <a:ext cx="289925" cy="1700559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肘形连接符 36"/>
            <p:cNvCxnSpPr>
              <a:endCxn id="42" idx="0"/>
            </p:cNvCxnSpPr>
            <p:nvPr/>
          </p:nvCxnSpPr>
          <p:spPr>
            <a:xfrm rot="16200000" flipH="1">
              <a:off x="6309708" y="1107171"/>
              <a:ext cx="289925" cy="570034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肘形连接符 76"/>
            <p:cNvCxnSpPr>
              <a:endCxn id="41" idx="0"/>
            </p:cNvCxnSpPr>
            <p:nvPr/>
          </p:nvCxnSpPr>
          <p:spPr>
            <a:xfrm rot="5400000">
              <a:off x="5738821" y="1111970"/>
              <a:ext cx="289925" cy="560437"/>
            </a:xfrm>
            <a:prstGeom prst="bentConnector3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" name="矩形 2"/>
            <p:cNvSpPr/>
            <p:nvPr/>
          </p:nvSpPr>
          <p:spPr>
            <a:xfrm>
              <a:off x="5670611" y="1012864"/>
              <a:ext cx="992384" cy="339137"/>
            </a:xfrm>
            <a:prstGeom prst="rect">
              <a:avLst/>
            </a:prstGeom>
            <a:solidFill>
              <a:schemeClr val="bg1"/>
            </a:solidFill>
            <a:ln w="6350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 b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分部经理</a:t>
              </a:r>
            </a:p>
          </p:txBody>
        </p:sp>
      </p:grpSp>
      <p:grpSp>
        <p:nvGrpSpPr>
          <p:cNvPr id="11" name="组合 10"/>
          <p:cNvGrpSpPr/>
          <p:nvPr/>
        </p:nvGrpSpPr>
        <p:grpSpPr>
          <a:xfrm>
            <a:off x="1033775" y="1106078"/>
            <a:ext cx="2384237" cy="311027"/>
            <a:chOff x="403663" y="1106078"/>
            <a:chExt cx="2384237" cy="311027"/>
          </a:xfrm>
        </p:grpSpPr>
        <p:sp>
          <p:nvSpPr>
            <p:cNvPr id="79" name="矩形 78"/>
            <p:cNvSpPr/>
            <p:nvPr/>
          </p:nvSpPr>
          <p:spPr>
            <a:xfrm>
              <a:off x="1115616" y="1109328"/>
              <a:ext cx="1672284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36000" rIns="360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40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南山区南油快递分部</a:t>
              </a:r>
              <a:endParaRPr lang="zh-CN" altLang="en-US" sz="1400">
                <a:solidFill>
                  <a:prstClr val="black"/>
                </a:solidFill>
              </a:endParaRPr>
            </a:p>
          </p:txBody>
        </p:sp>
        <p:grpSp>
          <p:nvGrpSpPr>
            <p:cNvPr id="57" name="组合 56"/>
            <p:cNvGrpSpPr/>
            <p:nvPr/>
          </p:nvGrpSpPr>
          <p:grpSpPr>
            <a:xfrm>
              <a:off x="403663" y="1106078"/>
              <a:ext cx="711953" cy="253873"/>
              <a:chOff x="191591" y="3116293"/>
              <a:chExt cx="898073" cy="307187"/>
            </a:xfrm>
          </p:grpSpPr>
          <p:sp>
            <p:nvSpPr>
              <p:cNvPr id="58" name="矩形 57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59" name="矩形 58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举例</a:t>
                </a:r>
              </a:p>
            </p:txBody>
          </p:sp>
        </p:grpSp>
      </p:grpSp>
      <p:sp>
        <p:nvSpPr>
          <p:cNvPr id="33" name="TextBox 32"/>
          <p:cNvSpPr txBox="1"/>
          <p:nvPr/>
        </p:nvSpPr>
        <p:spPr>
          <a:xfrm>
            <a:off x="191590" y="123478"/>
            <a:ext cx="8988922" cy="322002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挑战二：资源和权力集中在总部，一线呼唤炮火遭遇</a:t>
            </a:r>
            <a:r>
              <a:rPr lang="zh-CN" altLang="en-US" b="1" smtClean="0">
                <a:latin typeface="华文楷体" pitchFamily="2" charset="-122"/>
                <a:ea typeface="华文楷体" pitchFamily="2" charset="-122"/>
              </a:rPr>
              <a:t>挑战</a:t>
            </a:r>
            <a:endParaRPr lang="zh-CN" altLang="en-US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34832256"/>
      </p:ext>
    </p:ext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191590" y="4401"/>
            <a:ext cx="8772898" cy="515901"/>
          </a:xfrm>
          <a:prstGeom prst="rect">
            <a:avLst/>
          </a:prstGeom>
          <a:noFill/>
        </p:spPr>
        <p:txBody>
          <a:bodyPr wrap="square" lIns="36000" tIns="36000" rIns="36000" bIns="3600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挑战三：在激励政策上，获取分享激发了</a:t>
            </a:r>
            <a:r>
              <a:rPr lang="zh-CN" altLang="en-US" sz="1600" b="1" smtClean="0">
                <a:latin typeface="华文楷体" pitchFamily="2" charset="-122"/>
                <a:ea typeface="华文楷体" pitchFamily="2" charset="-122"/>
              </a:rPr>
              <a:t>组织积极性，</a:t>
            </a: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但过于刚性的规则以及频繁盘点</a:t>
            </a:r>
            <a:endParaRPr lang="en-US" altLang="zh-CN" sz="1600" b="1">
              <a:latin typeface="华文楷体" pitchFamily="2" charset="-122"/>
              <a:ea typeface="华文楷体" pitchFamily="2" charset="-122"/>
            </a:endParaRPr>
          </a:p>
          <a:p>
            <a:pPr eaLnBrk="0" hangingPunct="0">
              <a:lnSpc>
                <a:spcPct val="90000"/>
              </a:lnSpc>
              <a:defRPr/>
            </a:pPr>
            <a:r>
              <a:rPr lang="zh-CN" altLang="en-US" sz="1600" b="1">
                <a:latin typeface="华文楷体" pitchFamily="2" charset="-122"/>
                <a:ea typeface="华文楷体" pitchFamily="2" charset="-122"/>
              </a:rPr>
              <a:t>导致区域部分变革举措难以落地</a:t>
            </a:r>
            <a:endParaRPr lang="zh-CN" altLang="en-US" sz="1600" b="1">
              <a:solidFill>
                <a:prstClr val="black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4" name="右箭头 23"/>
          <p:cNvSpPr/>
          <p:nvPr/>
        </p:nvSpPr>
        <p:spPr>
          <a:xfrm>
            <a:off x="4139952" y="2282847"/>
            <a:ext cx="360040" cy="504056"/>
          </a:xfrm>
          <a:prstGeom prst="rightArrow">
            <a:avLst/>
          </a:prstGeom>
          <a:solidFill>
            <a:schemeClr val="bg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117967" y="4659982"/>
            <a:ext cx="8976820" cy="275268"/>
          </a:xfrm>
          <a:prstGeom prst="rect">
            <a:avLst/>
          </a:prstGeom>
        </p:spPr>
        <p:txBody>
          <a:bodyPr wrap="square" lIns="0" r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备注：测算口径：排名不含中转场及办公室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B8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层级；①时效项使用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1-3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月中最高得分；②规则为区间制项目使用前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月均值；④</a:t>
            </a:r>
            <a:r>
              <a:rPr lang="en-US" altLang="zh-CN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4-6</a:t>
            </a:r>
            <a:r>
              <a:rPr lang="zh-CN" altLang="en-US" sz="1050">
                <a:solidFill>
                  <a:prstClr val="black"/>
                </a:solidFill>
                <a:latin typeface="华文楷体" pitchFamily="2" charset="-122"/>
                <a:ea typeface="华文楷体" pitchFamily="2" charset="-122"/>
              </a:rPr>
              <a:t>月利润完成值为指标值</a:t>
            </a:r>
          </a:p>
        </p:txBody>
      </p:sp>
      <p:grpSp>
        <p:nvGrpSpPr>
          <p:cNvPr id="9" name="组合 8"/>
          <p:cNvGrpSpPr/>
          <p:nvPr/>
        </p:nvGrpSpPr>
        <p:grpSpPr>
          <a:xfrm>
            <a:off x="818709" y="1120682"/>
            <a:ext cx="2808312" cy="3251268"/>
            <a:chOff x="3275856" y="1419621"/>
            <a:chExt cx="1895470" cy="3035245"/>
          </a:xfrm>
        </p:grpSpPr>
        <p:grpSp>
          <p:nvGrpSpPr>
            <p:cNvPr id="6" name="组合 5"/>
            <p:cNvGrpSpPr/>
            <p:nvPr/>
          </p:nvGrpSpPr>
          <p:grpSpPr>
            <a:xfrm>
              <a:off x="3275856" y="1419621"/>
              <a:ext cx="1895470" cy="3035245"/>
              <a:chOff x="611561" y="1545958"/>
              <a:chExt cx="3096343" cy="3247006"/>
            </a:xfrm>
          </p:grpSpPr>
          <p:graphicFrame>
            <p:nvGraphicFramePr>
              <p:cNvPr id="12" name="图表 11"/>
              <p:cNvGraphicFramePr/>
              <p:nvPr>
                <p:extLst>
                  <p:ext uri="{D42A27DB-BD31-4B8C-83A1-F6EECF244321}">
                    <p14:modId xmlns:p14="http://schemas.microsoft.com/office/powerpoint/2010/main" val="3922184660"/>
                  </p:ext>
                </p:extLst>
              </p:nvPr>
            </p:nvGraphicFramePr>
            <p:xfrm>
              <a:off x="611561" y="1545958"/>
              <a:ext cx="3096343" cy="3247006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" name="组合 19"/>
              <p:cNvGrpSpPr/>
              <p:nvPr/>
            </p:nvGrpSpPr>
            <p:grpSpPr>
              <a:xfrm>
                <a:off x="1737570" y="2270989"/>
                <a:ext cx="1693174" cy="1040164"/>
                <a:chOff x="1308553" y="2630794"/>
                <a:chExt cx="1693174" cy="1040164"/>
              </a:xfrm>
            </p:grpSpPr>
            <p:sp>
              <p:nvSpPr>
                <p:cNvPr id="21" name="KSO_Shape"/>
                <p:cNvSpPr/>
                <p:nvPr/>
              </p:nvSpPr>
              <p:spPr>
                <a:xfrm rot="5836558">
                  <a:off x="1368984" y="2975513"/>
                  <a:ext cx="681913" cy="708977"/>
                </a:xfrm>
                <a:custGeom>
                  <a:gdLst>
                    <a:gd name="connsiteX0" fmla="*/ 2810728 w 3335558"/>
                    <a:gd name="connsiteY0" fmla="*/ 0 h 3432790"/>
                    <a:gd name="connsiteX1" fmla="*/ 3335558 w 3335558"/>
                    <a:gd name="connsiteY1" fmla="*/ 1488963 h 3432790"/>
                    <a:gd name="connsiteX2" fmla="*/ 2917614 w 3335558"/>
                    <a:gd name="connsiteY2" fmla="*/ 1410013 h 3432790"/>
                    <a:gd name="connsiteX3" fmla="*/ 2894809 w 3335558"/>
                    <a:gd name="connsiteY3" fmla="*/ 1461696 h 3432790"/>
                    <a:gd name="connsiteX4" fmla="*/ 0 w 3335558"/>
                    <a:gd name="connsiteY4" fmla="*/ 3432790 h 3432790"/>
                    <a:gd name="connsiteX5" fmla="*/ 2119271 w 3335558"/>
                    <a:gd name="connsiteY5" fmla="*/ 1462905 h 3432790"/>
                    <a:gd name="connsiteX6" fmla="*/ 2180426 w 3335558"/>
                    <a:gd name="connsiteY6" fmla="*/ 1270758 h 3432790"/>
                    <a:gd name="connsiteX7" fmla="*/ 1778912 w 3335558"/>
                    <a:gd name="connsiteY7" fmla="*/ 1194911 h 34327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3335558" h="3432790">
                      <a:moveTo>
                        <a:pt x="2810728" y="0"/>
                      </a:moveTo>
                      <a:lnTo>
                        <a:pt x="3335558" y="1488963"/>
                      </a:lnTo>
                      <a:lnTo>
                        <a:pt x="2917614" y="1410013"/>
                      </a:lnTo>
                      <a:lnTo>
                        <a:pt x="2894809" y="1461696"/>
                      </a:lnTo>
                      <a:cubicBezTo>
                        <a:pt x="2567954" y="2105485"/>
                        <a:pt x="1678721" y="3019353"/>
                        <a:pt x="0" y="3432790"/>
                      </a:cubicBezTo>
                      <a:cubicBezTo>
                        <a:pt x="623731" y="3266530"/>
                        <a:pt x="1738814" y="2483421"/>
                        <a:pt x="2119271" y="1462905"/>
                      </a:cubicBezTo>
                      <a:lnTo>
                        <a:pt x="2180426" y="1270758"/>
                      </a:lnTo>
                      <a:lnTo>
                        <a:pt x="1778912" y="1194911"/>
                      </a:lnTo>
                      <a:close/>
                    </a:path>
                  </a:pathLst>
                </a:custGeom>
                <a:solidFill>
                  <a:srgbClr val="C00000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Calibri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22" name="TextBox 21"/>
                <p:cNvSpPr txBox="1"/>
                <p:nvPr/>
              </p:nvSpPr>
              <p:spPr>
                <a:xfrm>
                  <a:off x="1308553" y="2630794"/>
                  <a:ext cx="1693174" cy="592649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r>
                    <a:rPr lang="en-US" altLang="zh-CN" sz="16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-51.63%</a:t>
                  </a:r>
                </a:p>
                <a:p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（</a:t>
                  </a:r>
                  <a:r>
                    <a:rPr lang="en-US" altLang="zh-CN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-224</a:t>
                  </a:r>
                  <a:r>
                    <a:rPr lang="zh-CN" altLang="en-US" sz="1400" b="1">
                      <a:solidFill>
                        <a:srgbClr val="C00000"/>
                      </a:solidFill>
                      <a:latin typeface="华文楷体" pitchFamily="2" charset="-122"/>
                      <a:ea typeface="华文楷体" pitchFamily="2" charset="-122"/>
                    </a:rPr>
                    <a:t>万）</a:t>
                  </a:r>
                </a:p>
              </p:txBody>
            </p:sp>
          </p:grpSp>
        </p:grpSp>
        <p:sp>
          <p:nvSpPr>
            <p:cNvPr id="7" name="TextBox 6"/>
            <p:cNvSpPr txBox="1"/>
            <p:nvPr/>
          </p:nvSpPr>
          <p:spPr>
            <a:xfrm>
              <a:off x="3490793" y="1931466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99.4%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4427984" y="2899738"/>
              <a:ext cx="720080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200" b="1">
                  <a:latin typeface="华文楷体" pitchFamily="2" charset="-122"/>
                  <a:ea typeface="华文楷体" pitchFamily="2" charset="-122"/>
                </a:rPr>
                <a:t>47.8%</a:t>
              </a:r>
              <a:endParaRPr lang="zh-CN" altLang="en-US" sz="1200" b="1">
                <a:latin typeface="华文楷体" pitchFamily="2" charset="-122"/>
                <a:ea typeface="华文楷体" pitchFamily="2" charset="-122"/>
              </a:endParaRPr>
            </a:p>
          </p:txBody>
        </p:sp>
      </p:grpSp>
      <p:grpSp>
        <p:nvGrpSpPr>
          <p:cNvPr id="3" name="组合 2"/>
          <p:cNvGrpSpPr/>
          <p:nvPr/>
        </p:nvGrpSpPr>
        <p:grpSpPr>
          <a:xfrm>
            <a:off x="4932039" y="1203598"/>
            <a:ext cx="3816425" cy="3024336"/>
            <a:chOff x="4932039" y="1419622"/>
            <a:chExt cx="3816425" cy="3024336"/>
          </a:xfrm>
        </p:grpSpPr>
        <p:sp>
          <p:nvSpPr>
            <p:cNvPr id="4" name="矩形 3"/>
            <p:cNvSpPr/>
            <p:nvPr/>
          </p:nvSpPr>
          <p:spPr>
            <a:xfrm>
              <a:off x="4932041" y="3568953"/>
              <a:ext cx="3312367" cy="875005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</a:pPr>
              <a:r>
                <a:rPr lang="zh-CN" altLang="en-US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         推行这个项目后我的</a:t>
              </a:r>
              <a:r>
                <a:rPr lang="zh-CN" altLang="en-US" sz="1100" i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利润</a:t>
              </a:r>
              <a:r>
                <a:rPr lang="zh-CN" altLang="en-US" sz="1100" i="1" smtClean="0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都没法</a:t>
              </a:r>
              <a:r>
                <a:rPr lang="zh-CN" altLang="en-US" sz="1100" i="1">
                  <a:solidFill>
                    <a:schemeClr val="tx1"/>
                  </a:solidFill>
                  <a:latin typeface="华文楷体" pitchFamily="2" charset="-122"/>
                  <a:ea typeface="华文楷体" pitchFamily="2" charset="-122"/>
                </a:rPr>
                <a:t>达成，影响排名，也影响奖金 ，</a:t>
              </a:r>
              <a:r>
                <a:rPr lang="zh-CN" altLang="en-US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而且</a:t>
              </a:r>
              <a:r>
                <a:rPr lang="zh-CN" altLang="en-US" sz="1100" b="1" i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当月倒数还要汇报，胜任力连续两个月倒数就进入淘汰池了。</a:t>
              </a:r>
              <a:endParaRPr lang="en-US" altLang="zh-CN" sz="1100" b="1" i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endParaRPr>
            </a:p>
            <a:p>
              <a:pPr algn="r">
                <a:lnSpc>
                  <a:spcPct val="130000"/>
                </a:lnSpc>
              </a:pPr>
              <a:r>
                <a:rPr lang="en-US" altLang="zh-CN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——</a:t>
              </a:r>
              <a:r>
                <a:rPr lang="zh-CN" altLang="en-US" sz="1100" i="1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研讨会现场发言观点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4932039" y="1419622"/>
              <a:ext cx="374441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p"/>
              </a:pP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影响一：</a:t>
              </a:r>
              <a:r>
                <a:rPr lang="zh-CN" altLang="en-US" sz="1400" b="1" smtClean="0">
                  <a:latin typeface="华文楷体" pitchFamily="2" charset="-122"/>
                  <a:ea typeface="华文楷体" pitchFamily="2" charset="-122"/>
                </a:rPr>
                <a:t>奖金减少</a:t>
              </a:r>
              <a:r>
                <a:rPr lang="en-US" altLang="zh-CN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0.9</a:t>
              </a:r>
              <a:r>
                <a:rPr lang="zh-CN" altLang="en-US" sz="1400" b="1" smtClean="0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万</a:t>
              </a:r>
              <a:r>
                <a:rPr lang="zh-CN" altLang="en-US" sz="1400" smtClean="0">
                  <a:latin typeface="华文楷体" pitchFamily="2" charset="-122"/>
                  <a:ea typeface="华文楷体" pitchFamily="2" charset="-122"/>
                </a:rPr>
                <a:t>，由</a:t>
              </a:r>
              <a:r>
                <a:rPr lang="en-US" altLang="zh-CN" sz="1400" smtClean="0">
                  <a:latin typeface="华文楷体" pitchFamily="2" charset="-122"/>
                  <a:ea typeface="华文楷体" pitchFamily="2" charset="-122"/>
                </a:rPr>
                <a:t>3.2</a:t>
              </a:r>
              <a:r>
                <a:rPr lang="zh-CN" altLang="en-US" sz="1400" smtClean="0">
                  <a:latin typeface="华文楷体" pitchFamily="2" charset="-122"/>
                  <a:ea typeface="华文楷体" pitchFamily="2" charset="-122"/>
                </a:rPr>
                <a:t>万变为</a:t>
              </a:r>
              <a:r>
                <a:rPr lang="en-US" altLang="zh-CN" sz="1400" smtClean="0">
                  <a:latin typeface="华文楷体" pitchFamily="2" charset="-122"/>
                  <a:ea typeface="华文楷体" pitchFamily="2" charset="-122"/>
                </a:rPr>
                <a:t>2.3</a:t>
              </a:r>
              <a:r>
                <a:rPr lang="zh-CN" altLang="en-US" sz="1400" smtClean="0">
                  <a:latin typeface="华文楷体" pitchFamily="2" charset="-122"/>
                  <a:ea typeface="华文楷体" pitchFamily="2" charset="-122"/>
                </a:rPr>
                <a:t>万</a:t>
              </a:r>
              <a:endParaRPr lang="zh-CN" altLang="en-US" sz="1400">
                <a:latin typeface="华文楷体" pitchFamily="2" charset="-122"/>
                <a:ea typeface="华文楷体" pitchFamily="2" charset="-122"/>
              </a:endParaRP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4932040" y="2213451"/>
              <a:ext cx="3816424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lnSpc>
                  <a:spcPct val="150000"/>
                </a:lnSpc>
                <a:buFont typeface="Wingdings" pitchFamily="2" charset="2"/>
                <a:buChar char="p"/>
              </a:pP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影响二：业绩排名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下降</a:t>
              </a:r>
              <a:r>
                <a:rPr lang="en-US" altLang="zh-CN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3</a:t>
              </a:r>
              <a:r>
                <a:rPr lang="zh-CN" altLang="en-US" sz="1400" b="1">
                  <a:solidFill>
                    <a:srgbClr val="C00000"/>
                  </a:solidFill>
                  <a:latin typeface="华文楷体" pitchFamily="2" charset="-122"/>
                  <a:ea typeface="华文楷体" pitchFamily="2" charset="-122"/>
                </a:rPr>
                <a:t>名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，由</a:t>
              </a:r>
              <a:r>
                <a:rPr lang="en-US" altLang="zh-CN" sz="1400">
                  <a:latin typeface="华文楷体" pitchFamily="2" charset="-122"/>
                  <a:ea typeface="华文楷体" pitchFamily="2" charset="-122"/>
                </a:rPr>
                <a:t>4/8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变为</a:t>
              </a:r>
              <a:r>
                <a:rPr lang="en-US" altLang="zh-CN" sz="1400">
                  <a:latin typeface="华文楷体" pitchFamily="2" charset="-122"/>
                  <a:ea typeface="华文楷体" pitchFamily="2" charset="-122"/>
                </a:rPr>
                <a:t>7/8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，但不影响初评等级</a:t>
              </a:r>
            </a:p>
          </p:txBody>
        </p:sp>
        <p:sp>
          <p:nvSpPr>
            <p:cNvPr id="27" name="TextBox 26"/>
            <p:cNvSpPr txBox="1"/>
            <p:nvPr/>
          </p:nvSpPr>
          <p:spPr>
            <a:xfrm>
              <a:off x="4932039" y="3219822"/>
              <a:ext cx="2952327" cy="30777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171450" indent="-171450">
                <a:buFont typeface="Wingdings" pitchFamily="2" charset="2"/>
                <a:buChar char="p"/>
              </a:pPr>
              <a:r>
                <a:rPr lang="zh-CN" altLang="en-US" sz="1400" b="1">
                  <a:latin typeface="华文楷体" pitchFamily="2" charset="-122"/>
                  <a:ea typeface="华文楷体" pitchFamily="2" charset="-122"/>
                </a:rPr>
                <a:t>影响三：</a:t>
              </a:r>
              <a:r>
                <a:rPr lang="zh-CN" altLang="en-US" sz="1400">
                  <a:latin typeface="华文楷体" pitchFamily="2" charset="-122"/>
                  <a:ea typeface="华文楷体" pitchFamily="2" charset="-122"/>
                </a:rPr>
                <a:t>频繁被盘点汇报</a:t>
              </a: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323528" y="627534"/>
            <a:ext cx="8280919" cy="311027"/>
            <a:chOff x="403663" y="1106078"/>
            <a:chExt cx="8280919" cy="311027"/>
          </a:xfrm>
        </p:grpSpPr>
        <p:sp>
          <p:nvSpPr>
            <p:cNvPr id="19" name="矩形 18"/>
            <p:cNvSpPr/>
            <p:nvPr/>
          </p:nvSpPr>
          <p:spPr>
            <a:xfrm>
              <a:off x="1115615" y="1109328"/>
              <a:ext cx="7568967" cy="307777"/>
            </a:xfrm>
            <a:prstGeom prst="rect">
              <a:avLst/>
            </a:prstGeom>
            <a:noFill/>
            <a:ln>
              <a:noFill/>
            </a:ln>
          </p:spPr>
          <p:txBody>
            <a:bodyPr wrap="square" lIns="36000" rIns="3600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400" smtClean="0">
                  <a:solidFill>
                    <a:prstClr val="black"/>
                  </a:solidFill>
                  <a:latin typeface="华文楷体" pitchFamily="2" charset="-122"/>
                  <a:ea typeface="华文楷体" pitchFamily="2" charset="-122"/>
                </a:rPr>
                <a:t>集中接送货项目计划在东莞推行全接全送</a:t>
              </a:r>
              <a:endParaRPr lang="zh-CN" altLang="en-US" sz="1400">
                <a:solidFill>
                  <a:prstClr val="black"/>
                </a:solidFill>
              </a:endParaRPr>
            </a:p>
          </p:txBody>
        </p:sp>
        <p:grpSp>
          <p:nvGrpSpPr>
            <p:cNvPr id="23" name="组合 22"/>
            <p:cNvGrpSpPr/>
            <p:nvPr/>
          </p:nvGrpSpPr>
          <p:grpSpPr>
            <a:xfrm>
              <a:off x="403663" y="1106078"/>
              <a:ext cx="711953" cy="253873"/>
              <a:chOff x="191591" y="3116293"/>
              <a:chExt cx="898073" cy="307187"/>
            </a:xfrm>
          </p:grpSpPr>
          <p:sp>
            <p:nvSpPr>
              <p:cNvPr id="25" name="矩形 24"/>
              <p:cNvSpPr/>
              <p:nvPr/>
            </p:nvSpPr>
            <p:spPr>
              <a:xfrm>
                <a:off x="191591" y="3116293"/>
                <a:ext cx="203945" cy="216024"/>
              </a:xfrm>
              <a:prstGeom prst="rect">
                <a:avLst/>
              </a:prstGeom>
              <a:solidFill>
                <a:srgbClr val="373C64"/>
              </a:solidFill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1200" b="1">
                  <a:solidFill>
                    <a:prstClr val="white"/>
                  </a:solidFill>
                  <a:latin typeface="华文楷体" pitchFamily="2" charset="-122"/>
                  <a:ea typeface="华文楷体" pitchFamily="2" charset="-122"/>
                </a:endParaRPr>
              </a:p>
            </p:txBody>
          </p:sp>
          <p:sp>
            <p:nvSpPr>
              <p:cNvPr id="28" name="矩形 27"/>
              <p:cNvSpPr/>
              <p:nvPr/>
            </p:nvSpPr>
            <p:spPr>
              <a:xfrm>
                <a:off x="286444" y="3181431"/>
                <a:ext cx="803220" cy="242049"/>
              </a:xfrm>
              <a:prstGeom prst="rect">
                <a:avLst/>
              </a:prstGeom>
              <a:solidFill>
                <a:srgbClr val="373C64"/>
              </a:solidFill>
              <a:ln>
                <a:solidFill>
                  <a:schemeClr val="bg1"/>
                </a:solidFill>
              </a:ln>
            </p:spPr>
            <p:txBody>
              <a:bodyPr wrap="square" lIns="36000" tIns="36000" rIns="36000" bIns="36000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1200" b="1">
                    <a:solidFill>
                      <a:prstClr val="white"/>
                    </a:solidFill>
                    <a:latin typeface="华文楷体" pitchFamily="2" charset="-122"/>
                    <a:ea typeface="华文楷体" pitchFamily="2" charset="-122"/>
                  </a:rPr>
                  <a:t>背景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72254253"/>
      </p:ext>
    </p:extLst>
  </p:cSld>
  <p:clrMapOvr>
    <a:masterClrMapping/>
  </p:clrMapOvr>
  <p:transition spd="med"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https://d.book118.com/318110113130006032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THINKCELLSHAPEDONOTDELETE" val="thinkcellActiveDocDoNotDelete"/>
</p:tagLst>
</file>

<file path=ppt/tags/tag2.xml><?xml version="1.0" encoding="utf-8"?>
<p:tagLst xmlns:p="http://schemas.openxmlformats.org/presentationml/2006/main">
  <p:tag name="THINKCELLSHAPEDONOTDELETE" val="thinkcellActiveDocDoNotDelete"/>
</p:tagLst>
</file>

<file path=ppt/tags/tag3.xml><?xml version="1.0" encoding="utf-8"?>
<p:tagLst xmlns:p="http://schemas.openxmlformats.org/presentationml/2006/main">
  <p:tag name="THINKCELLSHAPEDONOTDELETE" val="thinkcellActiveDocDoNotDelete"/>
</p:tagLst>
</file>

<file path=ppt/tags/tag4.xml><?xml version="1.0" encoding="utf-8"?>
<p:tagLst xmlns:p="http://schemas.openxmlformats.org/presentationml/2006/main">
  <p:tag name="THINKCELLSHAPEDONOTDELETE" val="thinkcellActiveDocDoNotDelete"/>
</p:tagLst>
</file>

<file path=ppt/tags/tag5.xml><?xml version="1.0" encoding="utf-8"?>
<p:tagLst xmlns:p="http://schemas.openxmlformats.org/presentationml/2006/main">
  <p:tag name="THINKCELLSHAPEDONOTDELETE" val="thinkcellActiveDocDoNotDelete"/>
</p:tagLst>
</file>

<file path=ppt/tags/tag6.xml><?xml version="1.0" encoding="utf-8"?>
<p:tagLst xmlns:p="http://schemas.openxmlformats.org/presentationml/2006/main">
  <p:tag name="THINKCELLSHAPEDONOTDELETE" val="thinkcellActiveDocDoNotDelete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 charset="-122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tx2">
            <a:lumMod val="20000"/>
            <a:lumOff val="80000"/>
          </a:schemeClr>
        </a:solidFill>
        <a:ln>
          <a:noFill/>
        </a:ln>
      </a:spPr>
      <a:bodyPr rtlCol="0" anchor="ctr"/>
      <a:lstStyle>
        <a:defPPr algn="ctr">
          <a:defRPr dirty="0" smtClean="0">
            <a:solidFill>
              <a:sysClr val="windowText" lastClr="000000"/>
            </a:solidFill>
            <a:latin typeface="华文楷体" pitchFamily="2" charset="-122"/>
            <a:ea typeface="华文楷体" pitchFamily="2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none" rtlCol="0">
        <a:spAutoFit/>
      </a:bodyPr>
      <a:lstStyle>
        <a:defPPr>
          <a:defRPr dirty="0" smtClean="0">
            <a:latin typeface="华文楷体" pitchFamily="2" charset="-122"/>
            <a:ea typeface="华文楷体" pitchFamily="2" charset="-122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318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9">
      <vt:lpstr>Arial</vt:lpstr>
      <vt:lpstr>Calibri</vt:lpstr>
      <vt:lpstr>宋体</vt:lpstr>
      <vt:lpstr>华文黑体</vt:lpstr>
      <vt:lpstr>Arial Unicode MS</vt:lpstr>
      <vt:lpstr>ＭＳ Ｐゴシック</vt:lpstr>
      <vt:lpstr>微软雅黑</vt:lpstr>
      <vt:lpstr>华文楷体</vt:lpstr>
      <vt:lpstr>Times New Roman</vt:lpstr>
      <vt:lpstr>华文细黑</vt:lpstr>
      <vt:lpstr>Heiti SC Medium</vt:lpstr>
      <vt:lpstr>Wingdings</vt:lpstr>
      <vt:lpstr>MS PGothic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2024-09-10T11:57:31.644</cp:lastPrinted>
  <dcterms:created xsi:type="dcterms:W3CDTF">2024-09-10T03:57:31Z</dcterms:created>
  <dcterms:modified xsi:type="dcterms:W3CDTF">2024-09-10T03:57:34Z</dcterms:modified>
</cp:coreProperties>
</file>