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70AD6-D83B-4525-94ED-87F2E8FD4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B2399-85D5-46FE-B21C-954528D4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1F2D4-1935-4D7A-8C73-E0CF49AB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BA390-FF24-43C8-BEF5-F69D54012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FF891-5F0C-46BA-AD87-9C60EB0C4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858EB4-0125-4FA9-BBB8-15A94A01B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F5FB7C-462B-45CD-BFC5-9CA5DC40A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34131-B1B1-4637-A300-5ACD54B33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2519F-C480-4394-A988-7F25D9880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4D4EE-C15F-4309-B7BB-AD93FDD8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1BA62-B730-44EC-9E81-F30CFD037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426" r:id="rId2"/>
    <p:sldLayoutId id="2147487427" r:id="rId3"/>
    <p:sldLayoutId id="2147487428" r:id="rId4"/>
    <p:sldLayoutId id="2147487429" r:id="rId5"/>
    <p:sldLayoutId id="2147487430" r:id="rId6"/>
    <p:sldLayoutId id="2147487431" r:id="rId7"/>
    <p:sldLayoutId id="2147487432" r:id="rId8"/>
    <p:sldLayoutId id="2147487433" r:id="rId9"/>
    <p:sldLayoutId id="2147487434" r:id="rId10"/>
    <p:sldLayoutId id="214748743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16130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审计学复习大纲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审计学概述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审计准则和职业道德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审计证据和审计程序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内部控制和风险管理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财务报表审计实务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审计学概述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审计学的定义和性质</a:t>
            </a:r>
            <a:endParaRPr lang="zh-CN" altLang="en-US"/>
          </a:p>
        </p:txBody>
      </p:sp>
      <p:sp>
        <p:nvSpPr>
          <p:cNvPr id="1048930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定义：审计学是一门研究审计活动及其规律的学科，包括审计理论、审计实务、审计方法等内容。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性质：审计学具有专业性、实践性、综合性等特点，是一门应用性很强的学科。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审计学的研究对象：包括财务报表审计、内部控制审计、风险管理审计等。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审计学的研究方法：包括抽样审计、风险导向审计、内部控制审计等。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审计学的研究对象和方法</a:t>
            </a:r>
            <a:endParaRPr lang="zh-CN" altLang="en-US"/>
          </a:p>
        </p:txBody>
      </p:sp>
      <p:sp>
        <p:nvSpPr>
          <p:cNvPr id="10489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研究对象：企业财务报表、内部控制、风险管理等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审计目标：确保财务报表的真实性、完整性、准确性和公允性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审计程序：计划审计工作、实施审计程序、出具审计报告等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方法：抽样审计、风险导向审计、内部审计等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审计学的产生和发展</a:t>
            </a:r>
            <a:endParaRPr lang="zh-CN" altLang="en-US"/>
          </a:p>
        </p:txBody>
      </p:sp>
      <p:sp>
        <p:nvSpPr>
          <p:cNvPr id="104906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审计学的发展：随着商业和金融的发展，审计学的理论和实践不断丰富和完善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审计学的起源：起源于古代的会计和财务检查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审计学的应用：广泛应用于企业、政府、非营利组织等各个领域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审计学的未来：随着科技的发展，审计学将更加智能化、自动化，更加注重风险管理和内部控制。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审计准则和职业道德</a:t>
            </a:r>
            <a:endParaRPr lang="zh-CN" altLang="en-US"/>
          </a:p>
        </p:txBody>
      </p:sp>
      <p:sp>
        <p:nvSpPr>
          <p:cNvPr id="104911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审计准则的含义和作用</a:t>
            </a:r>
            <a:endParaRPr lang="zh-CN" altLang="en-US"/>
          </a:p>
        </p:txBody>
      </p:sp>
      <p:sp>
        <p:nvSpPr>
          <p:cNvPr id="10491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审计准则：是指审计人员在执行审计工作时必须遵循的一系列规定和原则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内容：包括审计准则、审计程序、审计报告等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重要性：审计准则是审计工作的基础，是审计人员必须遵守的准则，也是审计工作的重要依据。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作用：确保审计工作的独立性、客观性和公正性，提高审计质量，保护审计人员的合法权益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审计准则的体系和内容</a:t>
            </a:r>
            <a:endParaRPr lang="zh-CN" altLang="en-US"/>
          </a:p>
        </p:txBody>
      </p:sp>
      <p:sp>
        <p:nvSpPr>
          <p:cNvPr id="1049222" name="矩形 3"/>
          <p:cNvSpPr/>
          <p:nvPr>
            <p:custDataLst>
              <p:tags r:id="rId2"/>
            </p:custDataLst>
          </p:nvPr>
        </p:nvSpPr>
        <p:spPr>
          <a:xfrm>
            <a:off x="972637" y="174634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3"/>
          <p:cNvSpPr/>
          <p:nvPr>
            <p:custDataLst>
              <p:tags r:id="rId3"/>
            </p:custDataLst>
          </p:nvPr>
        </p:nvSpPr>
        <p:spPr>
          <a:xfrm>
            <a:off x="608330" y="174634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"/>
          <p:cNvSpPr txBox="1"/>
          <p:nvPr>
            <p:custDataLst>
              <p:tags r:id="rId4"/>
            </p:custDataLst>
          </p:nvPr>
        </p:nvSpPr>
        <p:spPr>
          <a:xfrm>
            <a:off x="1160564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审计准则的体系：包括国际审计准则、国家审计准则、行业审计准则等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39"/>
          <p:cNvSpPr/>
          <p:nvPr>
            <p:custDataLst>
              <p:tags r:id="rId5"/>
            </p:custDataLst>
          </p:nvPr>
        </p:nvSpPr>
        <p:spPr>
          <a:xfrm>
            <a:off x="972637" y="322025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6"/>
            </p:custDataLst>
          </p:nvPr>
        </p:nvSpPr>
        <p:spPr>
          <a:xfrm>
            <a:off x="608330" y="322025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国际审计准则：由国际审计与鉴证准则委员会（IAASB）制定，包括审计、鉴证、质量控制等准则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12"/>
          <p:cNvSpPr/>
          <p:nvPr>
            <p:custDataLst>
              <p:tags r:id="rId8"/>
            </p:custDataLst>
          </p:nvPr>
        </p:nvSpPr>
        <p:spPr>
          <a:xfrm>
            <a:off x="972637" y="469415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7"/>
          <p:cNvSpPr/>
          <p:nvPr>
            <p:custDataLst>
              <p:tags r:id="rId9"/>
            </p:custDataLst>
          </p:nvPr>
        </p:nvSpPr>
        <p:spPr>
          <a:xfrm>
            <a:off x="608330" y="469415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国家审计准则：由各国政府或审计机关制定，如中国的《国家审计准则》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9"/>
          <p:cNvSpPr/>
          <p:nvPr>
            <p:custDataLst>
              <p:tags r:id="rId11"/>
            </p:custDataLst>
          </p:nvPr>
        </p:nvSpPr>
        <p:spPr>
          <a:xfrm>
            <a:off x="6659169" y="174634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6"/>
          <p:cNvSpPr/>
          <p:nvPr>
            <p:custDataLst>
              <p:tags r:id="rId12"/>
            </p:custDataLst>
          </p:nvPr>
        </p:nvSpPr>
        <p:spPr>
          <a:xfrm>
            <a:off x="6294862" y="174634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行业审计准则：由各行业协会或专业组织制定，如会计师协会的《审计准则》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64"/>
          <p:cNvSpPr/>
          <p:nvPr>
            <p:custDataLst>
              <p:tags r:id="rId14"/>
            </p:custDataLst>
          </p:nvPr>
        </p:nvSpPr>
        <p:spPr>
          <a:xfrm>
            <a:off x="6659169" y="322025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65"/>
          <p:cNvSpPr/>
          <p:nvPr>
            <p:custDataLst>
              <p:tags r:id="rId15"/>
            </p:custDataLst>
          </p:nvPr>
        </p:nvSpPr>
        <p:spPr>
          <a:xfrm>
            <a:off x="6294862" y="322025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审计准则的内容：包括审计目标、审计程序、审计证据、审计报告等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审计人员的职业道德</a:t>
            </a:r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独立性：审计人员应保持独立，不受任何利益影响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2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客观性：审计人员应客观公正地评价审计对象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8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保密性：审计人员应保护审计对象的商业秘密和隐私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04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专业胜任能力：审计人员应具备足够的专业知识和技能，以胜任审计工作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审计证据和审计程序</a:t>
            </a:r>
            <a:endParaRPr lang="zh-CN" altLang="en-US"/>
          </a:p>
        </p:txBody>
      </p:sp>
      <p:sp>
        <p:nvSpPr>
          <p:cNvPr id="104934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审计证据的含义和种类</a:t>
            </a:r>
            <a:endParaRPr lang="zh-CN" altLang="en-US"/>
          </a:p>
        </p:txBody>
      </p:sp>
      <p:sp>
        <p:nvSpPr>
          <p:cNvPr id="104938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330" y="1865198"/>
            <a:ext cx="2149825" cy="1823359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82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330" y="2949206"/>
            <a:ext cx="2149825" cy="182805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84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330" y="2951746"/>
            <a:ext cx="2149825" cy="73679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330" y="4038294"/>
            <a:ext cx="2149825" cy="182805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88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330" y="5126747"/>
            <a:ext cx="2149825" cy="739202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0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330" y="4040834"/>
            <a:ext cx="2149825" cy="73679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2" name="正文"/>
          <p:cNvSpPr txBox="1"/>
          <p:nvPr>
            <p:custDataLst>
              <p:tags r:id="rId8"/>
            </p:custDataLst>
          </p:nvPr>
        </p:nvSpPr>
        <p:spPr>
          <a:xfrm>
            <a:off x="2836674" y="1776928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审计证据的含义：审计证据是指审计人员在审计过程中获取的、用以支持审计结论的证据。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9"/>
            </p:custDataLst>
          </p:nvPr>
        </p:nvSpPr>
        <p:spPr>
          <a:xfrm>
            <a:off x="2836674" y="2873637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审计证据的种类：审计证据可以分为内部证据和外部证据，内部证据包括会计记录、内部控制、内部审计报告等，外部证据包括银行对账单、销售合同、发票等。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10"/>
            </p:custDataLst>
          </p:nvPr>
        </p:nvSpPr>
        <p:spPr>
          <a:xfrm>
            <a:off x="2836674" y="3970345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审计证据的获取：审计人员可以通过观察、询问、检查、计算等方式获取审计证据。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11"/>
            </p:custDataLst>
          </p:nvPr>
        </p:nvSpPr>
        <p:spPr>
          <a:xfrm>
            <a:off x="2836674" y="5067054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审计证据的质量：审计证据的质量是指审计证据的可靠性、相关性和充分性，审计人员需要确保获取的审计证据具有足够的质量。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0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330" y="1842337"/>
            <a:ext cx="2149825" cy="739202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审计证据的收集和整理</a:t>
            </a:r>
            <a:endParaRPr lang="zh-CN" altLang="en-US"/>
          </a:p>
        </p:txBody>
      </p:sp>
      <p:sp>
        <p:nvSpPr>
          <p:cNvPr id="10494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审计证据的定义：审计证据是指审计人员在审计过程中获取的、能够证明审计事项真实性、合法性和合规性的各种资料和信息。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审计证据的种类：包括会计凭证、账簿、报表、合同、协议、文件、记录、实物等。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审计证据的收集方法：包括询问、观察、检查、计算、分析等。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审计证据的整理方法：包括分类、排序、汇总、分析等。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审计程序的含义和种类</a:t>
            </a:r>
            <a:endParaRPr lang="zh-CN" altLang="en-US"/>
          </a:p>
        </p:txBody>
      </p:sp>
      <p:sp>
        <p:nvSpPr>
          <p:cNvPr id="1049494" name="正文"/>
          <p:cNvSpPr txBox="1"/>
          <p:nvPr>
            <p:custDataLst>
              <p:tags r:id="rId2"/>
            </p:custDataLst>
          </p:nvPr>
        </p:nvSpPr>
        <p:spPr>
          <a:xfrm>
            <a:off x="608330" y="2172759"/>
            <a:ext cx="10968990" cy="14500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含义：审计程序是指审计人员在审计过程中所采取的一系列步骤和措施，以获取审计证据，评价审计风险，形成审计意见。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3"/>
            </p:custDataLst>
          </p:nvPr>
        </p:nvSpPr>
        <p:spPr>
          <a:xfrm>
            <a:off x="608330" y="4059376"/>
            <a:ext cx="10968990" cy="14500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种类：审计程序可以分为内部审计程序和外部审计程序。内部审计程序是由企业内部审计部门进行的审计活动，外部审计程序是由独立的审计机构进行的审计活动。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审计程序的实施步骤和方法</a:t>
            </a:r>
            <a:endParaRPr lang="zh-CN" altLang="en-US"/>
          </a:p>
        </p:txBody>
      </p:sp>
      <p:sp>
        <p:nvSpPr>
          <p:cNvPr id="1049532" name="圆角矩形 3"/>
          <p:cNvSpPr/>
          <p:nvPr>
            <p:custDataLst>
              <p:tags r:id="rId2"/>
            </p:custDataLst>
          </p:nvPr>
        </p:nvSpPr>
        <p:spPr>
          <a:xfrm rot="16200000">
            <a:off x="2710215" y="1182015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4"/>
          <p:cNvSpPr/>
          <p:nvPr>
            <p:custDataLst>
              <p:tags r:id="rId3"/>
            </p:custDataLst>
          </p:nvPr>
        </p:nvSpPr>
        <p:spPr>
          <a:xfrm rot="16200000">
            <a:off x="2710215" y="-222465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11"/>
          <p:cNvSpPr/>
          <p:nvPr>
            <p:custDataLst>
              <p:tags r:id="rId4"/>
            </p:custDataLst>
          </p:nvPr>
        </p:nvSpPr>
        <p:spPr>
          <a:xfrm rot="16200000">
            <a:off x="8353270" y="-225687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10"/>
          <p:cNvSpPr/>
          <p:nvPr>
            <p:custDataLst>
              <p:tags r:id="rId5"/>
            </p:custDataLst>
          </p:nvPr>
        </p:nvSpPr>
        <p:spPr>
          <a:xfrm rot="16200000">
            <a:off x="2710215" y="2582627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31"/>
          <p:cNvSpPr/>
          <p:nvPr>
            <p:custDataLst>
              <p:tags r:id="rId6"/>
            </p:custDataLst>
          </p:nvPr>
        </p:nvSpPr>
        <p:spPr>
          <a:xfrm rot="16200000">
            <a:off x="8353270" y="1177503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34"/>
          <p:cNvSpPr/>
          <p:nvPr>
            <p:custDataLst>
              <p:tags r:id="rId7"/>
            </p:custDataLst>
          </p:nvPr>
        </p:nvSpPr>
        <p:spPr>
          <a:xfrm rot="16200000">
            <a:off x="8353270" y="2580693"/>
            <a:ext cx="1122540" cy="53252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文本框 5"/>
          <p:cNvSpPr txBox="1"/>
          <p:nvPr>
            <p:custDataLst>
              <p:tags r:id="rId8"/>
            </p:custDataLst>
          </p:nvPr>
        </p:nvSpPr>
        <p:spPr>
          <a:xfrm>
            <a:off x="6446040" y="4683223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审计报告的沟通和反馈：与被审计单位进行沟通和反馈，确保审计报告的准确性和完整性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6" name="文本框 6"/>
          <p:cNvSpPr txBox="1"/>
          <p:nvPr>
            <p:custDataLst>
              <p:tags r:id="rId9"/>
            </p:custDataLst>
          </p:nvPr>
        </p:nvSpPr>
        <p:spPr>
          <a:xfrm>
            <a:off x="6446040" y="328003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编制审计报告：根据审计结果编制审计报告，提出审计建议和意见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8" name="文本框 13"/>
          <p:cNvSpPr txBox="1"/>
          <p:nvPr>
            <p:custDataLst>
              <p:tags r:id="rId10"/>
            </p:custDataLst>
          </p:nvPr>
        </p:nvSpPr>
        <p:spPr>
          <a:xfrm>
            <a:off x="802985" y="4683867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收集审计证据：通过询问、观察、检查等方式获取审计证据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0" name="文本框 14"/>
          <p:cNvSpPr txBox="1"/>
          <p:nvPr>
            <p:custDataLst>
              <p:tags r:id="rId11"/>
            </p:custDataLst>
          </p:nvPr>
        </p:nvSpPr>
        <p:spPr>
          <a:xfrm>
            <a:off x="6446040" y="187684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评价审计证据：对收集到的审计证据进行评价和分析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2" name="文本框 15"/>
          <p:cNvSpPr txBox="1"/>
          <p:nvPr>
            <p:custDataLst>
              <p:tags r:id="rId12"/>
            </p:custDataLst>
          </p:nvPr>
        </p:nvSpPr>
        <p:spPr>
          <a:xfrm>
            <a:off x="802985" y="1878776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确定审计目标：明确审计的目的和范围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4" name="文本框 16"/>
          <p:cNvSpPr txBox="1"/>
          <p:nvPr>
            <p:custDataLst>
              <p:tags r:id="rId13"/>
            </p:custDataLst>
          </p:nvPr>
        </p:nvSpPr>
        <p:spPr>
          <a:xfrm>
            <a:off x="802985" y="3284544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制定审计计划：确定审计程序和方法，分配审计资源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6" name="圆角矩形 7"/>
          <p:cNvSpPr/>
          <p:nvPr>
            <p:custDataLst>
              <p:tags r:id="rId14"/>
            </p:custDataLst>
          </p:nvPr>
        </p:nvSpPr>
        <p:spPr>
          <a:xfrm rot="16200000">
            <a:off x="106868" y="3785361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圆角矩形 8"/>
          <p:cNvSpPr/>
          <p:nvPr>
            <p:custDataLst>
              <p:tags r:id="rId15"/>
            </p:custDataLst>
          </p:nvPr>
        </p:nvSpPr>
        <p:spPr>
          <a:xfrm rot="16200000">
            <a:off x="106868" y="2380882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0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923" y="237830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圆角矩形 27"/>
          <p:cNvSpPr/>
          <p:nvPr>
            <p:custDataLst>
              <p:tags r:id="rId17"/>
            </p:custDataLst>
          </p:nvPr>
        </p:nvSpPr>
        <p:spPr>
          <a:xfrm rot="16200000">
            <a:off x="106868" y="518532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4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923" y="378149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6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923" y="518468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https://d.book118.com/318116130103006023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审计学复习大纲</vt:lpstr>
      <vt:lpstr>目录</vt:lpstr>
      <vt:lpstr>添加章节标题</vt:lpstr>
      <vt:lpstr>审计学概述</vt:lpstr>
      <vt:lpstr>审计学的定义和性质</vt:lpstr>
      <vt:lpstr>审计学的研究对象和方法</vt:lpstr>
      <vt:lpstr>审计学的产生和发展</vt:lpstr>
      <vt:lpstr>审计准则和职业道德</vt:lpstr>
      <vt:lpstr>审计准则的含义和作用</vt:lpstr>
      <vt:lpstr>审计准则的体系和内容</vt:lpstr>
      <vt:lpstr>审计人员的职业道德</vt:lpstr>
      <vt:lpstr>审计证据和审计程序</vt:lpstr>
      <vt:lpstr>审计证据的含义和种类</vt:lpstr>
      <vt:lpstr>审计证据的收集和整理</vt:lpstr>
      <vt:lpstr>审计程序的含义和种类</vt:lpstr>
      <vt:lpstr>审计程序的实施步骤和方法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2024-08-30T08:11:28.318</cp:lastPrinted>
  <dcterms:created xsi:type="dcterms:W3CDTF">2024-08-30T00:11:28Z</dcterms:created>
  <dcterms:modified xsi:type="dcterms:W3CDTF">2024-08-30T00:11:31Z</dcterms:modified>
</cp:coreProperties>
</file>