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6FF049C-C379-4C53-9AE4-8E2DFF15600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B5D0E3-5B56-4F87-945B-45A2108F2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0CCFD8-BFEB-4E3C-BECD-04B57471C8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EB39B6-D62C-439D-B133-BF0A55C27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C45568-87EE-411A-92F5-686BD4C84A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9A7AAE-E39D-4212-9B14-ED232F8978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D094E7-7CA5-44D5-9D63-16F1E22F62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83F211-45E4-41BA-808D-84859B23AC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8FF643-6C47-4070-9B93-D5A57B6955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7A8E08-7BAF-4AAD-9C7E-C0C2A50D97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364F50-3503-4CCB-BFC4-04AE1FEA2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BBE869-7EBA-4CA9-95B4-79C3B572C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AB142B4-42EC-4CCE-AACE-0F11ABCDE8D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728DF33-E085-4FF7-B8D3-9F7BC94E303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5.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 Id="rId3" Type="http://schemas.openxmlformats.org/officeDocument/2006/relationships/image" Target="../media/image6.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2300212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58544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制定个性化学习路径的教学设计</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11"/>
          <p:cNvSpPr/>
          <p:nvPr/>
        </p:nvSpPr>
        <p:spPr>
          <a:xfrm>
            <a:off x="4453200" y="4485600"/>
            <a:ext cx="4063680" cy="100404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50000"/>
              </a:lnSpc>
            </a:pPr>
            <a:r>
              <a:rPr lang="zh-CN" sz="2000" b="1" strike="noStrike" spc="-1">
                <a:solidFill>
                  <a:schemeClr val="dk1"/>
                </a:solidFill>
                <a:latin typeface="微软雅黑"/>
                <a:ea typeface="微软雅黑"/>
              </a:rPr>
              <a:t>制作人：</a:t>
            </a:r>
            <a:r>
              <a:rPr lang="en-US" sz="2000" b="1" strike="noStrike" spc="-1">
                <a:solidFill>
                  <a:schemeClr val="dk1"/>
                </a:solidFill>
                <a:latin typeface="微软雅黑"/>
                <a:ea typeface="微软雅黑"/>
              </a:rPr>
              <a:t>XX </a:t>
            </a:r>
            <a:endParaRPr lang="en-US" sz="2000" b="0" strike="noStrike" spc="-1">
              <a:solidFill>
                <a:srgbClr val="000000"/>
              </a:solidFill>
              <a:latin typeface="Arial"/>
            </a:endParaRPr>
          </a:p>
          <a:p>
            <a:pPr defTabSz="914400">
              <a:lnSpc>
                <a:spcPct val="150000"/>
              </a:lnSpc>
            </a:pPr>
            <a:r>
              <a:rPr lang="zh-CN" sz="2000" b="1" strike="noStrike" spc="-1">
                <a:solidFill>
                  <a:schemeClr val="dk1"/>
                </a:solidFill>
                <a:latin typeface="微软雅黑"/>
                <a:ea typeface="微软雅黑"/>
              </a:rPr>
              <a:t>时间：</a:t>
            </a:r>
            <a:r>
              <a:rPr lang="en-US" sz="2000" b="1" strike="noStrike" spc="-1">
                <a:solidFill>
                  <a:schemeClr val="dk1"/>
                </a:solidFill>
                <a:latin typeface="微软雅黑"/>
                <a:ea typeface="微软雅黑"/>
              </a:rPr>
              <a:t>2024</a:t>
            </a:r>
            <a:r>
              <a:rPr lang="zh-CN" sz="2000" b="1" strike="noStrike" spc="-1">
                <a:solidFill>
                  <a:schemeClr val="dk1"/>
                </a:solidFill>
                <a:latin typeface="微软雅黑"/>
                <a:ea typeface="微软雅黑"/>
              </a:rPr>
              <a:t>年</a:t>
            </a:r>
            <a:r>
              <a:rPr lang="en-US" sz="2000" b="1" strike="noStrike" spc="-1">
                <a:solidFill>
                  <a:schemeClr val="dk1"/>
                </a:solidFill>
                <a:latin typeface="微软雅黑"/>
                <a:ea typeface="微软雅黑"/>
              </a:rPr>
              <a:t>X</a:t>
            </a:r>
            <a:r>
              <a:rPr lang="zh-CN" sz="2000" b="1" strike="noStrike" spc="-1">
                <a:solidFill>
                  <a:schemeClr val="dk1"/>
                </a:solidFill>
                <a:latin typeface="微软雅黑"/>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目录"/>
          <p:cNvSpPr/>
          <p:nvPr/>
        </p:nvSpPr>
        <p:spPr>
          <a:xfrm>
            <a:off x="5163120" y="504720"/>
            <a:ext cx="1865880" cy="105948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目录</a:t>
            </a:r>
            <a:endParaRPr lang="en-US" sz="3600" b="0" strike="noStrike" spc="-1">
              <a:solidFill>
                <a:srgbClr val="000000"/>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1</a:t>
            </a:r>
            <a:r>
              <a:rPr lang="zh-CN" sz="2400" b="1" strike="noStrike" spc="-1">
                <a:solidFill>
                  <a:schemeClr val="lt2">
                    <a:lumMod val="25000"/>
                  </a:schemeClr>
                </a:solidFill>
                <a:latin typeface="微软雅黑"/>
                <a:ea typeface="微软雅黑"/>
              </a:rPr>
              <a:t>章  简介</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2</a:t>
            </a:r>
            <a:r>
              <a:rPr lang="zh-CN" sz="2400" b="1" strike="noStrike" spc="-1">
                <a:solidFill>
                  <a:schemeClr val="lt2">
                    <a:lumMod val="25000"/>
                  </a:schemeClr>
                </a:solidFill>
                <a:latin typeface="微软雅黑"/>
                <a:ea typeface="微软雅黑"/>
              </a:rPr>
              <a:t>章  个性化学习路径的设计原则</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3</a:t>
            </a:r>
            <a:r>
              <a:rPr lang="zh-CN" sz="2400" b="1" strike="noStrike" spc="-1">
                <a:solidFill>
                  <a:schemeClr val="lt2">
                    <a:lumMod val="25000"/>
                  </a:schemeClr>
                </a:solidFill>
                <a:latin typeface="微软雅黑"/>
                <a:ea typeface="微软雅黑"/>
              </a:rPr>
              <a:t>章  个性化学习路径的实践案例</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4</a:t>
            </a:r>
            <a:r>
              <a:rPr lang="zh-CN" sz="2400" b="1" strike="noStrike" spc="-1">
                <a:solidFill>
                  <a:schemeClr val="lt2">
                    <a:lumMod val="25000"/>
                  </a:schemeClr>
                </a:solidFill>
                <a:latin typeface="微软雅黑"/>
                <a:ea typeface="微软雅黑"/>
              </a:rPr>
              <a:t>章  个性化学习路径的评估</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5</a:t>
            </a:r>
            <a:r>
              <a:rPr lang="zh-CN" sz="2400" b="1" strike="noStrike" spc="-1">
                <a:solidFill>
                  <a:schemeClr val="lt2">
                    <a:lumMod val="25000"/>
                  </a:schemeClr>
                </a:solidFill>
                <a:latin typeface="微软雅黑"/>
                <a:ea typeface="微软雅黑"/>
              </a:rPr>
              <a:t>章  个性化学习路径的实施策略</a:t>
            </a:r>
            <a:endParaRPr lang="en-US" sz="2400" b="0" strike="noStrike" spc="-1">
              <a:solidFill>
                <a:srgbClr val="000000"/>
              </a:solidFill>
              <a:latin typeface="Arial"/>
            </a:endParaRPr>
          </a:p>
          <a:p>
            <a:pPr defTabSz="914400">
              <a:lnSpc>
                <a:spcPct val="100000"/>
              </a:lnSpc>
            </a:pPr>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6</a:t>
            </a:r>
            <a:r>
              <a:rPr lang="zh-CN" sz="2400" b="1" strike="noStrike" spc="-1">
                <a:solidFill>
                  <a:schemeClr val="lt2">
                    <a:lumMod val="25000"/>
                  </a:schemeClr>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index"/>
          <p:cNvSpPr/>
          <p:nvPr/>
        </p:nvSpPr>
        <p:spPr>
          <a:xfrm>
            <a:off x="4678560" y="1699920"/>
            <a:ext cx="6318360" cy="521640"/>
          </a:xfrm>
          <a:prstGeom prst="rect">
            <a:avLst/>
          </a:prstGeom>
          <a:noFill/>
          <a:ln w="0">
            <a:noFill/>
          </a:ln>
        </p:spPr>
        <p:style>
          <a:lnRef idx="0"/>
          <a:fillRef idx="0"/>
          <a:effectRef idx="0"/>
          <a:fontRef idx="minor"/>
        </p:style>
        <p:txBody>
          <a:bodyPr lIns="90000" tIns="46800" rIns="90000" bIns="46800" anchor="t">
            <a:noAutofit/>
          </a:bodyPr>
          <a:lstStyle/>
          <a:p>
            <a:pPr marL="228600" indent="-228600" defTabSz="914400">
              <a:lnSpc>
                <a:spcPct val="150000"/>
              </a:lnSpc>
              <a:spcAft>
                <a:spcPts val="1001"/>
              </a:spcAft>
              <a:buClr>
                <a:srgbClr val="595959"/>
              </a:buClr>
              <a:buFont typeface="Arial"/>
              <a:buChar char="●"/>
            </a:pPr>
            <a:r>
              <a:rPr lang="en-US" sz="4000" b="0" strike="noStrike" spc="148">
                <a:solidFill>
                  <a:schemeClr val="dk1">
                    <a:lumMod val="65000"/>
                    <a:lumOff val="35000"/>
                  </a:schemeClr>
                </a:solidFill>
                <a:latin typeface="Arial"/>
                <a:ea typeface="微软雅黑"/>
              </a:rPr>
              <a:t>01</a:t>
            </a:r>
            <a:endParaRPr lang="en-US" sz="4000" b="0" strike="noStrike" spc="-1">
              <a:solidFill>
                <a:srgbClr val="000000"/>
              </a:solidFill>
              <a:latin typeface="Arial"/>
            </a:endParaRPr>
          </a:p>
        </p:txBody>
      </p:sp>
      <p:sp>
        <p:nvSpPr>
          <p:cNvPr id="78" name="title"/>
          <p:cNvSpPr/>
          <p:nvPr/>
        </p:nvSpPr>
        <p:spPr>
          <a:xfrm>
            <a:off x="3823200" y="2823840"/>
            <a:ext cx="6318360" cy="157248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1</a:t>
            </a:r>
            <a:r>
              <a:rPr lang="zh-CN" sz="4000" b="1" strike="noStrike" spc="299">
                <a:solidFill>
                  <a:schemeClr val="dk1">
                    <a:lumMod val="85000"/>
                    <a:lumOff val="15000"/>
                  </a:schemeClr>
                </a:solidFill>
                <a:latin typeface="Arial"/>
                <a:ea typeface="微软雅黑"/>
              </a:rPr>
              <a:t>章 简介</a:t>
            </a:r>
            <a:endParaRPr lang="en-US" sz="4000" b="0" strike="noStrike" spc="-1">
              <a:solidFill>
                <a:srgbClr val="000000"/>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2"/>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个性化学习路径的概念</a:t>
            </a:r>
            <a:endParaRPr lang="en-US" sz="2200" b="0" strike="noStrike" spc="-1">
              <a:solidFill>
                <a:srgbClr val="000000"/>
              </a:solidFill>
              <a:latin typeface="Arial"/>
            </a:endParaRPr>
          </a:p>
        </p:txBody>
      </p:sp>
      <p:sp>
        <p:nvSpPr>
          <p:cNvPr id="82"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个性化学习路径是指根据学生的不同特点和需求，为每位学生量身定制的学习路线。通过个性化学习路径，学生可以按照自己的学习风格和节奏进行学习，提高学习效率和成就感。</a:t>
            </a:r>
            <a:endParaRPr lang="en-US" sz="1800" b="0" strike="noStrike" spc="-1">
              <a:solidFill>
                <a:srgbClr val="000000"/>
              </a:solidFill>
              <a:latin typeface="Arial"/>
            </a:endParaRPr>
          </a:p>
        </p:txBody>
      </p:sp>
      <p:sp>
        <p:nvSpPr>
          <p:cNvPr id="83" name="header"/>
          <p:cNvSpPr/>
          <p:nvPr/>
        </p:nvSpPr>
        <p:spPr>
          <a:xfrm>
            <a:off x="0" y="36000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en-US" sz="3600" b="1" strike="noStrike" spc="299">
                <a:solidFill>
                  <a:schemeClr val="dk1">
                    <a:lumMod val="85000"/>
                    <a:lumOff val="15000"/>
                  </a:schemeClr>
                </a:solidFill>
                <a:latin typeface="Arial"/>
                <a:ea typeface="微软雅黑"/>
              </a:rPr>
              <a:t> </a:t>
            </a:r>
            <a:endParaRPr lang="en-US" sz="3600" b="0" strike="noStrike" spc="-1">
              <a:solidFill>
                <a:srgbClr val="000000"/>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个性化学习的意义</a:t>
            </a:r>
            <a:endParaRPr lang="en-US" sz="3600" b="0" strike="noStrike" spc="-1">
              <a:solidFill>
                <a:srgbClr val="000000"/>
              </a:solidFill>
              <a:latin typeface="Arial"/>
            </a:endParaRPr>
          </a:p>
        </p:txBody>
      </p:sp>
      <p:sp>
        <p:nvSpPr>
          <p:cNvPr id="8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个性化学习可以激发学生的学习动力，使学习更加高效和有趣。</a:t>
            </a:r>
            <a:endParaRPr lang="en-US" sz="1600" b="0" strike="noStrike" spc="-1">
              <a:solidFill>
                <a:srgbClr val="000000"/>
              </a:solidFill>
              <a:latin typeface="Arial"/>
            </a:endParaRPr>
          </a:p>
        </p:txBody>
      </p:sp>
      <p:sp>
        <p:nvSpPr>
          <p:cNvPr id="87"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提高学生学习的效率和兴趣</a:t>
            </a:r>
            <a:endParaRPr lang="en-US" sz="2000" b="0" strike="noStrike" spc="-1">
              <a:solidFill>
                <a:srgbClr val="000000"/>
              </a:solidFill>
              <a:latin typeface="Arial"/>
            </a:endParaRPr>
          </a:p>
        </p:txBody>
      </p:sp>
      <p:sp>
        <p:nvSpPr>
          <p:cNvPr id="88"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个性化学习培养学生独立学习和解决问题的能力，促进学生成为自主学习者。</a:t>
            </a:r>
            <a:endParaRPr lang="en-US" sz="1600" b="0" strike="noStrike" spc="-1">
              <a:solidFill>
                <a:srgbClr val="000000"/>
              </a:solidFill>
              <a:latin typeface="Arial"/>
            </a:endParaRPr>
          </a:p>
        </p:txBody>
      </p:sp>
      <p:sp>
        <p:nvSpPr>
          <p:cNvPr id="89"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促进学生的自主学习和问题解决能力</a:t>
            </a:r>
            <a:endParaRPr lang="en-US" sz="2000" b="0" strike="noStrike" spc="-1">
              <a:solidFill>
                <a:srgbClr val="000000"/>
              </a:solidFill>
              <a:latin typeface="Arial"/>
            </a:endParaRPr>
          </a:p>
        </p:txBody>
      </p:sp>
      <p:sp>
        <p:nvSpPr>
          <p:cNvPr id="9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个性化学习能够根据学生的兴趣和特长，促进学生在各个方面的全面发展。</a:t>
            </a:r>
            <a:endParaRPr lang="en-US" sz="1600" b="0" strike="noStrike" spc="-1">
              <a:solidFill>
                <a:srgbClr val="000000"/>
              </a:solidFill>
              <a:latin typeface="Arial"/>
            </a:endParaRPr>
          </a:p>
        </p:txBody>
      </p:sp>
      <p:sp>
        <p:nvSpPr>
          <p:cNvPr id="91"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促进学生的全面发展</a:t>
            </a:r>
            <a:endParaRPr lang="en-US" sz="2000" b="0" strike="noStrike" spc="-1">
              <a:solidFill>
                <a:srgbClr val="000000"/>
              </a:solidFill>
              <a:latin typeface="Arial"/>
            </a:endParaRPr>
          </a:p>
        </p:txBody>
      </p:sp>
      <p:sp>
        <p:nvSpPr>
          <p:cNvPr id="92"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93"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1"/>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教师根据学生的表现和需求调整教学方式和内容</a:t>
            </a:r>
            <a:endParaRPr lang="en-US" sz="2000" b="0" strike="noStrike" spc="-1">
              <a:solidFill>
                <a:srgbClr val="000000"/>
              </a:solidFill>
              <a:latin typeface="Arial"/>
            </a:endParaRPr>
          </a:p>
        </p:txBody>
      </p:sp>
      <p:sp>
        <p:nvSpPr>
          <p:cNvPr id="96"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教师通过观察学生的学习表现和反馈，灵活调整教学策略，以适应学生的需求。</a:t>
            </a:r>
            <a:endParaRPr lang="en-US" sz="1800" b="0" strike="noStrike" spc="-1">
              <a:solidFill>
                <a:srgbClr val="000000"/>
              </a:solidFill>
              <a:latin typeface="Arial"/>
            </a:endParaRPr>
          </a:p>
        </p:txBody>
      </p:sp>
      <p:sp>
        <p:nvSpPr>
          <p:cNvPr id="97" name="矩形 1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学生参与学习过程，主动探索适合自己的学习路径</a:t>
            </a:r>
            <a:endParaRPr lang="en-US" sz="2000" b="0" strike="noStrike" spc="-1">
              <a:solidFill>
                <a:srgbClr val="000000"/>
              </a:solidFill>
              <a:latin typeface="Arial"/>
            </a:endParaRPr>
          </a:p>
        </p:txBody>
      </p:sp>
      <p:sp>
        <p:nvSpPr>
          <p:cNvPr id="99"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学生通过选择学习目标、资源和学习方式，积极参与学习过程，探索适合自己的学习路径。</a:t>
            </a:r>
            <a:endParaRPr lang="en-US" sz="1800" b="0" strike="noStrike" spc="-1">
              <a:solidFill>
                <a:srgbClr val="000000"/>
              </a:solidFill>
              <a:latin typeface="Arial"/>
            </a:endParaRPr>
          </a:p>
        </p:txBody>
      </p:sp>
      <p:sp>
        <p:nvSpPr>
          <p:cNvPr id="100" name="矩形 2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个性化学习路径的挑战与机遇</a:t>
            </a:r>
            <a:endParaRPr lang="en-US" sz="2000" b="0" strike="noStrike" spc="-1">
              <a:solidFill>
                <a:srgbClr val="000000"/>
              </a:solidFill>
              <a:latin typeface="Arial"/>
            </a:endParaRPr>
          </a:p>
        </p:txBody>
      </p:sp>
      <p:sp>
        <p:nvSpPr>
          <p:cNvPr id="102"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挑战：需要投入大量时间和精力进行个性化设计；学生差异巨大，难以满足每个学生的需求。</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机遇：技术发展为个性化学习提供了更多可能性；提高教师专业发展水平。</a:t>
            </a:r>
            <a:endParaRPr lang="en-US" sz="1800" b="0" strike="noStrike" spc="-1">
              <a:solidFill>
                <a:srgbClr val="000000"/>
              </a:solidFill>
              <a:latin typeface="Arial"/>
            </a:endParaRPr>
          </a:p>
        </p:txBody>
      </p:sp>
      <p:sp>
        <p:nvSpPr>
          <p:cNvPr id="103"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个性化学习路径的实施方式</a:t>
            </a:r>
            <a:endParaRPr lang="en-US" sz="3600" b="0" strike="noStrike" spc="-1">
              <a:solidFill>
                <a:srgbClr val="000000"/>
              </a:solidFill>
              <a:latin typeface="Arial"/>
            </a:endParaRPr>
          </a:p>
        </p:txBody>
      </p:sp>
      <p:sp>
        <p:nvSpPr>
          <p:cNvPr id="104" name="矩形 2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利用技术手段设计个性化学习方案</a:t>
            </a:r>
            <a:endParaRPr lang="en-US" sz="2000" b="0" strike="noStrike" spc="-1">
              <a:solidFill>
                <a:srgbClr val="000000"/>
              </a:solidFill>
              <a:latin typeface="Arial"/>
            </a:endParaRPr>
          </a:p>
        </p:txBody>
      </p:sp>
      <p:sp>
        <p:nvSpPr>
          <p:cNvPr id="106"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借助人工智能、大数据分析等技术手段，为学生设计个性化学习计划和资源。</a:t>
            </a:r>
            <a:endParaRPr lang="en-US" sz="1800" b="0" strike="noStrike" spc="-1">
              <a:solidFill>
                <a:srgbClr val="000000"/>
              </a:solidFill>
              <a:latin typeface="Arial"/>
            </a:endParaRPr>
          </a:p>
        </p:txBody>
      </p:sp>
      <p:sp>
        <p:nvSpPr>
          <p:cNvPr id="107" name="流程图: 联系 27"/>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108" name="流程图: 联系 28"/>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109" name="流程图: 联系 29"/>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110" name="流程图: 联系 30"/>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个性化学习路径的挑战与机遇</a:t>
            </a:r>
            <a:endParaRPr lang="en-US" sz="3600" b="0" strike="noStrike" spc="-1">
              <a:solidFill>
                <a:srgbClr val="000000"/>
              </a:solidFill>
              <a:latin typeface="Arial"/>
            </a:endParaRPr>
          </a:p>
        </p:txBody>
      </p:sp>
      <p:sp>
        <p:nvSpPr>
          <p:cNvPr id="112"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教师和学校需要投入大量时间和精力去制定针对每个学生的个性化学习路径，提高教学质量和学生成绩。</a:t>
            </a:r>
            <a:endParaRPr lang="en-US" sz="1600" b="0" strike="noStrike" spc="-1">
              <a:solidFill>
                <a:srgbClr val="000000"/>
              </a:solidFill>
              <a:latin typeface="Arial"/>
            </a:endParaRPr>
          </a:p>
        </p:txBody>
      </p:sp>
      <p:sp>
        <p:nvSpPr>
          <p:cNvPr id="113"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挑战：需要投入大量时间和精力进行个性化设计</a:t>
            </a:r>
            <a:endParaRPr lang="en-US" sz="2000" b="0" strike="noStrike" spc="-1">
              <a:solidFill>
                <a:srgbClr val="000000"/>
              </a:solidFill>
              <a:latin typeface="Arial"/>
            </a:endParaRPr>
          </a:p>
        </p:txBody>
      </p:sp>
      <p:sp>
        <p:nvSpPr>
          <p:cNvPr id="114"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由于学生个体差异性，学校和教师很难为每个学生提供完全符合其需求和能力的学习路径，是个性化学习路径实施的挑战之一。</a:t>
            </a:r>
            <a:endParaRPr lang="en-US" sz="1600" b="0" strike="noStrike" spc="-1">
              <a:solidFill>
                <a:srgbClr val="000000"/>
              </a:solidFill>
              <a:latin typeface="Arial"/>
            </a:endParaRPr>
          </a:p>
        </p:txBody>
      </p:sp>
      <p:sp>
        <p:nvSpPr>
          <p:cNvPr id="115"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挑战：学生差异巨大，难以满足每个学生的需求</a:t>
            </a:r>
            <a:endParaRPr lang="en-US" sz="2000" b="0" strike="noStrike" spc="-1">
              <a:solidFill>
                <a:srgbClr val="000000"/>
              </a:solidFill>
              <a:latin typeface="Arial"/>
            </a:endParaRPr>
          </a:p>
        </p:txBody>
      </p:sp>
      <p:sp>
        <p:nvSpPr>
          <p:cNvPr id="116"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随着科技的发展，教学技术变得更加先进和智能化，为个性化学习路径的设计和实施提供了更多可能性和工具，提高学生学习质量。</a:t>
            </a:r>
            <a:endParaRPr lang="en-US" sz="1600" b="0" strike="noStrike" spc="-1">
              <a:solidFill>
                <a:srgbClr val="000000"/>
              </a:solidFill>
              <a:latin typeface="Arial"/>
            </a:endParaRPr>
          </a:p>
        </p:txBody>
      </p:sp>
      <p:sp>
        <p:nvSpPr>
          <p:cNvPr id="117"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机遇：技术发展为个性化学习提供了更多可能性</a:t>
            </a:r>
            <a:endParaRPr lang="en-US" sz="2000" b="0" strike="noStrike" spc="-1">
              <a:solidFill>
                <a:srgbClr val="000000"/>
              </a:solidFill>
              <a:latin typeface="Arial"/>
            </a:endParaRPr>
          </a:p>
        </p:txBody>
      </p:sp>
      <p:sp>
        <p:nvSpPr>
          <p:cNvPr id="118"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19"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index"/>
          <p:cNvSpPr/>
          <p:nvPr/>
        </p:nvSpPr>
        <p:spPr>
          <a:xfrm>
            <a:off x="4678560" y="1699920"/>
            <a:ext cx="6318360" cy="521640"/>
          </a:xfrm>
          <a:prstGeom prst="rect">
            <a:avLst/>
          </a:prstGeom>
          <a:noFill/>
          <a:ln w="0">
            <a:noFill/>
          </a:ln>
        </p:spPr>
        <p:style>
          <a:lnRef idx="0"/>
          <a:fillRef idx="0"/>
          <a:effectRef idx="0"/>
          <a:fontRef idx="minor"/>
        </p:style>
        <p:txBody>
          <a:bodyPr lIns="90000" tIns="46800" rIns="90000" bIns="46800" anchor="t">
            <a:noAutofit/>
          </a:bodyPr>
          <a:lstStyle/>
          <a:p>
            <a:pPr marL="228600" indent="-228600" defTabSz="914400">
              <a:lnSpc>
                <a:spcPct val="150000"/>
              </a:lnSpc>
              <a:spcAft>
                <a:spcPts val="1001"/>
              </a:spcAft>
              <a:buClr>
                <a:srgbClr val="595959"/>
              </a:buClr>
              <a:buFont typeface="Arial"/>
              <a:buChar char="●"/>
            </a:pPr>
            <a:r>
              <a:rPr lang="en-US" sz="4000" b="0" strike="noStrike" spc="148">
                <a:solidFill>
                  <a:schemeClr val="dk1">
                    <a:lumMod val="65000"/>
                    <a:lumOff val="35000"/>
                  </a:schemeClr>
                </a:solidFill>
                <a:latin typeface="Arial"/>
                <a:ea typeface="微软雅黑"/>
              </a:rPr>
              <a:t>02</a:t>
            </a:r>
            <a:endParaRPr lang="en-US" sz="4000" b="0" strike="noStrike" spc="-1">
              <a:solidFill>
                <a:srgbClr val="000000"/>
              </a:solidFill>
              <a:latin typeface="Arial"/>
            </a:endParaRPr>
          </a:p>
        </p:txBody>
      </p:sp>
      <p:sp>
        <p:nvSpPr>
          <p:cNvPr id="121" name="title"/>
          <p:cNvSpPr/>
          <p:nvPr/>
        </p:nvSpPr>
        <p:spPr>
          <a:xfrm>
            <a:off x="3823200" y="2823840"/>
            <a:ext cx="6318360" cy="157248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2</a:t>
            </a:r>
            <a:r>
              <a:rPr lang="zh-CN" sz="4000" b="1" strike="noStrike" spc="299">
                <a:solidFill>
                  <a:schemeClr val="dk1">
                    <a:lumMod val="85000"/>
                    <a:lumOff val="15000"/>
                  </a:schemeClr>
                </a:solidFill>
                <a:latin typeface="Arial"/>
                <a:ea typeface="微软雅黑"/>
              </a:rPr>
              <a:t>章 个性化学习路径的设计原则</a:t>
            </a:r>
            <a:endParaRPr lang="en-US" sz="4000" b="0" strike="noStrike" spc="-1">
              <a:solidFill>
                <a:srgbClr val="000000"/>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title"/>
          <p:cNvSpPr/>
          <p:nvPr/>
        </p:nvSpPr>
        <p:spPr>
          <a:xfrm>
            <a:off x="1101600" y="1220400"/>
            <a:ext cx="5400360" cy="71892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了解学生的学习需求</a:t>
            </a:r>
            <a:endParaRPr lang="en-US" sz="3600" b="0" strike="noStrike" spc="-1">
              <a:solidFill>
                <a:srgbClr val="000000"/>
              </a:solidFill>
              <a:latin typeface="Arial"/>
            </a:endParaRPr>
          </a:p>
        </p:txBody>
      </p:sp>
      <p:sp>
        <p:nvSpPr>
          <p:cNvPr id="12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了解学生的学习需求是制定个性化学习路径的第一步。通过调查问卷、学习风格测试等方式收集学生信息，可以更好地了解每位学生的学习风格、兴趣爱好和学习目标，为之后的教学设计提供重要依据。</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确定学习目标和评估标准</a:t>
            </a:r>
            <a:endParaRPr lang="en-US" sz="3600" b="0" strike="noStrike" spc="-1">
              <a:solidFill>
                <a:srgbClr val="000000"/>
              </a:solidFill>
              <a:latin typeface="Arial"/>
            </a:endParaRPr>
          </a:p>
        </p:txBody>
      </p:sp>
      <p:sp>
        <p:nvSpPr>
          <p:cNvPr id="12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明确具体的学习目标，让学生清晰知道自己的学习方向</a:t>
            </a:r>
            <a:endParaRPr lang="en-US" sz="1600" b="0" strike="noStrike" spc="-1">
              <a:solidFill>
                <a:srgbClr val="000000"/>
              </a:solidFill>
              <a:latin typeface="Arial"/>
            </a:endParaRPr>
          </a:p>
        </p:txBody>
      </p:sp>
      <p:sp>
        <p:nvSpPr>
          <p:cNvPr id="127"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目标明确</a:t>
            </a:r>
            <a:endParaRPr lang="en-US" sz="2000" b="0" strike="noStrike" spc="-1">
              <a:solidFill>
                <a:srgbClr val="000000"/>
              </a:solidFill>
              <a:latin typeface="Arial"/>
            </a:endParaRPr>
          </a:p>
        </p:txBody>
      </p:sp>
      <p:sp>
        <p:nvSpPr>
          <p:cNvPr id="128"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设定可以量化和评估的学习目标，以便及时调整学习进度</a:t>
            </a:r>
            <a:endParaRPr lang="en-US" sz="1600" b="0" strike="noStrike" spc="-1">
              <a:solidFill>
                <a:srgbClr val="000000"/>
              </a:solidFill>
              <a:latin typeface="Arial"/>
            </a:endParaRPr>
          </a:p>
        </p:txBody>
      </p:sp>
      <p:sp>
        <p:nvSpPr>
          <p:cNvPr id="129"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具体可衡量</a:t>
            </a:r>
            <a:endParaRPr lang="en-US" sz="2000" b="0" strike="noStrike" spc="-1">
              <a:solidFill>
                <a:srgbClr val="000000"/>
              </a:solidFill>
              <a:latin typeface="Arial"/>
            </a:endParaRPr>
          </a:p>
        </p:txBody>
      </p:sp>
      <p:sp>
        <p:nvSpPr>
          <p:cNvPr id="13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31"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2"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33"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4"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fontScale="90555"/>
          </a:bodyPr>
          <a:lstStyle/>
          <a:p>
            <a:pPr defTabSz="914400">
              <a:lnSpc>
                <a:spcPct val="100000"/>
              </a:lnSpc>
            </a:pPr>
            <a:r>
              <a:rPr lang="zh-CN" sz="3600" b="1" strike="noStrike" spc="299">
                <a:solidFill>
                  <a:schemeClr val="dk1">
                    <a:lumMod val="85000"/>
                    <a:lumOff val="15000"/>
                  </a:schemeClr>
                </a:solidFill>
                <a:latin typeface="Arial"/>
                <a:ea typeface="微软雅黑"/>
              </a:rPr>
              <a:t>设计多样化的学习活动</a:t>
            </a:r>
            <a:endParaRPr lang="en-US" sz="3600" b="0" strike="noStrike" spc="-1">
              <a:solidFill>
                <a:srgbClr val="000000"/>
              </a:solidFill>
              <a:latin typeface="Arial"/>
            </a:endParaRPr>
          </a:p>
        </p:txBody>
      </p:sp>
      <p:sp>
        <p:nvSpPr>
          <p:cNvPr id="135"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6"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结合教师讲解和互动讨论，提供理论知识传授</a:t>
            </a:r>
            <a:endParaRPr lang="en-US" sz="1800" b="0" strike="noStrike" spc="-1">
              <a:solidFill>
                <a:srgbClr val="000000"/>
              </a:solidFill>
              <a:latin typeface="Arial"/>
            </a:endParaRPr>
          </a:p>
        </p:txBody>
      </p:sp>
      <p:sp>
        <p:nvSpPr>
          <p:cNvPr id="137"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课堂教学</a:t>
            </a:r>
            <a:endParaRPr lang="en-US" sz="2400" b="0" strike="noStrike" spc="-1">
              <a:solidFill>
                <a:srgbClr val="000000"/>
              </a:solidFill>
              <a:latin typeface="Arial"/>
            </a:endParaRPr>
          </a:p>
        </p:txBody>
      </p:sp>
      <p:sp>
        <p:nvSpPr>
          <p:cNvPr id="138" name="椭圆 14"/>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9" name="椭圆 15"/>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0"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1"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400" b="1" strike="noStrike" spc="-1">
                <a:solidFill>
                  <a:schemeClr val="accent1"/>
                </a:solidFill>
                <a:latin typeface="微软雅黑"/>
                <a:ea typeface="微软雅黑"/>
              </a:rPr>
              <a:t> </a:t>
            </a:r>
            <a:endParaRPr lang="en-US" sz="24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通过实践操作，加深学生对知识的理解和实际运用能力</a:t>
            </a:r>
            <a:endParaRPr lang="en-US" sz="1800" b="0" strike="noStrike" spc="-1">
              <a:solidFill>
                <a:srgbClr val="000000"/>
              </a:solidFill>
              <a:latin typeface="Arial"/>
            </a:endParaRPr>
          </a:p>
        </p:txBody>
      </p:sp>
      <p:sp>
        <p:nvSpPr>
          <p:cNvPr id="144"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实践活动</a:t>
            </a:r>
            <a:endParaRPr lang="en-US" sz="24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1"/>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个性化辅导</a:t>
            </a:r>
            <a:endParaRPr lang="en-US" sz="2000" b="0" strike="noStrike" spc="-1">
              <a:solidFill>
                <a:srgbClr val="000000"/>
              </a:solidFill>
              <a:latin typeface="Arial"/>
            </a:endParaRPr>
          </a:p>
        </p:txBody>
      </p:sp>
      <p:sp>
        <p:nvSpPr>
          <p:cNvPr id="147"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根据学生的学习情况，提供个性化的学习辅导和建议</a:t>
            </a:r>
            <a:endParaRPr lang="en-US" sz="1800" b="0" strike="noStrike" spc="-1">
              <a:solidFill>
                <a:srgbClr val="000000"/>
              </a:solidFill>
              <a:latin typeface="Arial"/>
            </a:endParaRPr>
          </a:p>
        </p:txBody>
      </p:sp>
      <p:sp>
        <p:nvSpPr>
          <p:cNvPr id="148" name="矩形 1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学习日志</a:t>
            </a:r>
            <a:endParaRPr lang="en-US" sz="2000" b="0" strike="noStrike" spc="-1">
              <a:solidFill>
                <a:srgbClr val="000000"/>
              </a:solidFill>
              <a:latin typeface="Arial"/>
            </a:endParaRPr>
          </a:p>
        </p:txBody>
      </p:sp>
      <p:sp>
        <p:nvSpPr>
          <p:cNvPr id="150"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要求学生每日记录学习情况，便于学习效果的评估</a:t>
            </a:r>
            <a:endParaRPr lang="en-US" sz="1800" b="0" strike="noStrike" spc="-1">
              <a:solidFill>
                <a:srgbClr val="000000"/>
              </a:solidFill>
              <a:latin typeface="Arial"/>
            </a:endParaRPr>
          </a:p>
        </p:txBody>
      </p:sp>
      <p:sp>
        <p:nvSpPr>
          <p:cNvPr id="151" name="矩形 2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3"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54"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引入反馈机制</a:t>
            </a:r>
            <a:endParaRPr lang="en-US" sz="3600" b="0" strike="noStrike" spc="-1">
              <a:solidFill>
                <a:srgbClr val="000000"/>
              </a:solidFill>
              <a:latin typeface="Arial"/>
            </a:endParaRPr>
          </a:p>
        </p:txBody>
      </p:sp>
      <p:sp>
        <p:nvSpPr>
          <p:cNvPr id="155" name="矩形 2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定期测验</a:t>
            </a:r>
            <a:endParaRPr lang="en-US" sz="2000" b="0" strike="noStrike" spc="-1">
              <a:solidFill>
                <a:srgbClr val="000000"/>
              </a:solidFill>
              <a:latin typeface="Arial"/>
            </a:endParaRPr>
          </a:p>
        </p:txBody>
      </p:sp>
      <p:sp>
        <p:nvSpPr>
          <p:cNvPr id="157"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定期进行测验，检测学生对知识点的掌握程度</a:t>
            </a:r>
            <a:endParaRPr lang="en-US" sz="1800" b="0" strike="noStrike" spc="-1">
              <a:solidFill>
                <a:srgbClr val="000000"/>
              </a:solidFill>
              <a:latin typeface="Arial"/>
            </a:endParaRPr>
          </a:p>
        </p:txBody>
      </p:sp>
      <p:sp>
        <p:nvSpPr>
          <p:cNvPr id="158" name="流程图: 联系 27"/>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159" name="流程图: 联系 28"/>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160" name="流程图: 联系 29"/>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161" name="流程图: 联系 30"/>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矩形 2"/>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个性化学习路径设计</a:t>
            </a:r>
            <a:endParaRPr lang="en-US" sz="2200" b="0" strike="noStrike" spc="-1">
              <a:solidFill>
                <a:srgbClr val="000000"/>
              </a:solidFill>
              <a:latin typeface="Arial"/>
            </a:endParaRPr>
          </a:p>
        </p:txBody>
      </p:sp>
      <p:sp>
        <p:nvSpPr>
          <p:cNvPr id="164"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个性化学习路径设计是根据学生的特点和需求，通过制定不同的学习计划和教学活动来实现最佳学习效果。这种教学设计能够激发学生的学习兴趣，提高学习积极性，帮助学生更好地掌握知识，提升学习成绩。</a:t>
            </a:r>
            <a:endParaRPr lang="en-US" sz="1800" b="0" strike="noStrike" spc="-1">
              <a:solidFill>
                <a:srgbClr val="000000"/>
              </a:solidFill>
              <a:latin typeface="Arial"/>
            </a:endParaRPr>
          </a:p>
        </p:txBody>
      </p:sp>
      <p:sp>
        <p:nvSpPr>
          <p:cNvPr id="165" name="header"/>
          <p:cNvSpPr/>
          <p:nvPr/>
        </p:nvSpPr>
        <p:spPr>
          <a:xfrm>
            <a:off x="0" y="36000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en-US" sz="3600" b="1" strike="noStrike" spc="299">
                <a:solidFill>
                  <a:schemeClr val="dk1">
                    <a:lumMod val="85000"/>
                    <a:lumOff val="15000"/>
                  </a:schemeClr>
                </a:solidFill>
                <a:latin typeface="Arial"/>
                <a:ea typeface="微软雅黑"/>
              </a:rPr>
              <a:t> </a:t>
            </a:r>
            <a:endParaRPr lang="en-US" sz="3600" b="0" strike="noStrike" spc="-1">
              <a:solidFill>
                <a:srgbClr val="000000"/>
              </a:solidFill>
              <a:latin typeface="Arial"/>
            </a:endParaRPr>
          </a:p>
        </p:txBody>
      </p:sp>
      <p:sp>
        <p:nvSpPr>
          <p:cNvPr id="16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个性化学习路径的重要性</a:t>
            </a:r>
            <a:endParaRPr lang="en-US" sz="3600" b="0" strike="noStrike" spc="-1">
              <a:solidFill>
                <a:srgbClr val="000000"/>
              </a:solidFill>
              <a:latin typeface="Arial"/>
            </a:endParaRPr>
          </a:p>
        </p:txBody>
      </p:sp>
      <p:sp>
        <p:nvSpPr>
          <p:cNvPr id="168"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根据学生特点设计个性化学习路径，有针对性地提供学习资源和指导，提高学习效率</a:t>
            </a:r>
            <a:endParaRPr lang="en-US" sz="1600" b="0" strike="noStrike" spc="-1">
              <a:solidFill>
                <a:srgbClr val="000000"/>
              </a:solidFill>
              <a:latin typeface="Arial"/>
            </a:endParaRPr>
          </a:p>
        </p:txBody>
      </p:sp>
      <p:sp>
        <p:nvSpPr>
          <p:cNvPr id="169"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提高学习效率</a:t>
            </a:r>
            <a:endParaRPr lang="en-US" sz="2000" b="0" strike="noStrike" spc="-1">
              <a:solidFill>
                <a:srgbClr val="000000"/>
              </a:solidFill>
              <a:latin typeface="Arial"/>
            </a:endParaRPr>
          </a:p>
        </p:txBody>
      </p:sp>
      <p:sp>
        <p:nvSpPr>
          <p:cNvPr id="170"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通过个性化设计的学习活动，激发学生的学习兴趣，增强学习动力</a:t>
            </a:r>
            <a:endParaRPr lang="en-US" sz="1600" b="0" strike="noStrike" spc="-1">
              <a:solidFill>
                <a:srgbClr val="000000"/>
              </a:solidFill>
              <a:latin typeface="Arial"/>
            </a:endParaRPr>
          </a:p>
        </p:txBody>
      </p:sp>
      <p:sp>
        <p:nvSpPr>
          <p:cNvPr id="171"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激发学习兴趣</a:t>
            </a:r>
            <a:endParaRPr lang="en-US" sz="2000" b="0" strike="noStrike" spc="-1">
              <a:solidFill>
                <a:srgbClr val="000000"/>
              </a:solidFill>
              <a:latin typeface="Arial"/>
            </a:endParaRPr>
          </a:p>
        </p:txBody>
      </p:sp>
      <p:sp>
        <p:nvSpPr>
          <p:cNvPr id="172"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个性化学习路径鼓励学生自主学习，培养学生的学习能力和解决问题的能力</a:t>
            </a:r>
            <a:endParaRPr lang="en-US" sz="1600" b="0" strike="noStrike" spc="-1">
              <a:solidFill>
                <a:srgbClr val="000000"/>
              </a:solidFill>
              <a:latin typeface="Arial"/>
            </a:endParaRPr>
          </a:p>
        </p:txBody>
      </p:sp>
      <p:sp>
        <p:nvSpPr>
          <p:cNvPr id="173"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促进自主学习</a:t>
            </a:r>
            <a:endParaRPr lang="en-US" sz="2000" b="0" strike="noStrike" spc="-1">
              <a:solidFill>
                <a:srgbClr val="000000"/>
              </a:solidFill>
              <a:latin typeface="Arial"/>
            </a:endParaRPr>
          </a:p>
        </p:txBody>
      </p:sp>
      <p:sp>
        <p:nvSpPr>
          <p:cNvPr id="174"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75"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个性化学习路径的实施步骤</a:t>
            </a:r>
            <a:endParaRPr lang="en-US" sz="3600" b="0" strike="noStrike" spc="-1">
              <a:solidFill>
                <a:srgbClr val="000000"/>
              </a:solidFill>
              <a:latin typeface="Arial"/>
            </a:endParaRPr>
          </a:p>
        </p:txBody>
      </p:sp>
      <p:sp>
        <p:nvSpPr>
          <p:cNvPr id="177"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了解学生的学习需求和特点，为制定学习路径提供数据支持</a:t>
            </a:r>
            <a:endParaRPr lang="en-US" sz="1600" b="0" strike="noStrike" spc="-1">
              <a:solidFill>
                <a:srgbClr val="000000"/>
              </a:solidFill>
              <a:latin typeface="Arial"/>
            </a:endParaRPr>
          </a:p>
        </p:txBody>
      </p:sp>
      <p:sp>
        <p:nvSpPr>
          <p:cNvPr id="178"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需求调研</a:t>
            </a:r>
            <a:endParaRPr lang="en-US" sz="2000" b="0" strike="noStrike" spc="-1">
              <a:solidFill>
                <a:srgbClr val="000000"/>
              </a:solidFill>
              <a:latin typeface="Arial"/>
            </a:endParaRPr>
          </a:p>
        </p:txBody>
      </p:sp>
      <p:sp>
        <p:nvSpPr>
          <p:cNvPr id="179"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明确学习目标，为学生提供清晰的学习方向</a:t>
            </a:r>
            <a:endParaRPr lang="en-US" sz="1600" b="0" strike="noStrike" spc="-1">
              <a:solidFill>
                <a:srgbClr val="000000"/>
              </a:solidFill>
              <a:latin typeface="Arial"/>
            </a:endParaRPr>
          </a:p>
        </p:txBody>
      </p:sp>
      <p:sp>
        <p:nvSpPr>
          <p:cNvPr id="180"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目标设定</a:t>
            </a:r>
            <a:endParaRPr lang="en-US" sz="2000" b="0" strike="noStrike" spc="-1">
              <a:solidFill>
                <a:srgbClr val="000000"/>
              </a:solidFill>
              <a:latin typeface="Arial"/>
            </a:endParaRPr>
          </a:p>
        </p:txBody>
      </p:sp>
      <p:sp>
        <p:nvSpPr>
          <p:cNvPr id="181"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设计多样化的学习活动，激发学生学习兴趣</a:t>
            </a:r>
            <a:endParaRPr lang="en-US" sz="1600" b="0" strike="noStrike" spc="-1">
              <a:solidFill>
                <a:srgbClr val="000000"/>
              </a:solidFill>
              <a:latin typeface="Arial"/>
            </a:endParaRPr>
          </a:p>
        </p:txBody>
      </p:sp>
      <p:sp>
        <p:nvSpPr>
          <p:cNvPr id="182"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活动设计</a:t>
            </a:r>
            <a:endParaRPr lang="en-US" sz="2000" b="0" strike="noStrike" spc="-1">
              <a:solidFill>
                <a:srgbClr val="000000"/>
              </a:solidFill>
              <a:latin typeface="Arial"/>
            </a:endParaRPr>
          </a:p>
        </p:txBody>
      </p:sp>
      <p:sp>
        <p:nvSpPr>
          <p:cNvPr id="183"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通过反馈机制及时调整学习路径，保证学习效果</a:t>
            </a:r>
            <a:endParaRPr lang="en-US" sz="1600" b="0" strike="noStrike" spc="-1">
              <a:solidFill>
                <a:srgbClr val="000000"/>
              </a:solidFill>
              <a:latin typeface="Arial"/>
            </a:endParaRPr>
          </a:p>
        </p:txBody>
      </p:sp>
      <p:sp>
        <p:nvSpPr>
          <p:cNvPr id="184"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反馈调整</a:t>
            </a:r>
            <a:endParaRPr lang="en-US" sz="2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5" name="index"/>
          <p:cNvSpPr/>
          <p:nvPr/>
        </p:nvSpPr>
        <p:spPr>
          <a:xfrm>
            <a:off x="4678560" y="1699920"/>
            <a:ext cx="6318360" cy="521640"/>
          </a:xfrm>
          <a:prstGeom prst="rect">
            <a:avLst/>
          </a:prstGeom>
          <a:noFill/>
          <a:ln w="0">
            <a:noFill/>
          </a:ln>
        </p:spPr>
        <p:style>
          <a:lnRef idx="0"/>
          <a:fillRef idx="0"/>
          <a:effectRef idx="0"/>
          <a:fontRef idx="minor"/>
        </p:style>
        <p:txBody>
          <a:bodyPr lIns="90000" tIns="46800" rIns="90000" bIns="46800" anchor="t">
            <a:noAutofit/>
          </a:bodyPr>
          <a:lstStyle/>
          <a:p>
            <a:pPr marL="228600" indent="-228600" defTabSz="914400">
              <a:lnSpc>
                <a:spcPct val="150000"/>
              </a:lnSpc>
              <a:spcAft>
                <a:spcPts val="1001"/>
              </a:spcAft>
              <a:buClr>
                <a:srgbClr val="595959"/>
              </a:buClr>
              <a:buFont typeface="Arial"/>
              <a:buChar char="●"/>
            </a:pPr>
            <a:r>
              <a:rPr lang="en-US" sz="4000" b="0" strike="noStrike" spc="148">
                <a:solidFill>
                  <a:schemeClr val="dk1">
                    <a:lumMod val="65000"/>
                    <a:lumOff val="35000"/>
                  </a:schemeClr>
                </a:solidFill>
                <a:latin typeface="Arial"/>
                <a:ea typeface="微软雅黑"/>
              </a:rPr>
              <a:t>03</a:t>
            </a:r>
            <a:endParaRPr lang="en-US" sz="4000" b="0" strike="noStrike" spc="-1">
              <a:solidFill>
                <a:srgbClr val="000000"/>
              </a:solidFill>
              <a:latin typeface="Arial"/>
            </a:endParaRPr>
          </a:p>
        </p:txBody>
      </p:sp>
      <p:sp>
        <p:nvSpPr>
          <p:cNvPr id="186" name="title"/>
          <p:cNvSpPr/>
          <p:nvPr/>
        </p:nvSpPr>
        <p:spPr>
          <a:xfrm>
            <a:off x="3823200" y="2823840"/>
            <a:ext cx="6318360" cy="157248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3</a:t>
            </a:r>
            <a:r>
              <a:rPr lang="zh-CN" sz="4000" b="1" strike="noStrike" spc="299">
                <a:solidFill>
                  <a:schemeClr val="dk1">
                    <a:lumMod val="85000"/>
                    <a:lumOff val="15000"/>
                  </a:schemeClr>
                </a:solidFill>
                <a:latin typeface="Arial"/>
                <a:ea typeface="微软雅黑"/>
              </a:rPr>
              <a:t>章 个性化学习路径的实践案例</a:t>
            </a:r>
            <a:endParaRPr lang="en-US" sz="4000" b="0" strike="noStrike" spc="-1">
              <a:solidFill>
                <a:srgbClr val="000000"/>
              </a:solidFill>
              <a:latin typeface="Arial"/>
            </a:endParaRPr>
          </a:p>
        </p:txBody>
      </p:sp>
      <p:sp>
        <p:nvSpPr>
          <p:cNvPr id="1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矩形 2"/>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Flipped classroom</a:t>
            </a:r>
            <a:r>
              <a:rPr lang="zh-CN" sz="2200" b="1" strike="noStrike" spc="299">
                <a:solidFill>
                  <a:schemeClr val="dk1"/>
                </a:solidFill>
                <a:latin typeface="Arial"/>
                <a:ea typeface="微软雅黑"/>
              </a:rPr>
              <a:t>倒置教室模式</a:t>
            </a:r>
            <a:endParaRPr lang="en-US" sz="2200" b="0" strike="noStrike" spc="-1">
              <a:solidFill>
                <a:srgbClr val="000000"/>
              </a:solidFill>
              <a:latin typeface="Arial"/>
            </a:endParaRPr>
          </a:p>
        </p:txBody>
      </p:sp>
      <p:sp>
        <p:nvSpPr>
          <p:cNvPr id="190"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800" b="0" strike="noStrike" spc="148">
                <a:solidFill>
                  <a:schemeClr val="dk1"/>
                </a:solidFill>
                <a:latin typeface="Arial"/>
                <a:ea typeface="微软雅黑"/>
              </a:rPr>
              <a:t>Flipped classroom</a:t>
            </a:r>
            <a:r>
              <a:rPr lang="zh-CN" sz="1800" b="0" strike="noStrike" spc="148">
                <a:solidFill>
                  <a:schemeClr val="dk1"/>
                </a:solidFill>
                <a:latin typeface="Arial"/>
                <a:ea typeface="微软雅黑"/>
              </a:rPr>
              <a:t>是一种教学模式，学生在课前通过预习视频、文献阅读等方式提前了解知识点，课堂时间则用于讨论和实践，促进学生思维的深入和合作能力的培养。</a:t>
            </a:r>
            <a:endParaRPr lang="en-US" sz="1800" b="0" strike="noStrike" spc="-1">
              <a:solidFill>
                <a:srgbClr val="000000"/>
              </a:solidFill>
              <a:latin typeface="Arial"/>
            </a:endParaRPr>
          </a:p>
        </p:txBody>
      </p:sp>
      <p:sp>
        <p:nvSpPr>
          <p:cNvPr id="191" name="header"/>
          <p:cNvSpPr/>
          <p:nvPr/>
        </p:nvSpPr>
        <p:spPr>
          <a:xfrm>
            <a:off x="0" y="36000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en-US" sz="3600" b="1" strike="noStrike" spc="299">
                <a:solidFill>
                  <a:schemeClr val="dk1">
                    <a:lumMod val="85000"/>
                    <a:lumOff val="15000"/>
                  </a:schemeClr>
                </a:solidFill>
                <a:latin typeface="Arial"/>
                <a:ea typeface="微软雅黑"/>
              </a:rPr>
              <a:t> </a:t>
            </a:r>
            <a:endParaRPr lang="en-US" sz="3600" b="0" strike="noStrike" spc="-1">
              <a:solidFill>
                <a:srgbClr val="000000"/>
              </a:solidFill>
              <a:latin typeface="Arial"/>
            </a:endParaRPr>
          </a:p>
        </p:txBody>
      </p:sp>
      <p:sp>
        <p:nvSpPr>
          <p:cNvPr id="192"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项目学习</a:t>
            </a:r>
            <a:endParaRPr lang="en-US" sz="3600" b="0" strike="noStrike" spc="-1">
              <a:solidFill>
                <a:srgbClr val="000000"/>
              </a:solidFill>
              <a:latin typeface="Arial"/>
            </a:endParaRPr>
          </a:p>
        </p:txBody>
      </p:sp>
      <p:sp>
        <p:nvSpPr>
          <p:cNvPr id="194"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学生通过参与项目实践，掌握知识和技能</a:t>
            </a:r>
            <a:endParaRPr lang="en-US" sz="1600" b="0" strike="noStrike" spc="-1">
              <a:solidFill>
                <a:srgbClr val="000000"/>
              </a:solidFill>
              <a:latin typeface="Arial"/>
            </a:endParaRPr>
          </a:p>
        </p:txBody>
      </p:sp>
      <p:sp>
        <p:nvSpPr>
          <p:cNvPr id="195"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实践参与</a:t>
            </a:r>
            <a:endParaRPr lang="en-US" sz="2000" b="0" strike="noStrike" spc="-1">
              <a:solidFill>
                <a:srgbClr val="000000"/>
              </a:solidFill>
              <a:latin typeface="Arial"/>
            </a:endParaRPr>
          </a:p>
        </p:txBody>
      </p:sp>
      <p:sp>
        <p:nvSpPr>
          <p:cNvPr id="196"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培养学生解决问题的能力</a:t>
            </a:r>
            <a:endParaRPr lang="en-US" sz="1600" b="0" strike="noStrike" spc="-1">
              <a:solidFill>
                <a:srgbClr val="000000"/>
              </a:solidFill>
              <a:latin typeface="Arial"/>
            </a:endParaRPr>
          </a:p>
        </p:txBody>
      </p:sp>
      <p:sp>
        <p:nvSpPr>
          <p:cNvPr id="197"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问题解决</a:t>
            </a:r>
            <a:endParaRPr lang="en-US" sz="2000" b="0" strike="noStrike" spc="-1">
              <a:solidFill>
                <a:srgbClr val="000000"/>
              </a:solidFill>
              <a:latin typeface="Arial"/>
            </a:endParaRPr>
          </a:p>
        </p:txBody>
      </p:sp>
      <p:sp>
        <p:nvSpPr>
          <p:cNvPr id="198"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促进学生团队合作和沟通能力</a:t>
            </a:r>
            <a:endParaRPr lang="en-US" sz="1600" b="0" strike="noStrike" spc="-1">
              <a:solidFill>
                <a:srgbClr val="000000"/>
              </a:solidFill>
              <a:latin typeface="Arial"/>
            </a:endParaRPr>
          </a:p>
        </p:txBody>
      </p:sp>
      <p:sp>
        <p:nvSpPr>
          <p:cNvPr id="199"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团队合作</a:t>
            </a:r>
            <a:endParaRPr lang="en-US" sz="2000" b="0" strike="noStrike" spc="-1">
              <a:solidFill>
                <a:srgbClr val="000000"/>
              </a:solidFill>
              <a:latin typeface="Arial"/>
            </a:endParaRPr>
          </a:p>
        </p:txBody>
      </p:sp>
      <p:sp>
        <p:nvSpPr>
          <p:cNvPr id="200"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帮助学生将理论知识应用到实际项目中</a:t>
            </a:r>
            <a:endParaRPr lang="en-US" sz="1600" b="0" strike="noStrike" spc="-1">
              <a:solidFill>
                <a:srgbClr val="000000"/>
              </a:solidFill>
              <a:latin typeface="Arial"/>
            </a:endParaRPr>
          </a:p>
        </p:txBody>
      </p:sp>
      <p:sp>
        <p:nvSpPr>
          <p:cNvPr id="201"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实际应用</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title"/>
          <p:cNvSpPr/>
          <p:nvPr/>
        </p:nvSpPr>
        <p:spPr>
          <a:xfrm>
            <a:off x="1101600" y="1220400"/>
            <a:ext cx="5400360" cy="71892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混合式学习</a:t>
            </a:r>
            <a:endParaRPr lang="en-US" sz="3600" b="0" strike="noStrike" spc="-1">
              <a:solidFill>
                <a:srgbClr val="000000"/>
              </a:solidFill>
              <a:latin typeface="Arial"/>
            </a:endParaRPr>
          </a:p>
        </p:txBody>
      </p:sp>
      <p:sp>
        <p:nvSpPr>
          <p:cNvPr id="203"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混合式学习结合了线上和线下教学的优势，学生可以根据自己的学习节奏和方式进行灵活安排，通过在线学习资源和实体教室学习相结合，提高学习效率和参与度。</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个性化学习平台</a:t>
            </a:r>
            <a:endParaRPr lang="en-US" sz="3600" b="0" strike="noStrike" spc="-1">
              <a:solidFill>
                <a:srgbClr val="000000"/>
              </a:solidFill>
              <a:latin typeface="Arial"/>
            </a:endParaRPr>
          </a:p>
        </p:txBody>
      </p:sp>
      <p:sp>
        <p:nvSpPr>
          <p:cNvPr id="205"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6"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根据学生的学习习惯和表现个性化推荐学习资源</a:t>
            </a:r>
            <a:endParaRPr lang="en-US" sz="1800" b="0" strike="noStrike" spc="-1">
              <a:solidFill>
                <a:srgbClr val="000000"/>
              </a:solidFill>
              <a:latin typeface="Arial"/>
            </a:endParaRPr>
          </a:p>
        </p:txBody>
      </p:sp>
      <p:sp>
        <p:nvSpPr>
          <p:cNvPr id="207"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智能推荐</a:t>
            </a:r>
            <a:endParaRPr lang="en-US" sz="2400" b="0" strike="noStrike" spc="-1">
              <a:solidFill>
                <a:srgbClr val="000000"/>
              </a:solidFill>
              <a:latin typeface="Arial"/>
            </a:endParaRPr>
          </a:p>
        </p:txBody>
      </p:sp>
      <p:sp>
        <p:nvSpPr>
          <p:cNvPr id="208" name="椭圆 14"/>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9" name="椭圆 15"/>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10"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及时反馈学生学习情况，帮助调整学习策略</a:t>
            </a:r>
            <a:endParaRPr lang="en-US" sz="1400" b="0" strike="noStrike" spc="-1">
              <a:solidFill>
                <a:srgbClr val="000000"/>
              </a:solidFill>
              <a:latin typeface="Arial"/>
            </a:endParaRPr>
          </a:p>
        </p:txBody>
      </p:sp>
      <p:sp>
        <p:nvSpPr>
          <p:cNvPr id="211"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学习反馈</a:t>
            </a:r>
            <a:endParaRPr lang="en-US" sz="2400" b="0" strike="noStrike" spc="-1">
              <a:solidFill>
                <a:srgbClr val="000000"/>
              </a:solidFill>
              <a:latin typeface="Arial"/>
            </a:endParaRPr>
          </a:p>
        </p:txBody>
      </p:sp>
      <p:sp>
        <p:nvSpPr>
          <p:cNvPr id="2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3"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为学生制定个性化学习路径，提高学习效果</a:t>
            </a:r>
            <a:endParaRPr lang="en-US" sz="1800" b="0" strike="noStrike" spc="-1">
              <a:solidFill>
                <a:srgbClr val="000000"/>
              </a:solidFill>
              <a:latin typeface="Arial"/>
            </a:endParaRPr>
          </a:p>
        </p:txBody>
      </p:sp>
      <p:sp>
        <p:nvSpPr>
          <p:cNvPr id="214"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学习路径</a:t>
            </a:r>
            <a:endParaRPr lang="en-US" sz="24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https://d.book118.com/318123002126006044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制定个性化学习路径的教学设计</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2024-09-25T03:03:39.930</cp:lastPrinted>
  <dcterms:created xsi:type="dcterms:W3CDTF">2024-09-24T19:03:39Z</dcterms:created>
  <dcterms:modified xsi:type="dcterms:W3CDTF">2024-09-24T19:03:42Z</dcterms:modified>
</cp:coreProperties>
</file>