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E7E4B4A-023A-460C-BBEB-82E9278887D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182F44B-4CDB-4453-A68C-D2AA3CEBF5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72F9289-FCAA-47C7-B07B-DD20DD36E5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236B74E-A7B9-403B-9FAA-9FB8013CE0A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E074BAB-97D2-45FC-BAE0-FA807FF898E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B34FC3F-16DB-4F05-86E7-133CD42CF74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3BEE189-6E0C-4903-87B1-8C94DC5E381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C767BDC-9D65-426D-AE30-531774CD953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B7B79EC-E4AD-4F73-A6BA-4A714F0CAD5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DE1DC9D-07AC-4D8D-8157-C9D84CBBB24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266BC61-0ADB-45A6-AC53-0E49B7DC9F3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54">
            <a:extLst>
              <a:ext uri="{FF2B5EF4-FFF2-40B4-BE49-F238E27FC236}">
                <a16:creationId xmlns:a16="http://schemas.microsoft.com/office/drawing/2014/main" id="{B58F51AF-4BC7-9EDC-9BEF-3C05AF1B0A47}"/>
              </a:ext>
            </a:extLst>
          </p:cNvPr>
          <p:cNvGrpSpPr/>
          <p:nvPr userDrawn="1"/>
        </p:nvGrpSpPr>
        <p:grpSpPr>
          <a:xfrm>
            <a:off x="8087710" y="2026920"/>
            <a:ext cx="3443800" cy="3537481"/>
            <a:chOff x="5854675" y="3359758"/>
            <a:chExt cx="305647" cy="305644"/>
          </a:xfrm>
        </p:grpSpPr>
        <p:grpSp>
          <p:nvGrpSpPr>
            <p:cNvPr id="10" name="组合 55">
              <a:extLst>
                <a:ext uri="{FF2B5EF4-FFF2-40B4-BE49-F238E27FC236}">
                  <a16:creationId xmlns:a16="http://schemas.microsoft.com/office/drawing/2014/main" id="{BBC63AEE-C475-2CCC-EC0A-62381AFA407F}"/>
                </a:ext>
              </a:extLst>
            </p:cNvPr>
            <p:cNvGrpSpPr/>
            <p:nvPr/>
          </p:nvGrpSpPr>
          <p:grpSpPr>
            <a:xfrm>
              <a:off x="5854675" y="3359758"/>
              <a:ext cx="305647" cy="305644"/>
              <a:chOff x="1517330" y="1125257"/>
              <a:chExt cx="2204282" cy="2204282"/>
            </a:xfrm>
          </p:grpSpPr>
          <p:sp>
            <p:nvSpPr>
              <p:cNvPr id="12" name="椭圆 57">
                <a:extLst>
                  <a:ext uri="{FF2B5EF4-FFF2-40B4-BE49-F238E27FC236}">
                    <a16:creationId xmlns:a16="http://schemas.microsoft.com/office/drawing/2014/main" id="{96543A38-02E2-B211-7269-53797B4486C9}"/>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3" name="椭圆 59">
                <a:extLst>
                  <a:ext uri="{FF2B5EF4-FFF2-40B4-BE49-F238E27FC236}">
                    <a16:creationId xmlns:a16="http://schemas.microsoft.com/office/drawing/2014/main" id="{0D080517-06EB-F1AC-8549-71DD9B7EB268}"/>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1" name="KSO_Shape">
              <a:extLst>
                <a:ext uri="{FF2B5EF4-FFF2-40B4-BE49-F238E27FC236}">
                  <a16:creationId xmlns:a16="http://schemas.microsoft.com/office/drawing/2014/main" id="{FD60229B-2C9B-30C0-2EC4-CE4E51CB9612}"/>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18125047064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 name="Rectangle 6">
            <a:extLst>
              <a:ext uri="{FF2B5EF4-FFF2-40B4-BE49-F238E27FC236}">
                <a16:creationId xmlns:a16="http://schemas.microsoft.com/office/drawing/2014/main" id="{D6EE37FC-8F78-F61B-3F6A-B32BCC48C916}"/>
              </a:ext>
            </a:extLst>
          </p:cNvPr>
          <p:cNvSpPr/>
          <p:nvPr/>
        </p:nvSpPr>
        <p:spPr>
          <a:xfrm>
            <a:off x="0" y="11128"/>
            <a:ext cx="12191999" cy="3737912"/>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path path="circle">
              <a:fillToRect l="100000" t="100000"/>
            </a:path>
            <a:tileRect r="-100000" b="-100000"/>
          </a:gradFill>
        </p:spPr>
        <p:style>
          <a:lnRef idx="1">
            <a:schemeClr val="accent4"/>
          </a:lnRef>
          <a:fillRef idx="3">
            <a:schemeClr val="accent4"/>
          </a:fillRef>
          <a:effectRef idx="2">
            <a:schemeClr val="accent4"/>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8" name="Rectangle 17">
            <a:extLst>
              <a:ext uri="{FF2B5EF4-FFF2-40B4-BE49-F238E27FC236}">
                <a16:creationId xmlns:a16="http://schemas.microsoft.com/office/drawing/2014/main" id="{35DD900F-848C-D5DE-5D10-D3FBBF24DB48}"/>
              </a:ext>
            </a:extLst>
          </p:cNvPr>
          <p:cNvSpPr/>
          <p:nvPr/>
        </p:nvSpPr>
        <p:spPr>
          <a:xfrm>
            <a:off x="417129" y="5926828"/>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19" name="Group 18">
            <a:extLst>
              <a:ext uri="{FF2B5EF4-FFF2-40B4-BE49-F238E27FC236}">
                <a16:creationId xmlns:a16="http://schemas.microsoft.com/office/drawing/2014/main" id="{B1FD7130-118E-213E-2124-9C8D35B3905B}"/>
              </a:ext>
            </a:extLst>
          </p:cNvPr>
          <p:cNvGrpSpPr/>
          <p:nvPr/>
        </p:nvGrpSpPr>
        <p:grpSpPr>
          <a:xfrm>
            <a:off x="8057179" y="513685"/>
            <a:ext cx="3552929" cy="576000"/>
            <a:chOff x="5717435" y="5325094"/>
            <a:chExt cx="2942245" cy="435525"/>
          </a:xfrm>
        </p:grpSpPr>
        <p:grpSp>
          <p:nvGrpSpPr>
            <p:cNvPr id="20" name="组合 33">
              <a:extLst>
                <a:ext uri="{FF2B5EF4-FFF2-40B4-BE49-F238E27FC236}">
                  <a16:creationId xmlns:a16="http://schemas.microsoft.com/office/drawing/2014/main" id="{C7B3D11F-4C45-3E62-B4FB-E902E42C4E8E}"/>
                </a:ext>
              </a:extLst>
            </p:cNvPr>
            <p:cNvGrpSpPr/>
            <p:nvPr/>
          </p:nvGrpSpPr>
          <p:grpSpPr>
            <a:xfrm>
              <a:off x="6978378" y="5330831"/>
              <a:ext cx="429793" cy="429788"/>
              <a:chOff x="5196486" y="5946187"/>
              <a:chExt cx="305647" cy="305644"/>
            </a:xfrm>
          </p:grpSpPr>
          <p:grpSp>
            <p:nvGrpSpPr>
              <p:cNvPr id="66" name="组合 34">
                <a:extLst>
                  <a:ext uri="{FF2B5EF4-FFF2-40B4-BE49-F238E27FC236}">
                    <a16:creationId xmlns:a16="http://schemas.microsoft.com/office/drawing/2014/main" id="{F9696054-04B6-F3F3-E7DA-E0E54B8ADCF7}"/>
                  </a:ext>
                </a:extLst>
              </p:cNvPr>
              <p:cNvGrpSpPr/>
              <p:nvPr/>
            </p:nvGrpSpPr>
            <p:grpSpPr>
              <a:xfrm>
                <a:off x="5196486" y="5946187"/>
                <a:ext cx="305647" cy="305644"/>
                <a:chOff x="1517330" y="1125257"/>
                <a:chExt cx="2204282" cy="2204282"/>
              </a:xfrm>
            </p:grpSpPr>
            <p:sp>
              <p:nvSpPr>
                <p:cNvPr id="68" name="椭圆 36">
                  <a:extLst>
                    <a:ext uri="{FF2B5EF4-FFF2-40B4-BE49-F238E27FC236}">
                      <a16:creationId xmlns:a16="http://schemas.microsoft.com/office/drawing/2014/main" id="{4372BD08-6238-4C25-5F26-D7F32D2F15D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9" name="椭圆 37">
                  <a:extLst>
                    <a:ext uri="{FF2B5EF4-FFF2-40B4-BE49-F238E27FC236}">
                      <a16:creationId xmlns:a16="http://schemas.microsoft.com/office/drawing/2014/main" id="{3D8FF073-59CF-81D0-D5AE-B8857FA40A2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7" name="Freeform 44">
                <a:extLst>
                  <a:ext uri="{FF2B5EF4-FFF2-40B4-BE49-F238E27FC236}">
                    <a16:creationId xmlns:a16="http://schemas.microsoft.com/office/drawing/2014/main" id="{910BBD05-AD99-7EA3-A05C-226563D2A2AB}"/>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1" name="组合 38">
              <a:extLst>
                <a:ext uri="{FF2B5EF4-FFF2-40B4-BE49-F238E27FC236}">
                  <a16:creationId xmlns:a16="http://schemas.microsoft.com/office/drawing/2014/main" id="{26DBFDF0-198A-187F-4157-B65DC3AECBD5}"/>
                </a:ext>
              </a:extLst>
            </p:cNvPr>
            <p:cNvGrpSpPr/>
            <p:nvPr/>
          </p:nvGrpSpPr>
          <p:grpSpPr>
            <a:xfrm>
              <a:off x="7600465" y="5330831"/>
              <a:ext cx="429793" cy="429788"/>
              <a:chOff x="5638883" y="5946187"/>
              <a:chExt cx="305647" cy="305644"/>
            </a:xfrm>
          </p:grpSpPr>
          <p:grpSp>
            <p:nvGrpSpPr>
              <p:cNvPr id="62" name="组合 39">
                <a:extLst>
                  <a:ext uri="{FF2B5EF4-FFF2-40B4-BE49-F238E27FC236}">
                    <a16:creationId xmlns:a16="http://schemas.microsoft.com/office/drawing/2014/main" id="{F2C8DCD3-9312-89CA-A207-E8E364FC3FEA}"/>
                  </a:ext>
                </a:extLst>
              </p:cNvPr>
              <p:cNvGrpSpPr/>
              <p:nvPr/>
            </p:nvGrpSpPr>
            <p:grpSpPr>
              <a:xfrm>
                <a:off x="5638883" y="5946187"/>
                <a:ext cx="305647" cy="305644"/>
                <a:chOff x="1517330" y="1125257"/>
                <a:chExt cx="2204282" cy="2204282"/>
              </a:xfrm>
            </p:grpSpPr>
            <p:sp>
              <p:nvSpPr>
                <p:cNvPr id="64" name="椭圆 41">
                  <a:extLst>
                    <a:ext uri="{FF2B5EF4-FFF2-40B4-BE49-F238E27FC236}">
                      <a16:creationId xmlns:a16="http://schemas.microsoft.com/office/drawing/2014/main" id="{D9919813-33BD-540E-A899-B7C6C0CCFA8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5" name="椭圆 42">
                  <a:extLst>
                    <a:ext uri="{FF2B5EF4-FFF2-40B4-BE49-F238E27FC236}">
                      <a16:creationId xmlns:a16="http://schemas.microsoft.com/office/drawing/2014/main" id="{E3956BEE-421D-5624-9A7B-1C784F2246A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3" name="Freeform 6">
                <a:extLst>
                  <a:ext uri="{FF2B5EF4-FFF2-40B4-BE49-F238E27FC236}">
                    <a16:creationId xmlns:a16="http://schemas.microsoft.com/office/drawing/2014/main" id="{52B8FBA3-B338-C621-A4DB-4C85A0134AFE}"/>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2" name="组合 43">
              <a:extLst>
                <a:ext uri="{FF2B5EF4-FFF2-40B4-BE49-F238E27FC236}">
                  <a16:creationId xmlns:a16="http://schemas.microsoft.com/office/drawing/2014/main" id="{EDA3AD8A-E9ED-70DB-960E-679A59F28430}"/>
                </a:ext>
              </a:extLst>
            </p:cNvPr>
            <p:cNvGrpSpPr/>
            <p:nvPr/>
          </p:nvGrpSpPr>
          <p:grpSpPr>
            <a:xfrm>
              <a:off x="5717435" y="5330831"/>
              <a:ext cx="429793" cy="429788"/>
              <a:chOff x="4299766" y="5946187"/>
              <a:chExt cx="305647" cy="305644"/>
            </a:xfrm>
          </p:grpSpPr>
          <p:grpSp>
            <p:nvGrpSpPr>
              <p:cNvPr id="58" name="组合 44">
                <a:extLst>
                  <a:ext uri="{FF2B5EF4-FFF2-40B4-BE49-F238E27FC236}">
                    <a16:creationId xmlns:a16="http://schemas.microsoft.com/office/drawing/2014/main" id="{9882FBC7-99A2-F6A5-0979-7C657DC1CC96}"/>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CC3E7819-D45F-4076-5173-8D91DA1080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1" name="椭圆 47">
                  <a:extLst>
                    <a:ext uri="{FF2B5EF4-FFF2-40B4-BE49-F238E27FC236}">
                      <a16:creationId xmlns:a16="http://schemas.microsoft.com/office/drawing/2014/main" id="{5D61DAC9-0F45-1C70-1E6C-98395F6B06B1}"/>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9" name="Freeform 45">
                <a:extLst>
                  <a:ext uri="{FF2B5EF4-FFF2-40B4-BE49-F238E27FC236}">
                    <a16:creationId xmlns:a16="http://schemas.microsoft.com/office/drawing/2014/main" id="{550CE62E-7276-36CB-695D-CDDB21742AEE}"/>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3" name="组合 48">
              <a:extLst>
                <a:ext uri="{FF2B5EF4-FFF2-40B4-BE49-F238E27FC236}">
                  <a16:creationId xmlns:a16="http://schemas.microsoft.com/office/drawing/2014/main" id="{A38D817D-9087-FC5E-5991-5110AEA196CD}"/>
                </a:ext>
              </a:extLst>
            </p:cNvPr>
            <p:cNvGrpSpPr/>
            <p:nvPr/>
          </p:nvGrpSpPr>
          <p:grpSpPr>
            <a:xfrm>
              <a:off x="6337028" y="5330831"/>
              <a:ext cx="429793" cy="429788"/>
              <a:chOff x="4740390" y="5946187"/>
              <a:chExt cx="305647" cy="305644"/>
            </a:xfrm>
          </p:grpSpPr>
          <p:grpSp>
            <p:nvGrpSpPr>
              <p:cNvPr id="54" name="组合 49">
                <a:extLst>
                  <a:ext uri="{FF2B5EF4-FFF2-40B4-BE49-F238E27FC236}">
                    <a16:creationId xmlns:a16="http://schemas.microsoft.com/office/drawing/2014/main" id="{F0B0F49F-3DE9-EE12-1409-8641AC5D485A}"/>
                  </a:ext>
                </a:extLst>
              </p:cNvPr>
              <p:cNvGrpSpPr/>
              <p:nvPr/>
            </p:nvGrpSpPr>
            <p:grpSpPr>
              <a:xfrm>
                <a:off x="4740390" y="5946187"/>
                <a:ext cx="305647" cy="305644"/>
                <a:chOff x="1517330" y="1125257"/>
                <a:chExt cx="2204282" cy="2204282"/>
              </a:xfrm>
            </p:grpSpPr>
            <p:sp>
              <p:nvSpPr>
                <p:cNvPr id="56" name="椭圆 51">
                  <a:extLst>
                    <a:ext uri="{FF2B5EF4-FFF2-40B4-BE49-F238E27FC236}">
                      <a16:creationId xmlns:a16="http://schemas.microsoft.com/office/drawing/2014/main" id="{0768A8A1-EE2E-1A46-1ED1-5ED312F61A6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7" name="椭圆 52">
                  <a:extLst>
                    <a:ext uri="{FF2B5EF4-FFF2-40B4-BE49-F238E27FC236}">
                      <a16:creationId xmlns:a16="http://schemas.microsoft.com/office/drawing/2014/main" id="{3B1894D2-88DC-12B7-B64E-458F7A7A223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5" name="Freeform 39">
                <a:extLst>
                  <a:ext uri="{FF2B5EF4-FFF2-40B4-BE49-F238E27FC236}">
                    <a16:creationId xmlns:a16="http://schemas.microsoft.com/office/drawing/2014/main" id="{D270B96B-DD4F-FBB2-504C-ECA53045D9EF}"/>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9" name="组合 54">
              <a:extLst>
                <a:ext uri="{FF2B5EF4-FFF2-40B4-BE49-F238E27FC236}">
                  <a16:creationId xmlns:a16="http://schemas.microsoft.com/office/drawing/2014/main" id="{A3341898-CB6A-D420-C6CA-C428824D3120}"/>
                </a:ext>
              </a:extLst>
            </p:cNvPr>
            <p:cNvGrpSpPr/>
            <p:nvPr/>
          </p:nvGrpSpPr>
          <p:grpSpPr>
            <a:xfrm>
              <a:off x="8229887" y="5325094"/>
              <a:ext cx="429793" cy="429788"/>
              <a:chOff x="5854675" y="3359758"/>
              <a:chExt cx="305647" cy="305644"/>
            </a:xfrm>
          </p:grpSpPr>
          <p:grpSp>
            <p:nvGrpSpPr>
              <p:cNvPr id="50" name="组合 55">
                <a:extLst>
                  <a:ext uri="{FF2B5EF4-FFF2-40B4-BE49-F238E27FC236}">
                    <a16:creationId xmlns:a16="http://schemas.microsoft.com/office/drawing/2014/main" id="{D384C2FD-B1D3-F5C8-E150-B32C31EEDCB9}"/>
                  </a:ext>
                </a:extLst>
              </p:cNvPr>
              <p:cNvGrpSpPr/>
              <p:nvPr/>
            </p:nvGrpSpPr>
            <p:grpSpPr>
              <a:xfrm>
                <a:off x="5854675" y="3359758"/>
                <a:ext cx="305647" cy="305644"/>
                <a:chOff x="1517330" y="1125257"/>
                <a:chExt cx="2204282" cy="2204282"/>
              </a:xfrm>
            </p:grpSpPr>
            <p:sp>
              <p:nvSpPr>
                <p:cNvPr id="52" name="椭圆 57">
                  <a:extLst>
                    <a:ext uri="{FF2B5EF4-FFF2-40B4-BE49-F238E27FC236}">
                      <a16:creationId xmlns:a16="http://schemas.microsoft.com/office/drawing/2014/main" id="{83244804-1E1D-708A-77F2-B744DF64B3F4}"/>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3" name="椭圆 59">
                  <a:extLst>
                    <a:ext uri="{FF2B5EF4-FFF2-40B4-BE49-F238E27FC236}">
                      <a16:creationId xmlns:a16="http://schemas.microsoft.com/office/drawing/2014/main" id="{67E43AC0-66B0-4B1B-95B8-7F984A20C4A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1" name="KSO_Shape">
                <a:extLst>
                  <a:ext uri="{FF2B5EF4-FFF2-40B4-BE49-F238E27FC236}">
                    <a16:creationId xmlns:a16="http://schemas.microsoft.com/office/drawing/2014/main" id="{C990D99B-838F-EA71-0CA6-73DBAE07C3DD}"/>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grpSp>
        <p:nvGrpSpPr>
          <p:cNvPr id="70" name="Group 69">
            <a:extLst>
              <a:ext uri="{FF2B5EF4-FFF2-40B4-BE49-F238E27FC236}">
                <a16:creationId xmlns:a16="http://schemas.microsoft.com/office/drawing/2014/main" id="{7A42739D-331E-6B25-3D02-F9E636DB04A2}"/>
              </a:ext>
            </a:extLst>
          </p:cNvPr>
          <p:cNvGrpSpPr/>
          <p:nvPr/>
        </p:nvGrpSpPr>
        <p:grpSpPr>
          <a:xfrm>
            <a:off x="5087554" y="3776748"/>
            <a:ext cx="8742363" cy="3449667"/>
            <a:chOff x="5087554" y="3749040"/>
            <a:chExt cx="8742363" cy="3449667"/>
          </a:xfrm>
        </p:grpSpPr>
        <p:sp>
          <p:nvSpPr>
            <p:cNvPr id="71" name="Freeform 7">
              <a:extLst>
                <a:ext uri="{FF2B5EF4-FFF2-40B4-BE49-F238E27FC236}">
                  <a16:creationId xmlns:a16="http://schemas.microsoft.com/office/drawing/2014/main" id="{C8FB8AC5-29FE-8233-4ACC-73BCCCADE933}"/>
                </a:ext>
              </a:extLst>
            </p:cNvPr>
            <p:cNvSpPr/>
            <p:nvPr/>
          </p:nvSpPr>
          <p:spPr bwMode="auto">
            <a:xfrm>
              <a:off x="9159492" y="459953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2" name="Freeform 8">
              <a:extLst>
                <a:ext uri="{FF2B5EF4-FFF2-40B4-BE49-F238E27FC236}">
                  <a16:creationId xmlns:a16="http://schemas.microsoft.com/office/drawing/2014/main" id="{FBBD83B8-FDDF-34A9-7A61-57934EB2FEA7}"/>
                </a:ext>
              </a:extLst>
            </p:cNvPr>
            <p:cNvSpPr/>
            <p:nvPr/>
          </p:nvSpPr>
          <p:spPr bwMode="auto">
            <a:xfrm>
              <a:off x="8664192" y="376016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3" name="Freeform 13">
              <a:extLst>
                <a:ext uri="{FF2B5EF4-FFF2-40B4-BE49-F238E27FC236}">
                  <a16:creationId xmlns:a16="http://schemas.microsoft.com/office/drawing/2014/main" id="{16A73E93-0A49-E355-9E4C-7ED182C713D1}"/>
                </a:ext>
              </a:extLst>
            </p:cNvPr>
            <p:cNvSpPr/>
            <p:nvPr/>
          </p:nvSpPr>
          <p:spPr bwMode="auto">
            <a:xfrm>
              <a:off x="9159492" y="459953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4" name="Freeform 14">
              <a:extLst>
                <a:ext uri="{FF2B5EF4-FFF2-40B4-BE49-F238E27FC236}">
                  <a16:creationId xmlns:a16="http://schemas.microsoft.com/office/drawing/2014/main" id="{752D415F-E4C1-9D5C-B4F0-64690357B96B}"/>
                </a:ext>
              </a:extLst>
            </p:cNvPr>
            <p:cNvSpPr/>
            <p:nvPr/>
          </p:nvSpPr>
          <p:spPr bwMode="auto">
            <a:xfrm>
              <a:off x="8611805" y="459953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5" name="Freeform 15">
              <a:extLst>
                <a:ext uri="{FF2B5EF4-FFF2-40B4-BE49-F238E27FC236}">
                  <a16:creationId xmlns:a16="http://schemas.microsoft.com/office/drawing/2014/main" id="{0F54B524-3BB2-D900-862B-50E551566D27}"/>
                </a:ext>
              </a:extLst>
            </p:cNvPr>
            <p:cNvSpPr/>
            <p:nvPr/>
          </p:nvSpPr>
          <p:spPr bwMode="auto">
            <a:xfrm>
              <a:off x="5087554" y="374904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5" name="TextBox 14"/>
          <p:cNvSpPr txBox="1"/>
          <p:nvPr/>
        </p:nvSpPr>
        <p:spPr>
          <a:xfrm>
            <a:off x="344853" y="1982570"/>
            <a:ext cx="11345577"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硬件加速大数据分析</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大数据分析概述
 硬件加速原理简介
 硬件加速技术分类
 硬件加速优势分析
 大数据分析硬件加速应用
 硬件加速实践案例
 未来发展趋势展望
 总结与回顾</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大数据分析概述</a:t>
            </a:r>
          </a:p>
        </p:txBody>
      </p:sp>
      <p:sp>
        <p:nvSpPr>
          <p:cNvPr id="3" name="Subtitle 2"/>
          <p:cNvSpPr>
            <a:spLocks noGrp="1"/>
          </p:cNvSpPr>
          <p:nvPr>
            <p:ph type="subTitle" idx="1"/>
          </p:nvPr>
        </p:nvSpPr>
        <p:spPr/>
        <p:txBody>
          <a:bodyPr/>
          <a:lstStyle/>
          <a:p>
            <a:r>
              <a:t>硬件加速大数据分析</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大数据分析概述</a:t>
            </a:r>
          </a:p>
        </p:txBody>
      </p:sp>
      <p:sp>
        <p:nvSpPr>
          <p:cNvPr id="3" name="Text Placeholder 2"/>
          <p:cNvSpPr>
            <a:spLocks noGrp="1"/>
          </p:cNvSpPr>
          <p:nvPr>
            <p:ph type="body" idx="1"/>
          </p:nvPr>
        </p:nvSpPr>
        <p:spPr/>
        <p:txBody>
          <a:bodyPr/>
          <a:lstStyle/>
          <a:p>
            <a:r>
              <a:t>大数据分析定义和背景</a:t>
            </a:r>
          </a:p>
        </p:txBody>
      </p:sp>
      <p:sp>
        <p:nvSpPr>
          <p:cNvPr id="4" name="Content Placeholder 3"/>
          <p:cNvSpPr>
            <a:spLocks noGrp="1"/>
          </p:cNvSpPr>
          <p:nvPr>
            <p:ph sz="half" idx="2"/>
          </p:nvPr>
        </p:nvSpPr>
        <p:spPr/>
        <p:txBody>
          <a:bodyPr/>
          <a:lstStyle/>
          <a:p>
            <a:r>
              <a:t>1.大数据分析是指通过特定算法和模型，对规模巨大、复杂多样的数据进行分析和处理，以挖掘其中的规律和价值。</a:t>
            </a:r>
          </a:p>
          <a:p>
            <a:r>
              <a:t>2.随着信息化时代的快速发展，大数据分析已成为多个领域重要的决策依据，为业务发展提供精准的数据支持。</a:t>
            </a:r>
          </a:p>
          <a:p>
            <a:r>
              <a:t>3.大数据分析的技术和应用不断更新，已在人工智能、云计算等多个前沿领域中得到广泛应用。</a:t>
            </a:r>
          </a:p>
          <a:p/>
        </p:txBody>
      </p:sp>
      <p:sp>
        <p:nvSpPr>
          <p:cNvPr id="5" name="Text Placeholder 4"/>
          <p:cNvSpPr>
            <a:spLocks noGrp="1"/>
          </p:cNvSpPr>
          <p:nvPr>
            <p:ph type="body" idx="3"/>
          </p:nvPr>
        </p:nvSpPr>
        <p:spPr/>
        <p:txBody>
          <a:bodyPr/>
          <a:lstStyle/>
          <a:p>
            <a:r>
              <a:t>大数据分析的重要性和价值</a:t>
            </a:r>
          </a:p>
        </p:txBody>
      </p:sp>
      <p:sp>
        <p:nvSpPr>
          <p:cNvPr id="6" name="Content Placeholder 5"/>
          <p:cNvSpPr>
            <a:spLocks noGrp="1"/>
          </p:cNvSpPr>
          <p:nvPr>
            <p:ph sz="half" idx="4"/>
          </p:nvPr>
        </p:nvSpPr>
        <p:spPr/>
        <p:txBody>
          <a:bodyPr/>
          <a:lstStyle/>
          <a:p>
            <a:r>
              <a:t>1.大数据分析能够提供更加准确、深入的业务洞察，帮助企业更好地把握市场趋势和客户需求。</a:t>
            </a:r>
          </a:p>
          <a:p>
            <a:r>
              <a:t>2.通过大数据分析，企业可以实现更加精细化的运营和管理，提高效率和盈利能力。</a:t>
            </a:r>
          </a:p>
          <a:p>
            <a:r>
              <a:t>3.大数据分析能够推动企业的数字化转型和创新，为企业带来新的增长点和竞争优势。</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大数据分析概述</a:t>
            </a:r>
          </a:p>
        </p:txBody>
      </p:sp>
      <p:sp>
        <p:nvSpPr>
          <p:cNvPr id="3" name="Text Placeholder 2"/>
          <p:cNvSpPr>
            <a:spLocks noGrp="1"/>
          </p:cNvSpPr>
          <p:nvPr>
            <p:ph type="body" idx="1"/>
          </p:nvPr>
        </p:nvSpPr>
        <p:spPr/>
        <p:txBody>
          <a:bodyPr/>
          <a:lstStyle/>
          <a:p>
            <a:r>
              <a:t>大数据分析的技术和方法</a:t>
            </a:r>
          </a:p>
        </p:txBody>
      </p:sp>
      <p:sp>
        <p:nvSpPr>
          <p:cNvPr id="4" name="Content Placeholder 3"/>
          <p:cNvSpPr>
            <a:spLocks noGrp="1"/>
          </p:cNvSpPr>
          <p:nvPr>
            <p:ph sz="half" idx="2"/>
          </p:nvPr>
        </p:nvSpPr>
        <p:spPr/>
        <p:txBody>
          <a:bodyPr/>
          <a:lstStyle/>
          <a:p>
            <a:r>
              <a:t>1.大数据分析主要采用数据挖掘、机器学习、深度学习等技术和方法。</a:t>
            </a:r>
          </a:p>
          <a:p>
            <a:r>
              <a:t>2.数据挖掘技术可以帮助企业从海量数据中提取出有用的信息和知识。</a:t>
            </a:r>
          </a:p>
          <a:p>
            <a:r>
              <a:t>3.机器学习和深度学习技术可以提高数据分析的自动化和智能化程度，提高分析效率和准确性。</a:t>
            </a:r>
          </a:p>
          <a:p/>
        </p:txBody>
      </p:sp>
      <p:sp>
        <p:nvSpPr>
          <p:cNvPr id="5" name="Text Placeholder 4"/>
          <p:cNvSpPr>
            <a:spLocks noGrp="1"/>
          </p:cNvSpPr>
          <p:nvPr>
            <p:ph type="body" idx="3"/>
          </p:nvPr>
        </p:nvSpPr>
        <p:spPr/>
        <p:txBody>
          <a:bodyPr/>
          <a:lstStyle/>
          <a:p>
            <a:r>
              <a:t>大数据分析的应用领域</a:t>
            </a:r>
          </a:p>
        </p:txBody>
      </p:sp>
      <p:sp>
        <p:nvSpPr>
          <p:cNvPr id="6" name="Content Placeholder 5"/>
          <p:cNvSpPr>
            <a:spLocks noGrp="1"/>
          </p:cNvSpPr>
          <p:nvPr>
            <p:ph sz="half" idx="4"/>
          </p:nvPr>
        </p:nvSpPr>
        <p:spPr/>
        <p:txBody>
          <a:bodyPr/>
          <a:lstStyle/>
          <a:p>
            <a:r>
              <a:t>1.大数据分析在多个领域得到广泛应用，如金融、医疗、教育、零售等。</a:t>
            </a:r>
          </a:p>
          <a:p>
            <a:r>
              <a:t>2.在金融领域，大数据分析可以帮助银行、证券公司等机构进行风险控制和投资决策。</a:t>
            </a:r>
          </a:p>
          <a:p>
            <a:r>
              <a:t>3.在医疗领域，大数据分析可以帮助医生进行疾病诊断和治疗方案制定，提高医疗质量和效率。</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大数据分析概述</a:t>
            </a:r>
          </a:p>
        </p:txBody>
      </p:sp>
      <p:sp>
        <p:nvSpPr>
          <p:cNvPr id="3" name="Text Placeholder 2"/>
          <p:cNvSpPr>
            <a:spLocks noGrp="1"/>
          </p:cNvSpPr>
          <p:nvPr>
            <p:ph type="body" idx="1"/>
          </p:nvPr>
        </p:nvSpPr>
        <p:spPr/>
        <p:txBody>
          <a:bodyPr/>
          <a:lstStyle/>
          <a:p>
            <a:r>
              <a:t>大数据分析的发展趋势和挑战</a:t>
            </a:r>
          </a:p>
        </p:txBody>
      </p:sp>
      <p:sp>
        <p:nvSpPr>
          <p:cNvPr id="4" name="Content Placeholder 3"/>
          <p:cNvSpPr>
            <a:spLocks noGrp="1"/>
          </p:cNvSpPr>
          <p:nvPr>
            <p:ph sz="half" idx="2"/>
          </p:nvPr>
        </p:nvSpPr>
        <p:spPr/>
        <p:txBody>
          <a:bodyPr/>
          <a:lstStyle/>
          <a:p>
            <a:r>
              <a:t>1.随着大数据技术的不断发展，大数据分析将更加智能化、自动化和实时化。</a:t>
            </a:r>
          </a:p>
          <a:p>
            <a:r>
              <a:t>2.大数据分析将面临数据安全和隐私保护的挑战，需要加强相关法律法规和技术手段的建设。</a:t>
            </a:r>
          </a:p>
          <a:p>
            <a:r>
              <a:t>3.大数据分析需要不断提高分析模型的精度和可靠性，以满足更加复杂多样的业务需求。</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硬件加速原理简介</a:t>
            </a:r>
          </a:p>
        </p:txBody>
      </p:sp>
      <p:sp>
        <p:nvSpPr>
          <p:cNvPr id="3" name="Subtitle 2"/>
          <p:cNvSpPr>
            <a:spLocks noGrp="1"/>
          </p:cNvSpPr>
          <p:nvPr>
            <p:ph type="subTitle" idx="1"/>
          </p:nvPr>
        </p:nvSpPr>
        <p:spPr/>
        <p:txBody>
          <a:bodyPr/>
          <a:lstStyle/>
          <a:p>
            <a:r>
              <a:t>硬件加速大数据分析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硬件加速原理简介</a:t>
            </a:r>
          </a:p>
        </p:txBody>
      </p:sp>
      <p:sp>
        <p:nvSpPr>
          <p:cNvPr id="3" name="Text Placeholder 2"/>
          <p:cNvSpPr>
            <a:spLocks noGrp="1"/>
          </p:cNvSpPr>
          <p:nvPr>
            <p:ph type="body" idx="1"/>
          </p:nvPr>
        </p:nvSpPr>
        <p:spPr/>
        <p:txBody>
          <a:bodyPr/>
          <a:lstStyle/>
          <a:p>
            <a:r>
              <a:t>硬件加速原理简介</a:t>
            </a:r>
          </a:p>
        </p:txBody>
      </p:sp>
      <p:sp>
        <p:nvSpPr>
          <p:cNvPr id="4" name="Content Placeholder 3"/>
          <p:cNvSpPr>
            <a:spLocks noGrp="1"/>
          </p:cNvSpPr>
          <p:nvPr>
            <p:ph sz="half" idx="2"/>
          </p:nvPr>
        </p:nvSpPr>
        <p:spPr/>
        <p:txBody>
          <a:bodyPr/>
          <a:lstStyle/>
          <a:p>
            <a:r>
              <a:t>1.利用专用硬件提高处理效率：硬件加速通过分析数据处理的瓶颈，针对性地设计专用硬件，从而大幅提高处理效率。</a:t>
            </a:r>
          </a:p>
          <a:p>
            <a:r>
              <a:t>2.卸载计算任务至硬件加速器：通过将部分计算密集型任务卸载到硬件加速器上，减轻CPU的负担，提高整体处理性能。</a:t>
            </a:r>
          </a:p>
          <a:p>
            <a:r>
              <a:t>3.并行计算与内存层次优化：硬件加速器通过并行计算和内存层次优化，进一步提高大数据处理的吞吐量和响应速度。</a:t>
            </a:r>
          </a:p>
          <a:p>
            <a:r>
              <a:t>随着大数据分析的普及和深入，硬件加速技术在提高大数据分析性能方面的作用日益凸显。专用硬件的设计和优化，为大数据分析提供了新的可能性。通过卸载计算任务到硬件加速器，可以大幅减轻CPU的负担，提高整体处理性能。同时，硬件加速器通过并行计算和内存层次优化，可以进一步提高大数据处理的吞吐量和响应速度。这些技术趋势和发展前沿，为大数据分析的性能提升提供了新的思路和解决方案。</a:t>
            </a:r>
          </a:p>
          <a:p>
            <a:r>
              <a:t>以上内容仅供参考，建议查阅相关文献和资料获取更多信息。</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硬件加速技术分类</a:t>
            </a:r>
          </a:p>
        </p:txBody>
      </p:sp>
      <p:sp>
        <p:nvSpPr>
          <p:cNvPr id="3" name="Subtitle 2"/>
          <p:cNvSpPr>
            <a:spLocks noGrp="1"/>
          </p:cNvSpPr>
          <p:nvPr>
            <p:ph type="subTitle" idx="1"/>
          </p:nvPr>
        </p:nvSpPr>
        <p:spPr/>
        <p:txBody>
          <a:bodyPr/>
          <a:lstStyle/>
          <a:p>
            <a:r>
              <a:t>硬件加速大数据分析</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硬件加速技术分类</a:t>
            </a:r>
          </a:p>
        </p:txBody>
      </p:sp>
      <p:sp>
        <p:nvSpPr>
          <p:cNvPr id="3" name="Content Placeholder 2"/>
          <p:cNvSpPr>
            <a:spLocks noGrp="1"/>
          </p:cNvSpPr>
          <p:nvPr>
            <p:ph sz="half" idx="2"/>
          </p:nvPr>
        </p:nvSpPr>
        <p:spPr/>
        <p:txBody>
          <a:bodyPr/>
          <a:lstStyle/>
          <a:p>
            <a:r>
              <a:t>1.GPU（图形处理器）能提供强大的并行计算能力，有效提升大数据分析的处理速度。</a:t>
            </a:r>
          </a:p>
          <a:p>
            <a:r>
              <a:t>2.针对大规模并行计算任务，GPU加速可提升性能达数十倍甚至数百倍。</a:t>
            </a:r>
          </a:p>
          <a:p>
            <a:r>
              <a:t>3.GPU加速技术需要与特定的软件算法结合，以实现最优的加速效果。</a:t>
            </a:r>
          </a:p>
          <a:p/>
        </p:txBody>
      </p:sp>
      <p:sp>
        <p:nvSpPr>
          <p:cNvPr id="4" name="Text Placeholder 3"/>
          <p:cNvSpPr>
            <a:spLocks noGrp="1"/>
          </p:cNvSpPr>
          <p:nvPr>
            <p:ph type="body" idx="3"/>
          </p:nvPr>
        </p:nvSpPr>
        <p:spPr/>
        <p:txBody>
          <a:bodyPr/>
          <a:lstStyle/>
          <a:p>
            <a:r>
              <a:t>FPGA加速</a:t>
            </a:r>
          </a:p>
        </p:txBody>
      </p:sp>
      <p:sp>
        <p:nvSpPr>
          <p:cNvPr id="5" name="Content Placeholder 4"/>
          <p:cNvSpPr>
            <a:spLocks noGrp="1"/>
          </p:cNvSpPr>
          <p:nvPr>
            <p:ph sz="half" idx="4"/>
          </p:nvPr>
        </p:nvSpPr>
        <p:spPr/>
        <p:txBody>
          <a:bodyPr/>
          <a:lstStyle/>
          <a:p>
            <a:r>
              <a:t>1.FPGA（现场可编程门阵列）可根据特定的计算任务进行硬件编程，实现更高效的数据处理。</a:t>
            </a:r>
          </a:p>
          <a:p>
            <a:r>
              <a:t>2.FPGA加速具有低功耗、高可靠性和灵活性的优势，适用于多种大数据分析场景。</a:t>
            </a:r>
          </a:p>
          <a:p>
            <a:r>
              <a:t>3.FPGA需要与特定的硬件和软件环境结合，有一定的开发和使用门槛。</a:t>
            </a:r>
          </a:p>
          <a:p/>
        </p:txBody>
      </p:sp>
      <p:sp>
        <p:nvSpPr>
          <p:cNvPr id="6" name="Text Placeholder 5"/>
          <p:cNvSpPr>
            <a:spLocks noGrp="1"/>
          </p:cNvSpPr>
          <p:nvPr>
            <p:ph type="body" idx="1"/>
          </p:nvPr>
        </p:nvSpPr>
        <p:spPr/>
        <p:txBody>
          <a:bodyPr/>
          <a:lstStyle/>
          <a:p>
            <a:r>
              <a:t>GPU加速</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硬件加速技术分类</a:t>
            </a:r>
          </a:p>
        </p:txBody>
      </p:sp>
      <p:sp>
        <p:nvSpPr>
          <p:cNvPr id="3" name="Text Placeholder 2"/>
          <p:cNvSpPr>
            <a:spLocks noGrp="1"/>
          </p:cNvSpPr>
          <p:nvPr>
            <p:ph type="body" idx="1"/>
          </p:nvPr>
        </p:nvSpPr>
        <p:spPr/>
        <p:txBody>
          <a:bodyPr/>
          <a:lstStyle/>
          <a:p>
            <a:r>
              <a:t>ASIC加速</a:t>
            </a:r>
          </a:p>
        </p:txBody>
      </p:sp>
      <p:sp>
        <p:nvSpPr>
          <p:cNvPr id="4" name="Content Placeholder 3"/>
          <p:cNvSpPr>
            <a:spLocks noGrp="1"/>
          </p:cNvSpPr>
          <p:nvPr>
            <p:ph sz="half" idx="2"/>
          </p:nvPr>
        </p:nvSpPr>
        <p:spPr/>
        <p:txBody>
          <a:bodyPr/>
          <a:lstStyle/>
          <a:p>
            <a:r>
              <a:t>1.ASIC（应用特定集成电路）是针对特定大数据分析任务定制的硬件加速方案。</a:t>
            </a:r>
          </a:p>
          <a:p>
            <a:r>
              <a:t>2.ASIC加速具有极高的性能和能效比，但开发成本和时间较高。</a:t>
            </a:r>
          </a:p>
          <a:p>
            <a:r>
              <a:t>3.随着ASIC技术的不断发展，未来有望在大数据分析领域得到更广泛的应用。</a:t>
            </a:r>
          </a:p>
          <a:p/>
        </p:txBody>
      </p:sp>
      <p:sp>
        <p:nvSpPr>
          <p:cNvPr id="5" name="Text Placeholder 4"/>
          <p:cNvSpPr>
            <a:spLocks noGrp="1"/>
          </p:cNvSpPr>
          <p:nvPr>
            <p:ph type="body" idx="3"/>
          </p:nvPr>
        </p:nvSpPr>
        <p:spPr/>
        <p:txBody>
          <a:bodyPr/>
          <a:lstStyle/>
          <a:p>
            <a:r>
              <a:t>存储加速</a:t>
            </a:r>
          </a:p>
        </p:txBody>
      </p:sp>
      <p:sp>
        <p:nvSpPr>
          <p:cNvPr id="6" name="Content Placeholder 5"/>
          <p:cNvSpPr>
            <a:spLocks noGrp="1"/>
          </p:cNvSpPr>
          <p:nvPr>
            <p:ph sz="half" idx="4"/>
          </p:nvPr>
        </p:nvSpPr>
        <p:spPr/>
        <p:txBody>
          <a:bodyPr/>
          <a:lstStyle/>
          <a:p>
            <a:r>
              <a:t>1.通过优化存储硬件和软件，可降低大数据分析过程中的数据存取延迟。</a:t>
            </a:r>
          </a:p>
          <a:p>
            <a:r>
              <a:t>2.采用新型存储介质和存储架构，如SSD、NVMe等，可有效提升存储加速的效果。</a:t>
            </a:r>
          </a:p>
          <a:p>
            <a:r>
              <a:t>3.存储加速技术需要与大数据分析算法和计算硬件紧密结合，以实现最佳性能。</a:t>
            </a:r>
          </a:p>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硬件加速技术分类</a:t>
            </a:r>
          </a:p>
        </p:txBody>
      </p:sp>
      <p:sp>
        <p:nvSpPr>
          <p:cNvPr id="3" name="Text Placeholder 2"/>
          <p:cNvSpPr>
            <a:spLocks noGrp="1"/>
          </p:cNvSpPr>
          <p:nvPr>
            <p:ph type="body" idx="1"/>
          </p:nvPr>
        </p:nvSpPr>
        <p:spPr/>
        <p:txBody>
          <a:bodyPr/>
          <a:lstStyle/>
          <a:p>
            <a:r>
              <a:t>网络加速</a:t>
            </a:r>
          </a:p>
        </p:txBody>
      </p:sp>
      <p:sp>
        <p:nvSpPr>
          <p:cNvPr id="4" name="Content Placeholder 3"/>
          <p:cNvSpPr>
            <a:spLocks noGrp="1"/>
          </p:cNvSpPr>
          <p:nvPr>
            <p:ph sz="half" idx="2"/>
          </p:nvPr>
        </p:nvSpPr>
        <p:spPr/>
        <p:txBody>
          <a:bodyPr/>
          <a:lstStyle/>
          <a:p>
            <a:r>
              <a:t>1.大数据分析过程中，数据在网络中的传输延迟可能成为性能瓶颈。</a:t>
            </a:r>
          </a:p>
          <a:p>
            <a:r>
              <a:t>2.采用高速网络技术，如InfiniBand、以太网等，可大幅提升数据传输速率和降低延迟。</a:t>
            </a:r>
          </a:p>
          <a:p>
            <a:r>
              <a:t>3.网络加速技术还需要考虑网络拓扑、流量控制等因素，以优化整体性能。</a:t>
            </a:r>
          </a:p>
          <a:p/>
        </p:txBody>
      </p:sp>
      <p:sp>
        <p:nvSpPr>
          <p:cNvPr id="5" name="Text Placeholder 4"/>
          <p:cNvSpPr>
            <a:spLocks noGrp="1"/>
          </p:cNvSpPr>
          <p:nvPr>
            <p:ph type="body" idx="3"/>
          </p:nvPr>
        </p:nvSpPr>
        <p:spPr/>
        <p:txBody>
          <a:bodyPr/>
          <a:lstStyle/>
          <a:p>
            <a:r>
              <a:t>硬件协同加速</a:t>
            </a:r>
          </a:p>
        </p:txBody>
      </p:sp>
      <p:sp>
        <p:nvSpPr>
          <p:cNvPr id="6" name="Content Placeholder 5"/>
          <p:cNvSpPr>
            <a:spLocks noGrp="1"/>
          </p:cNvSpPr>
          <p:nvPr>
            <p:ph sz="half" idx="4"/>
          </p:nvPr>
        </p:nvSpPr>
        <p:spPr/>
        <p:txBody>
          <a:bodyPr/>
          <a:lstStyle/>
          <a:p>
            <a:r>
              <a:t>1.结合多种硬件加速技术，如GPU、FPGA、ASIC等，实现协同加速，可进一步提升大数据分析性能。</a:t>
            </a:r>
          </a:p>
          <a:p>
            <a:r>
              <a:t>2.硬件协同加速需要解决不同硬件之间的通信和协同工作问题，确保稳定性和效率。</a:t>
            </a:r>
          </a:p>
          <a:p>
            <a:r>
              <a:t>3.随着硬件技术的不断发展，硬件协同加速有望成为未来大数据分析领域的重要趋势。</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硬件加速优势分析</a:t>
            </a:r>
          </a:p>
        </p:txBody>
      </p:sp>
      <p:sp>
        <p:nvSpPr>
          <p:cNvPr id="3" name="Subtitle 2"/>
          <p:cNvSpPr>
            <a:spLocks noGrp="1"/>
          </p:cNvSpPr>
          <p:nvPr>
            <p:ph type="subTitle" idx="1"/>
          </p:nvPr>
        </p:nvSpPr>
        <p:spPr/>
        <p:txBody>
          <a:bodyPr/>
          <a:lstStyle/>
          <a:p>
            <a:r>
              <a:t>硬件加速大数据分析</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硬件加速优势分析</a:t>
            </a:r>
          </a:p>
        </p:txBody>
      </p:sp>
      <p:sp>
        <p:nvSpPr>
          <p:cNvPr id="3" name="Content Placeholder 2"/>
          <p:cNvSpPr>
            <a:spLocks noGrp="1"/>
          </p:cNvSpPr>
          <p:nvPr>
            <p:ph sz="half" idx="2"/>
          </p:nvPr>
        </p:nvSpPr>
        <p:spPr/>
        <p:txBody>
          <a:bodyPr/>
          <a:lstStyle/>
          <a:p>
            <a:r>
              <a:t>1.硬件加速可以显著提高大数据分析的性能，减少运行时间，提高工作效率。</a:t>
            </a:r>
          </a:p>
          <a:p>
            <a:r>
              <a:t>2.通过利用专用硬件资源，大数据分析可以更快速地处理大量数据，提高处理能力。</a:t>
            </a:r>
          </a:p>
          <a:p>
            <a:r>
              <a:t>3.性能提升可以帮助企业更快地获取洞察和决策，提升竞争力。</a:t>
            </a:r>
          </a:p>
          <a:p/>
        </p:txBody>
      </p:sp>
      <p:sp>
        <p:nvSpPr>
          <p:cNvPr id="4" name="Text Placeholder 3"/>
          <p:cNvSpPr>
            <a:spLocks noGrp="1"/>
          </p:cNvSpPr>
          <p:nvPr>
            <p:ph type="body" idx="3"/>
          </p:nvPr>
        </p:nvSpPr>
        <p:spPr/>
        <p:txBody>
          <a:bodyPr/>
          <a:lstStyle/>
          <a:p>
            <a:r>
              <a:t>成本效益</a:t>
            </a:r>
          </a:p>
        </p:txBody>
      </p:sp>
      <p:sp>
        <p:nvSpPr>
          <p:cNvPr id="5" name="Content Placeholder 4"/>
          <p:cNvSpPr>
            <a:spLocks noGrp="1"/>
          </p:cNvSpPr>
          <p:nvPr>
            <p:ph sz="half" idx="4"/>
          </p:nvPr>
        </p:nvSpPr>
        <p:spPr/>
        <p:txBody>
          <a:bodyPr/>
          <a:lstStyle/>
          <a:p>
            <a:r>
              <a:t>1.硬件加速可以减少大数据分析所需的计算资源和人力资源，降低成本。</a:t>
            </a:r>
          </a:p>
          <a:p>
            <a:r>
              <a:t>2.通过优化硬件资源的利用，企业可以更有效地利用资源，提高投资回报率。</a:t>
            </a:r>
          </a:p>
          <a:p>
            <a:r>
              <a:t>3.成本效益的提升可以帮助企业更好地规划和发展大数据分析能力。</a:t>
            </a:r>
          </a:p>
          <a:p/>
        </p:txBody>
      </p:sp>
      <p:sp>
        <p:nvSpPr>
          <p:cNvPr id="6" name="Text Placeholder 5"/>
          <p:cNvSpPr>
            <a:spLocks noGrp="1"/>
          </p:cNvSpPr>
          <p:nvPr>
            <p:ph type="body" idx="1"/>
          </p:nvPr>
        </p:nvSpPr>
        <p:spPr/>
        <p:txBody>
          <a:bodyPr/>
          <a:lstStyle/>
          <a:p>
            <a:r>
              <a:t>性能提升</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硬件加速优势分析</a:t>
            </a:r>
          </a:p>
        </p:txBody>
      </p:sp>
      <p:sp>
        <p:nvSpPr>
          <p:cNvPr id="3" name="Content Placeholder 2"/>
          <p:cNvSpPr>
            <a:spLocks noGrp="1"/>
          </p:cNvSpPr>
          <p:nvPr>
            <p:ph sz="half" idx="2"/>
          </p:nvPr>
        </p:nvSpPr>
        <p:spPr/>
        <p:txBody>
          <a:bodyPr/>
          <a:lstStyle/>
          <a:p>
            <a:r>
              <a:t>1.硬件加速技术可以帮助大数据分析系统更好地应对数据量的增长和需求的扩大。</a:t>
            </a:r>
          </a:p>
          <a:p>
            <a:r>
              <a:t>2.通过扩展硬件资源，系统可以更容易地应对高峰期的需求，提高稳定性。</a:t>
            </a:r>
          </a:p>
          <a:p>
            <a:r>
              <a:t>3.可扩展性的提升可以帮助企业更好地规划和发展大数据分析能力，满足未来发展需求。</a:t>
            </a:r>
          </a:p>
          <a:p/>
        </p:txBody>
      </p:sp>
      <p:sp>
        <p:nvSpPr>
          <p:cNvPr id="4" name="Text Placeholder 3"/>
          <p:cNvSpPr>
            <a:spLocks noGrp="1"/>
          </p:cNvSpPr>
          <p:nvPr>
            <p:ph type="body" idx="3"/>
          </p:nvPr>
        </p:nvSpPr>
        <p:spPr/>
        <p:txBody>
          <a:bodyPr/>
          <a:lstStyle/>
          <a:p>
            <a:r>
              <a:t>数据安全</a:t>
            </a:r>
          </a:p>
        </p:txBody>
      </p:sp>
      <p:sp>
        <p:nvSpPr>
          <p:cNvPr id="5" name="Content Placeholder 4"/>
          <p:cNvSpPr>
            <a:spLocks noGrp="1"/>
          </p:cNvSpPr>
          <p:nvPr>
            <p:ph sz="half" idx="4"/>
          </p:nvPr>
        </p:nvSpPr>
        <p:spPr/>
        <p:txBody>
          <a:bodyPr/>
          <a:lstStyle/>
          <a:p>
            <a:r>
              <a:t>1.硬件加速技术可以提高大数据分析系统的安全性，减少数据泄露和被攻击的风险。</a:t>
            </a:r>
          </a:p>
          <a:p>
            <a:r>
              <a:t>2.通过专用硬件资源，可以更好地保护数据隐私和完整性。</a:t>
            </a:r>
          </a:p>
          <a:p>
            <a:r>
              <a:t>3.数据安全的提升可以增强企业对大数据分析系统的信任，促进数据驱动的决策。</a:t>
            </a:r>
          </a:p>
          <a:p/>
        </p:txBody>
      </p:sp>
      <p:sp>
        <p:nvSpPr>
          <p:cNvPr id="6" name="Text Placeholder 5"/>
          <p:cNvSpPr>
            <a:spLocks noGrp="1"/>
          </p:cNvSpPr>
          <p:nvPr>
            <p:ph type="body" idx="1"/>
          </p:nvPr>
        </p:nvSpPr>
        <p:spPr/>
        <p:txBody>
          <a:bodyPr/>
          <a:lstStyle/>
          <a:p>
            <a:r>
              <a:t>可扩展性</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硬件加速优势分析</a:t>
            </a:r>
          </a:p>
        </p:txBody>
      </p:sp>
      <p:sp>
        <p:nvSpPr>
          <p:cNvPr id="3" name="Text Placeholder 2"/>
          <p:cNvSpPr>
            <a:spLocks noGrp="1"/>
          </p:cNvSpPr>
          <p:nvPr>
            <p:ph type="body" idx="1"/>
          </p:nvPr>
        </p:nvSpPr>
        <p:spPr/>
        <p:txBody>
          <a:bodyPr/>
          <a:lstStyle/>
          <a:p>
            <a:r>
              <a:t>技术创新</a:t>
            </a:r>
          </a:p>
        </p:txBody>
      </p:sp>
      <p:sp>
        <p:nvSpPr>
          <p:cNvPr id="4" name="Content Placeholder 3"/>
          <p:cNvSpPr>
            <a:spLocks noGrp="1"/>
          </p:cNvSpPr>
          <p:nvPr>
            <p:ph sz="half" idx="2"/>
          </p:nvPr>
        </p:nvSpPr>
        <p:spPr/>
        <p:txBody>
          <a:bodyPr/>
          <a:lstStyle/>
          <a:p>
            <a:r>
              <a:t>1.硬件加速技术是大数据分析领域的重要技术创新，可以提高系统的性能和稳定性。</a:t>
            </a:r>
          </a:p>
          <a:p>
            <a:r>
              <a:t>2.通过不断引入新的硬件加速技术，企业可以保持技术领先地位，提高竞争力。</a:t>
            </a:r>
          </a:p>
          <a:p>
            <a:r>
              <a:t>3.技术创新可以推动整个大数据分析领域的发展，促进更多应用场景的实现。</a:t>
            </a:r>
          </a:p>
          <a:p/>
        </p:txBody>
      </p:sp>
      <p:sp>
        <p:nvSpPr>
          <p:cNvPr id="5" name="Text Placeholder 4"/>
          <p:cNvSpPr>
            <a:spLocks noGrp="1"/>
          </p:cNvSpPr>
          <p:nvPr>
            <p:ph type="body" idx="3"/>
          </p:nvPr>
        </p:nvSpPr>
        <p:spPr/>
        <p:txBody>
          <a:bodyPr/>
          <a:lstStyle/>
          <a:p>
            <a:r>
              <a:t>行业应用</a:t>
            </a:r>
          </a:p>
        </p:txBody>
      </p:sp>
      <p:sp>
        <p:nvSpPr>
          <p:cNvPr id="6" name="Content Placeholder 5"/>
          <p:cNvSpPr>
            <a:spLocks noGrp="1"/>
          </p:cNvSpPr>
          <p:nvPr>
            <p:ph sz="half" idx="4"/>
          </p:nvPr>
        </p:nvSpPr>
        <p:spPr/>
        <p:txBody>
          <a:bodyPr/>
          <a:lstStyle/>
          <a:p>
            <a:r>
              <a:t>1.硬件加速技术在不同行业的大数据分析应用中都有广泛的应用前景，如金融、医疗、教育等。</a:t>
            </a:r>
          </a:p>
          <a:p>
            <a:r>
              <a:t>2.通过结合行业特点和需求，可以开发出更加高效和精准的硬件加速方案。</a:t>
            </a:r>
          </a:p>
          <a:p>
            <a:r>
              <a:t>3.行业应用的拓展可以促进硬件加速技术的普及和发展，推动行业的数字化转型。</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https://d.book118.com/318125047064006026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98</Paragraphs>
  <Slides>17</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17</vt:i4>
      </vt:variant>
    </vt:vector>
  </HeadingPairs>
  <TitlesOfParts>
    <vt:vector baseType="lpstr" size="29">
      <vt:lpstr>Arial</vt:lpstr>
      <vt:lpstr>Calibri</vt:lpstr>
      <vt:lpstr>黑体</vt:lpstr>
      <vt:lpstr>微软雅黑</vt:lpstr>
      <vt:lpstr>Wingdings</vt:lpstr>
      <vt:lpstr>Franklin Gothic Book</vt:lpstr>
      <vt:lpstr>宋体</vt:lpstr>
      <vt:lpstr>仿宋_GB2312</vt:lpstr>
      <vt:lpstr>幼圆</vt:lpstr>
      <vt:lpstr>Agency FB</vt:lpstr>
      <vt:lpstr>Adobe 宋体 Std L</vt:lpstr>
      <vt:lpstr>Office Theme</vt:lpstr>
      <vt:lpstr>PowerPoint Presentation</vt:lpstr>
      <vt:lpstr>PowerPoint Presentation</vt:lpstr>
      <vt:lpstr> 大数据分析概述</vt:lpstr>
      <vt:lpstr> 大数据分析概述</vt:lpstr>
      <vt:lpstr> 大数据分析概述</vt:lpstr>
      <vt:lpstr> 大数据分析概述</vt:lpstr>
      <vt:lpstr> 硬件加速原理简介</vt:lpstr>
      <vt:lpstr> 硬件加速原理简介</vt:lpstr>
      <vt:lpstr> 硬件加速技术分类</vt:lpstr>
      <vt:lpstr> 硬件加速技术分类</vt:lpstr>
      <vt:lpstr> 硬件加速技术分类</vt:lpstr>
      <vt:lpstr> 硬件加速技术分类</vt:lpstr>
      <vt:lpstr> 硬件加速优势分析</vt:lpstr>
      <vt:lpstr> 硬件加速优势分析</vt:lpstr>
      <vt:lpstr> 硬件加速优势分析</vt:lpstr>
      <vt:lpstr> 硬件加速优势分析</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2024-09-03T20:07:22.012</cp:lastPrinted>
  <dcterms:created xsi:type="dcterms:W3CDTF">2024-09-03T12:07:22Z</dcterms:created>
  <dcterms:modified xsi:type="dcterms:W3CDTF">2024-09-03T12:07:24Z</dcterms:modified>
</cp:coreProperties>
</file>