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84A918-4FA0-4854-BE3D-295ECCD418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01393F-5E70-4536-81A6-1CBCDBAE51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97F53B-A485-4295-A232-EF5D582165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15B7A6-A4E9-4005-8342-BCDEDFBCE5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CACA19-3635-4051-99BD-320A77B505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9DCDD3-1AA0-4612-BBE3-D6B665B2DB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6F8590-CB97-4F50-8332-D1D3B49928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CCA435-1A22-46B2-ABA5-D73777D4AA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C41A0B-3275-4FD7-BE11-9FC5C238DE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1CA714-CDFF-4656-8FFA-79CDC6F141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ED313A-BEE2-4BAB-A21E-68C0645E56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133036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6479" y="1336853"/>
            <a:ext cx="6132151"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中国共产党百年廉政话语的历史经验与现实启示</a:t>
            </a:r>
          </a:p>
        </p:txBody>
      </p:sp>
      <p:sp>
        <p:nvSpPr>
          <p:cNvPr id="3" name="TextBox 3"/>
          <p:cNvSpPr txBox="1"/>
          <p:nvPr/>
        </p:nvSpPr>
        <p:spPr>
          <a:xfrm>
            <a:off x="576479" y="4871256"/>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a:t>
            </a:r>
          </a:p>
        </p:txBody>
      </p:sp>
      <p:sp>
        <p:nvSpPr>
          <p:cNvPr id="4" name="TextBox 4"/>
          <p:cNvSpPr txBox="1"/>
          <p:nvPr/>
        </p:nvSpPr>
        <p:spPr>
          <a:xfrm>
            <a:off x="576479"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710610"/>
            <a:ext cx="5983471" cy="36042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025"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中国共产党百年廉政话语的演变历程</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中国共产党百年廉政话语的内涵与特点</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中国共产党百年廉政话语的历史经验</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中国共产党百年廉政话语的现实启示</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研究背景和意义</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中国共产党自成立以来，始终重视廉政建设，并在这方面取得了显著成就。随着中国共产党的不断发展，廉政话语在党的历史和现实中扮演着重要角色。通过研究中国共产党百年廉政话语的历史经验和现实启示，有助于深入了解党的廉政建设和反腐败斗争的历史进程，为当前反腐倡廉工作提供借鉴和指导。</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研究背景</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研究中国共产党百年廉政话语的历史经验和现实启示，具有重要的理论和实践意义。首先，从理论角度来看，这有助于丰富和发展党的廉政建设理论，为其他领域的反腐倡廉研究提供借鉴和参考。其次，从实践角度来看，这有助于总结党的廉政建设经验，为当前反腐倡廉工作提供指导和启示。</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研究意义</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本研究的目的是总结中国共产党百年廉政话语的历史经验，分析其现实启示，以期为当前反腐倡廉工作提供借鉴和指导。</a:t>
            </a:r>
          </a:p>
        </p:txBody>
      </p:sp>
      <p:sp>
        <p:nvSpPr>
          <p:cNvPr id="9" name="TextBox 9"/>
          <p:cNvSpPr txBox="1"/>
          <p:nvPr/>
        </p:nvSpPr>
        <p:spPr>
          <a:xfrm>
            <a:off x="6389233" y="2064798"/>
            <a:ext cx="4717695"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rgbClr val="031A3E"/>
                </a:solidFill>
                <a:latin typeface="Microsoft Yahei"/>
                <a:ea typeface="Microsoft Yahei"/>
                <a:cs typeface="Microsoft Yahei"/>
              </a:rPr>
              <a:t>研究方法</a:t>
            </a:r>
          </a:p>
        </p:txBody>
      </p:sp>
      <p:cxnSp>
        <p:nvCxnSpPr>
          <p:cNvPr id="10" name="Connector 10"/>
          <p:cNvCxnSpPr/>
          <p:nvPr/>
        </p:nvCxnSpPr>
        <p:spPr>
          <a:xfrm>
            <a:off x="8117660" y="2855191"/>
            <a:ext cx="2856056" cy="0"/>
          </a:xfrm>
          <a:prstGeom prst="line">
            <a:avLst/>
          </a:prstGeom>
          <a:ln w="9525">
            <a:solidFill>
              <a:srgbClr val="031A3E">
                <a:alpha val="100000"/>
              </a:srgbClr>
            </a:solidFill>
            <a:prstDash val="solid"/>
            <a:tailEnd type="oval"/>
          </a:ln>
        </p:spPr>
      </p:cxnSp>
      <p:sp>
        <p:nvSpPr>
          <p:cNvPr id="11" name="TextBox 11"/>
          <p:cNvSpPr txBox="1"/>
          <p:nvPr/>
        </p:nvSpPr>
        <p:spPr>
          <a:xfrm>
            <a:off x="7817683" y="2931894"/>
            <a:ext cx="328924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本研究采用文献研究、历史分析和案例分析等方法，通过对中国共产党历史上的重要廉政文献、相关学术著作和现有研究成果的梳理和分析，总结出中国共产党百年廉政话语的历史经验和现实启示。同时，结合具体案例，探讨廉政话语在不同历史时期和不同地区所面临的问题及其解决方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研究目的</a:t>
            </a:r>
          </a:p>
        </p:txBody>
      </p:sp>
      <p:sp>
        <p:nvSpPr>
          <p:cNvPr id="13" name="AutoShape 1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研究目的和方法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中国共产党百年廉政话语的演变历程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TextBox 2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革命时期</a:t>
            </a:r>
          </a:p>
        </p:txBody>
      </p:sp>
      <p:sp>
        <p:nvSpPr>
          <p:cNvPr id="27" name="Freeform 27"/>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Freeform 28"/>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Freeform 29"/>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0" name="Connector 30"/>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艰苦奋斗</a:t>
            </a:r>
          </a:p>
        </p:txBody>
      </p:sp>
      <p:sp>
        <p:nvSpPr>
          <p:cNvPr id="33" name="TextBox 33"/>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在这一时期，中国共产党强调艰苦奋斗，反对奢侈浪费，以保持党的纯洁性和战斗力。</a:t>
            </a:r>
          </a:p>
        </p:txBody>
      </p:sp>
      <p:sp>
        <p:nvSpPr>
          <p:cNvPr id="34" name="TextBox 34"/>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纪律严明</a:t>
            </a:r>
          </a:p>
        </p:txBody>
      </p:sp>
      <p:sp>
        <p:nvSpPr>
          <p:cNvPr id="35" name="TextBox 35"/>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在革命时期，中国共产党强调纪律严明，要求党员遵守党的纪律，以确保党的行动一致性和有效性。</a:t>
            </a:r>
          </a:p>
        </p:txBody>
      </p:sp>
      <p:cxnSp>
        <p:nvCxnSpPr>
          <p:cNvPr id="36" name="Connector 36"/>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7" name="AutoShape 37"/>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8" name="Connector 38"/>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9" name="AutoShape 39"/>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反腐倡廉</a:t>
            </a:r>
          </a:p>
        </p:txBody>
      </p:sp>
      <p:sp>
        <p:nvSpPr>
          <p:cNvPr id="41" name="TextBox 41"/>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在革命时期，中国共产党强调反腐倡廉，认为腐败会削弱党的力量，破坏革命成果。</a:t>
            </a:r>
          </a:p>
        </p:txBody>
      </p:sp>
      <p:sp>
        <p:nvSpPr>
          <p:cNvPr id="42" name="Freeform 42"/>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批评与自我批评</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在这一时期，中国共产党鼓励批评与自我批评，要求党员勇于揭露错误，改正缺点，以促进党的进步和发展。</a:t>
              </a:r>
            </a:p>
          </p:txBody>
        </p:sp>
      </p:grpSp>
      <p:grpSp>
        <p:nvGrpSpPr>
          <p:cNvPr id="5" name="Group 5"/>
          <p:cNvGrpSpPr/>
          <p:nvPr/>
        </p:nvGrpSpPr>
        <p:grpSpPr>
          <a:xfrm>
            <a:off x="454963" y="256913"/>
            <a:ext cx="515576" cy="440418"/>
            <a:chOff x="454963" y="256913"/>
            <a:chExt cx="515576" cy="440418"/>
          </a:xfrm>
        </p:grpSpPr>
        <p:sp>
          <p:nvSpPr>
            <p:cNvPr id="6" name="AutoShape 6"/>
            <p:cNvSpPr/>
            <p:nvPr/>
          </p:nvSpPr>
          <p:spPr>
            <a:xfrm>
              <a:off x="454963" y="2598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575049" y="25691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689125" y="25862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799768" y="26759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04945" y="26346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54963" y="37763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37468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37640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38537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38124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4954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49246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4941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5031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4990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6131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6102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61195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62092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61678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26" name="TextBox 26"/>
          <p:cNvSpPr txBox="1"/>
          <p:nvPr/>
        </p:nvSpPr>
        <p:spPr>
          <a:xfrm>
            <a:off x="1218874" y="19918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建设时期</a:t>
            </a:r>
          </a:p>
        </p:txBody>
      </p:sp>
      <p:grpSp>
        <p:nvGrpSpPr>
          <p:cNvPr id="27" name="Group 27"/>
          <p:cNvGrpSpPr/>
          <p:nvPr/>
        </p:nvGrpSpPr>
        <p:grpSpPr>
          <a:xfrm>
            <a:off x="5659243" y="4772000"/>
            <a:ext cx="5783287" cy="1160526"/>
            <a:chOff x="5659243" y="4772000"/>
            <a:chExt cx="5783287" cy="1160526"/>
          </a:xfrm>
        </p:grpSpPr>
        <p:sp>
          <p:nvSpPr>
            <p:cNvPr id="28" name="TextBox 28"/>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团结统一</a:t>
              </a:r>
            </a:p>
          </p:txBody>
        </p:sp>
        <p:sp>
          <p:nvSpPr>
            <p:cNvPr id="29" name="TextBox 29"/>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在建设时期，中国共产党强调团结统一，要求党员坚持党的原则，维护党的团结，以确保党的凝聚力和战斗力。</a:t>
              </a:r>
            </a:p>
          </p:txBody>
        </p:sp>
      </p:grpSp>
      <p:sp>
        <p:nvSpPr>
          <p:cNvPr id="30" name="AutoShape 30"/>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31" name="Group 31"/>
          <p:cNvGrpSpPr/>
          <p:nvPr/>
        </p:nvGrpSpPr>
        <p:grpSpPr>
          <a:xfrm>
            <a:off x="5659243" y="1470704"/>
            <a:ext cx="5783287" cy="1160526"/>
            <a:chOff x="5659243" y="1470704"/>
            <a:chExt cx="5783287" cy="1160526"/>
          </a:xfrm>
        </p:grpSpPr>
        <p:sp>
          <p:nvSpPr>
            <p:cNvPr id="32" name="TextBox 32"/>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群众路线</a:t>
              </a:r>
            </a:p>
          </p:txBody>
        </p:sp>
        <p:sp>
          <p:nvSpPr>
            <p:cNvPr id="33" name="TextBox 33"/>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在建设时期，中国共产党强调群众路线，要求党员密切联系群众，了解群众需求，以更好地为群众服务。</a:t>
              </a:r>
            </a:p>
          </p:txBody>
        </p:sp>
      </p:grpSp>
      <p:sp>
        <p:nvSpPr>
          <p:cNvPr id="34" name="Freeform 34"/>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Freeform 37"/>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1016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Freeform 40"/>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改革时期</a:t>
            </a:r>
          </a:p>
        </p:txBody>
      </p:sp>
      <p:sp>
        <p:nvSpPr>
          <p:cNvPr id="3" name="AutoShape 3"/>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15607"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改革开放</a:t>
            </a:r>
          </a:p>
        </p:txBody>
      </p:sp>
      <p:sp>
        <p:nvSpPr>
          <p:cNvPr id="10" name="TextBox 10"/>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在改革时期，中国共产党强调改革开放，推动经济体制改革和开放政策，以促进经济发展和社会进步。</a:t>
            </a:r>
          </a:p>
        </p:txBody>
      </p:sp>
      <p:sp>
        <p:nvSpPr>
          <p:cNvPr id="11" name="TextBox 11"/>
          <p:cNvSpPr txBox="1"/>
          <p:nvPr/>
        </p:nvSpPr>
        <p:spPr>
          <a:xfrm>
            <a:off x="4638006"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法治建设</a:t>
            </a:r>
          </a:p>
        </p:txBody>
      </p:sp>
      <p:sp>
        <p:nvSpPr>
          <p:cNvPr id="12" name="TextBox 12"/>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在这一时期，中国共产党强调法治建设，推动法律制度的发展和完善，以维护社会稳定和公正。</a:t>
            </a:r>
          </a:p>
        </p:txBody>
      </p:sp>
      <p:sp>
        <p:nvSpPr>
          <p:cNvPr id="13" name="TextBox 13"/>
          <p:cNvSpPr txBox="1"/>
          <p:nvPr/>
        </p:nvSpPr>
        <p:spPr>
          <a:xfrm>
            <a:off x="8260404"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思想解放</a:t>
            </a:r>
          </a:p>
        </p:txBody>
      </p:sp>
      <p:sp>
        <p:nvSpPr>
          <p:cNvPr id="14" name="TextBox 14"/>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在改革时期，中国共产党鼓励思想解放，要求党员摆脱传统观念的束缚，以创新精神推动党的建设和事业发展。</a:t>
            </a:r>
          </a:p>
        </p:txBody>
      </p:sp>
      <p:sp>
        <p:nvSpPr>
          <p:cNvPr id="15" name="TextBox 15"/>
          <p:cNvSpPr txBox="1"/>
          <p:nvPr/>
        </p:nvSpPr>
        <p:spPr>
          <a:xfrm>
            <a:off x="1480607" y="1020470"/>
            <a:ext cx="1985990"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01</a:t>
            </a:r>
          </a:p>
        </p:txBody>
      </p:sp>
      <p:sp>
        <p:nvSpPr>
          <p:cNvPr id="16" name="TextBox 16"/>
          <p:cNvSpPr txBox="1"/>
          <p:nvPr/>
        </p:nvSpPr>
        <p:spPr>
          <a:xfrm>
            <a:off x="5037367" y="1020470"/>
            <a:ext cx="2118497"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02</a:t>
            </a:r>
          </a:p>
        </p:txBody>
      </p:sp>
      <p:sp>
        <p:nvSpPr>
          <p:cNvPr id="17" name="TextBox 17"/>
          <p:cNvSpPr txBox="1"/>
          <p:nvPr/>
        </p:nvSpPr>
        <p:spPr>
          <a:xfrm>
            <a:off x="8724677" y="1059557"/>
            <a:ext cx="1987443"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03</a:t>
            </a:r>
          </a:p>
        </p:txBody>
      </p:sp>
      <p:sp>
        <p:nvSpPr>
          <p:cNvPr id="18" name="AutoShape 1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新发展理念</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在新时代，中国共产党强调新发展理念，推动经济高质量发展和社会全面进步。</a:t>
            </a:r>
          </a:p>
        </p:txBody>
      </p:sp>
      <p:sp>
        <p:nvSpPr>
          <p:cNvPr id="8" name="TextBox 8"/>
          <p:cNvSpPr txBox="1"/>
          <p:nvPr/>
        </p:nvSpPr>
        <p:spPr>
          <a:xfrm>
            <a:off x="1197254" y="3971227"/>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全面从严治党</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在这一时期，中国共产党坚持全面从严治党，严厉打击腐败行为和不正之风，以保持党的先进性和纯洁性。</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新时代</a:t>
            </a:r>
          </a:p>
        </p:txBody>
      </p:sp>
      <p:sp>
        <p:nvSpPr>
          <p:cNvPr id="31" name="AutoShape 31"/>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4" name="Connector 34"/>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中国共产党百年廉政话语的内涵与特点</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党的领导是中国共产党百年廉政话语的核心，强调党的领导是推动反腐斗争和廉政建设的关键。</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中国共产党始终坚持党的领导在反腐斗争和廉政建设中的决定性作用，认为只有坚持党的领导，才能确保反腐斗争和廉政建设的正确方向和顺利推进。</a:t>
            </a:r>
          </a:p>
        </p:txBody>
      </p:sp>
      <p:sp>
        <p:nvSpPr>
          <p:cNvPr id="8" name="TextBox 8"/>
          <p:cNvSpPr txBox="1"/>
          <p:nvPr/>
        </p:nvSpPr>
        <p:spPr>
          <a:xfrm>
            <a:off x="1964092"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坚持党的领导</a:t>
            </a:r>
          </a:p>
        </p:txBody>
      </p:sp>
      <p:sp>
        <p:nvSpPr>
          <p:cNvPr id="31" name="Freeform 31"/>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人民至上是百年廉政话语的出发点和落脚点，强调一切为了人民，一切依靠人民。</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中国共产党始终坚持人民至上的价值观，将人民利益放在首位，认为只有依靠人民，才能推动反腐斗争和廉政建设的深入发展。</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人民至上</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t="5566" b="5566"/>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1172767" y="1991575"/>
            <a:ext cx="4292478"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172767" y="3027803"/>
            <a:ext cx="4292478"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制度建设是百年廉政话语的重要内容，强调用制度管权、管事、管人。</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736338" y="1991575"/>
            <a:ext cx="4292478"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736338" y="3027803"/>
            <a:ext cx="4292478"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中国共产党始终重视制度建设在反腐斗争和廉政建设中的重要作用，认为只有建立健全的制度体系，才能确保反腐斗争和廉政建设的长期稳定和持续发展。</a:t>
            </a:r>
          </a:p>
        </p:txBody>
      </p:sp>
      <p:sp>
        <p:nvSpPr>
          <p:cNvPr id="14" name="AutoShape 1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TextBox 3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制度建设</a:t>
            </a:r>
          </a:p>
        </p:txBody>
      </p:sp>
      <p:sp>
        <p:nvSpPr>
          <p:cNvPr id="35" name="AutoShape 35"/>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8" name="Connector 38"/>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反腐斗争是百年廉政话语的重要主题，强调坚决打击腐败行为，建设清正廉洁的政治生态。</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中国共产党始终将反腐斗争作为推动廉政建设的重要手段，认为只有坚决打击腐败行为，才能维护党的纯洁性和政府的公信力。</a:t>
            </a:r>
          </a:p>
        </p:txBody>
      </p:sp>
      <p:sp>
        <p:nvSpPr>
          <p:cNvPr id="8" name="AutoShape 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反腐斗争</a:t>
            </a:r>
          </a:p>
        </p:txBody>
      </p:sp>
      <p:sp>
        <p:nvSpPr>
          <p:cNvPr id="29" name="Freeform 29"/>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https://d.book118.com/318133036117006036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2024-09-16T05:49:25.896</cp:lastPrinted>
  <dcterms:created xsi:type="dcterms:W3CDTF">2024-09-15T21:49:25Z</dcterms:created>
  <dcterms:modified xsi:type="dcterms:W3CDTF">2024-09-15T21:49:27Z</dcterms:modified>
</cp:coreProperties>
</file>