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4AA6466-460D-4B91-81BD-7DB98D1EC7E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EE83EA-546E-412D-A60A-0A0416CF9D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946370-2F4D-459C-9B01-EEFBCD3152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32E311-DB3C-4164-BE50-294E2AE9E1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E796DF-D18F-4BE2-8280-9916569F71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F3E3A0-0EA9-45CE-8D96-CBE80E69FD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A15FD1-25EA-4224-A162-BD50BA8634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42B08A-83E4-4B01-B8B4-E7F50C45CC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775619-B09F-4564-B1D6-5CFDA4CA1D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A2A5AA-3B06-48B3-A94D-B3F49335A5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454D0E-6E04-467B-8880-D59A46EB5F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2F40A2-747A-4037-B066-C594F00B34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74BB500-7766-4CA2-AB1E-6D94CD75AF9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A21CCB3-0D30-4059-8DD7-0B21D67E1AF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133133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焊接实践项目培训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焊接实践项目培训简介</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培训前准备</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焊接基础知识</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焊接实践操作</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焊接实践项目培训实施</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焊接实践项目培训简介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项目背景</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焊接是一项重要的技能，行业对于熟练的焊接工人需求量大。该项目旨在为对焊接感兴趣的群体提供实践培训，帮助他们掌握焊接技能，提升就业竞争力。</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84"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项目内容</a:t>
            </a:r>
            <a:endParaRPr lang="en-US" sz="3600" b="0" strike="noStrike" spc="-1">
              <a:solidFill>
                <a:schemeClr val="dk1"/>
              </a:solidFill>
              <a:latin typeface="Arial"/>
            </a:endParaRPr>
          </a:p>
        </p:txBody>
      </p:sp>
      <p:sp>
        <p:nvSpPr>
          <p:cNvPr id="86"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理论学习</a:t>
            </a:r>
            <a:endParaRPr lang="en-US" sz="1600" b="0" strike="noStrike" spc="-1">
              <a:solidFill>
                <a:srgbClr val="FFFFFF"/>
              </a:solidFill>
              <a:latin typeface="Arial"/>
            </a:endParaRPr>
          </a:p>
        </p:txBody>
      </p:sp>
      <p:sp>
        <p:nvSpPr>
          <p:cNvPr id="87"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焊接基础知识</a:t>
            </a:r>
            <a:endParaRPr lang="en-US" sz="2000" b="0" strike="noStrike" spc="-1">
              <a:solidFill>
                <a:srgbClr val="FFFFFF"/>
              </a:solidFill>
              <a:latin typeface="Arial"/>
            </a:endParaRPr>
          </a:p>
        </p:txBody>
      </p:sp>
      <p:sp>
        <p:nvSpPr>
          <p:cNvPr id="88"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实际操作训练</a:t>
            </a:r>
            <a:endParaRPr lang="en-US" sz="1600" b="0" strike="noStrike" spc="-1">
              <a:solidFill>
                <a:srgbClr val="FFFFFF"/>
              </a:solidFill>
              <a:latin typeface="Arial"/>
            </a:endParaRPr>
          </a:p>
        </p:txBody>
      </p:sp>
      <p:sp>
        <p:nvSpPr>
          <p:cNvPr id="89"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实践操作技能</a:t>
            </a:r>
            <a:endParaRPr lang="en-US" sz="2000" b="0" strike="noStrike" spc="-1">
              <a:solidFill>
                <a:srgbClr val="FFFFFF"/>
              </a:solidFill>
              <a:latin typeface="Arial"/>
            </a:endParaRPr>
          </a:p>
        </p:txBody>
      </p:sp>
      <p:sp>
        <p:nvSpPr>
          <p:cNvPr id="90"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保障培训安全</a:t>
            </a:r>
            <a:endParaRPr lang="en-US" sz="1600" b="0" strike="noStrike" spc="-1">
              <a:solidFill>
                <a:srgbClr val="FFFFFF"/>
              </a:solidFill>
              <a:latin typeface="Arial"/>
            </a:endParaRPr>
          </a:p>
        </p:txBody>
      </p:sp>
      <p:sp>
        <p:nvSpPr>
          <p:cNvPr id="91"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安全注意事项</a:t>
            </a:r>
            <a:endParaRPr lang="en-US" sz="2000" b="0" strike="noStrike" spc="-1">
              <a:solidFill>
                <a:srgbClr val="FFFFFF"/>
              </a:solidFill>
              <a:latin typeface="Arial"/>
            </a:endParaRPr>
          </a:p>
        </p:txBody>
      </p:sp>
      <p:sp>
        <p:nvSpPr>
          <p:cNvPr id="92"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3"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项目形式</a:t>
            </a:r>
            <a:endParaRPr lang="en-US" sz="3600" b="0" strike="noStrike" spc="-1">
              <a:solidFill>
                <a:schemeClr val="dk1"/>
              </a:solidFill>
              <a:latin typeface="Arial"/>
            </a:endParaRPr>
          </a:p>
        </p:txBody>
      </p:sp>
      <p:sp>
        <p:nvSpPr>
          <p:cNvPr id="9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集中学习</a:t>
            </a:r>
            <a:endParaRPr lang="en-US" sz="1600" b="0" strike="noStrike" spc="-1">
              <a:solidFill>
                <a:srgbClr val="FFFFFF"/>
              </a:solidFill>
              <a:latin typeface="Arial"/>
            </a:endParaRPr>
          </a:p>
        </p:txBody>
      </p:sp>
      <p:sp>
        <p:nvSpPr>
          <p:cNvPr id="9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班级培训</a:t>
            </a:r>
            <a:endParaRPr lang="en-US" sz="2000" b="0" strike="noStrike" spc="-1">
              <a:solidFill>
                <a:srgbClr val="FFFFFF"/>
              </a:solidFill>
              <a:latin typeface="Arial"/>
            </a:endParaRPr>
          </a:p>
        </p:txBody>
      </p:sp>
      <p:sp>
        <p:nvSpPr>
          <p:cNvPr id="9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9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9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及时调整</a:t>
            </a:r>
            <a:endParaRPr lang="en-US" sz="1600" b="0" strike="noStrike" spc="-1">
              <a:solidFill>
                <a:srgbClr val="FFFFFF"/>
              </a:solidFill>
              <a:latin typeface="Arial"/>
            </a:endParaRPr>
          </a:p>
        </p:txBody>
      </p:sp>
      <p:sp>
        <p:nvSpPr>
          <p:cNvPr id="10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实时反馈</a:t>
            </a:r>
            <a:endParaRPr lang="en-US" sz="2000" b="0" strike="noStrike" spc="-1">
              <a:solidFill>
                <a:srgbClr val="FFFFFF"/>
              </a:solidFill>
              <a:latin typeface="Arial"/>
            </a:endParaRPr>
          </a:p>
        </p:txBody>
      </p:sp>
      <p:sp>
        <p:nvSpPr>
          <p:cNvPr id="10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0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现场实践</a:t>
            </a:r>
            <a:endParaRPr lang="en-US" sz="1600" b="0" strike="noStrike" spc="-1">
              <a:solidFill>
                <a:srgbClr val="FFFFFF"/>
              </a:solidFill>
              <a:latin typeface="Arial"/>
            </a:endParaRPr>
          </a:p>
        </p:txBody>
      </p:sp>
      <p:sp>
        <p:nvSpPr>
          <p:cNvPr id="10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实地指导</a:t>
            </a:r>
            <a:endParaRPr lang="en-US" sz="2000" b="0" strike="noStrike" spc="-1">
              <a:solidFill>
                <a:srgbClr val="FFFFFF"/>
              </a:solidFill>
              <a:latin typeface="Arial"/>
            </a:endParaRPr>
          </a:p>
        </p:txBody>
      </p:sp>
      <p:pic>
        <p:nvPicPr>
          <p:cNvPr id="104"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实际工作经验</a:t>
            </a:r>
            <a:endParaRPr lang="en-US" sz="1800" b="0" strike="noStrike" spc="-1">
              <a:solidFill>
                <a:srgbClr val="FFFFFF"/>
              </a:solidFill>
              <a:latin typeface="Arial"/>
            </a:endParaRPr>
          </a:p>
        </p:txBody>
      </p:sp>
      <p:sp>
        <p:nvSpPr>
          <p:cNvPr id="107"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实习机会</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项目实践</a:t>
            </a:r>
            <a:endParaRPr lang="en-US" sz="1400" b="0" strike="noStrike" spc="-1">
              <a:solidFill>
                <a:srgbClr val="FFFFFF"/>
              </a:solidFill>
              <a:latin typeface="Arial"/>
            </a:endParaRPr>
          </a:p>
        </p:txBody>
      </p:sp>
      <p:sp>
        <p:nvSpPr>
          <p:cNvPr id="10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就业机会</a:t>
            </a:r>
            <a:endParaRPr lang="en-US" sz="1800" b="0" strike="noStrike" spc="-1">
              <a:solidFill>
                <a:srgbClr val="FFFFFF"/>
              </a:solidFill>
              <a:latin typeface="Arial"/>
            </a:endParaRPr>
          </a:p>
        </p:txBody>
      </p:sp>
      <p:sp>
        <p:nvSpPr>
          <p:cNvPr id="110"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行业招聘</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职业发展</a:t>
            </a:r>
            <a:endParaRPr lang="en-US" sz="1400" b="0" strike="noStrike" spc="-1">
              <a:solidFill>
                <a:srgbClr val="FFFFFF"/>
              </a:solidFill>
              <a:latin typeface="Arial"/>
            </a:endParaRPr>
          </a:p>
        </p:txBody>
      </p:sp>
      <p:sp>
        <p:nvSpPr>
          <p:cNvPr id="11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13"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1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项目成果</a:t>
            </a:r>
            <a:endParaRPr lang="en-US" sz="3600" b="0" strike="noStrike" spc="-1">
              <a:solidFill>
                <a:schemeClr val="dk1"/>
              </a:solidFill>
              <a:latin typeface="Arial"/>
            </a:endParaRPr>
          </a:p>
        </p:txBody>
      </p:sp>
      <p:sp>
        <p:nvSpPr>
          <p:cNvPr id="11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获得证书</a:t>
            </a:r>
            <a:endParaRPr lang="en-US" sz="1800" b="0" strike="noStrike" spc="-1">
              <a:solidFill>
                <a:srgbClr val="FFFFFF"/>
              </a:solidFill>
              <a:latin typeface="Arial"/>
            </a:endParaRPr>
          </a:p>
        </p:txBody>
      </p:sp>
      <p:sp>
        <p:nvSpPr>
          <p:cNvPr id="117"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结业证书</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技能认证</a:t>
            </a:r>
            <a:endParaRPr lang="en-US" sz="14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11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通过本项目的培训，学员将掌握焊接技能，获得相关证书，积累实际工作经验，为未来就业增加竞争力。</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培训前准备</a:t>
            </a:r>
            <a:endParaRPr lang="en-US" sz="3600" b="0" strike="noStrike" spc="-1">
              <a:solidFill>
                <a:schemeClr val="dk1"/>
              </a:solidFill>
              <a:latin typeface="Arial"/>
            </a:endParaRPr>
          </a:p>
        </p:txBody>
      </p:sp>
      <p:sp>
        <p:nvSpPr>
          <p:cNvPr id="1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资源准备</a:t>
            </a:r>
            <a:endParaRPr lang="en-US" sz="2800" b="0" strike="noStrike" spc="-1">
              <a:solidFill>
                <a:srgbClr val="FFFFFF"/>
              </a:solidFill>
              <a:latin typeface="Arial"/>
            </a:endParaRPr>
          </a:p>
        </p:txBody>
      </p:sp>
      <p:sp>
        <p:nvSpPr>
          <p:cNvPr id="12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在进行焊接实践项目培训之前，必须准备好必要的资源。这包括焊接设备、安全装备和教学材料。确保所有所需资源齐全，以便顺利进行培训项目。</a:t>
            </a:r>
            <a:endParaRPr lang="en-US" sz="1800" b="0" strike="noStrike" spc="-1">
              <a:solidFill>
                <a:srgbClr val="FFFFFF"/>
              </a:solidFill>
              <a:latin typeface="Arial"/>
            </a:endParaRPr>
          </a:p>
        </p:txBody>
      </p:sp>
      <p:sp>
        <p:nvSpPr>
          <p:cNvPr id="12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27"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讲师选拔</a:t>
            </a:r>
            <a:endParaRPr lang="en-US" sz="3600" b="0" strike="noStrike" spc="-1">
              <a:solidFill>
                <a:schemeClr val="dk1"/>
              </a:solidFill>
              <a:latin typeface="Arial"/>
            </a:endParaRPr>
          </a:p>
        </p:txBody>
      </p:sp>
      <p:sp>
        <p:nvSpPr>
          <p:cNvPr id="129"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丰富的焊接经验</a:t>
            </a:r>
            <a:endParaRPr lang="en-US" sz="1600" b="0" strike="noStrike" spc="-1">
              <a:solidFill>
                <a:srgbClr val="FFFFFF"/>
              </a:solidFill>
              <a:latin typeface="Arial"/>
            </a:endParaRPr>
          </a:p>
        </p:txBody>
      </p:sp>
      <p:sp>
        <p:nvSpPr>
          <p:cNvPr id="130"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技能要求</a:t>
            </a:r>
            <a:endParaRPr lang="en-US" sz="2000" b="0" strike="noStrike" spc="-1">
              <a:solidFill>
                <a:srgbClr val="FFFFFF"/>
              </a:solidFill>
              <a:latin typeface="Arial"/>
            </a:endParaRPr>
          </a:p>
        </p:txBody>
      </p:sp>
      <p:sp>
        <p:nvSpPr>
          <p:cNvPr id="131"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具有教学经验</a:t>
            </a:r>
            <a:endParaRPr lang="en-US" sz="1600" b="0" strike="noStrike" spc="-1">
              <a:solidFill>
                <a:srgbClr val="FFFFFF"/>
              </a:solidFill>
              <a:latin typeface="Arial"/>
            </a:endParaRPr>
          </a:p>
        </p:txBody>
      </p:sp>
      <p:sp>
        <p:nvSpPr>
          <p:cNvPr id="132"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教学经验</a:t>
            </a:r>
            <a:endParaRPr lang="en-US" sz="2000" b="0" strike="noStrike" spc="-1">
              <a:solidFill>
                <a:srgbClr val="FFFFFF"/>
              </a:solidFill>
              <a:latin typeface="Arial"/>
            </a:endParaRPr>
          </a:p>
        </p:txBody>
      </p:sp>
      <p:sp>
        <p:nvSpPr>
          <p:cNvPr id="133"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稳定的师资团队</a:t>
            </a:r>
            <a:endParaRPr lang="en-US" sz="1600" b="0" strike="noStrike" spc="-1">
              <a:solidFill>
                <a:srgbClr val="FFFFFF"/>
              </a:solidFill>
              <a:latin typeface="Arial"/>
            </a:endParaRPr>
          </a:p>
        </p:txBody>
      </p:sp>
      <p:sp>
        <p:nvSpPr>
          <p:cNvPr id="134"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师资队伍</a:t>
            </a:r>
            <a:endParaRPr lang="en-US" sz="2000" b="0" strike="noStrike" spc="-1">
              <a:solidFill>
                <a:srgbClr val="FFFFFF"/>
              </a:solidFill>
              <a:latin typeface="Arial"/>
            </a:endParaRPr>
          </a:p>
        </p:txBody>
      </p:sp>
      <p:sp>
        <p:nvSpPr>
          <p:cNvPr id="135"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36"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学员选拔</a:t>
            </a:r>
            <a:endParaRPr lang="en-US" sz="3600" b="0" strike="noStrike" spc="-1">
              <a:solidFill>
                <a:schemeClr val="dk1"/>
              </a:solidFill>
              <a:latin typeface="Arial"/>
            </a:endParaRPr>
          </a:p>
        </p:txBody>
      </p:sp>
      <p:sp>
        <p:nvSpPr>
          <p:cNvPr id="138"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在线报名或面试报名</a:t>
            </a:r>
            <a:endParaRPr lang="en-US" sz="1600" b="0" strike="noStrike" spc="-1">
              <a:solidFill>
                <a:srgbClr val="FFFFFF"/>
              </a:solidFill>
              <a:latin typeface="Arial"/>
            </a:endParaRPr>
          </a:p>
        </p:txBody>
      </p:sp>
      <p:sp>
        <p:nvSpPr>
          <p:cNvPr id="139"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报名方式</a:t>
            </a:r>
            <a:endParaRPr lang="en-US" sz="2000" b="0" strike="noStrike" spc="-1">
              <a:solidFill>
                <a:srgbClr val="FFFFFF"/>
              </a:solidFill>
              <a:latin typeface="Arial"/>
            </a:endParaRPr>
          </a:p>
        </p:txBody>
      </p:sp>
      <p:sp>
        <p:nvSpPr>
          <p:cNvPr id="140"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相关专业背景</a:t>
            </a:r>
            <a:endParaRPr lang="en-US" sz="1600" b="0" strike="noStrike" spc="-1">
              <a:solidFill>
                <a:srgbClr val="FFFFFF"/>
              </a:solidFill>
              <a:latin typeface="Arial"/>
            </a:endParaRPr>
          </a:p>
        </p:txBody>
      </p:sp>
      <p:sp>
        <p:nvSpPr>
          <p:cNvPr id="141"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选拔标准</a:t>
            </a:r>
            <a:endParaRPr lang="en-US" sz="2000" b="0" strike="noStrike" spc="-1">
              <a:solidFill>
                <a:srgbClr val="FFFFFF"/>
              </a:solidFill>
              <a:latin typeface="Arial"/>
            </a:endParaRPr>
          </a:p>
        </p:txBody>
      </p:sp>
      <p:sp>
        <p:nvSpPr>
          <p:cNvPr id="142"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详细的培训安排</a:t>
            </a:r>
            <a:endParaRPr lang="en-US" sz="1600" b="0" strike="noStrike" spc="-1">
              <a:solidFill>
                <a:srgbClr val="FFFFFF"/>
              </a:solidFill>
              <a:latin typeface="Arial"/>
            </a:endParaRPr>
          </a:p>
        </p:txBody>
      </p:sp>
      <p:sp>
        <p:nvSpPr>
          <p:cNvPr id="143"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培训计划</a:t>
            </a:r>
            <a:endParaRPr lang="en-US" sz="2000" b="0" strike="noStrike" spc="-1">
              <a:solidFill>
                <a:srgbClr val="FFFFFF"/>
              </a:solidFill>
              <a:latin typeface="Arial"/>
            </a:endParaRPr>
          </a:p>
        </p:txBody>
      </p:sp>
      <p:sp>
        <p:nvSpPr>
          <p:cNvPr id="144"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45"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授课安排</a:t>
            </a:r>
            <a:endParaRPr lang="en-US" sz="1800" b="0" strike="noStrike" spc="-1">
              <a:solidFill>
                <a:srgbClr val="FFFFFF"/>
              </a:solidFill>
              <a:latin typeface="Arial"/>
            </a:endParaRPr>
          </a:p>
        </p:txBody>
      </p:sp>
      <p:sp>
        <p:nvSpPr>
          <p:cNvPr id="148"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每周</a:t>
            </a:r>
            <a:r>
              <a:rPr lang="en-US" sz="1400" b="0" strike="noStrike" spc="-1">
                <a:solidFill>
                  <a:schemeClr val="accent3"/>
                </a:solidFill>
                <a:latin typeface="微软雅黑"/>
                <a:ea typeface="微软雅黑"/>
              </a:rPr>
              <a:t>3</a:t>
            </a:r>
            <a:r>
              <a:rPr lang="zh-CN" sz="1400" b="0" strike="noStrike" spc="-1">
                <a:solidFill>
                  <a:schemeClr val="accent3"/>
                </a:solidFill>
                <a:latin typeface="微软雅黑"/>
                <a:ea typeface="微软雅黑"/>
              </a:rPr>
              <a:t>天</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每周</a:t>
            </a:r>
            <a:r>
              <a:rPr lang="en-US" sz="1400" b="0" strike="noStrike" spc="-1">
                <a:solidFill>
                  <a:schemeClr val="accent3"/>
                </a:solidFill>
                <a:latin typeface="微软雅黑"/>
                <a:ea typeface="微软雅黑"/>
              </a:rPr>
              <a:t>5</a:t>
            </a:r>
            <a:r>
              <a:rPr lang="zh-CN" sz="1400" b="0" strike="noStrike" spc="-1">
                <a:solidFill>
                  <a:schemeClr val="accent3"/>
                </a:solidFill>
                <a:latin typeface="微软雅黑"/>
                <a:ea typeface="微软雅黑"/>
              </a:rPr>
              <a:t>天</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每周</a:t>
            </a:r>
            <a:r>
              <a:rPr lang="en-US" sz="1400" b="0" strike="noStrike" spc="-1">
                <a:solidFill>
                  <a:schemeClr val="accent3"/>
                </a:solidFill>
                <a:latin typeface="微软雅黑"/>
                <a:ea typeface="微软雅黑"/>
              </a:rPr>
              <a:t>7</a:t>
            </a:r>
            <a:r>
              <a:rPr lang="zh-CN" sz="1400" b="0" strike="noStrike" spc="-1">
                <a:solidFill>
                  <a:schemeClr val="accent3"/>
                </a:solidFill>
                <a:latin typeface="微软雅黑"/>
                <a:ea typeface="微软雅黑"/>
              </a:rPr>
              <a:t>天</a:t>
            </a:r>
            <a:endParaRPr lang="en-US" sz="1400" b="0" strike="noStrike" spc="-1">
              <a:solidFill>
                <a:srgbClr val="FFFFFF"/>
              </a:solidFill>
              <a:latin typeface="Arial"/>
            </a:endParaRPr>
          </a:p>
        </p:txBody>
      </p:sp>
      <p:sp>
        <p:nvSpPr>
          <p:cNvPr id="14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实践实习时间表</a:t>
            </a:r>
            <a:endParaRPr lang="en-US" sz="1800" b="0" strike="noStrike" spc="-1">
              <a:solidFill>
                <a:srgbClr val="FFFFFF"/>
              </a:solidFill>
              <a:latin typeface="Arial"/>
            </a:endParaRPr>
          </a:p>
        </p:txBody>
      </p:sp>
      <p:sp>
        <p:nvSpPr>
          <p:cNvPr id="151"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早上</a:t>
            </a:r>
            <a:r>
              <a:rPr lang="en-US" sz="1400" b="0" strike="noStrike" spc="-1">
                <a:solidFill>
                  <a:schemeClr val="accent3"/>
                </a:solidFill>
                <a:latin typeface="微软雅黑"/>
                <a:ea typeface="微软雅黑"/>
              </a:rPr>
              <a:t>8</a:t>
            </a:r>
            <a:r>
              <a:rPr lang="zh-CN" sz="1400" b="0" strike="noStrike" spc="-1">
                <a:solidFill>
                  <a:schemeClr val="accent3"/>
                </a:solidFill>
                <a:latin typeface="微软雅黑"/>
                <a:ea typeface="微软雅黑"/>
              </a:rPr>
              <a:t>点</a:t>
            </a:r>
            <a:r>
              <a:rPr lang="en-US" sz="1400" b="0" strike="noStrike" spc="-1">
                <a:solidFill>
                  <a:schemeClr val="accent3"/>
                </a:solidFill>
                <a:latin typeface="微软雅黑"/>
                <a:ea typeface="微软雅黑"/>
              </a:rPr>
              <a:t>-</a:t>
            </a:r>
            <a:r>
              <a:rPr lang="zh-CN" sz="1400" b="0" strike="noStrike" spc="-1">
                <a:solidFill>
                  <a:schemeClr val="accent3"/>
                </a:solidFill>
                <a:latin typeface="微软雅黑"/>
                <a:ea typeface="微软雅黑"/>
              </a:rPr>
              <a:t>中午</a:t>
            </a:r>
            <a:r>
              <a:rPr lang="en-US" sz="1400" b="0" strike="noStrike" spc="-1">
                <a:solidFill>
                  <a:schemeClr val="accent3"/>
                </a:solidFill>
                <a:latin typeface="微软雅黑"/>
                <a:ea typeface="微软雅黑"/>
              </a:rPr>
              <a:t>12</a:t>
            </a:r>
            <a:r>
              <a:rPr lang="zh-CN" sz="1400" b="0" strike="noStrike" spc="-1">
                <a:solidFill>
                  <a:schemeClr val="accent3"/>
                </a:solidFill>
                <a:latin typeface="微软雅黑"/>
                <a:ea typeface="微软雅黑"/>
              </a:rPr>
              <a:t>点</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下午</a:t>
            </a:r>
            <a:r>
              <a:rPr lang="en-US" sz="1400" b="0" strike="noStrike" spc="-1">
                <a:solidFill>
                  <a:schemeClr val="accent3"/>
                </a:solidFill>
                <a:latin typeface="微软雅黑"/>
                <a:ea typeface="微软雅黑"/>
              </a:rPr>
              <a:t>2</a:t>
            </a:r>
            <a:r>
              <a:rPr lang="zh-CN" sz="1400" b="0" strike="noStrike" spc="-1">
                <a:solidFill>
                  <a:schemeClr val="accent3"/>
                </a:solidFill>
                <a:latin typeface="微软雅黑"/>
                <a:ea typeface="微软雅黑"/>
              </a:rPr>
              <a:t>点</a:t>
            </a:r>
            <a:r>
              <a:rPr lang="en-US" sz="1400" b="0" strike="noStrike" spc="-1">
                <a:solidFill>
                  <a:schemeClr val="accent3"/>
                </a:solidFill>
                <a:latin typeface="微软雅黑"/>
                <a:ea typeface="微软雅黑"/>
              </a:rPr>
              <a:t>-</a:t>
            </a:r>
            <a:r>
              <a:rPr lang="zh-CN" sz="1400" b="0" strike="noStrike" spc="-1">
                <a:solidFill>
                  <a:schemeClr val="accent3"/>
                </a:solidFill>
                <a:latin typeface="微软雅黑"/>
                <a:ea typeface="微软雅黑"/>
              </a:rPr>
              <a:t>晚上</a:t>
            </a:r>
            <a:r>
              <a:rPr lang="en-US" sz="1400" b="0" strike="noStrike" spc="-1">
                <a:solidFill>
                  <a:schemeClr val="accent3"/>
                </a:solidFill>
                <a:latin typeface="微软雅黑"/>
                <a:ea typeface="微软雅黑"/>
              </a:rPr>
              <a:t>6</a:t>
            </a:r>
            <a:r>
              <a:rPr lang="zh-CN" sz="1400" b="0" strike="noStrike" spc="-1">
                <a:solidFill>
                  <a:schemeClr val="accent3"/>
                </a:solidFill>
                <a:latin typeface="微软雅黑"/>
                <a:ea typeface="微软雅黑"/>
              </a:rPr>
              <a:t>点</a:t>
            </a:r>
            <a:endParaRPr lang="en-US" sz="1400" b="0" strike="noStrike" spc="-1">
              <a:solidFill>
                <a:srgbClr val="FFFFFF"/>
              </a:solidFill>
              <a:latin typeface="Arial"/>
            </a:endParaRPr>
          </a:p>
        </p:txBody>
      </p:sp>
      <p:sp>
        <p:nvSpPr>
          <p:cNvPr id="15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54"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5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时间安排</a:t>
            </a:r>
            <a:endParaRPr lang="en-US" sz="3600" b="0" strike="noStrike" spc="-1">
              <a:solidFill>
                <a:schemeClr val="dk1"/>
              </a:solidFill>
              <a:latin typeface="Arial"/>
            </a:endParaRPr>
          </a:p>
        </p:txBody>
      </p:sp>
      <p:sp>
        <p:nvSpPr>
          <p:cNvPr id="15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培训周期</a:t>
            </a:r>
            <a:endParaRPr lang="en-US" sz="1800" b="0" strike="noStrike" spc="-1">
              <a:solidFill>
                <a:srgbClr val="FFFFFF"/>
              </a:solidFill>
              <a:latin typeface="Arial"/>
            </a:endParaRPr>
          </a:p>
        </p:txBody>
      </p:sp>
      <p:sp>
        <p:nvSpPr>
          <p:cNvPr id="158"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en-US" sz="1400" b="0" strike="noStrike" spc="-1">
                <a:solidFill>
                  <a:schemeClr val="accent3"/>
                </a:solidFill>
                <a:latin typeface="微软雅黑"/>
                <a:ea typeface="微软雅黑"/>
              </a:rPr>
              <a:t>1</a:t>
            </a:r>
            <a:r>
              <a:rPr lang="zh-CN" sz="1400" b="0" strike="noStrike" spc="-1">
                <a:solidFill>
                  <a:schemeClr val="accent3"/>
                </a:solidFill>
                <a:latin typeface="微软雅黑"/>
                <a:ea typeface="微软雅黑"/>
              </a:rPr>
              <a:t>个月</a:t>
            </a:r>
            <a:endParaRPr lang="en-US" sz="1400" b="0" strike="noStrike" spc="-1">
              <a:solidFill>
                <a:srgbClr val="FFFFFF"/>
              </a:solidFill>
              <a:latin typeface="Arial"/>
            </a:endParaRPr>
          </a:p>
          <a:p>
            <a:r>
              <a:rPr lang="en-US" sz="1400" b="0" strike="noStrike" spc="-1">
                <a:solidFill>
                  <a:schemeClr val="accent3"/>
                </a:solidFill>
                <a:latin typeface="微软雅黑"/>
                <a:ea typeface="微软雅黑"/>
              </a:rPr>
              <a:t>2</a:t>
            </a:r>
            <a:r>
              <a:rPr lang="zh-CN" sz="1400" b="0" strike="noStrike" spc="-1">
                <a:solidFill>
                  <a:schemeClr val="accent3"/>
                </a:solidFill>
                <a:latin typeface="微软雅黑"/>
                <a:ea typeface="微软雅黑"/>
              </a:rPr>
              <a:t>个月</a:t>
            </a:r>
            <a:endParaRPr lang="en-US" sz="1400" b="0" strike="noStrike" spc="-1">
              <a:solidFill>
                <a:srgbClr val="FFFFFF"/>
              </a:solidFill>
              <a:latin typeface="Arial"/>
            </a:endParaRPr>
          </a:p>
          <a:p>
            <a:pPr defTabSz="914400">
              <a:lnSpc>
                <a:spcPct val="150000"/>
              </a:lnSpc>
              <a:tabLst>
                <a:tab pos="0"/>
              </a:tabLst>
            </a:pPr>
            <a:r>
              <a:rPr lang="en-US" sz="1400" b="0" strike="noStrike" spc="-1">
                <a:solidFill>
                  <a:schemeClr val="accent3"/>
                </a:solidFill>
                <a:latin typeface="微软雅黑"/>
                <a:ea typeface="微软雅黑"/>
              </a:rPr>
              <a:t>3</a:t>
            </a:r>
            <a:r>
              <a:rPr lang="zh-CN" sz="1400" b="0" strike="noStrike" spc="-1">
                <a:solidFill>
                  <a:schemeClr val="accent3"/>
                </a:solidFill>
                <a:latin typeface="微软雅黑"/>
                <a:ea typeface="微软雅黑"/>
              </a:rPr>
              <a:t>个月</a:t>
            </a:r>
            <a:endParaRPr lang="en-US" sz="14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160"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培训前准备阶段至关重要，只有做好充分准备工作，才能保证培训项目的顺利进行。良好的资源准备、合适的讲师选拔、严格的学员选拔以及合理的时间安排将为整个培训项目奠定坚实的基础。</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焊接基础知识</a:t>
            </a:r>
            <a:endParaRPr lang="en-US" sz="3600" b="0" strike="noStrike" spc="-1">
              <a:solidFill>
                <a:schemeClr val="dk1"/>
              </a:solidFill>
              <a:latin typeface="Arial"/>
            </a:endParaRPr>
          </a:p>
        </p:txBody>
      </p:sp>
      <p:sp>
        <p:nvSpPr>
          <p:cNvPr id="16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焊接定义</a:t>
            </a:r>
            <a:endParaRPr lang="en-US" sz="3600" b="0" strike="noStrike" spc="-1">
              <a:solidFill>
                <a:schemeClr val="dk1"/>
              </a:solidFill>
              <a:latin typeface="Arial"/>
            </a:endParaRPr>
          </a:p>
        </p:txBody>
      </p:sp>
      <p:sp>
        <p:nvSpPr>
          <p:cNvPr id="165"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焊接是利用传热方式将金属材料熔化、熔渗或塑性变形，在冷却后形成连接的工艺。常见应用领域包括船舶制造、汽车制造、建筑等行业。</a:t>
            </a:r>
            <a:endParaRPr lang="en-US" sz="20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焊接原理</a:t>
            </a:r>
            <a:endParaRPr lang="en-US" sz="3600" b="0" strike="noStrike" spc="-1">
              <a:solidFill>
                <a:schemeClr val="dk1"/>
              </a:solidFill>
              <a:latin typeface="Arial"/>
            </a:endParaRPr>
          </a:p>
        </p:txBody>
      </p:sp>
      <p:sp>
        <p:nvSpPr>
          <p:cNvPr id="167"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通过导热剂传递热量</a:t>
            </a:r>
            <a:endParaRPr lang="en-US" sz="1600" b="0" strike="noStrike" spc="-1">
              <a:solidFill>
                <a:srgbClr val="FFFFFF"/>
              </a:solidFill>
              <a:latin typeface="Arial"/>
            </a:endParaRPr>
          </a:p>
        </p:txBody>
      </p:sp>
      <p:sp>
        <p:nvSpPr>
          <p:cNvPr id="168"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热传导方式</a:t>
            </a:r>
            <a:endParaRPr lang="en-US" sz="2000" b="0" strike="noStrike" spc="-1">
              <a:solidFill>
                <a:srgbClr val="FFFFFF"/>
              </a:solidFill>
              <a:latin typeface="Arial"/>
            </a:endParaRPr>
          </a:p>
        </p:txBody>
      </p:sp>
      <p:sp>
        <p:nvSpPr>
          <p:cNvPr id="169"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金属在高温条件下熔化</a:t>
            </a:r>
            <a:endParaRPr lang="en-US" sz="1600" b="0" strike="noStrike" spc="-1">
              <a:solidFill>
                <a:srgbClr val="FFFFFF"/>
              </a:solidFill>
              <a:latin typeface="Arial"/>
            </a:endParaRPr>
          </a:p>
        </p:txBody>
      </p:sp>
      <p:sp>
        <p:nvSpPr>
          <p:cNvPr id="170"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金属熔化</a:t>
            </a:r>
            <a:endParaRPr lang="en-US" sz="2000" b="0" strike="noStrike" spc="-1">
              <a:solidFill>
                <a:srgbClr val="FFFFFF"/>
              </a:solidFill>
              <a:latin typeface="Arial"/>
            </a:endParaRPr>
          </a:p>
        </p:txBody>
      </p:sp>
      <p:sp>
        <p:nvSpPr>
          <p:cNvPr id="171"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熔融金属冷却后形成连接</a:t>
            </a:r>
            <a:endParaRPr lang="en-US" sz="1600" b="0" strike="noStrike" spc="-1">
              <a:solidFill>
                <a:srgbClr val="FFFFFF"/>
              </a:solidFill>
              <a:latin typeface="Arial"/>
            </a:endParaRPr>
          </a:p>
        </p:txBody>
      </p:sp>
      <p:sp>
        <p:nvSpPr>
          <p:cNvPr id="172"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焊接接头形成</a:t>
            </a:r>
            <a:endParaRPr lang="en-US" sz="2000" b="0" strike="noStrike" spc="-1">
              <a:solidFill>
                <a:srgbClr val="FFFFFF"/>
              </a:solidFill>
              <a:latin typeface="Arial"/>
            </a:endParaRPr>
          </a:p>
        </p:txBody>
      </p:sp>
      <p:sp>
        <p:nvSpPr>
          <p:cNvPr id="173"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74"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焊接设备</a:t>
            </a:r>
            <a:endParaRPr lang="en-US" sz="3600" b="0" strike="noStrike" spc="-1">
              <a:solidFill>
                <a:schemeClr val="dk1"/>
              </a:solidFill>
              <a:latin typeface="Arial"/>
            </a:endParaRPr>
          </a:p>
        </p:txBody>
      </p:sp>
      <p:sp>
        <p:nvSpPr>
          <p:cNvPr id="17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利用电弧加热工件进行焊接</a:t>
            </a:r>
            <a:endParaRPr lang="en-US" sz="1600" b="0" strike="noStrike" spc="-1">
              <a:solidFill>
                <a:srgbClr val="FFFFFF"/>
              </a:solidFill>
              <a:latin typeface="Arial"/>
            </a:endParaRPr>
          </a:p>
        </p:txBody>
      </p:sp>
      <p:sp>
        <p:nvSpPr>
          <p:cNvPr id="17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电弧焊机</a:t>
            </a:r>
            <a:endParaRPr lang="en-US" sz="2000" b="0" strike="noStrike" spc="-1">
              <a:solidFill>
                <a:srgbClr val="FFFFFF"/>
              </a:solidFill>
              <a:latin typeface="Arial"/>
            </a:endParaRPr>
          </a:p>
        </p:txBody>
      </p:sp>
      <p:sp>
        <p:nvSpPr>
          <p:cNvPr id="17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7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8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包括焊接钳、焊接头盔等工具</a:t>
            </a:r>
            <a:endParaRPr lang="en-US" sz="1600" b="0" strike="noStrike" spc="-1">
              <a:solidFill>
                <a:srgbClr val="FFFFFF"/>
              </a:solidFill>
              <a:latin typeface="Arial"/>
            </a:endParaRPr>
          </a:p>
        </p:txBody>
      </p:sp>
      <p:sp>
        <p:nvSpPr>
          <p:cNvPr id="18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焊接工具</a:t>
            </a:r>
            <a:endParaRPr lang="en-US" sz="2000" b="0" strike="noStrike" spc="-1">
              <a:solidFill>
                <a:srgbClr val="FFFFFF"/>
              </a:solidFill>
              <a:latin typeface="Arial"/>
            </a:endParaRPr>
          </a:p>
        </p:txBody>
      </p:sp>
      <p:sp>
        <p:nvSpPr>
          <p:cNvPr id="18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8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利用保护气体形成气氛进行焊接</a:t>
            </a:r>
            <a:endParaRPr lang="en-US" sz="1600" b="0" strike="noStrike" spc="-1">
              <a:solidFill>
                <a:srgbClr val="FFFFFF"/>
              </a:solidFill>
              <a:latin typeface="Arial"/>
            </a:endParaRPr>
          </a:p>
        </p:txBody>
      </p:sp>
      <p:sp>
        <p:nvSpPr>
          <p:cNvPr id="18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气体保护焊机</a:t>
            </a:r>
            <a:endParaRPr lang="en-US" sz="2000" b="0" strike="noStrike" spc="-1">
              <a:solidFill>
                <a:srgbClr val="FFFFFF"/>
              </a:solidFill>
              <a:latin typeface="Arial"/>
            </a:endParaRPr>
          </a:p>
        </p:txBody>
      </p:sp>
      <p:pic>
        <p:nvPicPr>
          <p:cNvPr id="185"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焊丝</a:t>
            </a:r>
            <a:endParaRPr lang="en-US" sz="1800" b="0" strike="noStrike" spc="-1">
              <a:solidFill>
                <a:srgbClr val="FFFFFF"/>
              </a:solidFill>
              <a:latin typeface="Arial"/>
            </a:endParaRPr>
          </a:p>
        </p:txBody>
      </p:sp>
      <p:sp>
        <p:nvSpPr>
          <p:cNvPr id="188"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用于电弧焊和气体保护焊的填充材料</a:t>
            </a:r>
            <a:endParaRPr lang="en-US" sz="1400" b="0" strike="noStrike" spc="-1">
              <a:solidFill>
                <a:srgbClr val="FFFFFF"/>
              </a:solidFill>
              <a:latin typeface="Arial"/>
            </a:endParaRPr>
          </a:p>
        </p:txBody>
      </p:sp>
      <p:sp>
        <p:nvSpPr>
          <p:cNvPr id="18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焊剂</a:t>
            </a:r>
            <a:endParaRPr lang="en-US" sz="1800" b="0" strike="noStrike" spc="-1">
              <a:solidFill>
                <a:srgbClr val="FFFFFF"/>
              </a:solidFill>
              <a:latin typeface="Arial"/>
            </a:endParaRPr>
          </a:p>
        </p:txBody>
      </p:sp>
      <p:sp>
        <p:nvSpPr>
          <p:cNvPr id="191"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可提高焊接质量和效率的辅助材料</a:t>
            </a:r>
            <a:endParaRPr lang="en-US" sz="1400" b="0" strike="noStrike" spc="-1">
              <a:solidFill>
                <a:srgbClr val="FFFFFF"/>
              </a:solidFill>
              <a:latin typeface="Arial"/>
            </a:endParaRPr>
          </a:p>
        </p:txBody>
      </p:sp>
      <p:sp>
        <p:nvSpPr>
          <p:cNvPr id="19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94"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9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焊接材料</a:t>
            </a:r>
            <a:endParaRPr lang="en-US" sz="3600" b="0" strike="noStrike" spc="-1">
              <a:solidFill>
                <a:schemeClr val="dk1"/>
              </a:solidFill>
              <a:latin typeface="Arial"/>
            </a:endParaRPr>
          </a:p>
        </p:txBody>
      </p:sp>
      <p:sp>
        <p:nvSpPr>
          <p:cNvPr id="19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电极</a:t>
            </a:r>
            <a:endParaRPr lang="en-US" sz="1800" b="0" strike="noStrike" spc="-1">
              <a:solidFill>
                <a:srgbClr val="FFFFFF"/>
              </a:solidFill>
              <a:latin typeface="Arial"/>
            </a:endParaRPr>
          </a:p>
        </p:txBody>
      </p:sp>
      <p:sp>
        <p:nvSpPr>
          <p:cNvPr id="198"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具有导电性的焊接材料</a:t>
            </a:r>
            <a:endParaRPr lang="en-US" sz="14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https://d.book118.com/318133133010006050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焊接实践项目培训</vt:lpstr>
      <vt:lpstr>目录</vt:lpstr>
      <vt:lpstr>第1章 焊接实践项目培训简介</vt:lpstr>
      <vt:lpstr> </vt:lpstr>
      <vt:lpstr>项目内容</vt:lpstr>
      <vt:lpstr>项目形式</vt:lpstr>
      <vt:lpstr>项目成果</vt:lpstr>
      <vt:lpstr>总结</vt:lpstr>
      <vt:lpstr>第2章 培训前准备</vt:lpstr>
      <vt:lpstr> </vt:lpstr>
      <vt:lpstr>讲师选拔</vt:lpstr>
      <vt:lpstr>学员选拔</vt:lpstr>
      <vt:lpstr>时间安排</vt:lpstr>
      <vt:lpstr>总结</vt:lpstr>
      <vt:lpstr>第3章 焊接基础知识</vt:lpstr>
      <vt:lpstr>焊接定义</vt:lpstr>
      <vt:lpstr>焊接原理</vt:lpstr>
      <vt:lpstr>焊接设备</vt:lpstr>
      <vt:lpstr>焊接材料</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2024-09-29T14:38:29.263</cp:lastPrinted>
  <dcterms:created xsi:type="dcterms:W3CDTF">2024-09-29T06:38:29Z</dcterms:created>
  <dcterms:modified xsi:type="dcterms:W3CDTF">2024-09-29T06:38:31Z</dcterms:modified>
</cp:coreProperties>
</file>