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Relationship Id="rId2" Type="http://schemas.openxmlformats.org/officeDocument/2006/relationships/image" Target="../media/image5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wmf" /><Relationship Id="rId2" Type="http://schemas.openxmlformats.org/officeDocument/2006/relationships/image" Target="../media/image18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2" Type="http://schemas.openxmlformats.org/officeDocument/2006/relationships/image" Target="../media/image21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9F601-75AA-49FC-A793-6FF345347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BDCB7-AC08-4B7C-93C5-2AB6AC9C0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7C45A-4F21-43B8-BC8F-6F6D9B6D4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0E624-AC8E-44B1-B370-6A806A42B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DF31C8-FC2F-48D0-A834-49E3107E6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DAE20A-CDE8-43F4-825C-60E51FF5E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41C625-5F3F-4731-BB23-C27A9B525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A7FCB-0CF6-4F9F-A7A1-6716EE64F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FB31C-3311-48B2-94C3-3A79B00DF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33C65-BFE6-430C-B288-329CB710D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0836B-167A-4F42-9DC2-016A96118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218F5BE5-9465-4F7D-8695-661AFFEABA29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84300A3F-91F8-44E7-BBAB-91BFF0FEF79C}" type="footer">
              <a:rPr sz="1400"/>
              <a:t/>
            </a:fld>
            <a:endParaRPr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5894CEBD-8388-4CBD-955F-E76AF143A5DB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wmf" /><Relationship Id="rId4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2.png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3.wmf" /><Relationship Id="rId6" Type="http://schemas.openxmlformats.org/officeDocument/2006/relationships/vmlDrawing" Target="../drawings/vmlDrawing2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4.wmf" /><Relationship Id="rId4" Type="http://schemas.openxmlformats.org/officeDocument/2006/relationships/oleObject" Target="../embeddings/oleObject6.bin" TargetMode="Internal" /><Relationship Id="rId5" Type="http://schemas.openxmlformats.org/officeDocument/2006/relationships/image" Target="../media/image5.wmf" /><Relationship Id="rId6" Type="http://schemas.openxmlformats.org/officeDocument/2006/relationships/vmlDrawing" Target="../drawings/vmlDrawing3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oleObject" Target="../embeddings/oleObject10.bin" TargetMode="Internal" /><Relationship Id="rId5" Type="http://schemas.openxmlformats.org/officeDocument/2006/relationships/image" Target="../media/image11.wmf" /><Relationship Id="rId6" Type="http://schemas.openxmlformats.org/officeDocument/2006/relationships/vmlDrawing" Target="../drawings/vmlDrawing4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oleObject" Target="../embeddings/oleObject12.bin" TargetMode="Internal" /><Relationship Id="rId5" Type="http://schemas.openxmlformats.org/officeDocument/2006/relationships/image" Target="../media/image14.wmf" /><Relationship Id="rId6" Type="http://schemas.openxmlformats.org/officeDocument/2006/relationships/vmlDrawing" Target="../drawings/vmlDrawing5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15.bin" TargetMode="Internal" /><Relationship Id="rId3" Type="http://schemas.openxmlformats.org/officeDocument/2006/relationships/image" Target="../media/image17.wmf" /><Relationship Id="rId4" Type="http://schemas.openxmlformats.org/officeDocument/2006/relationships/oleObject" Target="../embeddings/oleObject16.bin" TargetMode="Internal" /><Relationship Id="rId5" Type="http://schemas.openxmlformats.org/officeDocument/2006/relationships/image" Target="../media/image18.wmf" /><Relationship Id="rId6" Type="http://schemas.openxmlformats.org/officeDocument/2006/relationships/vmlDrawing" Target="../drawings/vmlDrawing6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20.bin" TargetMode="Internal" /><Relationship Id="rId3" Type="http://schemas.openxmlformats.org/officeDocument/2006/relationships/image" Target="../media/image19.wmf" /><Relationship Id="rId4" Type="http://schemas.openxmlformats.org/officeDocument/2006/relationships/vmlDrawing" Target="../drawings/vmlDrawing7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23.bin" TargetMode="Internal" /><Relationship Id="rId3" Type="http://schemas.openxmlformats.org/officeDocument/2006/relationships/image" Target="../media/image20.png" /><Relationship Id="rId4" Type="http://schemas.openxmlformats.org/officeDocument/2006/relationships/oleObject" Target="../embeddings/oleObject24.bin" TargetMode="Internal" /><Relationship Id="rId5" Type="http://schemas.openxmlformats.org/officeDocument/2006/relationships/image" Target="../media/image21.wmf" /><Relationship Id="rId6" Type="http://schemas.openxmlformats.org/officeDocument/2006/relationships/vmlDrawing" Target="../drawings/vmlDrawing8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3610411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4" name=""/>
          <p:cNvSpPr/>
          <p:nvPr/>
        </p:nvSpPr>
        <p:spPr>
          <a:xfrm>
            <a:off x="1474788" y="533400"/>
            <a:ext cx="5551488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sz="2800" b="1">
                <a:solidFill>
                  <a:srgbClr val="FF0066"/>
                </a:solidFill>
                <a:latin typeface="Times New Roman" pitchFamily="18" charset="0"/>
              </a:rPr>
              <a:t>第3章 多级放大电路自测题解答</a:t>
            </a:r>
            <a:endParaRPr sz="2800" b="1">
              <a:solidFill>
                <a:srgbClr val="FF0066"/>
              </a:solidFill>
              <a:latin typeface="Times New Roman" pitchFamily="18" charset="0"/>
            </a:endParaRPr>
          </a:p>
        </p:txBody>
      </p:sp>
      <p:sp>
        <p:nvSpPr>
          <p:cNvPr id="5127" name=""/>
          <p:cNvSpPr/>
          <p:nvPr/>
        </p:nvSpPr>
        <p:spPr>
          <a:xfrm>
            <a:off x="457200" y="1111250"/>
            <a:ext cx="8382000" cy="50053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sz="2400" b="1">
                <a:latin typeface="Times New Roman" pitchFamily="18" charset="0"/>
              </a:rPr>
              <a:t>一、现有基本放大电路：</a:t>
            </a:r>
            <a:endParaRPr sz="2400" b="1">
              <a:latin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sz="2400" b="1">
                <a:latin typeface="Times New Roman" pitchFamily="18" charset="0"/>
              </a:rPr>
              <a:t>      A.共射电路     B.共集电路    C.共基电路    </a:t>
            </a:r>
            <a:endParaRPr sz="2400" b="1">
              <a:latin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sz="2400" b="1">
                <a:latin typeface="Times New Roman" pitchFamily="18" charset="0"/>
              </a:rPr>
              <a:t>      D.共源电路     E.共漏电路</a:t>
            </a:r>
            <a:endParaRPr sz="2400" b="1">
              <a:latin typeface="Times New Roman" pitchFamily="18" charset="0"/>
              <a:ea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sz="2400" b="1">
                <a:latin typeface="Times New Roman" pitchFamily="18" charset="0"/>
                <a:ea typeface="Times New Roman" pitchFamily="18" charset="0"/>
              </a:rPr>
              <a:t>根据要求选择合适电路组成两级放大电路。</a:t>
            </a:r>
            <a:endParaRPr sz="2400" b="1">
              <a:latin typeface="Times New Roman" pitchFamily="18" charset="0"/>
            </a:endParaRPr>
          </a:p>
          <a:p>
            <a:pPr lvl="0" eaLnBrk="0" hangingPunct="0">
              <a:lnSpc>
                <a:spcPct val="150000"/>
              </a:lnSpc>
            </a:pPr>
            <a:r>
              <a:rPr sz="2400" b="1">
                <a:latin typeface="Times New Roman" pitchFamily="18" charset="0"/>
                <a:ea typeface="Times New Roman" pitchFamily="18" charset="0"/>
              </a:rPr>
              <a:t>    （1）要求输入电阻为1kΩ至2kΩ，电压放大倍数大于3000，级应采用</a:t>
            </a:r>
            <a:r>
              <a:rPr sz="2400" b="1" u="sng">
                <a:latin typeface="Times New Roman" pitchFamily="18" charset="0"/>
                <a:ea typeface="Times New Roman" pitchFamily="18" charset="0"/>
              </a:rPr>
              <a:t>     </a:t>
            </a:r>
            <a:r>
              <a:rPr sz="2800" b="1" u="sng">
                <a:solidFill>
                  <a:srgbClr val="0000FF"/>
                </a:solidFill>
                <a:latin typeface="Times New Roman" pitchFamily="18" charset="0"/>
                <a:ea typeface="Times New Roman" pitchFamily="18" charset="0"/>
              </a:rPr>
              <a:t> </a:t>
            </a:r>
            <a:r>
              <a:rPr sz="2400" b="1">
                <a:latin typeface="Times New Roman" pitchFamily="18" charset="0"/>
                <a:ea typeface="Times New Roman" pitchFamily="18" charset="0"/>
              </a:rPr>
              <a:t>，第二级应采用</a:t>
            </a:r>
            <a:r>
              <a:rPr sz="2400" b="1" u="sng">
                <a:latin typeface="Times New Roman" pitchFamily="18" charset="0"/>
                <a:ea typeface="Times New Roman" pitchFamily="18" charset="0"/>
              </a:rPr>
              <a:t>        </a:t>
            </a:r>
            <a:r>
              <a:rPr sz="2400" b="1">
                <a:latin typeface="Times New Roman" pitchFamily="18" charset="0"/>
                <a:ea typeface="Times New Roman" pitchFamily="18" charset="0"/>
              </a:rPr>
              <a:t>。</a:t>
            </a:r>
            <a:endParaRPr sz="2400" b="1">
              <a:latin typeface="Times New Roman" pitchFamily="18" charset="0"/>
            </a:endParaRPr>
          </a:p>
          <a:p>
            <a:pPr lvl="0" eaLnBrk="0" hangingPunct="0">
              <a:lnSpc>
                <a:spcPct val="150000"/>
              </a:lnSpc>
            </a:pPr>
            <a:r>
              <a:rPr sz="2400" b="1">
                <a:latin typeface="Times New Roman" pitchFamily="18" charset="0"/>
                <a:ea typeface="Times New Roman" pitchFamily="18" charset="0"/>
              </a:rPr>
              <a:t>    （2）要求输入电阻大于10MΩ，电压放大倍数大于300，级应采用</a:t>
            </a:r>
            <a:r>
              <a:rPr sz="2400" b="1" u="sng">
                <a:latin typeface="Times New Roman" pitchFamily="18" charset="0"/>
                <a:ea typeface="Times New Roman" pitchFamily="18" charset="0"/>
              </a:rPr>
              <a:t>       </a:t>
            </a:r>
            <a:r>
              <a:rPr sz="2400" b="1">
                <a:latin typeface="Times New Roman" pitchFamily="18" charset="0"/>
                <a:ea typeface="Times New Roman" pitchFamily="18" charset="0"/>
              </a:rPr>
              <a:t>，第二级应采用</a:t>
            </a:r>
            <a:r>
              <a:rPr sz="2400" b="1" u="sng">
                <a:latin typeface="Times New Roman" pitchFamily="18" charset="0"/>
                <a:ea typeface="Times New Roman" pitchFamily="18" charset="0"/>
              </a:rPr>
              <a:t>       </a:t>
            </a:r>
            <a:r>
              <a:rPr sz="2400" b="1">
                <a:latin typeface="Times New Roman" pitchFamily="18" charset="0"/>
                <a:ea typeface="Times New Roman" pitchFamily="18" charset="0"/>
              </a:rPr>
              <a:t>。</a:t>
            </a:r>
            <a:r>
              <a:rPr sz="2400">
                <a:latin typeface="Times New Roman" pitchFamily="18" charset="0"/>
                <a:ea typeface="Times New Roman" pitchFamily="18" charset="0"/>
              </a:rPr>
              <a:t>   </a:t>
            </a:r>
            <a:endParaRPr sz="2400">
              <a:latin typeface="Times New Roman" pitchFamily="18" charset="0"/>
            </a:endParaRPr>
          </a:p>
          <a:p>
            <a:pPr lvl="0" eaLnBrk="0" hangingPunct="0">
              <a:lnSpc>
                <a:spcPct val="120000"/>
              </a:lnSpc>
            </a:pPr>
            <a:r>
              <a:rPr sz="2400">
                <a:latin typeface="Times New Roman" pitchFamily="18" charset="0"/>
                <a:ea typeface="Times New Roman" pitchFamily="18" charset="0"/>
              </a:rPr>
              <a:t>    </a:t>
            </a:r>
            <a:endParaRPr sz="2400"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5129" name=""/>
          <p:cNvSpPr/>
          <p:nvPr/>
        </p:nvSpPr>
        <p:spPr>
          <a:xfrm>
            <a:off x="2743200" y="3962400"/>
            <a:ext cx="4572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FF"/>
                </a:solidFill>
              </a:rPr>
              <a:t>A</a:t>
            </a:r>
            <a:endParaRPr sz="2800" b="1">
              <a:solidFill>
                <a:srgbClr val="0000FF"/>
              </a:solidFill>
            </a:endParaRPr>
          </a:p>
        </p:txBody>
      </p:sp>
      <p:sp>
        <p:nvSpPr>
          <p:cNvPr id="5130" name=""/>
          <p:cNvSpPr/>
          <p:nvPr/>
        </p:nvSpPr>
        <p:spPr>
          <a:xfrm>
            <a:off x="5334000" y="3962400"/>
            <a:ext cx="4413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FF"/>
                </a:solidFill>
              </a:rPr>
              <a:t>A</a:t>
            </a:r>
            <a:endParaRPr sz="2800" b="1">
              <a:solidFill>
                <a:srgbClr val="0000FF"/>
              </a:solidFill>
            </a:endParaRPr>
          </a:p>
        </p:txBody>
      </p:sp>
      <p:sp>
        <p:nvSpPr>
          <p:cNvPr id="5131" name=""/>
          <p:cNvSpPr/>
          <p:nvPr/>
        </p:nvSpPr>
        <p:spPr>
          <a:xfrm>
            <a:off x="2438400" y="5105400"/>
            <a:ext cx="4413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FF"/>
                </a:solidFill>
              </a:rPr>
              <a:t>D</a:t>
            </a:r>
            <a:endParaRPr sz="2800" b="1">
              <a:solidFill>
                <a:srgbClr val="0000FF"/>
              </a:solidFill>
            </a:endParaRPr>
          </a:p>
        </p:txBody>
      </p:sp>
      <p:sp>
        <p:nvSpPr>
          <p:cNvPr id="5132" name=""/>
          <p:cNvSpPr/>
          <p:nvPr/>
        </p:nvSpPr>
        <p:spPr>
          <a:xfrm>
            <a:off x="5029200" y="5105400"/>
            <a:ext cx="4413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FF"/>
                </a:solidFill>
              </a:rPr>
              <a:t>A</a:t>
            </a:r>
            <a:endParaRPr sz="2800" b="1">
              <a:solidFill>
                <a:srgbClr val="0000FF"/>
              </a:solidFill>
            </a:endParaRPr>
          </a:p>
        </p:txBody>
      </p:sp>
      <p:sp>
        <p:nvSpPr>
          <p:cNvPr id="513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13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2AEE375B-1B1A-48E4-893C-EC809319CBA0}" type="footer">
              <a:rPr sz="1400"/>
              <a:t/>
            </a:fld>
            <a:endParaRPr sz="1400"/>
          </a:p>
        </p:txBody>
      </p:sp>
      <p:sp>
        <p:nvSpPr>
          <p:cNvPr id="5135" name="TextBox 513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自测题和习题解答(1)共28页，您现在浏览的是第1页!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9" grpId="0"/>
      <p:bldP spid="5130" grpId="1"/>
      <p:bldP spid="5131" grpId="2"/>
      <p:bldP spid="5132" grpId="3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8" name=""/>
          <p:cNvSpPr/>
          <p:nvPr/>
        </p:nvSpPr>
        <p:spPr>
          <a:xfrm>
            <a:off x="609600" y="838200"/>
            <a:ext cx="7848600" cy="5021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sz="2400">
                <a:latin typeface="Times New Roman" pitchFamily="18" charset="0"/>
              </a:rPr>
              <a:t>   </a:t>
            </a:r>
            <a:r>
              <a:rPr sz="2400" b="1">
                <a:latin typeface="Times New Roman" pitchFamily="18" charset="0"/>
              </a:rPr>
              <a:t>（3）要求输入电阻为100kΩ～200kΩ，电压放大倍数数值大于100，级应采用</a:t>
            </a:r>
            <a:r>
              <a:rPr sz="2400" b="1" u="sng">
                <a:latin typeface="Times New Roman" pitchFamily="18" charset="0"/>
              </a:rPr>
              <a:t>        </a:t>
            </a:r>
            <a:r>
              <a:rPr sz="2400" b="1">
                <a:latin typeface="Times New Roman" pitchFamily="18" charset="0"/>
              </a:rPr>
              <a:t>，第二级应采用</a:t>
            </a:r>
            <a:r>
              <a:rPr sz="2400" b="1" u="sng">
                <a:latin typeface="Times New Roman" pitchFamily="18" charset="0"/>
              </a:rPr>
              <a:t>         </a:t>
            </a:r>
            <a:r>
              <a:rPr sz="2400" b="1">
                <a:latin typeface="Times New Roman" pitchFamily="18" charset="0"/>
              </a:rPr>
              <a:t>。</a:t>
            </a:r>
            <a:endParaRPr sz="2400" b="1">
              <a:latin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sz="2400">
                <a:latin typeface="Times New Roman" pitchFamily="18" charset="0"/>
              </a:rPr>
              <a:t>   </a:t>
            </a:r>
            <a:r>
              <a:rPr sz="2400" b="1">
                <a:latin typeface="Times New Roman" pitchFamily="18" charset="0"/>
              </a:rPr>
              <a:t>（4）要求电压放大倍数的数值大于10，输入电阻大于10MΩ，输出电阻小于100Ω，级应采用</a:t>
            </a:r>
            <a:r>
              <a:rPr sz="2400" b="1" u="sng">
                <a:latin typeface="Times New Roman" pitchFamily="18" charset="0"/>
              </a:rPr>
              <a:t>         </a:t>
            </a:r>
            <a:r>
              <a:rPr sz="2400" b="1">
                <a:latin typeface="Times New Roman" pitchFamily="18" charset="0"/>
              </a:rPr>
              <a:t>，第二级应采用</a:t>
            </a:r>
            <a:r>
              <a:rPr sz="2400" b="1" u="sng">
                <a:latin typeface="Times New Roman" pitchFamily="18" charset="0"/>
              </a:rPr>
              <a:t>            </a:t>
            </a:r>
            <a:r>
              <a:rPr sz="2400" b="1">
                <a:latin typeface="Times New Roman" pitchFamily="18" charset="0"/>
              </a:rPr>
              <a:t>。</a:t>
            </a:r>
            <a:endParaRPr sz="2400" b="1">
              <a:latin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sz="2400">
                <a:latin typeface="Times New Roman" pitchFamily="18" charset="0"/>
              </a:rPr>
              <a:t>    </a:t>
            </a:r>
            <a:r>
              <a:rPr sz="2400" b="1">
                <a:latin typeface="Times New Roman" pitchFamily="18" charset="0"/>
              </a:rPr>
              <a:t>（5）设信号源为内阻很大的电压源，要求将输入电流转换成输出电压，且                                 ，输出电阻</a:t>
            </a:r>
            <a:r>
              <a:rPr sz="2400" b="1" i="1">
                <a:latin typeface="Times New Roman" pitchFamily="18" charset="0"/>
              </a:rPr>
              <a:t>R</a:t>
            </a:r>
            <a:r>
              <a:rPr sz="2400" b="1">
                <a:latin typeface="Times New Roman" pitchFamily="18" charset="0"/>
              </a:rPr>
              <a:t>o＜100，级应采用</a:t>
            </a:r>
            <a:r>
              <a:rPr sz="2400" b="1" u="sng">
                <a:latin typeface="Times New Roman" pitchFamily="18" charset="0"/>
              </a:rPr>
              <a:t>           </a:t>
            </a:r>
            <a:r>
              <a:rPr sz="2400" b="1">
                <a:latin typeface="Times New Roman" pitchFamily="18" charset="0"/>
              </a:rPr>
              <a:t>，第二级应采用</a:t>
            </a:r>
            <a:r>
              <a:rPr sz="2400" b="1" u="sng">
                <a:latin typeface="Times New Roman" pitchFamily="18" charset="0"/>
              </a:rPr>
              <a:t>             </a:t>
            </a:r>
            <a:r>
              <a:rPr sz="2400" b="1">
                <a:latin typeface="Times New Roman" pitchFamily="18" charset="0"/>
              </a:rPr>
              <a:t>。</a:t>
            </a:r>
            <a:endParaRPr sz="2400" b="1">
              <a:latin typeface="Times New Roman" pitchFamily="18" charset="0"/>
            </a:endParaRPr>
          </a:p>
          <a:p>
            <a:pPr lvl="0">
              <a:lnSpc>
                <a:spcPct val="150000"/>
              </a:lnSpc>
            </a:pPr>
            <a:endParaRPr sz="2400" b="1">
              <a:latin typeface="Times New Roman" pitchFamily="18" charset="0"/>
            </a:endParaRPr>
          </a:p>
        </p:txBody>
      </p:sp>
      <p:graphicFrame>
        <p:nvGraphicFramePr>
          <p:cNvPr id="6150" name=""/>
          <p:cNvGraphicFramePr>
            <a:graphicFrameLocks noChangeAspect="1"/>
          </p:cNvGraphicFramePr>
          <p:nvPr/>
        </p:nvGraphicFramePr>
        <p:xfrm>
          <a:off x="3429000" y="4191000"/>
          <a:ext cx="2620962" cy="6032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Equation" r:id="rId2" progId="Equation.DSMT4">
                  <p:embed/>
                </p:oleObj>
              </mc:Choice>
              <mc:Fallback>
                <p:oleObj name="Equation" r:id="rId2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429000" y="4191000"/>
                        <a:ext cx="2620962" cy="603250"/>
                      </a:xfrm>
                      <a:prstGeom prst="rect">
                        <a:avLst/>
                      </a:prstGeom>
                      <a:solidFill>
                        <a:srgbClr val="000000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53" name=""/>
          <p:cNvSpPr/>
          <p:nvPr/>
        </p:nvSpPr>
        <p:spPr>
          <a:xfrm>
            <a:off x="4572000" y="1447800"/>
            <a:ext cx="4413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FF"/>
                </a:solidFill>
              </a:rPr>
              <a:t>B</a:t>
            </a:r>
            <a:endParaRPr sz="2800" b="1">
              <a:solidFill>
                <a:srgbClr val="0000FF"/>
              </a:solidFill>
            </a:endParaRPr>
          </a:p>
        </p:txBody>
      </p:sp>
      <p:sp>
        <p:nvSpPr>
          <p:cNvPr id="6154" name=""/>
          <p:cNvSpPr/>
          <p:nvPr/>
        </p:nvSpPr>
        <p:spPr>
          <a:xfrm>
            <a:off x="7391400" y="1397000"/>
            <a:ext cx="4413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FF"/>
                </a:solidFill>
              </a:rPr>
              <a:t>A</a:t>
            </a:r>
            <a:endParaRPr sz="2800" b="1">
              <a:solidFill>
                <a:srgbClr val="0000FF"/>
              </a:solidFill>
            </a:endParaRPr>
          </a:p>
        </p:txBody>
      </p:sp>
      <p:sp>
        <p:nvSpPr>
          <p:cNvPr id="6155" name=""/>
          <p:cNvSpPr/>
          <p:nvPr/>
        </p:nvSpPr>
        <p:spPr>
          <a:xfrm>
            <a:off x="6705600" y="2514600"/>
            <a:ext cx="4413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FF"/>
                </a:solidFill>
              </a:rPr>
              <a:t>D</a:t>
            </a:r>
            <a:endParaRPr sz="2800" b="1">
              <a:solidFill>
                <a:srgbClr val="0000FF"/>
              </a:solidFill>
            </a:endParaRPr>
          </a:p>
        </p:txBody>
      </p:sp>
      <p:sp>
        <p:nvSpPr>
          <p:cNvPr id="6156" name=""/>
          <p:cNvSpPr/>
          <p:nvPr/>
        </p:nvSpPr>
        <p:spPr>
          <a:xfrm>
            <a:off x="2133600" y="3048000"/>
            <a:ext cx="4413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FF"/>
                </a:solidFill>
              </a:rPr>
              <a:t>B</a:t>
            </a:r>
            <a:endParaRPr sz="2800" b="1">
              <a:solidFill>
                <a:srgbClr val="0000FF"/>
              </a:solidFill>
            </a:endParaRPr>
          </a:p>
        </p:txBody>
      </p:sp>
      <p:sp>
        <p:nvSpPr>
          <p:cNvPr id="6157" name=""/>
          <p:cNvSpPr/>
          <p:nvPr/>
        </p:nvSpPr>
        <p:spPr>
          <a:xfrm>
            <a:off x="3505200" y="4724400"/>
            <a:ext cx="4413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FF"/>
                </a:solidFill>
              </a:rPr>
              <a:t>C</a:t>
            </a:r>
            <a:endParaRPr sz="2800" b="1">
              <a:solidFill>
                <a:srgbClr val="0000FF"/>
              </a:solidFill>
            </a:endParaRPr>
          </a:p>
        </p:txBody>
      </p:sp>
      <p:sp>
        <p:nvSpPr>
          <p:cNvPr id="6158" name=""/>
          <p:cNvSpPr/>
          <p:nvPr/>
        </p:nvSpPr>
        <p:spPr>
          <a:xfrm>
            <a:off x="6553200" y="4724400"/>
            <a:ext cx="4413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FF"/>
                </a:solidFill>
              </a:rPr>
              <a:t>B</a:t>
            </a:r>
            <a:endParaRPr sz="2800" b="1">
              <a:solidFill>
                <a:srgbClr val="0000FF"/>
              </a:solidFill>
            </a:endParaRPr>
          </a:p>
        </p:txBody>
      </p:sp>
      <p:sp>
        <p:nvSpPr>
          <p:cNvPr id="615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16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E0DF53B-F030-4F61-A433-743294EA6AB0}" type="footer">
              <a:rPr sz="1400"/>
              <a:t/>
            </a:fld>
            <a:endParaRPr sz="1400"/>
          </a:p>
        </p:txBody>
      </p:sp>
      <p:sp>
        <p:nvSpPr>
          <p:cNvPr id="6161" name="TextBox 616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自测题和习题解答(1)共28页，您现在浏览的是第2页!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3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3" grpId="0"/>
      <p:bldP spid="6154" grpId="1"/>
      <p:bldP spid="6155" grpId="2"/>
      <p:bldP spid="6156" grpId="3"/>
      <p:bldP spid="6157" grpId="4"/>
      <p:bldP spid="6158" grpId="5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2" name=""/>
          <p:cNvSpPr/>
          <p:nvPr/>
        </p:nvSpPr>
        <p:spPr>
          <a:xfrm>
            <a:off x="457200" y="685800"/>
            <a:ext cx="8177212" cy="5021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sz="2400" b="1">
                <a:solidFill>
                  <a:srgbClr val="0000FF"/>
                </a:solidFill>
              </a:rPr>
              <a:t>二、选择合适答案填入空内。</a:t>
            </a:r>
            <a:endParaRPr sz="2400" b="1">
              <a:solidFill>
                <a:srgbClr val="0000FF"/>
              </a:solidFill>
            </a:endParaRPr>
          </a:p>
          <a:p>
            <a:pPr lvl="0">
              <a:lnSpc>
                <a:spcPct val="150000"/>
              </a:lnSpc>
            </a:pPr>
            <a:r>
              <a:rPr sz="2400" b="1"/>
              <a:t>    （1）直接耦合放大电路存在零点漂移的原因是</a:t>
            </a:r>
            <a:r>
              <a:rPr sz="2400" b="1" u="sng"/>
              <a:t>           </a:t>
            </a:r>
            <a:r>
              <a:rPr sz="2400" b="1"/>
              <a:t>。</a:t>
            </a:r>
            <a:endParaRPr sz="2400" b="1"/>
          </a:p>
          <a:p>
            <a:pPr lvl="0">
              <a:lnSpc>
                <a:spcPct val="150000"/>
              </a:lnSpc>
            </a:pPr>
            <a:r>
              <a:rPr sz="2400" b="1"/>
              <a:t>          A.元件老化                    B.晶体管参数受温度影响         </a:t>
            </a:r>
            <a:endParaRPr sz="2400" b="1"/>
          </a:p>
          <a:p>
            <a:pPr lvl="0">
              <a:lnSpc>
                <a:spcPct val="150000"/>
              </a:lnSpc>
            </a:pPr>
            <a:r>
              <a:rPr sz="2400" b="1"/>
              <a:t>          C.放大倍数不够稳定      D.电源电压不稳定</a:t>
            </a:r>
            <a:endParaRPr sz="2400" b="1"/>
          </a:p>
          <a:p>
            <a:pPr lvl="0">
              <a:lnSpc>
                <a:spcPct val="150000"/>
              </a:lnSpc>
            </a:pPr>
            <a:r>
              <a:rPr sz="2400" b="1"/>
              <a:t>    （2）集成放大电路采用直接耦合方式的原因是</a:t>
            </a:r>
            <a:r>
              <a:rPr sz="2400" b="1" u="sng"/>
              <a:t>       </a:t>
            </a:r>
            <a:r>
              <a:rPr sz="2400" b="1"/>
              <a:t>。</a:t>
            </a:r>
            <a:endParaRPr sz="2400" b="1"/>
          </a:p>
          <a:p>
            <a:pPr lvl="0">
              <a:lnSpc>
                <a:spcPct val="150000"/>
              </a:lnSpc>
            </a:pPr>
            <a:r>
              <a:rPr sz="2400" b="1"/>
              <a:t>     A.便于设计    B.放大交流信号    C.不易制作大容量电容</a:t>
            </a:r>
            <a:endParaRPr sz="2400" b="1"/>
          </a:p>
          <a:p>
            <a:pPr lvl="0">
              <a:lnSpc>
                <a:spcPct val="150000"/>
              </a:lnSpc>
            </a:pPr>
            <a:r>
              <a:rPr sz="2400" b="1"/>
              <a:t>    （3）选用差分放大电路的原因是</a:t>
            </a:r>
            <a:r>
              <a:rPr sz="2400" b="1" u="sng"/>
              <a:t>       </a:t>
            </a:r>
            <a:r>
              <a:rPr sz="2400" b="1"/>
              <a:t>。</a:t>
            </a:r>
            <a:endParaRPr sz="2400" b="1"/>
          </a:p>
          <a:p>
            <a:pPr lvl="0">
              <a:lnSpc>
                <a:spcPct val="150000"/>
              </a:lnSpc>
            </a:pPr>
            <a:r>
              <a:rPr sz="2400" b="1"/>
              <a:t>     A.克服温漂    B. 提高输入电阻   C.稳定放入倍数</a:t>
            </a:r>
            <a:endParaRPr sz="2400" b="1"/>
          </a:p>
          <a:p>
            <a:pPr lvl="0">
              <a:lnSpc>
                <a:spcPct val="150000"/>
              </a:lnSpc>
            </a:pPr>
            <a:r>
              <a:rPr sz="2400" b="1"/>
              <a:t>	</a:t>
            </a:r>
            <a:endParaRPr sz="2400" b="1"/>
          </a:p>
        </p:txBody>
      </p:sp>
      <p:sp>
        <p:nvSpPr>
          <p:cNvPr id="7173" name=""/>
          <p:cNvSpPr/>
          <p:nvPr/>
        </p:nvSpPr>
        <p:spPr>
          <a:xfrm>
            <a:off x="7239000" y="2971800"/>
            <a:ext cx="4413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FF0066"/>
                </a:solidFill>
                <a:latin typeface="Times New Roman" pitchFamily="18" charset="0"/>
              </a:rPr>
              <a:t>C</a:t>
            </a:r>
            <a:endParaRPr sz="2800" b="1">
              <a:solidFill>
                <a:srgbClr val="FF0066"/>
              </a:solidFill>
              <a:latin typeface="Times New Roman" pitchFamily="18" charset="0"/>
            </a:endParaRPr>
          </a:p>
        </p:txBody>
      </p:sp>
      <p:sp>
        <p:nvSpPr>
          <p:cNvPr id="7174" name=""/>
          <p:cNvSpPr/>
          <p:nvPr/>
        </p:nvSpPr>
        <p:spPr>
          <a:xfrm>
            <a:off x="7162800" y="1295400"/>
            <a:ext cx="935038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FF0066"/>
                </a:solidFill>
                <a:latin typeface="Times New Roman" pitchFamily="18" charset="0"/>
              </a:rPr>
              <a:t>ABD</a:t>
            </a:r>
            <a:endParaRPr sz="2800" b="1">
              <a:solidFill>
                <a:srgbClr val="FF0066"/>
              </a:solidFill>
              <a:latin typeface="Times New Roman" pitchFamily="18" charset="0"/>
            </a:endParaRPr>
          </a:p>
        </p:txBody>
      </p:sp>
      <p:sp>
        <p:nvSpPr>
          <p:cNvPr id="7175" name=""/>
          <p:cNvSpPr/>
          <p:nvPr/>
        </p:nvSpPr>
        <p:spPr>
          <a:xfrm>
            <a:off x="5410200" y="4038600"/>
            <a:ext cx="4413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FF0066"/>
                </a:solidFill>
                <a:latin typeface="Times New Roman" pitchFamily="18" charset="0"/>
              </a:rPr>
              <a:t>A</a:t>
            </a:r>
            <a:endParaRPr sz="2800" b="1">
              <a:solidFill>
                <a:srgbClr val="FF0066"/>
              </a:solidFill>
              <a:latin typeface="Times New Roman" pitchFamily="18" charset="0"/>
            </a:endParaRPr>
          </a:p>
        </p:txBody>
      </p:sp>
      <p:sp>
        <p:nvSpPr>
          <p:cNvPr id="717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17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5999D84-42F2-47A3-89DA-8590961657FA}" type="footer">
              <a:rPr sz="1400"/>
              <a:t/>
            </a:fld>
            <a:endParaRPr sz="1400"/>
          </a:p>
        </p:txBody>
      </p:sp>
      <p:sp>
        <p:nvSpPr>
          <p:cNvPr id="7178" name="TextBox 717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自测题和习题解答(1)共28页，您现在浏览的是第3页!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2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7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3" grpId="0"/>
      <p:bldP spid="7174" grpId="1"/>
      <p:bldP spid="7175" gr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220" name=""/>
          <p:cNvGraphicFramePr>
            <a:graphicFrameLocks noChangeAspect="1"/>
          </p:cNvGraphicFramePr>
          <p:nvPr/>
        </p:nvGraphicFramePr>
        <p:xfrm>
          <a:off x="4572000" y="2819400"/>
          <a:ext cx="4343400" cy="3251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progId="MSPhotoEd.3">
                  <p:embed/>
                </p:oleObj>
              </mc:Choice>
              <mc:Fallback>
                <p:oleObj r:id="rId2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72000" y="2819400"/>
                        <a:ext cx="4343400" cy="32512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9228" name=""/>
          <p:cNvGrpSpPr/>
          <p:nvPr/>
        </p:nvGrpSpPr>
        <p:grpSpPr>
          <a:xfrm>
            <a:off x="366712" y="511175"/>
            <a:ext cx="8748712" cy="2282825"/>
            <a:chOff x="231" y="322"/>
            <a:chExt cx="5511" cy="1438"/>
          </a:xfrm>
        </p:grpSpPr>
        <p:graphicFrame>
          <p:nvGraphicFramePr>
            <p:cNvPr id="9221" name=""/>
            <p:cNvGraphicFramePr>
              <a:graphicFrameLocks noChangeAspect="1"/>
            </p:cNvGraphicFramePr>
            <p:nvPr/>
          </p:nvGraphicFramePr>
          <p:xfrm>
            <a:off x="758" y="624"/>
            <a:ext cx="1095" cy="35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name="Equation" r:id="rId4" progId="Equation.DSMT4">
                    <p:embed/>
                  </p:oleObj>
                </mc:Choice>
                <mc:Fallback>
                  <p:oleObj name="Equation" r:id="rId4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758" y="624"/>
                          <a:ext cx="1095" cy="355"/>
                        </a:xfrm>
                        <a:prstGeom prst="rect">
                          <a:avLst/>
                        </a:prstGeom>
                        <a:solidFill>
                          <a:srgbClr val="000000"/>
                        </a:solidFill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9222" name=""/>
            <p:cNvSpPr/>
            <p:nvPr/>
          </p:nvSpPr>
          <p:spPr>
            <a:xfrm>
              <a:off x="231" y="322"/>
              <a:ext cx="5511" cy="143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ctr" anchorCtr="0"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>
                <a:lnSpc>
                  <a:spcPct val="120000"/>
                </a:lnSpc>
              </a:pPr>
              <a:r>
                <a:rPr sz="2400" b="1">
                  <a:latin typeface="Times New Roman" pitchFamily="18" charset="0"/>
                  <a:ea typeface="Times New Roman" pitchFamily="18" charset="0"/>
                </a:rPr>
                <a:t>三、电路如图PT3.3所示，所有晶体管均为硅管，</a:t>
              </a:r>
              <a:r>
                <a:rPr sz="2400" b="1" i="1">
                  <a:latin typeface="Times New Roman" pitchFamily="18" charset="0"/>
                  <a:ea typeface="Times New Roman" pitchFamily="18" charset="0"/>
                </a:rPr>
                <a:t>β</a:t>
              </a:r>
              <a:r>
                <a:rPr sz="2400" b="1">
                  <a:latin typeface="Times New Roman" pitchFamily="18" charset="0"/>
                  <a:ea typeface="Times New Roman" pitchFamily="18" charset="0"/>
                </a:rPr>
                <a:t>均为200，</a:t>
              </a:r>
              <a:endParaRPr sz="2400" b="1">
                <a:latin typeface="Times New Roman" pitchFamily="18" charset="0"/>
                <a:ea typeface="Times New Roman" pitchFamily="18" charset="0"/>
              </a:endParaRPr>
            </a:p>
            <a:p>
              <a:pPr lvl="0">
                <a:lnSpc>
                  <a:spcPct val="120000"/>
                </a:lnSpc>
              </a:pPr>
              <a:r>
                <a:rPr sz="2400" b="1">
                  <a:latin typeface="Times New Roman" pitchFamily="18" charset="0"/>
                </a:rPr>
                <a:t>                               ，静态时｜</a:t>
              </a:r>
              <a:r>
                <a:rPr sz="2400" b="1" i="1">
                  <a:latin typeface="Times New Roman" pitchFamily="18" charset="0"/>
                </a:rPr>
                <a:t>U</a:t>
              </a:r>
              <a:r>
                <a:rPr sz="2400" b="1" baseline="-25000">
                  <a:latin typeface="Times New Roman" pitchFamily="18" charset="0"/>
                </a:rPr>
                <a:t>BEQ</a:t>
              </a:r>
              <a:r>
                <a:rPr sz="2400" b="1">
                  <a:latin typeface="Times New Roman" pitchFamily="18" charset="0"/>
                </a:rPr>
                <a:t>｜≈0.7V。试求：</a:t>
              </a:r>
              <a:endParaRPr sz="2400" b="1">
                <a:latin typeface="Times New Roman" pitchFamily="18" charset="0"/>
              </a:endParaRPr>
            </a:p>
            <a:p>
              <a:pPr lvl="0">
                <a:lnSpc>
                  <a:spcPct val="120000"/>
                </a:lnSpc>
              </a:pPr>
              <a:r>
                <a:rPr sz="2400" b="1">
                  <a:latin typeface="Times New Roman" pitchFamily="18" charset="0"/>
                </a:rPr>
                <a:t>    （1）静态时T1管和T2管的发射极电流。</a:t>
              </a:r>
              <a:endParaRPr sz="2400" b="1">
                <a:latin typeface="Times New Roman" pitchFamily="18" charset="0"/>
              </a:endParaRPr>
            </a:p>
            <a:p>
              <a:pPr lvl="0">
                <a:lnSpc>
                  <a:spcPct val="120000"/>
                </a:lnSpc>
              </a:pPr>
              <a:r>
                <a:rPr sz="2400" b="1">
                  <a:latin typeface="Times New Roman" pitchFamily="18" charset="0"/>
                </a:rPr>
                <a:t>    （2）若静态时</a:t>
              </a:r>
              <a:r>
                <a:rPr sz="2400" b="1" i="1">
                  <a:latin typeface="Times New Roman" pitchFamily="18" charset="0"/>
                </a:rPr>
                <a:t>u</a:t>
              </a:r>
              <a:r>
                <a:rPr sz="2400" b="1" baseline="-25000">
                  <a:latin typeface="Times New Roman" pitchFamily="18" charset="0"/>
                </a:rPr>
                <a:t>O</a:t>
              </a:r>
              <a:r>
                <a:rPr sz="2400" b="1">
                  <a:latin typeface="Times New Roman" pitchFamily="18" charset="0"/>
                </a:rPr>
                <a:t>＞0，则应如何调节</a:t>
              </a:r>
              <a:r>
                <a:rPr sz="2400" b="1" i="1">
                  <a:latin typeface="Times New Roman" pitchFamily="18" charset="0"/>
                </a:rPr>
                <a:t>R</a:t>
              </a:r>
              <a:r>
                <a:rPr sz="2400" b="1">
                  <a:latin typeface="Times New Roman" pitchFamily="18" charset="0"/>
                </a:rPr>
                <a:t>c2的值才能使</a:t>
              </a:r>
              <a:r>
                <a:rPr sz="2400" b="1" i="1">
                  <a:latin typeface="Times New Roman" pitchFamily="18" charset="0"/>
                </a:rPr>
                <a:t>u</a:t>
              </a:r>
              <a:r>
                <a:rPr sz="2400" b="1" baseline="-25000">
                  <a:latin typeface="Times New Roman" pitchFamily="18" charset="0"/>
                </a:rPr>
                <a:t>O</a:t>
              </a:r>
              <a:r>
                <a:rPr sz="2400" b="1">
                  <a:latin typeface="Times New Roman" pitchFamily="18" charset="0"/>
                </a:rPr>
                <a:t>＝0V？</a:t>
              </a:r>
              <a:endParaRPr sz="2400" b="1">
                <a:latin typeface="Times New Roman" pitchFamily="18" charset="0"/>
              </a:endParaRPr>
            </a:p>
            <a:p>
              <a:pPr lvl="0">
                <a:lnSpc>
                  <a:spcPct val="120000"/>
                </a:lnSpc>
              </a:pPr>
              <a:r>
                <a:rPr sz="2400" b="1">
                  <a:latin typeface="Times New Roman" pitchFamily="18" charset="0"/>
                </a:rPr>
                <a:t>         若静态</a:t>
              </a:r>
              <a:r>
                <a:rPr sz="2400" b="1" i="1">
                  <a:latin typeface="Times New Roman" pitchFamily="18" charset="0"/>
                </a:rPr>
                <a:t>u</a:t>
              </a:r>
              <a:r>
                <a:rPr sz="2400" b="1" baseline="-25000">
                  <a:latin typeface="Times New Roman" pitchFamily="18" charset="0"/>
                </a:rPr>
                <a:t>O</a:t>
              </a:r>
              <a:r>
                <a:rPr sz="2400" b="1">
                  <a:latin typeface="Times New Roman" pitchFamily="18" charset="0"/>
                </a:rPr>
                <a:t>＝0V，则</a:t>
              </a:r>
              <a:r>
                <a:rPr sz="2400" b="1" i="1">
                  <a:latin typeface="Times New Roman" pitchFamily="18" charset="0"/>
                </a:rPr>
                <a:t>R</a:t>
              </a:r>
              <a:r>
                <a:rPr sz="2400" b="1">
                  <a:latin typeface="Times New Roman" pitchFamily="18" charset="0"/>
                </a:rPr>
                <a:t>c2＝？电压放大倍数为多少？</a:t>
              </a:r>
              <a:endParaRPr sz="2400" b="1">
                <a:latin typeface="Times New Roman" pitchFamily="18" charset="0"/>
              </a:endParaRPr>
            </a:p>
          </p:txBody>
        </p:sp>
      </p:grpSp>
      <p:sp>
        <p:nvSpPr>
          <p:cNvPr id="9227" name=""/>
          <p:cNvSpPr/>
          <p:nvPr/>
        </p:nvSpPr>
        <p:spPr>
          <a:xfrm>
            <a:off x="533400" y="2838450"/>
            <a:ext cx="4114800" cy="3159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266700">
              <a:lnSpc>
                <a:spcPct val="120000"/>
              </a:lnSpc>
            </a:pPr>
            <a:r>
              <a:rPr sz="2400" b="1">
                <a:solidFill>
                  <a:srgbClr val="0000FF"/>
                </a:solidFill>
                <a:latin typeface="Times New Roman" pitchFamily="18" charset="0"/>
              </a:rPr>
              <a:t>解：</a:t>
            </a:r>
            <a:r>
              <a:rPr sz="2400">
                <a:latin typeface="Times New Roman" pitchFamily="18" charset="0"/>
              </a:rPr>
              <a:t>（</a:t>
            </a:r>
            <a:r>
              <a:rPr sz="2400" b="1">
                <a:latin typeface="Times New Roman" pitchFamily="18" charset="0"/>
              </a:rPr>
              <a:t>1）T3管的集电极电流</a:t>
            </a:r>
            <a:endParaRPr sz="2400" b="1">
              <a:latin typeface="Times New Roman" pitchFamily="18" charset="0"/>
            </a:endParaRPr>
          </a:p>
          <a:p>
            <a:pPr marL="0" lvl="0" indent="266700">
              <a:lnSpc>
                <a:spcPct val="120000"/>
              </a:lnSpc>
            </a:pPr>
            <a:r>
              <a:rPr sz="2400" b="1">
                <a:latin typeface="Times New Roman" pitchFamily="18" charset="0"/>
              </a:rPr>
              <a:t> </a:t>
            </a:r>
            <a:r>
              <a:rPr sz="2400" b="1" i="1">
                <a:latin typeface="Times New Roman" pitchFamily="18" charset="0"/>
              </a:rPr>
              <a:t>I</a:t>
            </a:r>
            <a:r>
              <a:rPr sz="2400" b="1" baseline="-25000">
                <a:latin typeface="Times New Roman" pitchFamily="18" charset="0"/>
              </a:rPr>
              <a:t>C3</a:t>
            </a:r>
            <a:r>
              <a:rPr lang="zh-CN" altLang="zh-CN" b="1"/>
              <a:t>≈</a:t>
            </a:r>
            <a:r>
              <a:rPr sz="2400" b="1">
                <a:latin typeface="Times New Roman" pitchFamily="18" charset="0"/>
              </a:rPr>
              <a:t>（</a:t>
            </a:r>
            <a:r>
              <a:rPr sz="2400" b="1" i="1">
                <a:latin typeface="Times New Roman" pitchFamily="18" charset="0"/>
              </a:rPr>
              <a:t>U</a:t>
            </a:r>
            <a:r>
              <a:rPr sz="2400" b="1" baseline="-25000">
                <a:latin typeface="Times New Roman" pitchFamily="18" charset="0"/>
              </a:rPr>
              <a:t>Z</a:t>
            </a:r>
            <a:r>
              <a:rPr sz="2400" b="1">
                <a:latin typeface="Times New Roman" pitchFamily="18" charset="0"/>
              </a:rPr>
              <a:t>－</a:t>
            </a:r>
            <a:r>
              <a:rPr sz="2400" b="1" i="1">
                <a:latin typeface="Times New Roman" pitchFamily="18" charset="0"/>
              </a:rPr>
              <a:t>U</a:t>
            </a:r>
            <a:r>
              <a:rPr sz="2400" b="1" baseline="-25000">
                <a:latin typeface="Times New Roman" pitchFamily="18" charset="0"/>
              </a:rPr>
              <a:t>BEQ3</a:t>
            </a:r>
            <a:r>
              <a:rPr sz="2400" b="1">
                <a:latin typeface="Times New Roman" pitchFamily="18" charset="0"/>
              </a:rPr>
              <a:t>）/ </a:t>
            </a:r>
            <a:r>
              <a:rPr sz="2400" b="1" i="1">
                <a:latin typeface="Times New Roman" pitchFamily="18" charset="0"/>
              </a:rPr>
              <a:t>R</a:t>
            </a:r>
            <a:r>
              <a:rPr sz="2400" b="1">
                <a:latin typeface="Times New Roman" pitchFamily="18" charset="0"/>
              </a:rPr>
              <a:t>e3         ＝0.3mA </a:t>
            </a:r>
            <a:endParaRPr sz="2400" b="1">
              <a:latin typeface="Times New Roman" pitchFamily="18" charset="0"/>
            </a:endParaRPr>
          </a:p>
          <a:p>
            <a:pPr marL="0" lvl="0" indent="266700">
              <a:lnSpc>
                <a:spcPct val="120000"/>
              </a:lnSpc>
            </a:pPr>
            <a:r>
              <a:rPr sz="2400" b="1">
                <a:solidFill>
                  <a:srgbClr val="FF0066"/>
                </a:solidFill>
                <a:latin typeface="Times New Roman" pitchFamily="18" charset="0"/>
              </a:rPr>
              <a:t>静态时T1管和T2管的发射极电流</a:t>
            </a:r>
            <a:endParaRPr sz="2400" b="1">
              <a:solidFill>
                <a:srgbClr val="FF0066"/>
              </a:solidFill>
              <a:latin typeface="Times New Roman" pitchFamily="18" charset="0"/>
            </a:endParaRPr>
          </a:p>
          <a:p>
            <a:pPr marL="0" lvl="0" indent="266700">
              <a:lnSpc>
                <a:spcPct val="120000"/>
              </a:lnSpc>
            </a:pPr>
            <a:r>
              <a:rPr sz="2400" b="1">
                <a:latin typeface="Times New Roman" pitchFamily="18" charset="0"/>
              </a:rPr>
              <a:t>              </a:t>
            </a:r>
            <a:r>
              <a:rPr sz="2400" b="1" i="1">
                <a:latin typeface="Times New Roman" pitchFamily="18" charset="0"/>
              </a:rPr>
              <a:t>I</a:t>
            </a:r>
            <a:r>
              <a:rPr sz="2400" b="1" baseline="-25000">
                <a:latin typeface="Times New Roman" pitchFamily="18" charset="0"/>
              </a:rPr>
              <a:t>E1</a:t>
            </a:r>
            <a:r>
              <a:rPr sz="2400" b="1">
                <a:latin typeface="Times New Roman" pitchFamily="18" charset="0"/>
              </a:rPr>
              <a:t>＝</a:t>
            </a:r>
            <a:r>
              <a:rPr sz="2400" b="1" i="1">
                <a:latin typeface="Times New Roman" pitchFamily="18" charset="0"/>
              </a:rPr>
              <a:t>I</a:t>
            </a:r>
            <a:r>
              <a:rPr sz="2400" b="1" baseline="-25000">
                <a:latin typeface="Times New Roman" pitchFamily="18" charset="0"/>
              </a:rPr>
              <a:t>E2</a:t>
            </a:r>
            <a:r>
              <a:rPr sz="2400" b="1">
                <a:latin typeface="Times New Roman" pitchFamily="18" charset="0"/>
              </a:rPr>
              <a:t>＝0.15mA</a:t>
            </a:r>
            <a:endParaRPr sz="2400" b="1">
              <a:latin typeface="Times New Roman" pitchFamily="18" charset="0"/>
            </a:endParaRPr>
          </a:p>
        </p:txBody>
      </p:sp>
      <p:sp>
        <p:nvSpPr>
          <p:cNvPr id="923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22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1DA8E2F-7988-4981-AC37-F7E46B9681FD}" type="footer">
              <a:rPr sz="1400"/>
              <a:t/>
            </a:fld>
            <a:endParaRPr sz="1400"/>
          </a:p>
        </p:txBody>
      </p:sp>
      <p:sp>
        <p:nvSpPr>
          <p:cNvPr id="9230" name="TextBox 922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自测题和习题解答(1)共28页，您现在浏览的是第4页!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3" dur="5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268" name=""/>
          <p:cNvGraphicFramePr>
            <a:graphicFrameLocks noChangeAspect="1"/>
          </p:cNvGraphicFramePr>
          <p:nvPr/>
        </p:nvGraphicFramePr>
        <p:xfrm>
          <a:off x="2074862" y="3175000"/>
          <a:ext cx="4916488" cy="24161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Equation" r:id="rId2" progId="Equation.DSMT4">
                  <p:embed/>
                </p:oleObj>
              </mc:Choice>
              <mc:Fallback>
                <p:oleObj name="Equation" r:id="rId2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074862" y="3175000"/>
                        <a:ext cx="4916488" cy="2416175"/>
                      </a:xfrm>
                      <a:prstGeom prst="rect">
                        <a:avLst/>
                      </a:prstGeom>
                      <a:solidFill>
                        <a:srgbClr val="000000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69" name=""/>
          <p:cNvSpPr/>
          <p:nvPr/>
        </p:nvSpPr>
        <p:spPr>
          <a:xfrm>
            <a:off x="381000" y="4572000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graphicFrame>
        <p:nvGraphicFramePr>
          <p:cNvPr id="11270" name=""/>
          <p:cNvGraphicFramePr>
            <a:graphicFrameLocks noChangeAspect="1"/>
          </p:cNvGraphicFramePr>
          <p:nvPr/>
        </p:nvGraphicFramePr>
        <p:xfrm>
          <a:off x="2135188" y="1143000"/>
          <a:ext cx="4340225" cy="18684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Equation" r:id="rId4" progId="Equation.DSMT4">
                  <p:embed/>
                </p:oleObj>
              </mc:Choice>
              <mc:Fallback>
                <p:oleObj name="Equation" r:id="rId4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35188" y="1143000"/>
                        <a:ext cx="4340225" cy="1868488"/>
                      </a:xfrm>
                      <a:prstGeom prst="rect">
                        <a:avLst/>
                      </a:prstGeom>
                      <a:solidFill>
                        <a:srgbClr val="000000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71" name=""/>
          <p:cNvSpPr/>
          <p:nvPr/>
        </p:nvSpPr>
        <p:spPr>
          <a:xfrm>
            <a:off x="685800" y="381000"/>
            <a:ext cx="4495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1000">
                <a:latin typeface="Times New Roman" pitchFamily="18" charset="0"/>
                <a:ea typeface="Times New Roman" pitchFamily="18" charset="0"/>
              </a:rPr>
              <a:t>    </a:t>
            </a:r>
            <a:r>
              <a:rPr sz="2400" b="1">
                <a:solidFill>
                  <a:srgbClr val="0000FF"/>
                </a:solidFill>
                <a:latin typeface="Times New Roman" pitchFamily="18" charset="0"/>
                <a:ea typeface="Times New Roman" pitchFamily="18" charset="0"/>
              </a:rPr>
              <a:t>电压放大倍数求解过程如下：</a:t>
            </a:r>
            <a:endParaRPr sz="2400" b="1">
              <a:solidFill>
                <a:srgbClr val="0000FF"/>
              </a:solidFill>
            </a:endParaRPr>
          </a:p>
        </p:txBody>
      </p:sp>
      <p:sp>
        <p:nvSpPr>
          <p:cNvPr id="1127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27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BA4FE6ED-3C65-4368-B7C7-06C3B9276F65}" type="footer">
              <a:rPr sz="1400"/>
              <a:t/>
            </a:fld>
            <a:endParaRPr sz="1400"/>
          </a:p>
        </p:txBody>
      </p:sp>
      <p:sp>
        <p:nvSpPr>
          <p:cNvPr id="11274" name="TextBox 1127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自测题和习题解答(1)共28页，您现在浏览的是第5页!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2" dur="5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7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600200" y="304800"/>
            <a:ext cx="5410200" cy="481806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3317" name=""/>
          <p:cNvSpPr/>
          <p:nvPr/>
        </p:nvSpPr>
        <p:spPr>
          <a:xfrm>
            <a:off x="3886200" y="5289550"/>
            <a:ext cx="25749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400" b="1">
                <a:solidFill>
                  <a:srgbClr val="FF0066"/>
                </a:solidFill>
                <a:latin typeface="Times New Roman" pitchFamily="18" charset="0"/>
              </a:rPr>
              <a:t>（b）共射，共射 </a:t>
            </a:r>
            <a:endParaRPr sz="2400" b="1">
              <a:solidFill>
                <a:srgbClr val="FF0066"/>
              </a:solidFill>
              <a:latin typeface="Times New Roman" pitchFamily="18" charset="0"/>
            </a:endParaRPr>
          </a:p>
        </p:txBody>
      </p:sp>
      <p:cxnSp>
        <p:nvCxnSpPr>
          <p:cNvPr id="13318" name=""/>
          <p:cNvCxnSpPr/>
          <p:nvPr/>
        </p:nvCxnSpPr>
        <p:spPr>
          <a:xfrm>
            <a:off x="2057400" y="2362200"/>
            <a:ext cx="1143000" cy="0"/>
          </a:xfrm>
          <a:prstGeom prst="line">
            <a:avLst/>
          </a:prstGeom>
          <a:noFill/>
          <a:ln w="57150">
            <a:solidFill>
              <a:srgbClr val="FF0000"/>
            </a:solidFill>
            <a:miter lim="800000"/>
          </a:ln>
        </p:spPr>
      </p:cxnSp>
      <p:cxnSp>
        <p:nvCxnSpPr>
          <p:cNvPr id="13319" name=""/>
          <p:cNvCxnSpPr/>
          <p:nvPr/>
        </p:nvCxnSpPr>
        <p:spPr>
          <a:xfrm>
            <a:off x="3810000" y="1828800"/>
            <a:ext cx="838200" cy="0"/>
          </a:xfrm>
          <a:prstGeom prst="line">
            <a:avLst/>
          </a:prstGeom>
          <a:noFill/>
          <a:ln w="57150">
            <a:solidFill>
              <a:srgbClr val="FF0000"/>
            </a:solidFill>
            <a:miter lim="800000"/>
          </a:ln>
        </p:spPr>
      </p:cxnSp>
      <p:cxnSp>
        <p:nvCxnSpPr>
          <p:cNvPr id="13320" name=""/>
          <p:cNvCxnSpPr/>
          <p:nvPr/>
        </p:nvCxnSpPr>
        <p:spPr>
          <a:xfrm>
            <a:off x="5257800" y="1295400"/>
            <a:ext cx="1143000" cy="0"/>
          </a:xfrm>
          <a:prstGeom prst="line">
            <a:avLst/>
          </a:prstGeom>
          <a:noFill/>
          <a:ln w="57150">
            <a:solidFill>
              <a:srgbClr val="FF0000"/>
            </a:solidFill>
            <a:miter lim="800000"/>
          </a:ln>
        </p:spPr>
      </p:cxnSp>
      <p:sp>
        <p:nvSpPr>
          <p:cNvPr id="1332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332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2D063540-C216-4A98-9970-BAD6D018214E}" type="footer">
              <a:rPr sz="1400"/>
              <a:t/>
            </a:fld>
            <a:endParaRPr sz="1400"/>
          </a:p>
        </p:txBody>
      </p:sp>
      <p:sp>
        <p:nvSpPr>
          <p:cNvPr id="13323" name="TextBox 1332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自测题和习题解答(1)共28页，您现在浏览的是第6页!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2" dur="5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7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2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219200" y="457200"/>
            <a:ext cx="6400800" cy="51292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5365" name=""/>
          <p:cNvSpPr/>
          <p:nvPr/>
        </p:nvSpPr>
        <p:spPr>
          <a:xfrm>
            <a:off x="3657600" y="5564188"/>
            <a:ext cx="30099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FF0066"/>
                </a:solidFill>
                <a:latin typeface="Times New Roman" pitchFamily="18" charset="0"/>
              </a:rPr>
              <a:t>（d）共集，共基</a:t>
            </a:r>
            <a:r>
              <a:rPr>
                <a:solidFill>
                  <a:srgbClr val="FF0066"/>
                </a:solidFill>
              </a:rPr>
              <a:t>  </a:t>
            </a:r>
            <a:endParaRPr>
              <a:solidFill>
                <a:srgbClr val="FF0066"/>
              </a:solidFill>
            </a:endParaRPr>
          </a:p>
        </p:txBody>
      </p:sp>
      <p:cxnSp>
        <p:nvCxnSpPr>
          <p:cNvPr id="15366" name=""/>
          <p:cNvCxnSpPr/>
          <p:nvPr/>
        </p:nvCxnSpPr>
        <p:spPr>
          <a:xfrm>
            <a:off x="1524000" y="2438400"/>
            <a:ext cx="1676400" cy="0"/>
          </a:xfrm>
          <a:prstGeom prst="line">
            <a:avLst/>
          </a:prstGeom>
          <a:noFill/>
          <a:ln w="57150">
            <a:solidFill>
              <a:srgbClr val="FF0000"/>
            </a:solidFill>
            <a:miter lim="800000"/>
          </a:ln>
        </p:spPr>
      </p:cxnSp>
      <p:cxnSp>
        <p:nvCxnSpPr>
          <p:cNvPr id="15367" name=""/>
          <p:cNvCxnSpPr/>
          <p:nvPr/>
        </p:nvCxnSpPr>
        <p:spPr>
          <a:xfrm>
            <a:off x="3886200" y="3070225"/>
            <a:ext cx="1981200" cy="0"/>
          </a:xfrm>
          <a:prstGeom prst="line">
            <a:avLst/>
          </a:prstGeom>
          <a:noFill/>
          <a:ln w="57150">
            <a:solidFill>
              <a:srgbClr val="FF0000"/>
            </a:solidFill>
            <a:miter lim="800000"/>
          </a:ln>
        </p:spPr>
      </p:cxnSp>
      <p:cxnSp>
        <p:nvCxnSpPr>
          <p:cNvPr id="15368" name=""/>
          <p:cNvCxnSpPr/>
          <p:nvPr/>
        </p:nvCxnSpPr>
        <p:spPr>
          <a:xfrm>
            <a:off x="6019800" y="1752600"/>
            <a:ext cx="1143000" cy="0"/>
          </a:xfrm>
          <a:prstGeom prst="line">
            <a:avLst/>
          </a:prstGeom>
          <a:noFill/>
          <a:ln w="57150">
            <a:solidFill>
              <a:srgbClr val="FF0000"/>
            </a:solidFill>
            <a:miter lim="800000"/>
          </a:ln>
        </p:spPr>
      </p:cxnSp>
      <p:sp>
        <p:nvSpPr>
          <p:cNvPr id="1536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537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03F9B7A-B885-4A62-9C2F-A419FA1C3002}" type="footer">
              <a:rPr sz="1400"/>
              <a:t/>
            </a:fld>
            <a:endParaRPr sz="1400"/>
          </a:p>
        </p:txBody>
      </p:sp>
      <p:sp>
        <p:nvSpPr>
          <p:cNvPr id="15371" name="TextBox 1537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自测题和习题解答(1)共28页，您现在浏览的是第7页!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2" dur="5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7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2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219200" y="381000"/>
            <a:ext cx="6858000" cy="53530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7413" name=""/>
          <p:cNvSpPr/>
          <p:nvPr/>
        </p:nvSpPr>
        <p:spPr>
          <a:xfrm>
            <a:off x="1828800" y="5181600"/>
            <a:ext cx="28924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FF0066"/>
                </a:solidFill>
                <a:latin typeface="Times New Roman" pitchFamily="18" charset="0"/>
              </a:rPr>
              <a:t>（f）共基，共集</a:t>
            </a:r>
            <a:r>
              <a:rPr sz="2800" b="1">
                <a:latin typeface="Times New Roman" pitchFamily="18" charset="0"/>
              </a:rPr>
              <a:t> </a:t>
            </a:r>
            <a:endParaRPr sz="2800" b="1">
              <a:latin typeface="Times New Roman" pitchFamily="18" charset="0"/>
            </a:endParaRPr>
          </a:p>
        </p:txBody>
      </p:sp>
      <p:cxnSp>
        <p:nvCxnSpPr>
          <p:cNvPr id="17414" name=""/>
          <p:cNvCxnSpPr/>
          <p:nvPr/>
        </p:nvCxnSpPr>
        <p:spPr>
          <a:xfrm>
            <a:off x="1524000" y="3235325"/>
            <a:ext cx="2438400" cy="0"/>
          </a:xfrm>
          <a:prstGeom prst="line">
            <a:avLst/>
          </a:prstGeom>
          <a:noFill/>
          <a:ln w="57150">
            <a:solidFill>
              <a:srgbClr val="FF0000"/>
            </a:solidFill>
            <a:miter lim="800000"/>
          </a:ln>
        </p:spPr>
      </p:cxnSp>
      <p:cxnSp>
        <p:nvCxnSpPr>
          <p:cNvPr id="17415" name=""/>
          <p:cNvCxnSpPr/>
          <p:nvPr/>
        </p:nvCxnSpPr>
        <p:spPr>
          <a:xfrm>
            <a:off x="4191000" y="1828800"/>
            <a:ext cx="1600200" cy="0"/>
          </a:xfrm>
          <a:prstGeom prst="line">
            <a:avLst/>
          </a:prstGeom>
          <a:noFill/>
          <a:ln w="57150">
            <a:solidFill>
              <a:srgbClr val="FF0000"/>
            </a:solidFill>
            <a:miter lim="800000"/>
          </a:ln>
        </p:spPr>
      </p:cxnSp>
      <p:cxnSp>
        <p:nvCxnSpPr>
          <p:cNvPr id="17416" name=""/>
          <p:cNvCxnSpPr/>
          <p:nvPr/>
        </p:nvCxnSpPr>
        <p:spPr>
          <a:xfrm>
            <a:off x="6553200" y="2632075"/>
            <a:ext cx="838200" cy="0"/>
          </a:xfrm>
          <a:prstGeom prst="line">
            <a:avLst/>
          </a:prstGeom>
          <a:noFill/>
          <a:ln w="57150">
            <a:solidFill>
              <a:srgbClr val="FF0000"/>
            </a:solidFill>
            <a:miter lim="800000"/>
          </a:ln>
        </p:spPr>
      </p:cxnSp>
      <p:sp>
        <p:nvSpPr>
          <p:cNvPr id="1741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741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50FFC0F-88BE-4ED6-BB1A-6E0F044163E1}" type="footer">
              <a:rPr sz="1400"/>
              <a:t/>
            </a:fld>
            <a:endParaRPr sz="1400"/>
          </a:p>
        </p:txBody>
      </p:sp>
      <p:sp>
        <p:nvSpPr>
          <p:cNvPr id="17419" name="TextBox 1741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自测题和习题解答(1)共28页，您现在浏览的是第8页!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2" dur="5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7" dur="5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2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61" name=""/>
          <p:cNvSpPr/>
          <p:nvPr/>
        </p:nvSpPr>
        <p:spPr>
          <a:xfrm>
            <a:off x="0" y="2871788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pic>
        <p:nvPicPr>
          <p:cNvPr id="1946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52400" y="228600"/>
            <a:ext cx="4343400" cy="34210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9463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685800" y="3657600"/>
            <a:ext cx="7762875" cy="23383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9465" name=""/>
          <p:cNvSpPr/>
          <p:nvPr/>
        </p:nvSpPr>
        <p:spPr>
          <a:xfrm>
            <a:off x="0" y="2976562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graphicFrame>
        <p:nvGraphicFramePr>
          <p:cNvPr id="19464" name=""/>
          <p:cNvGraphicFramePr>
            <a:graphicFrameLocks noChangeAspect="1"/>
          </p:cNvGraphicFramePr>
          <p:nvPr/>
        </p:nvGraphicFramePr>
        <p:xfrm>
          <a:off x="4343400" y="1066800"/>
          <a:ext cx="4800600" cy="15255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Equation" r:id="rId4" progId="Equation.DSMT4">
                  <p:embed/>
                </p:oleObj>
              </mc:Choice>
              <mc:Fallback>
                <p:oleObj name="Equation" r:id="rId4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343400" y="1066800"/>
                        <a:ext cx="4800600" cy="1525588"/>
                      </a:xfrm>
                      <a:prstGeom prst="rect">
                        <a:avLst/>
                      </a:prstGeom>
                      <a:solidFill>
                        <a:srgbClr val="000000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6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946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1A31184-ED4C-4BA9-9917-65B3258642BB}" type="footer">
              <a:rPr sz="1400"/>
              <a:t/>
            </a:fld>
            <a:endParaRPr sz="1400"/>
          </a:p>
        </p:txBody>
      </p:sp>
      <p:sp>
        <p:nvSpPr>
          <p:cNvPr id="19468" name="TextBox 1946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自测题和习题解答(1)共28页，您现在浏览的是第9页!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2" dur="20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7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" y="152400"/>
            <a:ext cx="3886200" cy="30876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1509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04800" y="3352800"/>
            <a:ext cx="8512175" cy="243046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1511" name=""/>
          <p:cNvSpPr/>
          <p:nvPr/>
        </p:nvSpPr>
        <p:spPr>
          <a:xfrm>
            <a:off x="0" y="2976562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graphicFrame>
        <p:nvGraphicFramePr>
          <p:cNvPr id="21510" name=""/>
          <p:cNvGraphicFramePr>
            <a:graphicFrameLocks noChangeAspect="1"/>
          </p:cNvGraphicFramePr>
          <p:nvPr/>
        </p:nvGraphicFramePr>
        <p:xfrm>
          <a:off x="4191000" y="914400"/>
          <a:ext cx="4953000" cy="15954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Equation" r:id="rId4" progId="Equation.DSMT4">
                  <p:embed/>
                </p:oleObj>
              </mc:Choice>
              <mc:Fallback>
                <p:oleObj name="Equation" r:id="rId4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191000" y="914400"/>
                        <a:ext cx="4953000" cy="1595438"/>
                      </a:xfrm>
                      <a:prstGeom prst="rect">
                        <a:avLst/>
                      </a:prstGeom>
                      <a:solidFill>
                        <a:srgbClr val="000000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1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151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F7D677A8-85B8-460F-8731-13522439939C}" type="footer">
              <a:rPr sz="1400"/>
              <a:t/>
            </a:fld>
            <a:endParaRPr sz="1400"/>
          </a:p>
        </p:txBody>
      </p:sp>
      <p:sp>
        <p:nvSpPr>
          <p:cNvPr id="21514" name="TextBox 2151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自测题和习题解答(1)共28页，您现在浏览的是第10页!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066800" y="381000"/>
            <a:ext cx="6562725" cy="256063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3557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143000" y="3124200"/>
            <a:ext cx="6648450" cy="27035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355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355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7598213-2F61-4F3F-9E65-284ED29AEFC0}" type="footer">
              <a:rPr sz="1400"/>
              <a:t/>
            </a:fld>
            <a:endParaRPr sz="1400"/>
          </a:p>
        </p:txBody>
      </p:sp>
      <p:sp>
        <p:nvSpPr>
          <p:cNvPr id="23560" name="TextBox 2355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自测题和习题解答(1)共28页，您现在浏览的是第11页!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5611" name=""/>
          <p:cNvGrpSpPr/>
          <p:nvPr/>
        </p:nvGrpSpPr>
        <p:grpSpPr>
          <a:xfrm>
            <a:off x="838200" y="533400"/>
            <a:ext cx="7162800" cy="1039812"/>
            <a:chOff x="528" y="336"/>
            <a:chExt cx="4512" cy="655"/>
          </a:xfrm>
        </p:grpSpPr>
        <p:sp>
          <p:nvSpPr>
            <p:cNvPr id="25605" name=""/>
            <p:cNvSpPr/>
            <p:nvPr/>
          </p:nvSpPr>
          <p:spPr>
            <a:xfrm>
              <a:off x="528" y="336"/>
              <a:ext cx="4512" cy="61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>
                <a:lnSpc>
                  <a:spcPct val="120000"/>
                </a:lnSpc>
              </a:pPr>
              <a:r>
                <a:rPr sz="2400" b="1">
                  <a:latin typeface="Times New Roman" pitchFamily="18" charset="0"/>
                  <a:ea typeface="Times New Roman" pitchFamily="18" charset="0"/>
                </a:rPr>
                <a:t>3.4 电路如图P3.1（a）所示，晶体管的</a:t>
              </a:r>
              <a:r>
                <a:rPr sz="2400" b="1" i="1">
                  <a:latin typeface="Times New Roman" pitchFamily="18" charset="0"/>
                  <a:ea typeface="Times New Roman" pitchFamily="18" charset="0"/>
                </a:rPr>
                <a:t>β</a:t>
              </a:r>
              <a:r>
                <a:rPr sz="2400" b="1">
                  <a:latin typeface="Times New Roman" pitchFamily="18" charset="0"/>
                  <a:ea typeface="Times New Roman" pitchFamily="18" charset="0"/>
                </a:rPr>
                <a:t>均为150，</a:t>
              </a:r>
              <a:r>
                <a:rPr sz="2400" b="1" i="1">
                  <a:latin typeface="Times New Roman" pitchFamily="18" charset="0"/>
                  <a:ea typeface="Times New Roman" pitchFamily="18" charset="0"/>
                </a:rPr>
                <a:t>r</a:t>
              </a:r>
              <a:r>
                <a:rPr sz="2400" b="1" baseline="-30000">
                  <a:latin typeface="Times New Roman" pitchFamily="18" charset="0"/>
                  <a:ea typeface="Times New Roman" pitchFamily="18" charset="0"/>
                </a:rPr>
                <a:t>be</a:t>
              </a:r>
              <a:r>
                <a:rPr sz="2400" b="1">
                  <a:latin typeface="Times New Roman" pitchFamily="18" charset="0"/>
                  <a:ea typeface="Times New Roman" pitchFamily="18" charset="0"/>
                </a:rPr>
                <a:t>均为2kΩ，</a:t>
              </a:r>
              <a:r>
                <a:rPr sz="2400" b="1" i="1">
                  <a:latin typeface="Times New Roman" pitchFamily="18" charset="0"/>
                  <a:ea typeface="Times New Roman" pitchFamily="18" charset="0"/>
                </a:rPr>
                <a:t>Q</a:t>
              </a:r>
              <a:r>
                <a:rPr sz="2400" b="1">
                  <a:latin typeface="Times New Roman" pitchFamily="18" charset="0"/>
                  <a:ea typeface="Times New Roman" pitchFamily="18" charset="0"/>
                </a:rPr>
                <a:t>点合适。求解      </a:t>
              </a:r>
              <a:r>
                <a:rPr sz="2400" b="1">
                  <a:latin typeface="Times New Roman" pitchFamily="18" charset="0"/>
                </a:rPr>
                <a:t>、</a:t>
              </a:r>
              <a:r>
                <a:rPr sz="2400" b="1" i="1">
                  <a:latin typeface="Times New Roman" pitchFamily="18" charset="0"/>
                </a:rPr>
                <a:t>R</a:t>
              </a:r>
              <a:r>
                <a:rPr sz="2400" b="1">
                  <a:latin typeface="Times New Roman" pitchFamily="18" charset="0"/>
                </a:rPr>
                <a:t>i和</a:t>
              </a:r>
              <a:r>
                <a:rPr sz="2400" b="1" i="1">
                  <a:latin typeface="Times New Roman" pitchFamily="18" charset="0"/>
                </a:rPr>
                <a:t>R</a:t>
              </a:r>
              <a:r>
                <a:rPr sz="2400" b="1">
                  <a:latin typeface="Times New Roman" pitchFamily="18" charset="0"/>
                </a:rPr>
                <a:t>o。</a:t>
              </a:r>
              <a:endParaRPr sz="2400" b="1">
                <a:latin typeface="Times New Roman" pitchFamily="18" charset="0"/>
              </a:endParaRPr>
            </a:p>
          </p:txBody>
        </p:sp>
        <p:graphicFrame>
          <p:nvGraphicFramePr>
            <p:cNvPr id="25604" name=""/>
            <p:cNvGraphicFramePr>
              <a:graphicFrameLocks noChangeAspect="1"/>
            </p:cNvGraphicFramePr>
            <p:nvPr/>
          </p:nvGraphicFramePr>
          <p:xfrm>
            <a:off x="3072" y="624"/>
            <a:ext cx="294" cy="36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5" name="Equation" r:id="rId2" progId="Equation.DSMT4">
                    <p:embed/>
                  </p:oleObj>
                </mc:Choice>
                <mc:Fallback>
                  <p:oleObj name="Equation" r:id="rId2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3072" y="624"/>
                          <a:ext cx="294" cy="367"/>
                        </a:xfrm>
                        <a:prstGeom prst="rect">
                          <a:avLst/>
                        </a:prstGeom>
                        <a:solidFill>
                          <a:srgbClr val="000000"/>
                        </a:solidFill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5609" name=""/>
          <p:cNvSpPr/>
          <p:nvPr/>
        </p:nvSpPr>
        <p:spPr>
          <a:xfrm>
            <a:off x="0" y="2519362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graphicFrame>
        <p:nvGraphicFramePr>
          <p:cNvPr id="25608" name=""/>
          <p:cNvGraphicFramePr>
            <a:graphicFrameLocks noChangeAspect="1"/>
          </p:cNvGraphicFramePr>
          <p:nvPr/>
        </p:nvGraphicFramePr>
        <p:xfrm>
          <a:off x="3352800" y="2057400"/>
          <a:ext cx="3840162" cy="4191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Equation" r:id="rId4" progId="Equation.DSMT4">
                  <p:embed/>
                </p:oleObj>
              </mc:Choice>
              <mc:Fallback>
                <p:oleObj name="Equation" r:id="rId4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352800" y="2057400"/>
                        <a:ext cx="3840162" cy="4191000"/>
                      </a:xfrm>
                      <a:prstGeom prst="rect">
                        <a:avLst/>
                      </a:prstGeom>
                      <a:solidFill>
                        <a:srgbClr val="000000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610" name=""/>
          <p:cNvSpPr/>
          <p:nvPr/>
        </p:nvSpPr>
        <p:spPr>
          <a:xfrm>
            <a:off x="685800" y="1676400"/>
            <a:ext cx="37084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400" b="1">
                <a:solidFill>
                  <a:srgbClr val="FF0066"/>
                </a:solidFill>
                <a:latin typeface="宋体" pitchFamily="2" charset="-122"/>
              </a:rPr>
              <a:t>解：在图（a）所示电路中</a:t>
            </a:r>
            <a:endParaRPr sz="2400" b="1">
              <a:solidFill>
                <a:srgbClr val="FF0066"/>
              </a:solidFill>
              <a:latin typeface="宋体" pitchFamily="2" charset="-122"/>
            </a:endParaRPr>
          </a:p>
        </p:txBody>
      </p:sp>
      <p:sp>
        <p:nvSpPr>
          <p:cNvPr id="2561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561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F6FC269-DE9C-409F-94F9-4F4FDD73EA74}" type="footer">
              <a:rPr sz="1400"/>
              <a:t/>
            </a:fld>
            <a:endParaRPr sz="1400"/>
          </a:p>
        </p:txBody>
      </p:sp>
      <p:sp>
        <p:nvSpPr>
          <p:cNvPr id="25613" name="TextBox 2561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自测题和习题解答(1)共28页，您现在浏览的是第12页!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"/>
          <p:cNvSpPr/>
          <p:nvPr/>
        </p:nvSpPr>
        <p:spPr>
          <a:xfrm>
            <a:off x="990600" y="685800"/>
            <a:ext cx="282257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 </a:t>
            </a:r>
            <a:r>
              <a:rPr sz="2400" b="1" i="1">
                <a:latin typeface="Times New Roman" pitchFamily="18" charset="0"/>
              </a:rPr>
              <a:t>A</a:t>
            </a:r>
            <a:r>
              <a:rPr sz="2400" b="1">
                <a:latin typeface="Times New Roman" pitchFamily="18" charset="0"/>
              </a:rPr>
              <a:t>d和</a:t>
            </a:r>
            <a:r>
              <a:rPr sz="2400" b="1" i="1">
                <a:latin typeface="Times New Roman" pitchFamily="18" charset="0"/>
              </a:rPr>
              <a:t>R</a:t>
            </a:r>
            <a:r>
              <a:rPr sz="2400" b="1">
                <a:latin typeface="Times New Roman" pitchFamily="18" charset="0"/>
              </a:rPr>
              <a:t>i分析如下： </a:t>
            </a:r>
            <a:endParaRPr sz="2400" b="1">
              <a:latin typeface="Times New Roman" pitchFamily="18" charset="0"/>
            </a:endParaRPr>
          </a:p>
        </p:txBody>
      </p:sp>
      <p:sp>
        <p:nvSpPr>
          <p:cNvPr id="27654" name=""/>
          <p:cNvSpPr/>
          <p:nvPr/>
        </p:nvSpPr>
        <p:spPr>
          <a:xfrm>
            <a:off x="0" y="2786062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graphicFrame>
        <p:nvGraphicFramePr>
          <p:cNvPr id="27653" name=""/>
          <p:cNvGraphicFramePr>
            <a:graphicFrameLocks noChangeAspect="1"/>
          </p:cNvGraphicFramePr>
          <p:nvPr/>
        </p:nvGraphicFramePr>
        <p:xfrm>
          <a:off x="2057400" y="1752600"/>
          <a:ext cx="4953000" cy="30543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Equation" r:id="rId2" progId="Equation.DSMT4">
                  <p:embed/>
                </p:oleObj>
              </mc:Choice>
              <mc:Fallback>
                <p:oleObj name="Equation" r:id="rId2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057400" y="1752600"/>
                        <a:ext cx="4953000" cy="3054350"/>
                      </a:xfrm>
                      <a:prstGeom prst="rect">
                        <a:avLst/>
                      </a:prstGeom>
                      <a:solidFill>
                        <a:srgbClr val="000000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5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765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35C1D461-174A-4598-A0A1-1F8AE9CC507B}" type="footer">
              <a:rPr sz="1400"/>
              <a:t/>
            </a:fld>
            <a:endParaRPr sz="1400"/>
          </a:p>
        </p:txBody>
      </p:sp>
      <p:sp>
        <p:nvSpPr>
          <p:cNvPr id="27657" name="TextBox 2765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自测题和习题解答(1)共28页，您现在浏览的是第13页!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00" name=""/>
          <p:cNvSpPr/>
          <p:nvPr/>
        </p:nvSpPr>
        <p:spPr>
          <a:xfrm>
            <a:off x="685800" y="381000"/>
            <a:ext cx="7467600" cy="1406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2400" b="1">
                <a:latin typeface="Times New Roman" pitchFamily="18" charset="0"/>
              </a:rPr>
              <a:t>3.9 试写出图P3.9所示电路</a:t>
            </a:r>
            <a:r>
              <a:rPr sz="2400" b="1" i="1">
                <a:latin typeface="Times New Roman" pitchFamily="18" charset="0"/>
              </a:rPr>
              <a:t>A</a:t>
            </a:r>
            <a:r>
              <a:rPr sz="2400" b="1">
                <a:latin typeface="Times New Roman" pitchFamily="18" charset="0"/>
              </a:rPr>
              <a:t>d和</a:t>
            </a:r>
            <a:r>
              <a:rPr sz="2400" b="1" i="1">
                <a:latin typeface="Times New Roman" pitchFamily="18" charset="0"/>
              </a:rPr>
              <a:t>R</a:t>
            </a:r>
            <a:r>
              <a:rPr sz="2400" b="1">
                <a:latin typeface="Times New Roman" pitchFamily="18" charset="0"/>
              </a:rPr>
              <a:t>i的近似表达式。设T</a:t>
            </a:r>
            <a:r>
              <a:rPr sz="2400" b="1" baseline="-25000">
                <a:latin typeface="Times New Roman" pitchFamily="18" charset="0"/>
              </a:rPr>
              <a:t>1</a:t>
            </a:r>
            <a:r>
              <a:rPr sz="2400" b="1">
                <a:latin typeface="Times New Roman" pitchFamily="18" charset="0"/>
              </a:rPr>
              <a:t>和T</a:t>
            </a:r>
            <a:r>
              <a:rPr sz="2400" b="1" baseline="-25000">
                <a:latin typeface="Times New Roman" pitchFamily="18" charset="0"/>
              </a:rPr>
              <a:t>2</a:t>
            </a:r>
            <a:r>
              <a:rPr sz="2400" b="1">
                <a:latin typeface="Times New Roman" pitchFamily="18" charset="0"/>
              </a:rPr>
              <a:t>的电流放大系数分别为</a:t>
            </a:r>
            <a:r>
              <a:rPr sz="2400" b="1" i="1">
                <a:latin typeface="Times New Roman" pitchFamily="18" charset="0"/>
              </a:rPr>
              <a:t>β</a:t>
            </a:r>
            <a:r>
              <a:rPr sz="2400" b="1" baseline="-25000">
                <a:latin typeface="Times New Roman" pitchFamily="18" charset="0"/>
              </a:rPr>
              <a:t>1</a:t>
            </a:r>
            <a:r>
              <a:rPr sz="2400" b="1">
                <a:latin typeface="Times New Roman" pitchFamily="18" charset="0"/>
              </a:rPr>
              <a:t>和</a:t>
            </a:r>
            <a:r>
              <a:rPr sz="2400" b="1" i="1">
                <a:latin typeface="Times New Roman" pitchFamily="18" charset="0"/>
              </a:rPr>
              <a:t>β</a:t>
            </a:r>
            <a:r>
              <a:rPr sz="2400" b="1" baseline="-25000">
                <a:latin typeface="Times New Roman" pitchFamily="18" charset="0"/>
              </a:rPr>
              <a:t>2</a:t>
            </a:r>
            <a:r>
              <a:rPr sz="2400" b="1">
                <a:latin typeface="Times New Roman" pitchFamily="18" charset="0"/>
              </a:rPr>
              <a:t>，b-e间动态电阻分别为</a:t>
            </a:r>
            <a:r>
              <a:rPr sz="2400" b="1" i="1">
                <a:latin typeface="Times New Roman" pitchFamily="18" charset="0"/>
              </a:rPr>
              <a:t>r</a:t>
            </a:r>
            <a:r>
              <a:rPr sz="2400" b="1">
                <a:latin typeface="Times New Roman" pitchFamily="18" charset="0"/>
              </a:rPr>
              <a:t>be1和</a:t>
            </a:r>
            <a:r>
              <a:rPr sz="2400" b="1" i="1">
                <a:latin typeface="Times New Roman" pitchFamily="18" charset="0"/>
              </a:rPr>
              <a:t>r</a:t>
            </a:r>
            <a:r>
              <a:rPr sz="2400" b="1">
                <a:latin typeface="Times New Roman" pitchFamily="18" charset="0"/>
              </a:rPr>
              <a:t>be2。</a:t>
            </a:r>
            <a:endParaRPr sz="2400" b="1">
              <a:latin typeface="Times New Roman" pitchFamily="18" charset="0"/>
            </a:endParaRPr>
          </a:p>
        </p:txBody>
      </p:sp>
      <p:graphicFrame>
        <p:nvGraphicFramePr>
          <p:cNvPr id="29701" name=""/>
          <p:cNvGraphicFramePr>
            <a:graphicFrameLocks noChangeAspect="1"/>
          </p:cNvGraphicFramePr>
          <p:nvPr/>
        </p:nvGraphicFramePr>
        <p:xfrm>
          <a:off x="4419600" y="1524000"/>
          <a:ext cx="4419600" cy="32543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2" progId="">
                  <p:embed/>
                </p:oleObj>
              </mc:Choice>
              <mc:Fallback>
                <p:oleObj r:id="rId2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rcRect b="-8257"/>
                      <a:stretch>
                        <a:fillRect/>
                      </a:stretch>
                    </p:blipFill>
                    <p:spPr>
                      <a:xfrm>
                        <a:off x="4419600" y="1524000"/>
                        <a:ext cx="4419600" cy="32543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02" name=""/>
          <p:cNvSpPr/>
          <p:nvPr/>
        </p:nvSpPr>
        <p:spPr>
          <a:xfrm>
            <a:off x="533400" y="2667000"/>
            <a:ext cx="3733800" cy="822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  </a:t>
            </a:r>
            <a:r>
              <a:rPr sz="2400" b="1">
                <a:solidFill>
                  <a:srgbClr val="0000FF"/>
                </a:solidFill>
                <a:latin typeface="Times New Roman" pitchFamily="18" charset="0"/>
              </a:rPr>
              <a:t>解：</a:t>
            </a:r>
            <a:r>
              <a:rPr sz="2400" b="1" i="1">
                <a:solidFill>
                  <a:srgbClr val="0000FF"/>
                </a:solidFill>
                <a:latin typeface="Times New Roman" pitchFamily="18" charset="0"/>
              </a:rPr>
              <a:t>A</a:t>
            </a:r>
            <a:r>
              <a:rPr sz="2400" b="1">
                <a:solidFill>
                  <a:srgbClr val="0000FF"/>
                </a:solidFill>
                <a:latin typeface="Times New Roman" pitchFamily="18" charset="0"/>
              </a:rPr>
              <a:t>d和</a:t>
            </a:r>
            <a:r>
              <a:rPr sz="2400" b="1" i="1">
                <a:solidFill>
                  <a:srgbClr val="0000FF"/>
                </a:solidFill>
                <a:latin typeface="Times New Roman" pitchFamily="18" charset="0"/>
              </a:rPr>
              <a:t>R</a:t>
            </a:r>
            <a:r>
              <a:rPr sz="2400" b="1">
                <a:solidFill>
                  <a:srgbClr val="0000FF"/>
                </a:solidFill>
                <a:latin typeface="Times New Roman" pitchFamily="18" charset="0"/>
              </a:rPr>
              <a:t>i的近似表达式分别为 </a:t>
            </a:r>
            <a:endParaRPr sz="2400" b="1">
              <a:solidFill>
                <a:srgbClr val="0000FF"/>
              </a:solidFill>
              <a:latin typeface="Times New Roman" pitchFamily="18" charset="0"/>
            </a:endParaRPr>
          </a:p>
        </p:txBody>
      </p:sp>
      <p:sp>
        <p:nvSpPr>
          <p:cNvPr id="29704" name=""/>
          <p:cNvSpPr/>
          <p:nvPr/>
        </p:nvSpPr>
        <p:spPr>
          <a:xfrm>
            <a:off x="0" y="2995612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graphicFrame>
        <p:nvGraphicFramePr>
          <p:cNvPr id="29703" name=""/>
          <p:cNvGraphicFramePr>
            <a:graphicFrameLocks noChangeAspect="1"/>
          </p:cNvGraphicFramePr>
          <p:nvPr/>
        </p:nvGraphicFramePr>
        <p:xfrm>
          <a:off x="762000" y="3581400"/>
          <a:ext cx="4267200" cy="23685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Equation" r:id="rId4" progId="Equation.DSMT4">
                  <p:embed/>
                </p:oleObj>
              </mc:Choice>
              <mc:Fallback>
                <p:oleObj name="Equation" r:id="rId4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62000" y="3581400"/>
                        <a:ext cx="4267200" cy="2368550"/>
                      </a:xfrm>
                      <a:prstGeom prst="rect">
                        <a:avLst/>
                      </a:prstGeom>
                      <a:solidFill>
                        <a:srgbClr val="000000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0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970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D964232-14E8-4362-91F3-6DB1EDC22254}" type="footer">
              <a:rPr sz="1400"/>
              <a:t/>
            </a:fld>
            <a:endParaRPr sz="1400"/>
          </a:p>
        </p:txBody>
      </p:sp>
      <p:sp>
        <p:nvSpPr>
          <p:cNvPr id="29707" name="TextBox 2970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自测题和习题解答(1)共28页，您现在浏览的是第14页!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https://d.book118.com/318136104111006030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宋体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2024-09-07T06:13:53.213</cp:lastPrinted>
  <dcterms:created xsi:type="dcterms:W3CDTF">2024-09-06T22:13:53Z</dcterms:created>
  <dcterms:modified xsi:type="dcterms:W3CDTF">2024-09-06T22:13:54Z</dcterms:modified>
</cp:coreProperties>
</file>