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5B8B9-E738-4684-A80E-347FDADFD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76CC8-1B09-4096-9C01-0C7A4F10F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69556-993E-411A-B52F-779BAC47C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6F6A3-6DC3-4B11-AC20-5245E710E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3EE6F-120A-4538-ADAA-364444606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D20080-BA76-4E46-B6F1-AD8039CF4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EF6383-2321-4952-9097-35FD507BD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9CD62-8E03-4259-8C04-3E6BDF493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0247E-B150-4899-9B11-AA3544E25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EEC56-F230-47E6-91B8-E257A3F88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1325C-3C3F-4608-870E-9593C0F5F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83539" y="187523"/>
            <a:ext cx="27940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625340" y="1537652"/>
            <a:ext cx="4292600" cy="3454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59492" y="6290176"/>
            <a:ext cx="287020" cy="2241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2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Relationship Id="rId3" Type="http://schemas.openxmlformats.org/officeDocument/2006/relationships/image" Target="../media/image2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8.png" /><Relationship Id="rId3" Type="http://schemas.openxmlformats.org/officeDocument/2006/relationships/image" Target="../media/image29.png" /><Relationship Id="rId4" Type="http://schemas.openxmlformats.org/officeDocument/2006/relationships/image" Target="../media/image30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401000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07539" y="2353945"/>
            <a:ext cx="449580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800" spc="-15">
                <a:solidFill>
                  <a:srgbClr val="333399"/>
                </a:solidFill>
                <a:latin typeface="Microsoft JhengHei"/>
                <a:cs typeface="Microsoft JhengHei"/>
              </a:rPr>
              <a:t>交变电流</a:t>
            </a:r>
            <a:endParaRPr sz="8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1</a:t>
            </a:fld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3539" y="220344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23265"/>
                <a:tab pos="1434465"/>
                <a:tab pos="2145665"/>
              </a:tabLst>
            </a:pPr>
            <a:r>
              <a:rPr spc="-50">
                <a:solidFill>
                  <a:srgbClr val="FF0000"/>
                </a:solidFill>
                <a:latin typeface="Microsoft JhengHei"/>
                <a:cs typeface="Microsoft JhengHei"/>
              </a:rPr>
              <a:t>知</a:t>
            </a:r>
            <a:r>
              <a:rPr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pc="-50">
                <a:solidFill>
                  <a:srgbClr val="FF0000"/>
                </a:solidFill>
                <a:latin typeface="Microsoft JhengHei"/>
                <a:cs typeface="Microsoft JhengHei"/>
              </a:rPr>
              <a:t>识</a:t>
            </a:r>
            <a:r>
              <a:rPr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pc="-50">
                <a:solidFill>
                  <a:srgbClr val="FF0000"/>
                </a:solidFill>
                <a:latin typeface="Microsoft JhengHei"/>
                <a:cs typeface="Microsoft JhengHei"/>
              </a:rPr>
              <a:t>网</a:t>
            </a:r>
            <a:r>
              <a:rPr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pc="-50">
                <a:solidFill>
                  <a:srgbClr val="FF0000"/>
                </a:solidFill>
                <a:latin typeface="Microsoft JhengHei"/>
                <a:cs typeface="Microsoft JhengHei"/>
              </a:rPr>
              <a:t>络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5792" y="2472499"/>
            <a:ext cx="381000" cy="14478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3000"/>
              </a:lnSpc>
            </a:pPr>
            <a:r>
              <a:rPr sz="2800" b="1" spc="-15">
                <a:latin typeface="Microsoft JhengHei"/>
                <a:cs typeface="Microsoft JhengHei"/>
              </a:rPr>
              <a:t>交变电流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056911" y="1458087"/>
            <a:ext cx="4648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latin typeface="Microsoft JhengHei"/>
                <a:cs typeface="Microsoft JhengHei"/>
              </a:rPr>
              <a:t>交变电流的产生及其变化规律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985474" y="2955100"/>
            <a:ext cx="3581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latin typeface="Microsoft JhengHei"/>
                <a:cs typeface="Microsoft JhengHei"/>
              </a:rPr>
              <a:t>描述交变电流的物理量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520962" y="1825422"/>
            <a:ext cx="2514600" cy="2533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427480" indent="17145">
              <a:lnSpc>
                <a:spcPct val="148700"/>
              </a:lnSpc>
              <a:spcBef>
                <a:spcPts val="100"/>
              </a:spcBef>
            </a:pPr>
            <a:r>
              <a:rPr sz="2800" b="1" spc="-25">
                <a:latin typeface="Microsoft JhengHei"/>
                <a:cs typeface="Microsoft JhengHei"/>
              </a:rPr>
              <a:t>峰值</a:t>
            </a:r>
            <a:r>
              <a:rPr sz="2800" b="1" spc="-20">
                <a:latin typeface="Microsoft JhengHei"/>
                <a:cs typeface="Microsoft JhengHei"/>
              </a:rPr>
              <a:t>瞬时值</a:t>
            </a:r>
            <a:endParaRPr sz="2800">
              <a:latin typeface="Microsoft JhengHei"/>
              <a:cs typeface="Microsoft JhengHei"/>
            </a:endParaRPr>
          </a:p>
          <a:p>
            <a:pPr marL="12700" marR="5080">
              <a:lnSpc>
                <a:spcPts val="5100"/>
              </a:lnSpc>
            </a:pPr>
            <a:r>
              <a:rPr sz="2800" b="1" spc="-10">
                <a:latin typeface="Microsoft JhengHei"/>
                <a:cs typeface="Microsoft JhengHei"/>
              </a:rPr>
              <a:t>有效值、平均值周期、频率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056912" y="4768024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latin typeface="Microsoft JhengHei"/>
                <a:cs typeface="Microsoft JhengHei"/>
              </a:rPr>
              <a:t>交流电路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725499" y="4312412"/>
            <a:ext cx="2870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Microsoft JhengHei"/>
                <a:cs typeface="Microsoft JhengHei"/>
              </a:rPr>
              <a:t>电感、电容的作用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793762" y="498710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latin typeface="Microsoft JhengHei"/>
                <a:cs typeface="Microsoft JhengHei"/>
              </a:rPr>
              <a:t>变压器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720737" y="5706237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Microsoft JhengHei"/>
                <a:cs typeface="Microsoft JhengHei"/>
              </a:rPr>
              <a:t>远距离输电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3962400" y="4406900"/>
            <a:ext cx="609600" cy="1538605"/>
            <a:chOff x="3962400" y="4406900"/>
            <a:chExt cx="609600" cy="1538605"/>
          </a:xfrm>
        </p:grpSpPr>
        <p:sp>
          <p:nvSpPr>
            <p:cNvPr id="12" name="object 12"/>
            <p:cNvSpPr/>
            <p:nvPr/>
          </p:nvSpPr>
          <p:spPr>
            <a:xfrm>
              <a:off x="3962400" y="5183923"/>
              <a:ext cx="304800" cy="0"/>
            </a:xfrm>
            <a:custGeom>
              <a:rect l="l" t="t" r="r" b="b"/>
              <a:pathLst>
                <a:path w="304800">
                  <a:moveTo>
                    <a:pt x="0" y="0"/>
                  </a:moveTo>
                  <a:lnTo>
                    <a:pt x="304800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 flipH="1">
              <a:off x="4267200" y="4419599"/>
              <a:ext cx="0" cy="1513205"/>
            </a:xfrm>
            <a:custGeom>
              <a:rect l="l" t="t" r="r" b="b"/>
              <a:pathLst>
                <a:path h="1513204">
                  <a:moveTo>
                    <a:pt x="0" y="0"/>
                  </a:moveTo>
                  <a:lnTo>
                    <a:pt x="0" y="1512887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267200" y="4419600"/>
              <a:ext cx="304800" cy="1513205"/>
            </a:xfrm>
            <a:custGeom>
              <a:rect l="l" t="t" r="r" b="b"/>
              <a:pathLst>
                <a:path w="304800" h="1513204">
                  <a:moveTo>
                    <a:pt x="0" y="0"/>
                  </a:moveTo>
                  <a:lnTo>
                    <a:pt x="304800" y="0"/>
                  </a:lnTo>
                </a:path>
                <a:path w="304800" h="1513204">
                  <a:moveTo>
                    <a:pt x="0" y="756444"/>
                  </a:moveTo>
                  <a:lnTo>
                    <a:pt x="304800" y="756444"/>
                  </a:lnTo>
                </a:path>
                <a:path w="304800" h="1513204">
                  <a:moveTo>
                    <a:pt x="0" y="1512887"/>
                  </a:moveTo>
                  <a:lnTo>
                    <a:pt x="304800" y="1512887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5" name="object 15"/>
          <p:cNvGrpSpPr/>
          <p:nvPr/>
        </p:nvGrpSpPr>
        <p:grpSpPr>
          <a:xfrm>
            <a:off x="5715000" y="2273300"/>
            <a:ext cx="457200" cy="1825625"/>
            <a:chOff x="5715000" y="2273300"/>
            <a:chExt cx="457200" cy="1825625"/>
          </a:xfrm>
        </p:grpSpPr>
        <p:sp>
          <p:nvSpPr>
            <p:cNvPr id="16" name="object 16"/>
            <p:cNvSpPr/>
            <p:nvPr/>
          </p:nvSpPr>
          <p:spPr>
            <a:xfrm>
              <a:off x="5715000" y="3186112"/>
              <a:ext cx="228600" cy="0"/>
            </a:xfrm>
            <a:custGeom>
              <a:rect l="l" t="t" r="r" b="b"/>
              <a:pathLst>
                <a:path w="228600">
                  <a:moveTo>
                    <a:pt x="0" y="0"/>
                  </a:moveTo>
                  <a:lnTo>
                    <a:pt x="228600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 flipH="1">
              <a:off x="5943600" y="2285999"/>
              <a:ext cx="0" cy="1800225"/>
            </a:xfrm>
            <a:custGeom>
              <a:rect l="l" t="t" r="r" b="b"/>
              <a:pathLst>
                <a:path h="1800225">
                  <a:moveTo>
                    <a:pt x="0" y="0"/>
                  </a:moveTo>
                  <a:lnTo>
                    <a:pt x="0" y="1800224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5943600" y="2286000"/>
              <a:ext cx="228600" cy="1800225"/>
            </a:xfrm>
            <a:custGeom>
              <a:rect l="l" t="t" r="r" b="b"/>
              <a:pathLst>
                <a:path w="228600" h="1800225">
                  <a:moveTo>
                    <a:pt x="0" y="0"/>
                  </a:moveTo>
                  <a:lnTo>
                    <a:pt x="228600" y="0"/>
                  </a:lnTo>
                </a:path>
                <a:path w="228600" h="1800225">
                  <a:moveTo>
                    <a:pt x="0" y="600075"/>
                  </a:moveTo>
                  <a:lnTo>
                    <a:pt x="228600" y="600075"/>
                  </a:lnTo>
                </a:path>
                <a:path w="228600" h="1800225">
                  <a:moveTo>
                    <a:pt x="0" y="1200150"/>
                  </a:moveTo>
                  <a:lnTo>
                    <a:pt x="228600" y="1200150"/>
                  </a:lnTo>
                </a:path>
                <a:path w="228600" h="1800225">
                  <a:moveTo>
                    <a:pt x="0" y="1800225"/>
                  </a:moveTo>
                  <a:lnTo>
                    <a:pt x="228600" y="1800225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9" name="object 19"/>
          <p:cNvGrpSpPr/>
          <p:nvPr/>
        </p:nvGrpSpPr>
        <p:grpSpPr>
          <a:xfrm>
            <a:off x="1219200" y="1663700"/>
            <a:ext cx="609600" cy="3482975"/>
            <a:chOff x="1219200" y="1663700"/>
            <a:chExt cx="609600" cy="3482975"/>
          </a:xfrm>
        </p:grpSpPr>
        <p:sp>
          <p:nvSpPr>
            <p:cNvPr id="20" name="object 20"/>
            <p:cNvSpPr/>
            <p:nvPr/>
          </p:nvSpPr>
          <p:spPr>
            <a:xfrm flipH="1">
              <a:off x="1522412" y="1676400"/>
              <a:ext cx="0" cy="3457575"/>
            </a:xfrm>
            <a:custGeom>
              <a:rect l="l" t="t" r="r" b="b"/>
              <a:pathLst>
                <a:path h="3457575">
                  <a:moveTo>
                    <a:pt x="0" y="0"/>
                  </a:moveTo>
                  <a:lnTo>
                    <a:pt x="0" y="3457575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1219200" y="1676400"/>
              <a:ext cx="609600" cy="3457575"/>
            </a:xfrm>
            <a:custGeom>
              <a:rect l="l" t="t" r="r" b="b"/>
              <a:pathLst>
                <a:path w="609600" h="3457575">
                  <a:moveTo>
                    <a:pt x="304800" y="0"/>
                  </a:moveTo>
                  <a:lnTo>
                    <a:pt x="609600" y="0"/>
                  </a:lnTo>
                </a:path>
                <a:path w="609600" h="3457575">
                  <a:moveTo>
                    <a:pt x="304800" y="3457575"/>
                  </a:moveTo>
                  <a:lnTo>
                    <a:pt x="609600" y="3457575"/>
                  </a:lnTo>
                </a:path>
                <a:path w="609600" h="3457575">
                  <a:moveTo>
                    <a:pt x="304800" y="1481818"/>
                  </a:moveTo>
                  <a:lnTo>
                    <a:pt x="609600" y="1481818"/>
                  </a:lnTo>
                </a:path>
                <a:path w="609600" h="3457575">
                  <a:moveTo>
                    <a:pt x="0" y="1481818"/>
                  </a:moveTo>
                  <a:lnTo>
                    <a:pt x="304800" y="1481818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831339" y="1568132"/>
            <a:ext cx="3048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679065"/>
              </a:tabLst>
            </a:pPr>
            <a:r>
              <a:rPr sz="2800" b="1">
                <a:latin typeface="微软雅黑"/>
                <a:cs typeface="微软雅黑"/>
              </a:rPr>
              <a:t>简称：交流</a:t>
            </a:r>
            <a:r>
              <a:rPr sz="2800" b="1" spc="-425">
                <a:latin typeface="微软雅黑"/>
                <a:cs typeface="微软雅黑"/>
              </a:rPr>
              <a:t>（AC</a:t>
            </a:r>
            <a:r>
              <a:rPr sz="2800" b="1">
                <a:latin typeface="微软雅黑"/>
                <a:cs typeface="微软雅黑"/>
              </a:rPr>
              <a:t>	</a:t>
            </a:r>
            <a:r>
              <a:rPr sz="2800" b="1" spc="-50"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876800" y="1395411"/>
            <a:ext cx="3276600" cy="240029"/>
          </a:xfrm>
          <a:custGeom>
            <a:rect l="l" t="t" r="r" b="b"/>
            <a:pathLst>
              <a:path w="3276600" h="240028">
                <a:moveTo>
                  <a:pt x="3276599" y="99218"/>
                </a:moveTo>
                <a:lnTo>
                  <a:pt x="228600" y="99218"/>
                </a:lnTo>
                <a:lnTo>
                  <a:pt x="228599" y="19844"/>
                </a:lnTo>
                <a:lnTo>
                  <a:pt x="230159" y="12119"/>
                </a:lnTo>
                <a:lnTo>
                  <a:pt x="234411" y="5812"/>
                </a:lnTo>
                <a:lnTo>
                  <a:pt x="240719" y="1559"/>
                </a:lnTo>
                <a:lnTo>
                  <a:pt x="248443" y="0"/>
                </a:lnTo>
                <a:lnTo>
                  <a:pt x="3256755" y="0"/>
                </a:lnTo>
                <a:lnTo>
                  <a:pt x="3264479" y="1559"/>
                </a:lnTo>
                <a:lnTo>
                  <a:pt x="3270787" y="5812"/>
                </a:lnTo>
                <a:lnTo>
                  <a:pt x="3275040" y="12119"/>
                </a:lnTo>
                <a:lnTo>
                  <a:pt x="3276600" y="19844"/>
                </a:lnTo>
                <a:lnTo>
                  <a:pt x="3276599" y="99218"/>
                </a:lnTo>
                <a:close/>
              </a:path>
              <a:path w="3276600" h="240028">
                <a:moveTo>
                  <a:pt x="0" y="239574"/>
                </a:moveTo>
                <a:lnTo>
                  <a:pt x="736600" y="119062"/>
                </a:lnTo>
                <a:lnTo>
                  <a:pt x="248443" y="119062"/>
                </a:lnTo>
                <a:lnTo>
                  <a:pt x="240719" y="117502"/>
                </a:lnTo>
                <a:lnTo>
                  <a:pt x="234411" y="113249"/>
                </a:lnTo>
                <a:lnTo>
                  <a:pt x="230159" y="106942"/>
                </a:lnTo>
                <a:lnTo>
                  <a:pt x="228599" y="99218"/>
                </a:lnTo>
                <a:lnTo>
                  <a:pt x="3276599" y="99218"/>
                </a:lnTo>
                <a:lnTo>
                  <a:pt x="1498600" y="119062"/>
                </a:lnTo>
                <a:lnTo>
                  <a:pt x="0" y="239574"/>
                </a:lnTo>
                <a:close/>
              </a:path>
            </a:pathLst>
          </a:custGeom>
          <a:solidFill>
            <a:srgbClr val="BBE0E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231139" y="890263"/>
            <a:ext cx="8255000" cy="944880"/>
          </a:xfrm>
          <a:prstGeom prst="rect">
            <a:avLst/>
          </a:prstGeom>
        </p:spPr>
        <p:txBody>
          <a:bodyPr vert="horz" wrap="square" lIns="0" tIns="806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2800" b="1" spc="-50">
                <a:latin typeface="微软雅黑"/>
                <a:cs typeface="微软雅黑"/>
              </a:rPr>
              <a:t>交变电流： 大小和方向都随时间做周期性变化的电流</a:t>
            </a:r>
            <a:endParaRPr sz="2800">
              <a:latin typeface="微软雅黑"/>
              <a:cs typeface="微软雅黑"/>
            </a:endParaRPr>
          </a:p>
          <a:p>
            <a:pPr marL="5026660">
              <a:lnSpc>
                <a:spcPct val="100000"/>
              </a:lnSpc>
              <a:spcBef>
                <a:spcPts val="459"/>
              </a:spcBef>
            </a:pPr>
            <a:r>
              <a:rPr sz="2400" b="1" spc="-10">
                <a:solidFill>
                  <a:srgbClr val="FF0000"/>
                </a:solidFill>
                <a:latin typeface="微软雅黑"/>
                <a:cs typeface="微软雅黑"/>
              </a:rPr>
              <a:t>理解：方向随时间作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97500" y="1809529"/>
            <a:ext cx="2463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0000"/>
                </a:solidFill>
                <a:latin typeface="微软雅黑"/>
                <a:cs typeface="微软雅黑"/>
              </a:rPr>
              <a:t>周期性变化的电流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0639" y="2177732"/>
            <a:ext cx="8804275" cy="13449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0"/>
              </a:spcBef>
            </a:pPr>
            <a:r>
              <a:rPr sz="4200" b="1" spc="37" baseline="11904">
                <a:latin typeface="微软雅黑"/>
                <a:cs typeface="微软雅黑"/>
              </a:rPr>
              <a:t>直流电流： </a:t>
            </a:r>
            <a:r>
              <a:rPr sz="2800" b="1">
                <a:latin typeface="微软雅黑"/>
                <a:cs typeface="微软雅黑"/>
              </a:rPr>
              <a:t>方向不随时间变化的电流</a:t>
            </a:r>
            <a:r>
              <a:rPr sz="2800" b="1" spc="-350">
                <a:latin typeface="微软雅黑"/>
                <a:cs typeface="微软雅黑"/>
              </a:rPr>
              <a:t>（DC）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950">
              <a:latin typeface="微软雅黑"/>
              <a:cs typeface="微软雅黑"/>
            </a:endParaRPr>
          </a:p>
          <a:p>
            <a:pPr marL="66675">
              <a:lnSpc>
                <a:spcPct val="100000"/>
              </a:lnSpc>
              <a:spcBef>
                <a:spcPts val="5"/>
              </a:spcBef>
            </a:pPr>
            <a:r>
              <a:rPr sz="2800">
                <a:latin typeface="Times New Roman"/>
                <a:cs typeface="Times New Roman"/>
              </a:rPr>
              <a:t>1</a:t>
            </a:r>
            <a:r>
              <a:rPr sz="2800" spc="-5">
                <a:latin typeface="宋体"/>
                <a:cs typeface="宋体"/>
              </a:rPr>
              <a:t>．在如图所示的几种电流随时间变化的图线中，属于交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07340" y="199707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333399"/>
                </a:solidFill>
              </a:rPr>
              <a:t>一、交变电流的概念</a:t>
            </a:r>
            <a:endParaRPr sz="3600"/>
          </a:p>
        </p:txBody>
      </p:sp>
      <p:sp>
        <p:nvSpPr>
          <p:cNvPr id="8" name="object 8"/>
          <p:cNvSpPr txBox="1"/>
          <p:nvPr/>
        </p:nvSpPr>
        <p:spPr>
          <a:xfrm>
            <a:off x="94615" y="3520440"/>
            <a:ext cx="74041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479165"/>
              </a:tabLst>
            </a:pPr>
            <a:r>
              <a:rPr sz="2800">
                <a:latin typeface="宋体"/>
                <a:cs typeface="宋体"/>
              </a:rPr>
              <a:t>变电流的</a:t>
            </a:r>
            <a:r>
              <a:rPr sz="2800" spc="-50">
                <a:latin typeface="宋体"/>
                <a:cs typeface="宋体"/>
              </a:rPr>
              <a:t>是</a:t>
            </a:r>
            <a:r>
              <a:rPr sz="2800">
                <a:latin typeface="宋体"/>
                <a:cs typeface="宋体"/>
              </a:rPr>
              <a:t>	，属于正弦交变电流的</a:t>
            </a:r>
            <a:r>
              <a:rPr sz="2800" spc="-50">
                <a:latin typeface="宋体"/>
                <a:cs typeface="宋体"/>
              </a:rPr>
              <a:t>是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717914" y="3520440"/>
            <a:ext cx="381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10" name="object 10"/>
          <p:cNvPicPr/>
          <p:nvPr/>
        </p:nvPicPr>
        <p:blipFill>
          <a:blip r:embed="rId2"/>
          <a:stretch>
            <a:fillRect/>
          </a:stretch>
        </p:blipFill>
        <p:spPr>
          <a:xfrm>
            <a:off x="7898804" y="3699203"/>
            <a:ext cx="258365" cy="249766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/>
          <a:stretch>
            <a:fillRect/>
          </a:stretch>
        </p:blipFill>
        <p:spPr>
          <a:xfrm>
            <a:off x="442912" y="4367212"/>
            <a:ext cx="1828800" cy="1149350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2424111" y="4525962"/>
            <a:ext cx="1529715" cy="990600"/>
            <a:chOff x="2424111" y="4525962"/>
            <a:chExt cx="1529715" cy="990600"/>
          </a:xfrm>
        </p:grpSpPr>
        <p:sp>
          <p:nvSpPr>
            <p:cNvPr id="13" name="object 13"/>
            <p:cNvSpPr/>
            <p:nvPr/>
          </p:nvSpPr>
          <p:spPr>
            <a:xfrm>
              <a:off x="2424099" y="4525962"/>
              <a:ext cx="1529715" cy="990600"/>
            </a:xfrm>
            <a:custGeom>
              <a:rect l="l" t="t" r="r" b="b"/>
              <a:pathLst>
                <a:path w="1529714" h="990600">
                  <a:moveTo>
                    <a:pt x="1529219" y="495300"/>
                  </a:moveTo>
                  <a:lnTo>
                    <a:pt x="1516519" y="488950"/>
                  </a:lnTo>
                  <a:lnTo>
                    <a:pt x="1453019" y="457200"/>
                  </a:lnTo>
                  <a:lnTo>
                    <a:pt x="1453019" y="488950"/>
                  </a:lnTo>
                  <a:lnTo>
                    <a:pt x="167322" y="488950"/>
                  </a:lnTo>
                  <a:lnTo>
                    <a:pt x="167322" y="76200"/>
                  </a:lnTo>
                  <a:lnTo>
                    <a:pt x="199072" y="76200"/>
                  </a:lnTo>
                  <a:lnTo>
                    <a:pt x="160972" y="0"/>
                  </a:lnTo>
                  <a:lnTo>
                    <a:pt x="143827" y="34290"/>
                  </a:lnTo>
                  <a:lnTo>
                    <a:pt x="122872" y="76200"/>
                  </a:lnTo>
                  <a:lnTo>
                    <a:pt x="154622" y="76200"/>
                  </a:lnTo>
                  <a:lnTo>
                    <a:pt x="154622" y="488950"/>
                  </a:lnTo>
                  <a:lnTo>
                    <a:pt x="0" y="488950"/>
                  </a:lnTo>
                  <a:lnTo>
                    <a:pt x="0" y="501650"/>
                  </a:lnTo>
                  <a:lnTo>
                    <a:pt x="154622" y="501650"/>
                  </a:lnTo>
                  <a:lnTo>
                    <a:pt x="154622" y="990600"/>
                  </a:lnTo>
                  <a:lnTo>
                    <a:pt x="167322" y="990600"/>
                  </a:lnTo>
                  <a:lnTo>
                    <a:pt x="167322" y="501650"/>
                  </a:lnTo>
                  <a:lnTo>
                    <a:pt x="1453019" y="501650"/>
                  </a:lnTo>
                  <a:lnTo>
                    <a:pt x="1453019" y="533400"/>
                  </a:lnTo>
                  <a:lnTo>
                    <a:pt x="1516519" y="501650"/>
                  </a:lnTo>
                  <a:lnTo>
                    <a:pt x="1529219" y="4953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2585081" y="4691062"/>
              <a:ext cx="241935" cy="330200"/>
            </a:xfrm>
            <a:custGeom>
              <a:rect l="l" t="t" r="r" b="b"/>
              <a:pathLst>
                <a:path w="241935" h="330200">
                  <a:moveTo>
                    <a:pt x="0" y="330200"/>
                  </a:moveTo>
                  <a:lnTo>
                    <a:pt x="241454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 flipH="1">
              <a:off x="2826535" y="4691062"/>
              <a:ext cx="0" cy="606425"/>
            </a:xfrm>
            <a:custGeom>
              <a:rect l="l" t="t" r="r" b="b"/>
              <a:pathLst>
                <a:path h="606425">
                  <a:moveTo>
                    <a:pt x="0" y="0"/>
                  </a:moveTo>
                  <a:lnTo>
                    <a:pt x="0" y="605971"/>
                  </a:lnTo>
                </a:path>
              </a:pathLst>
            </a:custGeom>
            <a:ln w="9525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2826535" y="4691062"/>
              <a:ext cx="483234" cy="606425"/>
            </a:xfrm>
            <a:custGeom>
              <a:rect l="l" t="t" r="r" b="b"/>
              <a:pathLst>
                <a:path w="483234" h="606425">
                  <a:moveTo>
                    <a:pt x="0" y="605971"/>
                  </a:moveTo>
                  <a:lnTo>
                    <a:pt x="482908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 flipH="1">
              <a:off x="3309443" y="4691062"/>
              <a:ext cx="0" cy="660400"/>
            </a:xfrm>
            <a:custGeom>
              <a:rect l="l" t="t" r="r" b="b"/>
              <a:pathLst>
                <a:path h="660400">
                  <a:moveTo>
                    <a:pt x="0" y="0"/>
                  </a:moveTo>
                  <a:lnTo>
                    <a:pt x="0" y="660400"/>
                  </a:lnTo>
                </a:path>
              </a:pathLst>
            </a:custGeom>
            <a:ln w="9525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309443" y="4691062"/>
              <a:ext cx="483234" cy="606425"/>
            </a:xfrm>
            <a:custGeom>
              <a:rect l="l" t="t" r="r" b="b"/>
              <a:pathLst>
                <a:path w="483234" h="606425">
                  <a:moveTo>
                    <a:pt x="0" y="605971"/>
                  </a:moveTo>
                  <a:lnTo>
                    <a:pt x="482908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 flipH="1">
              <a:off x="3792351" y="4691061"/>
              <a:ext cx="0" cy="330200"/>
            </a:xfrm>
            <a:custGeom>
              <a:rect l="l" t="t" r="r" b="b"/>
              <a:pathLst>
                <a:path h="330200">
                  <a:moveTo>
                    <a:pt x="0" y="0"/>
                  </a:moveTo>
                  <a:lnTo>
                    <a:pt x="0" y="330200"/>
                  </a:lnTo>
                </a:path>
              </a:pathLst>
            </a:custGeom>
            <a:ln w="9525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2585081" y="4691061"/>
              <a:ext cx="1368425" cy="606425"/>
            </a:xfrm>
            <a:custGeom>
              <a:rect l="l" t="t" r="r" b="b"/>
              <a:pathLst>
                <a:path w="1368425" h="606425">
                  <a:moveTo>
                    <a:pt x="0" y="0"/>
                  </a:moveTo>
                  <a:lnTo>
                    <a:pt x="1287754" y="0"/>
                  </a:lnTo>
                </a:path>
                <a:path w="1368425" h="606425">
                  <a:moveTo>
                    <a:pt x="0" y="605972"/>
                  </a:moveTo>
                  <a:lnTo>
                    <a:pt x="1368239" y="605972"/>
                  </a:lnTo>
                </a:path>
              </a:pathLst>
            </a:custGeom>
            <a:ln w="9525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2259964" y="3651402"/>
            <a:ext cx="953769" cy="977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0000"/>
                </a:solidFill>
                <a:latin typeface="Times New Roman"/>
                <a:cs typeface="Times New Roman"/>
              </a:rPr>
              <a:t>A</a:t>
            </a:r>
            <a:r>
              <a:rPr sz="2800" b="1" spc="-5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r>
              <a:rPr sz="2800" b="1" spc="-5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 spc="-50">
                <a:solidFill>
                  <a:srgbClr val="FF0000"/>
                </a:solidFill>
                <a:latin typeface="Times New Roman"/>
                <a:cs typeface="Times New Roman"/>
              </a:rPr>
              <a:t>D</a:t>
            </a:r>
            <a:endParaRPr sz="2800">
              <a:latin typeface="Times New Roman"/>
              <a:cs typeface="Times New Roman"/>
            </a:endParaRPr>
          </a:p>
          <a:p>
            <a:pPr marL="635" algn="ctr">
              <a:lnSpc>
                <a:spcPct val="100000"/>
              </a:lnSpc>
              <a:spcBef>
                <a:spcPts val="1975"/>
              </a:spcBef>
            </a:pPr>
            <a:r>
              <a:rPr sz="1800">
                <a:latin typeface="Tahoma"/>
                <a:cs typeface="Tahoma"/>
              </a:rPr>
              <a:t>i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017688" y="4965975"/>
            <a:ext cx="1022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Tahoma"/>
                <a:cs typeface="Tahoma"/>
              </a:rPr>
              <a:t>t</a:t>
            </a:r>
            <a:endParaRPr sz="1800">
              <a:latin typeface="Tahoma"/>
              <a:cs typeface="Tahoma"/>
            </a:endParaRPr>
          </a:p>
        </p:txBody>
      </p:sp>
      <p:pic>
        <p:nvPicPr>
          <p:cNvPr id="23" name="object 23"/>
          <p:cNvPicPr/>
          <p:nvPr/>
        </p:nvPicPr>
        <p:blipFill>
          <a:blip r:embed="rId4"/>
          <a:stretch>
            <a:fillRect/>
          </a:stretch>
        </p:blipFill>
        <p:spPr>
          <a:xfrm>
            <a:off x="6705600" y="4267200"/>
            <a:ext cx="1829084" cy="1268412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5"/>
          <a:stretch>
            <a:fillRect/>
          </a:stretch>
        </p:blipFill>
        <p:spPr>
          <a:xfrm>
            <a:off x="4483100" y="4279900"/>
            <a:ext cx="1828484" cy="1257300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949225" y="5643204"/>
            <a:ext cx="208279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ahoma"/>
                <a:cs typeface="Tahoma"/>
              </a:rPr>
              <a:t>A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3</a:t>
            </a:fld>
          </a:p>
        </p:txBody>
      </p:sp>
      <p:sp>
        <p:nvSpPr>
          <p:cNvPr id="26" name="object 26"/>
          <p:cNvSpPr txBox="1"/>
          <p:nvPr/>
        </p:nvSpPr>
        <p:spPr>
          <a:xfrm>
            <a:off x="3044701" y="5643204"/>
            <a:ext cx="20510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ahoma"/>
                <a:cs typeface="Tahoma"/>
              </a:rPr>
              <a:t>B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292476" y="5643204"/>
            <a:ext cx="2089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ahoma"/>
                <a:cs typeface="Tahoma"/>
              </a:rPr>
              <a:t>C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261051" y="5643204"/>
            <a:ext cx="2324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ahoma"/>
                <a:cs typeface="Tahoma"/>
              </a:rPr>
              <a:t>D</a:t>
            </a:r>
            <a:endParaRPr sz="2400">
              <a:latin typeface="Tahoma"/>
              <a:cs typeface="Tahom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2889" y="364807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333399"/>
                </a:solidFill>
              </a:rPr>
              <a:t>二、交变电流的产生</a:t>
            </a:r>
            <a:endParaRPr sz="32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901680" y="1517201"/>
            <a:ext cx="6319771" cy="398537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23728" y="1938020"/>
            <a:ext cx="381000" cy="25146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3000"/>
              </a:lnSpc>
            </a:pPr>
            <a:r>
              <a:rPr sz="2800" b="1" spc="-10">
                <a:solidFill>
                  <a:srgbClr val="333399"/>
                </a:solidFill>
                <a:latin typeface="Microsoft JhengHei"/>
                <a:cs typeface="Microsoft JhengHei"/>
              </a:rPr>
              <a:t>交流发电机模型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8900" marR="5080" indent="-76200">
              <a:lnSpc>
                <a:spcPts val="5210"/>
              </a:lnSpc>
            </a:pPr>
            <a:r>
              <a:rPr spc="-10">
                <a:solidFill>
                  <a:srgbClr val="333399"/>
                </a:solidFill>
              </a:rPr>
              <a:t>两个特殊位置：</a:t>
            </a:r>
            <a:r>
              <a:rPr spc="-30"/>
              <a:t>第一特殊位置：</a:t>
            </a:r>
            <a:r>
              <a:rPr sz="3200" spc="-190"/>
              <a:t>S</a:t>
            </a:r>
            <a:endParaRPr sz="3200"/>
          </a:p>
        </p:txBody>
      </p:sp>
      <p:grpSp>
        <p:nvGrpSpPr>
          <p:cNvPr id="3" name="object 3"/>
          <p:cNvGrpSpPr/>
          <p:nvPr/>
        </p:nvGrpSpPr>
        <p:grpSpPr>
          <a:xfrm>
            <a:off x="3200400" y="1066799"/>
            <a:ext cx="304800" cy="241300"/>
            <a:chOff x="3200400" y="1066799"/>
            <a:chExt cx="304800" cy="241300"/>
          </a:xfrm>
        </p:grpSpPr>
        <p:sp>
          <p:nvSpPr>
            <p:cNvPr id="4" name="object 4"/>
            <p:cNvSpPr/>
            <p:nvPr/>
          </p:nvSpPr>
          <p:spPr>
            <a:xfrm flipH="1">
              <a:off x="3352800" y="1066799"/>
              <a:ext cx="0" cy="228600"/>
            </a:xfrm>
            <a:custGeom>
              <a:rect l="l" t="t" r="r" b="b"/>
              <a:pathLst>
                <a:path h="228600">
                  <a:moveTo>
                    <a:pt x="0" y="0"/>
                  </a:moveTo>
                  <a:lnTo>
                    <a:pt x="0" y="22860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200400" y="1295400"/>
              <a:ext cx="304800" cy="0"/>
            </a:xfrm>
            <a:custGeom>
              <a:rect l="l" t="t" r="r" b="b"/>
              <a:pathLst>
                <a:path w="304800">
                  <a:moveTo>
                    <a:pt x="0" y="0"/>
                  </a:moveTo>
                  <a:lnTo>
                    <a:pt x="304800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3583940" y="937597"/>
            <a:ext cx="1905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9265"/>
              </a:tabLst>
            </a:pPr>
            <a:r>
              <a:rPr sz="2800" b="1" spc="-50">
                <a:latin typeface="Arial"/>
                <a:cs typeface="Arial"/>
              </a:rPr>
              <a:t>B</a:t>
            </a:r>
            <a:r>
              <a:rPr sz="2800" b="1">
                <a:latin typeface="Arial"/>
                <a:cs typeface="Arial"/>
              </a:rPr>
              <a:t>	—</a:t>
            </a:r>
            <a:r>
              <a:rPr sz="2800" b="1" spc="-20">
                <a:solidFill>
                  <a:srgbClr val="FF0000"/>
                </a:solidFill>
                <a:latin typeface="Microsoft JhengHei"/>
                <a:cs typeface="Microsoft JhengHei"/>
              </a:rPr>
              <a:t>中性面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40"/>
              </a:spcBef>
            </a:pPr>
            <a:r>
              <a:rPr spc="-10"/>
              <a:t>中性面特点：</a:t>
            </a:r>
          </a:p>
          <a:p>
            <a:pPr marL="190500">
              <a:lnSpc>
                <a:spcPct val="100000"/>
              </a:lnSpc>
              <a:spcBef>
                <a:spcPts val="1440"/>
              </a:spcBef>
            </a:pPr>
            <a:r>
              <a:rPr spc="-330"/>
              <a:t>1</a:t>
            </a:r>
            <a:r>
              <a:rPr/>
              <a:t>、磁通量最大</a:t>
            </a:r>
            <a:r>
              <a:rPr spc="-70"/>
              <a:t>Ф=Ф</a:t>
            </a:r>
            <a:r>
              <a:rPr sz="2775" spc="-104" baseline="-21021"/>
              <a:t>max</a:t>
            </a:r>
            <a:endParaRPr sz="2775" baseline="-21021"/>
          </a:p>
          <a:p>
            <a:pPr marL="190500" marR="716280">
              <a:lnSpc>
                <a:spcPct val="100000"/>
              </a:lnSpc>
              <a:spcBef>
                <a:spcPts val="840"/>
              </a:spcBef>
            </a:pPr>
            <a:r>
              <a:rPr spc="-330"/>
              <a:t>2</a:t>
            </a:r>
            <a:r>
              <a:rPr spc="-10"/>
              <a:t>、导体边不切割磁感</a:t>
            </a:r>
            <a:r>
              <a:rPr spc="-50"/>
              <a:t>线</a:t>
            </a:r>
          </a:p>
          <a:p>
            <a:pPr marL="419100">
              <a:lnSpc>
                <a:spcPct val="100000"/>
              </a:lnSpc>
              <a:spcBef>
                <a:spcPts val="1080"/>
              </a:spcBef>
            </a:pPr>
            <a:r>
              <a:rPr spc="-40"/>
              <a:t>所以，</a:t>
            </a:r>
            <a:r>
              <a:rPr spc="-110"/>
              <a:t>E</a:t>
            </a:r>
            <a:r>
              <a:rPr sz="2775" spc="-37" baseline="-21021"/>
              <a:t>感</a:t>
            </a:r>
            <a:r>
              <a:rPr sz="2800" spc="-135"/>
              <a:t>=0，i</a:t>
            </a:r>
            <a:r>
              <a:rPr sz="2775" spc="-37" baseline="-21021"/>
              <a:t>感</a:t>
            </a:r>
            <a:r>
              <a:rPr sz="2800" spc="-570"/>
              <a:t>=0</a:t>
            </a:r>
            <a:endParaRPr sz="2800"/>
          </a:p>
          <a:p>
            <a:pPr marL="342900">
              <a:lnSpc>
                <a:spcPct val="100000"/>
              </a:lnSpc>
              <a:spcBef>
                <a:spcPts val="2040"/>
              </a:spcBef>
            </a:pPr>
            <a:r>
              <a:rPr spc="-5">
                <a:solidFill>
                  <a:srgbClr val="FF0000"/>
                </a:solidFill>
              </a:rPr>
              <a:t>即：此时线圈中无电流！</a:t>
            </a: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381000" y="1739900"/>
            <a:ext cx="1879600" cy="405765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2476008" y="1981200"/>
            <a:ext cx="2091229" cy="2590800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903537" y="673099"/>
            <a:ext cx="309880" cy="254000"/>
            <a:chOff x="2903537" y="673099"/>
            <a:chExt cx="309880" cy="254000"/>
          </a:xfrm>
        </p:grpSpPr>
        <p:sp>
          <p:nvSpPr>
            <p:cNvPr id="3" name="object 3"/>
            <p:cNvSpPr/>
            <p:nvPr/>
          </p:nvSpPr>
          <p:spPr>
            <a:xfrm>
              <a:off x="2916237" y="685799"/>
              <a:ext cx="132080" cy="228600"/>
            </a:xfrm>
            <a:custGeom>
              <a:rect l="l" t="t" r="r" b="b"/>
              <a:pathLst>
                <a:path w="132080" h="228600">
                  <a:moveTo>
                    <a:pt x="131762" y="0"/>
                  </a:moveTo>
                  <a:lnTo>
                    <a:pt x="0" y="22860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68637" y="685799"/>
              <a:ext cx="132080" cy="228600"/>
            </a:xfrm>
            <a:custGeom>
              <a:rect l="l" t="t" r="r" b="b"/>
              <a:pathLst>
                <a:path w="132080" h="228600">
                  <a:moveTo>
                    <a:pt x="131762" y="0"/>
                  </a:moveTo>
                  <a:lnTo>
                    <a:pt x="0" y="22860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459739" y="397567"/>
            <a:ext cx="8534400" cy="3642995"/>
          </a:xfrm>
          <a:prstGeom prst="rect">
            <a:avLst/>
          </a:prstGeom>
        </p:spPr>
        <p:txBody>
          <a:bodyPr vert="horz" wrap="square" lIns="0" tIns="1727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60"/>
              </a:spcBef>
              <a:tabLst>
                <a:tab pos="2755265"/>
              </a:tabLst>
            </a:pPr>
            <a:r>
              <a:rPr sz="2400" b="1">
                <a:latin typeface="Microsoft JhengHei"/>
                <a:cs typeface="Microsoft JhengHei"/>
              </a:rPr>
              <a:t>第二特殊位置</a:t>
            </a:r>
            <a:r>
              <a:rPr sz="2400" b="1" spc="-25">
                <a:latin typeface="Microsoft JhengHei"/>
                <a:cs typeface="Microsoft JhengHei"/>
              </a:rPr>
              <a:t>：</a:t>
            </a:r>
            <a:r>
              <a:rPr sz="2400" b="1" spc="-25">
                <a:latin typeface="Arial"/>
                <a:cs typeface="Arial"/>
              </a:rPr>
              <a:t>S</a:t>
            </a:r>
            <a:r>
              <a:rPr sz="2400" b="1">
                <a:latin typeface="Arial"/>
                <a:cs typeface="Arial"/>
              </a:rPr>
              <a:t>	</a:t>
            </a:r>
            <a:r>
              <a:rPr sz="2400" b="1" spc="-50">
                <a:latin typeface="Arial"/>
                <a:cs typeface="Arial"/>
              </a:rPr>
              <a:t>B</a:t>
            </a:r>
            <a:endParaRPr sz="2400">
              <a:latin typeface="Arial"/>
              <a:cs typeface="Arial"/>
            </a:endParaRPr>
          </a:p>
          <a:p>
            <a:pPr marL="4279900">
              <a:lnSpc>
                <a:spcPct val="100000"/>
              </a:lnSpc>
              <a:spcBef>
                <a:spcPts val="1475"/>
              </a:spcBef>
            </a:pPr>
            <a:r>
              <a:rPr sz="2800" b="1" spc="-20">
                <a:latin typeface="微软雅黑"/>
                <a:cs typeface="微软雅黑"/>
              </a:rPr>
              <a:t>特点：</a:t>
            </a:r>
            <a:endParaRPr sz="2800">
              <a:latin typeface="微软雅黑"/>
              <a:cs typeface="微软雅黑"/>
            </a:endParaRPr>
          </a:p>
          <a:p>
            <a:pPr marL="4356100">
              <a:lnSpc>
                <a:spcPct val="100000"/>
              </a:lnSpc>
              <a:spcBef>
                <a:spcPts val="1440"/>
              </a:spcBef>
            </a:pPr>
            <a:r>
              <a:rPr sz="2800" b="1" spc="-330">
                <a:latin typeface="微软雅黑"/>
                <a:cs typeface="微软雅黑"/>
              </a:rPr>
              <a:t>1</a:t>
            </a:r>
            <a:r>
              <a:rPr sz="2800" b="1" spc="-5">
                <a:latin typeface="微软雅黑"/>
                <a:cs typeface="微软雅黑"/>
              </a:rPr>
              <a:t>、磁通量为最小，</a:t>
            </a:r>
            <a:r>
              <a:rPr sz="2800" b="1" spc="-20">
                <a:latin typeface="微软雅黑"/>
                <a:cs typeface="微软雅黑"/>
              </a:rPr>
              <a:t>Ф=0</a:t>
            </a:r>
            <a:endParaRPr sz="2800">
              <a:latin typeface="微软雅黑"/>
              <a:cs typeface="微软雅黑"/>
            </a:endParaRPr>
          </a:p>
          <a:p>
            <a:pPr marL="5118100" marR="5080" indent="-685800">
              <a:lnSpc>
                <a:spcPct val="125000"/>
              </a:lnSpc>
              <a:spcBef>
                <a:spcPts val="1200"/>
              </a:spcBef>
            </a:pPr>
            <a:r>
              <a:rPr sz="2800" b="1" spc="-330">
                <a:latin typeface="微软雅黑"/>
                <a:cs typeface="微软雅黑"/>
              </a:rPr>
              <a:t>2</a:t>
            </a:r>
            <a:r>
              <a:rPr sz="2800" b="1" spc="-5">
                <a:latin typeface="微软雅黑"/>
                <a:cs typeface="微软雅黑"/>
              </a:rPr>
              <a:t>、导体边垂直切割磁感线</a:t>
            </a:r>
            <a:r>
              <a:rPr sz="2800" b="1" spc="-10">
                <a:latin typeface="微软雅黑"/>
                <a:cs typeface="微软雅黑"/>
              </a:rPr>
              <a:t>线圈中有感应电流</a:t>
            </a:r>
            <a:endParaRPr sz="2800">
              <a:latin typeface="微软雅黑"/>
              <a:cs typeface="微软雅黑"/>
            </a:endParaRPr>
          </a:p>
          <a:p>
            <a:pPr marL="4813300">
              <a:lnSpc>
                <a:spcPct val="100000"/>
              </a:lnSpc>
              <a:spcBef>
                <a:spcPts val="1265"/>
              </a:spcBef>
            </a:pPr>
            <a:r>
              <a:rPr sz="4200" b="1" spc="-157" baseline="3968">
                <a:latin typeface="微软雅黑"/>
                <a:cs typeface="微软雅黑"/>
              </a:rPr>
              <a:t>方向：</a:t>
            </a:r>
            <a:r>
              <a:rPr sz="3200" b="1" spc="-315">
                <a:latin typeface="微软雅黑"/>
                <a:cs typeface="微软雅黑"/>
              </a:rPr>
              <a:t>D</a:t>
            </a:r>
            <a:r>
              <a:rPr sz="3200" b="1" spc="-315">
                <a:latin typeface="Arial"/>
                <a:cs typeface="Arial"/>
              </a:rPr>
              <a:t>—</a:t>
            </a:r>
            <a:r>
              <a:rPr sz="3200" b="1" spc="-285">
                <a:latin typeface="微软雅黑"/>
                <a:cs typeface="微软雅黑"/>
              </a:rPr>
              <a:t>C</a:t>
            </a:r>
            <a:r>
              <a:rPr sz="3200" b="1" spc="-285">
                <a:latin typeface="Arial"/>
                <a:cs typeface="Arial"/>
              </a:rPr>
              <a:t>—</a:t>
            </a:r>
            <a:r>
              <a:rPr sz="3200" b="1" spc="-300">
                <a:latin typeface="微软雅黑"/>
                <a:cs typeface="微软雅黑"/>
              </a:rPr>
              <a:t>B</a:t>
            </a:r>
            <a:r>
              <a:rPr sz="3200" b="1" spc="-300">
                <a:latin typeface="Arial"/>
                <a:cs typeface="Arial"/>
              </a:rPr>
              <a:t>—</a:t>
            </a:r>
            <a:r>
              <a:rPr sz="3200" b="1" spc="-869">
                <a:latin typeface="微软雅黑"/>
                <a:cs typeface="微软雅黑"/>
              </a:rPr>
              <a:t>A</a:t>
            </a:r>
            <a:endParaRPr sz="3200">
              <a:latin typeface="微软雅黑"/>
              <a:cs typeface="微软雅黑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381000" y="1549400"/>
            <a:ext cx="1770061" cy="431482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2437614" y="1600200"/>
            <a:ext cx="1686710" cy="3505200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7014" y="120332"/>
            <a:ext cx="500380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solidFill>
                  <a:srgbClr val="333399"/>
                </a:solidFill>
                <a:latin typeface="Microsoft JhengHei"/>
                <a:cs typeface="Microsoft JhengHei"/>
              </a:rPr>
              <a:t>三、交变电流的图像和变化规律</a:t>
            </a:r>
          </a:p>
          <a:p>
            <a:pPr marL="301625">
              <a:lnSpc>
                <a:spcPct val="100000"/>
              </a:lnSpc>
              <a:spcBef>
                <a:spcPts val="80"/>
              </a:spcBef>
            </a:pPr>
            <a:r>
              <a:rPr>
                <a:solidFill>
                  <a:srgbClr val="333399"/>
                </a:solidFill>
                <a:latin typeface="Times New Roman"/>
                <a:cs typeface="Times New Roman"/>
              </a:rPr>
              <a:t>1</a:t>
            </a:r>
            <a:r>
              <a:rPr spc="-5">
                <a:solidFill>
                  <a:srgbClr val="333399"/>
                </a:solidFill>
                <a:latin typeface="Microsoft JhengHei"/>
                <a:cs typeface="Microsoft JhengHei"/>
              </a:rPr>
              <a:t>、正弦交变电流的图象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662112" y="3859212"/>
            <a:ext cx="6153150" cy="1885950"/>
            <a:chOff x="1662112" y="3859212"/>
            <a:chExt cx="6153150" cy="1885950"/>
          </a:xfrm>
        </p:grpSpPr>
        <p:sp>
          <p:nvSpPr>
            <p:cNvPr id="4" name="object 4"/>
            <p:cNvSpPr/>
            <p:nvPr/>
          </p:nvSpPr>
          <p:spPr>
            <a:xfrm>
              <a:off x="1690687" y="3887787"/>
              <a:ext cx="3048000" cy="914400"/>
            </a:xfrm>
            <a:custGeom>
              <a:rect l="l" t="t" r="r" b="b"/>
              <a:pathLst>
                <a:path w="3048000" h="914400">
                  <a:moveTo>
                    <a:pt x="0" y="914400"/>
                  </a:moveTo>
                  <a:lnTo>
                    <a:pt x="41189" y="877338"/>
                  </a:lnTo>
                  <a:lnTo>
                    <a:pt x="82378" y="840331"/>
                  </a:lnTo>
                  <a:lnTo>
                    <a:pt x="123567" y="803432"/>
                  </a:lnTo>
                  <a:lnTo>
                    <a:pt x="164756" y="766696"/>
                  </a:lnTo>
                  <a:lnTo>
                    <a:pt x="205945" y="730176"/>
                  </a:lnTo>
                  <a:lnTo>
                    <a:pt x="247135" y="693928"/>
                  </a:lnTo>
                  <a:lnTo>
                    <a:pt x="288324" y="658004"/>
                  </a:lnTo>
                  <a:lnTo>
                    <a:pt x="329513" y="622459"/>
                  </a:lnTo>
                  <a:lnTo>
                    <a:pt x="370702" y="587347"/>
                  </a:lnTo>
                  <a:lnTo>
                    <a:pt x="411891" y="552723"/>
                  </a:lnTo>
                  <a:lnTo>
                    <a:pt x="453081" y="518640"/>
                  </a:lnTo>
                  <a:lnTo>
                    <a:pt x="494270" y="485153"/>
                  </a:lnTo>
                  <a:lnTo>
                    <a:pt x="535459" y="452316"/>
                  </a:lnTo>
                  <a:lnTo>
                    <a:pt x="576648" y="420183"/>
                  </a:lnTo>
                  <a:lnTo>
                    <a:pt x="617837" y="388809"/>
                  </a:lnTo>
                  <a:lnTo>
                    <a:pt x="659027" y="358246"/>
                  </a:lnTo>
                  <a:lnTo>
                    <a:pt x="700216" y="328550"/>
                  </a:lnTo>
                  <a:lnTo>
                    <a:pt x="741405" y="299775"/>
                  </a:lnTo>
                  <a:lnTo>
                    <a:pt x="782594" y="271975"/>
                  </a:lnTo>
                  <a:lnTo>
                    <a:pt x="823783" y="245203"/>
                  </a:lnTo>
                  <a:lnTo>
                    <a:pt x="864972" y="219515"/>
                  </a:lnTo>
                  <a:lnTo>
                    <a:pt x="906162" y="194964"/>
                  </a:lnTo>
                  <a:lnTo>
                    <a:pt x="947351" y="171604"/>
                  </a:lnTo>
                  <a:lnTo>
                    <a:pt x="988540" y="149490"/>
                  </a:lnTo>
                  <a:lnTo>
                    <a:pt x="1029729" y="128676"/>
                  </a:lnTo>
                  <a:lnTo>
                    <a:pt x="1070918" y="109216"/>
                  </a:lnTo>
                  <a:lnTo>
                    <a:pt x="1112108" y="91163"/>
                  </a:lnTo>
                  <a:lnTo>
                    <a:pt x="1153297" y="74573"/>
                  </a:lnTo>
                  <a:lnTo>
                    <a:pt x="1194486" y="59500"/>
                  </a:lnTo>
                  <a:lnTo>
                    <a:pt x="1235675" y="45997"/>
                  </a:lnTo>
                  <a:lnTo>
                    <a:pt x="1276864" y="34118"/>
                  </a:lnTo>
                  <a:lnTo>
                    <a:pt x="1318054" y="23919"/>
                  </a:lnTo>
                  <a:lnTo>
                    <a:pt x="1359243" y="15452"/>
                  </a:lnTo>
                  <a:lnTo>
                    <a:pt x="1400432" y="8773"/>
                  </a:lnTo>
                  <a:lnTo>
                    <a:pt x="1441621" y="3935"/>
                  </a:lnTo>
                  <a:lnTo>
                    <a:pt x="1482810" y="992"/>
                  </a:lnTo>
                  <a:lnTo>
                    <a:pt x="1524000" y="0"/>
                  </a:lnTo>
                  <a:lnTo>
                    <a:pt x="1565189" y="992"/>
                  </a:lnTo>
                  <a:lnTo>
                    <a:pt x="1606378" y="3935"/>
                  </a:lnTo>
                  <a:lnTo>
                    <a:pt x="1647567" y="8773"/>
                  </a:lnTo>
                  <a:lnTo>
                    <a:pt x="1688756" y="15452"/>
                  </a:lnTo>
                  <a:lnTo>
                    <a:pt x="1729945" y="23919"/>
                  </a:lnTo>
                  <a:lnTo>
                    <a:pt x="1771135" y="34118"/>
                  </a:lnTo>
                  <a:lnTo>
                    <a:pt x="1812324" y="45997"/>
                  </a:lnTo>
                  <a:lnTo>
                    <a:pt x="1853513" y="59500"/>
                  </a:lnTo>
                  <a:lnTo>
                    <a:pt x="1894702" y="74573"/>
                  </a:lnTo>
                  <a:lnTo>
                    <a:pt x="1935891" y="91163"/>
                  </a:lnTo>
                  <a:lnTo>
                    <a:pt x="1977081" y="109216"/>
                  </a:lnTo>
                  <a:lnTo>
                    <a:pt x="2018270" y="128676"/>
                  </a:lnTo>
                  <a:lnTo>
                    <a:pt x="2059459" y="149490"/>
                  </a:lnTo>
                  <a:lnTo>
                    <a:pt x="2100648" y="171604"/>
                  </a:lnTo>
                  <a:lnTo>
                    <a:pt x="2141837" y="194964"/>
                  </a:lnTo>
                  <a:lnTo>
                    <a:pt x="2183027" y="219515"/>
                  </a:lnTo>
                  <a:lnTo>
                    <a:pt x="2224216" y="245203"/>
                  </a:lnTo>
                  <a:lnTo>
                    <a:pt x="2265405" y="271975"/>
                  </a:lnTo>
                  <a:lnTo>
                    <a:pt x="2306594" y="299775"/>
                  </a:lnTo>
                  <a:lnTo>
                    <a:pt x="2347783" y="328550"/>
                  </a:lnTo>
                  <a:lnTo>
                    <a:pt x="2388972" y="358246"/>
                  </a:lnTo>
                  <a:lnTo>
                    <a:pt x="2430162" y="388809"/>
                  </a:lnTo>
                  <a:lnTo>
                    <a:pt x="2471351" y="420183"/>
                  </a:lnTo>
                  <a:lnTo>
                    <a:pt x="2512540" y="452316"/>
                  </a:lnTo>
                  <a:lnTo>
                    <a:pt x="2553729" y="485153"/>
                  </a:lnTo>
                  <a:lnTo>
                    <a:pt x="2594918" y="518640"/>
                  </a:lnTo>
                  <a:lnTo>
                    <a:pt x="2636108" y="552723"/>
                  </a:lnTo>
                  <a:lnTo>
                    <a:pt x="2677297" y="587347"/>
                  </a:lnTo>
                  <a:lnTo>
                    <a:pt x="2718486" y="622459"/>
                  </a:lnTo>
                  <a:lnTo>
                    <a:pt x="2759675" y="658004"/>
                  </a:lnTo>
                  <a:lnTo>
                    <a:pt x="2800864" y="693928"/>
                  </a:lnTo>
                  <a:lnTo>
                    <a:pt x="2842054" y="730176"/>
                  </a:lnTo>
                  <a:lnTo>
                    <a:pt x="2883243" y="766696"/>
                  </a:lnTo>
                  <a:lnTo>
                    <a:pt x="2924432" y="803432"/>
                  </a:lnTo>
                  <a:lnTo>
                    <a:pt x="2965621" y="840331"/>
                  </a:lnTo>
                  <a:lnTo>
                    <a:pt x="3006810" y="877338"/>
                  </a:lnTo>
                  <a:lnTo>
                    <a:pt x="3048000" y="914400"/>
                  </a:lnTo>
                </a:path>
              </a:pathLst>
            </a:custGeom>
            <a:ln w="5715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738687" y="4802187"/>
              <a:ext cx="3048000" cy="914400"/>
            </a:xfrm>
            <a:custGeom>
              <a:rect l="l" t="t" r="r" b="b"/>
              <a:pathLst>
                <a:path w="3048000" h="914400">
                  <a:moveTo>
                    <a:pt x="3048000" y="0"/>
                  </a:moveTo>
                  <a:lnTo>
                    <a:pt x="3006811" y="37061"/>
                  </a:lnTo>
                  <a:lnTo>
                    <a:pt x="2965622" y="74068"/>
                  </a:lnTo>
                  <a:lnTo>
                    <a:pt x="2924432" y="110967"/>
                  </a:lnTo>
                  <a:lnTo>
                    <a:pt x="2883243" y="147703"/>
                  </a:lnTo>
                  <a:lnTo>
                    <a:pt x="2842054" y="184223"/>
                  </a:lnTo>
                  <a:lnTo>
                    <a:pt x="2800865" y="220471"/>
                  </a:lnTo>
                  <a:lnTo>
                    <a:pt x="2759676" y="256395"/>
                  </a:lnTo>
                  <a:lnTo>
                    <a:pt x="2718486" y="291940"/>
                  </a:lnTo>
                  <a:lnTo>
                    <a:pt x="2677297" y="327052"/>
                  </a:lnTo>
                  <a:lnTo>
                    <a:pt x="2636108" y="361676"/>
                  </a:lnTo>
                  <a:lnTo>
                    <a:pt x="2594919" y="395759"/>
                  </a:lnTo>
                  <a:lnTo>
                    <a:pt x="2553730" y="429246"/>
                  </a:lnTo>
                  <a:lnTo>
                    <a:pt x="2512540" y="462083"/>
                  </a:lnTo>
                  <a:lnTo>
                    <a:pt x="2471351" y="494216"/>
                  </a:lnTo>
                  <a:lnTo>
                    <a:pt x="2430162" y="525590"/>
                  </a:lnTo>
                  <a:lnTo>
                    <a:pt x="2388973" y="556153"/>
                  </a:lnTo>
                  <a:lnTo>
                    <a:pt x="2347784" y="585849"/>
                  </a:lnTo>
                  <a:lnTo>
                    <a:pt x="2306594" y="614624"/>
                  </a:lnTo>
                  <a:lnTo>
                    <a:pt x="2265405" y="642424"/>
                  </a:lnTo>
                  <a:lnTo>
                    <a:pt x="2224216" y="669196"/>
                  </a:lnTo>
                  <a:lnTo>
                    <a:pt x="2183027" y="694884"/>
                  </a:lnTo>
                  <a:lnTo>
                    <a:pt x="2141838" y="719435"/>
                  </a:lnTo>
                  <a:lnTo>
                    <a:pt x="2100649" y="742795"/>
                  </a:lnTo>
                  <a:lnTo>
                    <a:pt x="2059459" y="764909"/>
                  </a:lnTo>
                  <a:lnTo>
                    <a:pt x="2018270" y="785723"/>
                  </a:lnTo>
                  <a:lnTo>
                    <a:pt x="1977081" y="805183"/>
                  </a:lnTo>
                  <a:lnTo>
                    <a:pt x="1935892" y="823236"/>
                  </a:lnTo>
                  <a:lnTo>
                    <a:pt x="1894703" y="839826"/>
                  </a:lnTo>
                  <a:lnTo>
                    <a:pt x="1853513" y="854899"/>
                  </a:lnTo>
                  <a:lnTo>
                    <a:pt x="1812324" y="868402"/>
                  </a:lnTo>
                  <a:lnTo>
                    <a:pt x="1771135" y="880281"/>
                  </a:lnTo>
                  <a:lnTo>
                    <a:pt x="1729946" y="890480"/>
                  </a:lnTo>
                  <a:lnTo>
                    <a:pt x="1688757" y="898947"/>
                  </a:lnTo>
                  <a:lnTo>
                    <a:pt x="1647567" y="905626"/>
                  </a:lnTo>
                  <a:lnTo>
                    <a:pt x="1606378" y="910464"/>
                  </a:lnTo>
                  <a:lnTo>
                    <a:pt x="1565189" y="913407"/>
                  </a:lnTo>
                  <a:lnTo>
                    <a:pt x="1524000" y="914400"/>
                  </a:lnTo>
                  <a:lnTo>
                    <a:pt x="1482811" y="913407"/>
                  </a:lnTo>
                  <a:lnTo>
                    <a:pt x="1441621" y="910464"/>
                  </a:lnTo>
                  <a:lnTo>
                    <a:pt x="1400432" y="905626"/>
                  </a:lnTo>
                  <a:lnTo>
                    <a:pt x="1359243" y="898947"/>
                  </a:lnTo>
                  <a:lnTo>
                    <a:pt x="1318054" y="890480"/>
                  </a:lnTo>
                  <a:lnTo>
                    <a:pt x="1276865" y="880281"/>
                  </a:lnTo>
                  <a:lnTo>
                    <a:pt x="1235675" y="868402"/>
                  </a:lnTo>
                  <a:lnTo>
                    <a:pt x="1194486" y="854899"/>
                  </a:lnTo>
                  <a:lnTo>
                    <a:pt x="1153297" y="839826"/>
                  </a:lnTo>
                  <a:lnTo>
                    <a:pt x="1112108" y="823236"/>
                  </a:lnTo>
                  <a:lnTo>
                    <a:pt x="1070919" y="805183"/>
                  </a:lnTo>
                  <a:lnTo>
                    <a:pt x="1029729" y="785723"/>
                  </a:lnTo>
                  <a:lnTo>
                    <a:pt x="988540" y="764909"/>
                  </a:lnTo>
                  <a:lnTo>
                    <a:pt x="947351" y="742795"/>
                  </a:lnTo>
                  <a:lnTo>
                    <a:pt x="906162" y="719435"/>
                  </a:lnTo>
                  <a:lnTo>
                    <a:pt x="864973" y="694884"/>
                  </a:lnTo>
                  <a:lnTo>
                    <a:pt x="823783" y="669196"/>
                  </a:lnTo>
                  <a:lnTo>
                    <a:pt x="782594" y="642424"/>
                  </a:lnTo>
                  <a:lnTo>
                    <a:pt x="741405" y="614624"/>
                  </a:lnTo>
                  <a:lnTo>
                    <a:pt x="700216" y="585849"/>
                  </a:lnTo>
                  <a:lnTo>
                    <a:pt x="659027" y="556153"/>
                  </a:lnTo>
                  <a:lnTo>
                    <a:pt x="617837" y="525590"/>
                  </a:lnTo>
                  <a:lnTo>
                    <a:pt x="576648" y="494216"/>
                  </a:lnTo>
                  <a:lnTo>
                    <a:pt x="535459" y="462083"/>
                  </a:lnTo>
                  <a:lnTo>
                    <a:pt x="494270" y="429246"/>
                  </a:lnTo>
                  <a:lnTo>
                    <a:pt x="453081" y="395759"/>
                  </a:lnTo>
                  <a:lnTo>
                    <a:pt x="411891" y="361676"/>
                  </a:lnTo>
                  <a:lnTo>
                    <a:pt x="370702" y="327052"/>
                  </a:lnTo>
                  <a:lnTo>
                    <a:pt x="329513" y="291940"/>
                  </a:lnTo>
                  <a:lnTo>
                    <a:pt x="288324" y="256395"/>
                  </a:lnTo>
                  <a:lnTo>
                    <a:pt x="247135" y="220471"/>
                  </a:lnTo>
                  <a:lnTo>
                    <a:pt x="205945" y="184223"/>
                  </a:lnTo>
                  <a:lnTo>
                    <a:pt x="164756" y="147703"/>
                  </a:lnTo>
                  <a:lnTo>
                    <a:pt x="123567" y="110967"/>
                  </a:lnTo>
                  <a:lnTo>
                    <a:pt x="82378" y="74068"/>
                  </a:lnTo>
                  <a:lnTo>
                    <a:pt x="41189" y="37061"/>
                  </a:lnTo>
                  <a:lnTo>
                    <a:pt x="0" y="0"/>
                  </a:lnTo>
                </a:path>
              </a:pathLst>
            </a:custGeom>
            <a:ln w="5715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690688" y="3887787"/>
              <a:ext cx="1524000" cy="0"/>
            </a:xfrm>
            <a:custGeom>
              <a:rect l="l" t="t" r="r" b="b"/>
              <a:pathLst>
                <a:path w="1524000">
                  <a:moveTo>
                    <a:pt x="1524000" y="0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80808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782128" y="3509516"/>
            <a:ext cx="113030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180"/>
              </a:lnSpc>
            </a:pPr>
            <a:r>
              <a:rPr sz="2000">
                <a:latin typeface="Times New Roman"/>
                <a:cs typeface="Times New Roman"/>
              </a:rPr>
              <a:t>e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64628" y="4732649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imes New Roman"/>
                <a:cs typeface="Times New Roman"/>
              </a:rPr>
              <a:t>o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309687" y="3582988"/>
            <a:ext cx="7391400" cy="2286000"/>
            <a:chOff x="1309687" y="3582988"/>
            <a:chExt cx="7391400" cy="2286000"/>
          </a:xfrm>
        </p:grpSpPr>
        <p:sp>
          <p:nvSpPr>
            <p:cNvPr id="10" name="object 10"/>
            <p:cNvSpPr/>
            <p:nvPr/>
          </p:nvSpPr>
          <p:spPr>
            <a:xfrm flipH="1">
              <a:off x="4738687" y="4649787"/>
              <a:ext cx="0" cy="152400"/>
            </a:xfrm>
            <a:custGeom>
              <a:rect l="l" t="t" r="r" b="b"/>
              <a:pathLst>
                <a:path h="152400">
                  <a:moveTo>
                    <a:pt x="0" y="152400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 flipH="1">
              <a:off x="3214687" y="4649787"/>
              <a:ext cx="0" cy="152400"/>
            </a:xfrm>
            <a:custGeom>
              <a:rect l="l" t="t" r="r" b="b"/>
              <a:pathLst>
                <a:path h="152400">
                  <a:moveTo>
                    <a:pt x="0" y="152400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 flipH="1">
              <a:off x="7786687" y="4649787"/>
              <a:ext cx="0" cy="152400"/>
            </a:xfrm>
            <a:custGeom>
              <a:rect l="l" t="t" r="r" b="b"/>
              <a:pathLst>
                <a:path h="152400">
                  <a:moveTo>
                    <a:pt x="0" y="152400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 flipH="1">
              <a:off x="6262687" y="4649787"/>
              <a:ext cx="0" cy="152400"/>
            </a:xfrm>
            <a:custGeom>
              <a:rect l="l" t="t" r="r" b="b"/>
              <a:pathLst>
                <a:path h="152400">
                  <a:moveTo>
                    <a:pt x="0" y="152400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309674" y="3583000"/>
              <a:ext cx="7391400" cy="2286000"/>
            </a:xfrm>
            <a:custGeom>
              <a:rect l="l" t="t" r="r" b="b"/>
              <a:pathLst>
                <a:path w="7391400" h="2286000">
                  <a:moveTo>
                    <a:pt x="7391400" y="1219187"/>
                  </a:moveTo>
                  <a:lnTo>
                    <a:pt x="7358748" y="1200137"/>
                  </a:lnTo>
                  <a:lnTo>
                    <a:pt x="7248893" y="1136065"/>
                  </a:lnTo>
                  <a:lnTo>
                    <a:pt x="7241743" y="1133614"/>
                  </a:lnTo>
                  <a:lnTo>
                    <a:pt x="7234453" y="1134097"/>
                  </a:lnTo>
                  <a:lnTo>
                    <a:pt x="7227875" y="1137272"/>
                  </a:lnTo>
                  <a:lnTo>
                    <a:pt x="7222845" y="1142923"/>
                  </a:lnTo>
                  <a:lnTo>
                    <a:pt x="7220394" y="1150073"/>
                  </a:lnTo>
                  <a:lnTo>
                    <a:pt x="7220877" y="1157363"/>
                  </a:lnTo>
                  <a:lnTo>
                    <a:pt x="7224052" y="1163942"/>
                  </a:lnTo>
                  <a:lnTo>
                    <a:pt x="7229703" y="1168971"/>
                  </a:lnTo>
                  <a:lnTo>
                    <a:pt x="7283132" y="1200137"/>
                  </a:lnTo>
                  <a:lnTo>
                    <a:pt x="400062" y="1200137"/>
                  </a:lnTo>
                  <a:lnTo>
                    <a:pt x="400062" y="108267"/>
                  </a:lnTo>
                  <a:lnTo>
                    <a:pt x="431228" y="161696"/>
                  </a:lnTo>
                  <a:lnTo>
                    <a:pt x="436257" y="167347"/>
                  </a:lnTo>
                  <a:lnTo>
                    <a:pt x="442836" y="170522"/>
                  </a:lnTo>
                  <a:lnTo>
                    <a:pt x="450126" y="171005"/>
                  </a:lnTo>
                  <a:lnTo>
                    <a:pt x="457276" y="168554"/>
                  </a:lnTo>
                  <a:lnTo>
                    <a:pt x="462927" y="163525"/>
                  </a:lnTo>
                  <a:lnTo>
                    <a:pt x="466102" y="156946"/>
                  </a:lnTo>
                  <a:lnTo>
                    <a:pt x="466585" y="149656"/>
                  </a:lnTo>
                  <a:lnTo>
                    <a:pt x="464134" y="142506"/>
                  </a:lnTo>
                  <a:lnTo>
                    <a:pt x="381012" y="0"/>
                  </a:lnTo>
                  <a:lnTo>
                    <a:pt x="358965" y="37782"/>
                  </a:lnTo>
                  <a:lnTo>
                    <a:pt x="297878" y="142506"/>
                  </a:lnTo>
                  <a:lnTo>
                    <a:pt x="295427" y="149656"/>
                  </a:lnTo>
                  <a:lnTo>
                    <a:pt x="295910" y="156946"/>
                  </a:lnTo>
                  <a:lnTo>
                    <a:pt x="299085" y="163525"/>
                  </a:lnTo>
                  <a:lnTo>
                    <a:pt x="304736" y="168554"/>
                  </a:lnTo>
                  <a:lnTo>
                    <a:pt x="311886" y="171005"/>
                  </a:lnTo>
                  <a:lnTo>
                    <a:pt x="319176" y="170522"/>
                  </a:lnTo>
                  <a:lnTo>
                    <a:pt x="325755" y="167347"/>
                  </a:lnTo>
                  <a:lnTo>
                    <a:pt x="330784" y="161696"/>
                  </a:lnTo>
                  <a:lnTo>
                    <a:pt x="361962" y="108267"/>
                  </a:lnTo>
                  <a:lnTo>
                    <a:pt x="361962" y="1200137"/>
                  </a:lnTo>
                  <a:lnTo>
                    <a:pt x="0" y="1200137"/>
                  </a:lnTo>
                  <a:lnTo>
                    <a:pt x="0" y="1238237"/>
                  </a:lnTo>
                  <a:lnTo>
                    <a:pt x="361962" y="1238237"/>
                  </a:lnTo>
                  <a:lnTo>
                    <a:pt x="361962" y="2285987"/>
                  </a:lnTo>
                  <a:lnTo>
                    <a:pt x="400062" y="2285987"/>
                  </a:lnTo>
                  <a:lnTo>
                    <a:pt x="400062" y="1238237"/>
                  </a:lnTo>
                  <a:lnTo>
                    <a:pt x="7283132" y="1238237"/>
                  </a:lnTo>
                  <a:lnTo>
                    <a:pt x="7229703" y="1269415"/>
                  </a:lnTo>
                  <a:lnTo>
                    <a:pt x="7224052" y="1274445"/>
                  </a:lnTo>
                  <a:lnTo>
                    <a:pt x="7220877" y="1281023"/>
                  </a:lnTo>
                  <a:lnTo>
                    <a:pt x="7220394" y="1288313"/>
                  </a:lnTo>
                  <a:lnTo>
                    <a:pt x="7222845" y="1295463"/>
                  </a:lnTo>
                  <a:lnTo>
                    <a:pt x="7227875" y="1301115"/>
                  </a:lnTo>
                  <a:lnTo>
                    <a:pt x="7234453" y="1304290"/>
                  </a:lnTo>
                  <a:lnTo>
                    <a:pt x="7241743" y="1304759"/>
                  </a:lnTo>
                  <a:lnTo>
                    <a:pt x="7248893" y="1302321"/>
                  </a:lnTo>
                  <a:lnTo>
                    <a:pt x="7358748" y="1238237"/>
                  </a:lnTo>
                  <a:lnTo>
                    <a:pt x="7391400" y="1219187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1419981" y="3760545"/>
            <a:ext cx="3460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800" b="1" i="1" spc="-25">
                <a:latin typeface="Times New Roman"/>
                <a:cs typeface="Times New Roman"/>
              </a:rPr>
              <a:t>E</a:t>
            </a:r>
            <a:r>
              <a:rPr sz="1725" b="1" i="1" spc="-37" baseline="-21739">
                <a:latin typeface="Times New Roman"/>
                <a:cs typeface="Times New Roman"/>
              </a:rPr>
              <a:t>m</a:t>
            </a:r>
            <a:endParaRPr sz="1725" baseline="-21739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955289" y="4387408"/>
            <a:ext cx="431800" cy="678815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121920">
              <a:lnSpc>
                <a:spcPct val="100000"/>
              </a:lnSpc>
              <a:spcBef>
                <a:spcPts val="670"/>
              </a:spcBef>
            </a:pPr>
            <a:r>
              <a:rPr sz="1400" b="1" spc="-25">
                <a:latin typeface="微软雅黑"/>
                <a:cs typeface="微软雅黑"/>
              </a:rPr>
              <a:t>T/4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30"/>
              </a:spcBef>
            </a:pPr>
            <a:r>
              <a:rPr sz="1800" b="1" spc="80">
                <a:latin typeface="微软雅黑"/>
                <a:cs typeface="微软雅黑"/>
              </a:rPr>
              <a:t>π</a:t>
            </a:r>
            <a:r>
              <a:rPr sz="1400" b="1" spc="80">
                <a:latin typeface="微软雅黑"/>
                <a:cs typeface="微软雅黑"/>
              </a:rPr>
              <a:t>/2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512627" y="4405929"/>
            <a:ext cx="381000" cy="636270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20"/>
              </a:spcBef>
            </a:pPr>
            <a:r>
              <a:rPr sz="1400" b="1" spc="-85">
                <a:latin typeface="微软雅黑"/>
                <a:cs typeface="微软雅黑"/>
              </a:rPr>
              <a:t>2T/4</a:t>
            </a:r>
            <a:endParaRPr sz="1400">
              <a:latin typeface="微软雅黑"/>
              <a:cs typeface="微软雅黑"/>
            </a:endParaRPr>
          </a:p>
          <a:p>
            <a:pPr marL="62865" algn="ctr">
              <a:lnSpc>
                <a:spcPct val="100000"/>
              </a:lnSpc>
              <a:spcBef>
                <a:spcPts val="545"/>
              </a:spcBef>
            </a:pPr>
            <a:r>
              <a:rPr sz="1800" b="1" spc="465">
                <a:latin typeface="微软雅黑"/>
                <a:cs typeface="微软雅黑"/>
              </a:rPr>
              <a:t>π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960426" y="4387408"/>
            <a:ext cx="520700" cy="678815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670"/>
              </a:spcBef>
            </a:pPr>
            <a:r>
              <a:rPr sz="1400" b="1" spc="-20">
                <a:latin typeface="微软雅黑"/>
                <a:cs typeface="微软雅黑"/>
              </a:rPr>
              <a:t>3T/4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30"/>
              </a:spcBef>
            </a:pPr>
            <a:r>
              <a:rPr sz="1400" b="1" spc="-20">
                <a:latin typeface="微软雅黑"/>
                <a:cs typeface="微软雅黑"/>
              </a:rPr>
              <a:t>3</a:t>
            </a:r>
            <a:r>
              <a:rPr sz="1800" b="1" spc="-20">
                <a:latin typeface="微软雅黑"/>
                <a:cs typeface="微软雅黑"/>
              </a:rPr>
              <a:t>π</a:t>
            </a:r>
            <a:r>
              <a:rPr sz="1400" b="1" spc="-20">
                <a:latin typeface="微软雅黑"/>
                <a:cs typeface="微软雅黑"/>
              </a:rPr>
              <a:t>/2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603490" y="4394817"/>
            <a:ext cx="342900" cy="661670"/>
          </a:xfrm>
          <a:prstGeom prst="rect">
            <a:avLst/>
          </a:prstGeom>
        </p:spPr>
        <p:txBody>
          <a:bodyPr vert="horz" wrap="square" lIns="0" tIns="77470" rIns="0" bIns="0" rtlCol="0">
            <a:spAutoFit/>
          </a:bodyPr>
          <a:lstStyle/>
          <a:p>
            <a:pPr marR="1905" algn="ctr">
              <a:lnSpc>
                <a:spcPct val="100000"/>
              </a:lnSpc>
              <a:spcBef>
                <a:spcPts val="610"/>
              </a:spcBef>
            </a:pPr>
            <a:r>
              <a:rPr sz="1400" b="1" spc="-180">
                <a:latin typeface="微软雅黑"/>
                <a:cs typeface="微软雅黑"/>
              </a:rPr>
              <a:t>T</a:t>
            </a:r>
            <a:endParaRPr sz="14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sz="1400" b="1" spc="125">
                <a:latin typeface="微软雅黑"/>
                <a:cs typeface="微软雅黑"/>
              </a:rPr>
              <a:t>2</a:t>
            </a:r>
            <a:r>
              <a:rPr sz="1800" b="1" spc="125">
                <a:latin typeface="微软雅黑"/>
                <a:cs typeface="微软雅黑"/>
              </a:rPr>
              <a:t>π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322628" y="4409321"/>
            <a:ext cx="269240" cy="70231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500"/>
              </a:spcBef>
            </a:pPr>
            <a:r>
              <a:rPr sz="2000" b="1" spc="170">
                <a:latin typeface="微软雅黑"/>
                <a:cs typeface="微软雅黑"/>
              </a:rPr>
              <a:t>t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65"/>
              </a:spcBef>
            </a:pPr>
            <a:r>
              <a:rPr sz="1800" b="1" spc="-25">
                <a:latin typeface="Times New Roman"/>
                <a:cs typeface="Times New Roman"/>
              </a:rPr>
              <a:t>ωt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977900" y="1168400"/>
            <a:ext cx="7555230" cy="4591050"/>
            <a:chOff x="977900" y="1168400"/>
            <a:chExt cx="7555230" cy="4591050"/>
          </a:xfrm>
        </p:grpSpPr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39887" y="4751386"/>
              <a:ext cx="80963" cy="80962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176586" y="3844924"/>
              <a:ext cx="80963" cy="80962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700585" y="4759324"/>
              <a:ext cx="80964" cy="80962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237285" y="5678486"/>
              <a:ext cx="80964" cy="80962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748585" y="4733924"/>
              <a:ext cx="80963" cy="80962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77900" y="1168400"/>
              <a:ext cx="7554912" cy="2552700"/>
            </a:xfrm>
            <a:prstGeom prst="rect">
              <a:avLst/>
            </a:prstGeom>
          </p:spPr>
        </p:pic>
      </p:grpSp>
      <p:sp>
        <p:nvSpPr>
          <p:cNvPr id="28" name="object 28"/>
          <p:cNvSpPr txBox="1"/>
          <p:nvPr/>
        </p:nvSpPr>
        <p:spPr>
          <a:xfrm>
            <a:off x="1332865" y="5938520"/>
            <a:ext cx="7493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latin typeface="Microsoft JhengHei"/>
                <a:cs typeface="Microsoft JhengHei"/>
              </a:rPr>
              <a:t>线圈经过中性面时，电流将改变方向，线圈转动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332865" y="6365240"/>
            <a:ext cx="7137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一周</a:t>
            </a:r>
            <a:r>
              <a:rPr sz="2800" b="1">
                <a:latin typeface="Microsoft JhengHei"/>
                <a:cs typeface="Microsoft JhengHei"/>
              </a:rPr>
              <a:t>，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两次</a:t>
            </a:r>
            <a:r>
              <a:rPr sz="2800" b="1">
                <a:latin typeface="Microsoft JhengHei"/>
                <a:cs typeface="Microsoft JhengHei"/>
              </a:rPr>
              <a:t>经过中性面，电流方向改变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两次</a:t>
            </a:r>
            <a:r>
              <a:rPr sz="2800" b="1" spc="-50">
                <a:latin typeface="Microsoft JhengHei"/>
                <a:cs typeface="Microsoft JhengHei"/>
              </a:rPr>
              <a:t>．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483776" y="6273333"/>
            <a:ext cx="1244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Arial"/>
                <a:cs typeface="Arial"/>
              </a:rPr>
              <a:t>7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4939" y="45720"/>
            <a:ext cx="5715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solidFill>
                  <a:srgbClr val="333399"/>
                </a:solidFill>
                <a:latin typeface="Microsoft JhengHei"/>
                <a:cs typeface="Microsoft JhengHei"/>
              </a:rPr>
              <a:t>三、交变电流的图像和变化规律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295900" y="4063999"/>
            <a:ext cx="3095625" cy="273367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6040" y="485140"/>
            <a:ext cx="7228840" cy="50844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5400" marR="3156585" indent="304800">
              <a:lnSpc>
                <a:spcPct val="142900"/>
              </a:lnSpc>
              <a:spcBef>
                <a:spcPts val="95"/>
              </a:spcBef>
            </a:pPr>
            <a:r>
              <a:rPr sz="2800" b="1" spc="-285">
                <a:solidFill>
                  <a:srgbClr val="333399"/>
                </a:solidFill>
                <a:latin typeface="Microsoft JhengHei"/>
                <a:cs typeface="Microsoft JhengHei"/>
              </a:rPr>
              <a:t>2</a:t>
            </a:r>
            <a:r>
              <a:rPr sz="28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、交变电流的变化规律</a:t>
            </a:r>
            <a:r>
              <a:rPr sz="2800" b="1" spc="-50">
                <a:solidFill>
                  <a:srgbClr val="333399"/>
                </a:solidFill>
                <a:latin typeface="Microsoft JhengHei"/>
                <a:cs typeface="Microsoft JhengHei"/>
              </a:rPr>
              <a:t> </a:t>
            </a:r>
            <a:r>
              <a:rPr sz="2800" b="1" spc="180">
                <a:solidFill>
                  <a:srgbClr val="333399"/>
                </a:solidFill>
                <a:latin typeface="Microsoft JhengHei"/>
                <a:cs typeface="Microsoft JhengHei"/>
              </a:rPr>
              <a:t>(1)</a:t>
            </a:r>
            <a:r>
              <a:rPr sz="2800" b="1" spc="100">
                <a:solidFill>
                  <a:srgbClr val="333399"/>
                </a:solidFill>
                <a:latin typeface="Microsoft JhengHei"/>
                <a:cs typeface="Microsoft JhengHei"/>
              </a:rPr>
              <a:t>感应电动势:</a:t>
            </a:r>
            <a:endParaRPr sz="2800">
              <a:latin typeface="Microsoft JhengHei"/>
              <a:cs typeface="Microsoft JhengHei"/>
            </a:endParaRPr>
          </a:p>
          <a:p>
            <a:pPr marL="277495">
              <a:lnSpc>
                <a:spcPts val="3020"/>
              </a:lnSpc>
            </a:pPr>
            <a:r>
              <a:rPr sz="2800" b="1" spc="-60">
                <a:solidFill>
                  <a:srgbClr val="FF3300"/>
                </a:solidFill>
                <a:latin typeface="Microsoft JhengHei"/>
                <a:cs typeface="Microsoft JhengHei"/>
              </a:rPr>
              <a:t>e=nBsωsinωt=</a:t>
            </a:r>
            <a:r>
              <a:rPr sz="2400" b="1" spc="-60">
                <a:solidFill>
                  <a:srgbClr val="FF3300"/>
                </a:solidFill>
                <a:latin typeface="Times New Roman"/>
                <a:cs typeface="Times New Roman"/>
              </a:rPr>
              <a:t>E</a:t>
            </a:r>
            <a:r>
              <a:rPr sz="2325" b="1" spc="-89" baseline="-21505">
                <a:solidFill>
                  <a:srgbClr val="FF3300"/>
                </a:solidFill>
                <a:latin typeface="Times New Roman"/>
                <a:cs typeface="Times New Roman"/>
              </a:rPr>
              <a:t>m</a:t>
            </a:r>
            <a:r>
              <a:rPr sz="2400" b="1" spc="-60">
                <a:solidFill>
                  <a:srgbClr val="FF3300"/>
                </a:solidFill>
                <a:latin typeface="Times New Roman"/>
                <a:cs typeface="Times New Roman"/>
              </a:rPr>
              <a:t>sinωt</a:t>
            </a:r>
            <a:r>
              <a:rPr sz="2400" b="1" spc="-60">
                <a:latin typeface="Times New Roman"/>
                <a:cs typeface="Times New Roman"/>
              </a:rPr>
              <a:t>(</a:t>
            </a:r>
            <a:r>
              <a:rPr sz="2400" b="1">
                <a:latin typeface="Microsoft JhengHei"/>
                <a:cs typeface="Microsoft JhengHei"/>
              </a:rPr>
              <a:t>从中性面开始计时</a:t>
            </a:r>
            <a:r>
              <a:rPr sz="2400" b="1" spc="-50">
                <a:latin typeface="Times New Roman"/>
                <a:cs typeface="Times New Roman"/>
              </a:rPr>
              <a:t>)</a:t>
            </a:r>
            <a:endParaRPr sz="2400">
              <a:latin typeface="Times New Roman"/>
              <a:cs typeface="Times New Roman"/>
            </a:endParaRPr>
          </a:p>
          <a:p>
            <a:pPr marL="25400" marR="948690" indent="250825">
              <a:lnSpc>
                <a:spcPts val="4070"/>
              </a:lnSpc>
              <a:spcBef>
                <a:spcPts val="35"/>
              </a:spcBef>
            </a:pPr>
            <a:r>
              <a:rPr sz="2800" b="1" spc="-90">
                <a:solidFill>
                  <a:srgbClr val="FF3300"/>
                </a:solidFill>
                <a:latin typeface="Microsoft JhengHei"/>
                <a:cs typeface="Microsoft JhengHei"/>
              </a:rPr>
              <a:t>e=nBsωcosωt=</a:t>
            </a:r>
            <a:r>
              <a:rPr sz="2400" b="1" spc="-90">
                <a:solidFill>
                  <a:srgbClr val="FF3300"/>
                </a:solidFill>
                <a:latin typeface="Times New Roman"/>
                <a:cs typeface="Times New Roman"/>
              </a:rPr>
              <a:t>E</a:t>
            </a:r>
            <a:r>
              <a:rPr sz="2325" b="1" spc="-135" baseline="-21505">
                <a:solidFill>
                  <a:srgbClr val="FF3300"/>
                </a:solidFill>
                <a:latin typeface="Times New Roman"/>
                <a:cs typeface="Times New Roman"/>
              </a:rPr>
              <a:t>m</a:t>
            </a:r>
            <a:r>
              <a:rPr sz="2400" b="1" spc="-90">
                <a:solidFill>
                  <a:srgbClr val="FF3300"/>
                </a:solidFill>
                <a:latin typeface="Times New Roman"/>
                <a:cs typeface="Times New Roman"/>
              </a:rPr>
              <a:t>cosωt</a:t>
            </a:r>
            <a:r>
              <a:rPr sz="2400" b="1" spc="-90">
                <a:latin typeface="Times New Roman"/>
                <a:cs typeface="Times New Roman"/>
              </a:rPr>
              <a:t>(</a:t>
            </a:r>
            <a:r>
              <a:rPr sz="2400" b="1">
                <a:latin typeface="Microsoft JhengHei"/>
                <a:cs typeface="Microsoft JhengHei"/>
              </a:rPr>
              <a:t>从</a:t>
            </a:r>
            <a:r>
              <a:rPr sz="2400" b="1" spc="-10">
                <a:latin typeface="Times New Roman"/>
                <a:cs typeface="Times New Roman"/>
              </a:rPr>
              <a:t>B</a:t>
            </a:r>
            <a:r>
              <a:rPr sz="2400" b="1" spc="-10">
                <a:latin typeface="MS Gothic"/>
                <a:cs typeface="MS Gothic"/>
              </a:rPr>
              <a:t>∥</a:t>
            </a:r>
            <a:r>
              <a:rPr sz="2400" b="1" spc="-10">
                <a:latin typeface="Times New Roman"/>
                <a:cs typeface="Times New Roman"/>
              </a:rPr>
              <a:t>S</a:t>
            </a:r>
            <a:r>
              <a:rPr sz="2400" b="1">
                <a:latin typeface="Microsoft JhengHei"/>
                <a:cs typeface="Microsoft JhengHei"/>
              </a:rPr>
              <a:t>开始计时</a:t>
            </a:r>
            <a:r>
              <a:rPr sz="2400" b="1" spc="-50">
                <a:latin typeface="Times New Roman"/>
                <a:cs typeface="Times New Roman"/>
              </a:rPr>
              <a:t>) </a:t>
            </a:r>
            <a:r>
              <a:rPr sz="2800" b="1" spc="180">
                <a:solidFill>
                  <a:srgbClr val="333399"/>
                </a:solidFill>
                <a:latin typeface="Microsoft JhengHei"/>
                <a:cs typeface="Microsoft JhengHei"/>
              </a:rPr>
              <a:t>(2)</a:t>
            </a:r>
            <a:r>
              <a:rPr sz="2800" b="1" spc="125">
                <a:solidFill>
                  <a:srgbClr val="333399"/>
                </a:solidFill>
                <a:latin typeface="Microsoft JhengHei"/>
                <a:cs typeface="Microsoft JhengHei"/>
              </a:rPr>
              <a:t>感应电流:</a:t>
            </a:r>
            <a:endParaRPr sz="2800">
              <a:latin typeface="Microsoft JhengHei"/>
              <a:cs typeface="Microsoft JhengHei"/>
            </a:endParaRPr>
          </a:p>
          <a:p>
            <a:pPr marL="276225">
              <a:lnSpc>
                <a:spcPct val="100000"/>
              </a:lnSpc>
              <a:spcBef>
                <a:spcPts val="215"/>
              </a:spcBef>
            </a:pPr>
            <a:r>
              <a:rPr sz="2800" b="1">
                <a:solidFill>
                  <a:srgbClr val="FF3300"/>
                </a:solidFill>
                <a:latin typeface="Microsoft JhengHei"/>
                <a:cs typeface="Microsoft JhengHei"/>
              </a:rPr>
              <a:t>i=(nBsω/R)sinωt=</a:t>
            </a:r>
            <a:r>
              <a:rPr sz="2400" b="1">
                <a:solidFill>
                  <a:srgbClr val="FF3300"/>
                </a:solidFill>
                <a:latin typeface="Times New Roman"/>
                <a:cs typeface="Times New Roman"/>
              </a:rPr>
              <a:t>I</a:t>
            </a:r>
            <a:r>
              <a:rPr sz="2325" b="1" baseline="-21505">
                <a:solidFill>
                  <a:srgbClr val="FF3300"/>
                </a:solidFill>
                <a:latin typeface="Times New Roman"/>
                <a:cs typeface="Times New Roman"/>
              </a:rPr>
              <a:t>m</a:t>
            </a:r>
            <a:r>
              <a:rPr sz="2400" b="1">
                <a:solidFill>
                  <a:srgbClr val="FF3300"/>
                </a:solidFill>
                <a:latin typeface="Times New Roman"/>
                <a:cs typeface="Times New Roman"/>
              </a:rPr>
              <a:t>sinωt</a:t>
            </a:r>
            <a:r>
              <a:rPr sz="2400" b="1">
                <a:latin typeface="Times New Roman"/>
                <a:cs typeface="Times New Roman"/>
              </a:rPr>
              <a:t>(</a:t>
            </a:r>
            <a:r>
              <a:rPr sz="2400" b="1">
                <a:latin typeface="Microsoft JhengHei"/>
                <a:cs typeface="Microsoft JhengHei"/>
              </a:rPr>
              <a:t>从中性面开始计时</a:t>
            </a:r>
            <a:r>
              <a:rPr sz="2400" b="1" spc="-50">
                <a:latin typeface="Times New Roman"/>
                <a:cs typeface="Times New Roman"/>
              </a:rPr>
              <a:t>)</a:t>
            </a:r>
            <a:endParaRPr sz="2400">
              <a:latin typeface="Times New Roman"/>
              <a:cs typeface="Times New Roman"/>
            </a:endParaRPr>
          </a:p>
          <a:p>
            <a:pPr marL="25400" marR="17780" indent="250825">
              <a:lnSpc>
                <a:spcPct val="105400"/>
              </a:lnSpc>
              <a:spcBef>
                <a:spcPts val="425"/>
              </a:spcBef>
            </a:pPr>
            <a:r>
              <a:rPr sz="2800" b="1" spc="-30">
                <a:solidFill>
                  <a:srgbClr val="FF3300"/>
                </a:solidFill>
                <a:latin typeface="Microsoft JhengHei"/>
                <a:cs typeface="Microsoft JhengHei"/>
              </a:rPr>
              <a:t>i=(nBsω/R)cosωt=</a:t>
            </a:r>
            <a:r>
              <a:rPr sz="2400" b="1" spc="-30">
                <a:solidFill>
                  <a:srgbClr val="FF3300"/>
                </a:solidFill>
                <a:latin typeface="Times New Roman"/>
                <a:cs typeface="Times New Roman"/>
              </a:rPr>
              <a:t>I</a:t>
            </a:r>
            <a:r>
              <a:rPr sz="2325" b="1" spc="-44" baseline="-21505">
                <a:solidFill>
                  <a:srgbClr val="FF3300"/>
                </a:solidFill>
                <a:latin typeface="Times New Roman"/>
                <a:cs typeface="Times New Roman"/>
              </a:rPr>
              <a:t>m</a:t>
            </a:r>
            <a:r>
              <a:rPr sz="2400" b="1" spc="-30">
                <a:solidFill>
                  <a:srgbClr val="FF3300"/>
                </a:solidFill>
                <a:latin typeface="Times New Roman"/>
                <a:cs typeface="Times New Roman"/>
              </a:rPr>
              <a:t>cosωt</a:t>
            </a:r>
            <a:r>
              <a:rPr sz="2400" b="1" spc="-30">
                <a:latin typeface="Times New Roman"/>
                <a:cs typeface="Times New Roman"/>
              </a:rPr>
              <a:t>(</a:t>
            </a:r>
            <a:r>
              <a:rPr sz="2400" b="1">
                <a:latin typeface="Microsoft JhengHei"/>
                <a:cs typeface="Microsoft JhengHei"/>
              </a:rPr>
              <a:t>从从</a:t>
            </a:r>
            <a:r>
              <a:rPr sz="2400" b="1" spc="-10">
                <a:latin typeface="Times New Roman"/>
                <a:cs typeface="Times New Roman"/>
              </a:rPr>
              <a:t>B</a:t>
            </a:r>
            <a:r>
              <a:rPr sz="2400" b="1" spc="-10">
                <a:latin typeface="MS Gothic"/>
                <a:cs typeface="MS Gothic"/>
              </a:rPr>
              <a:t>∥</a:t>
            </a:r>
            <a:r>
              <a:rPr sz="2400" b="1" spc="-10">
                <a:latin typeface="Times New Roman"/>
                <a:cs typeface="Times New Roman"/>
              </a:rPr>
              <a:t>S</a:t>
            </a:r>
            <a:r>
              <a:rPr sz="2400" b="1">
                <a:latin typeface="Microsoft JhengHei"/>
                <a:cs typeface="Microsoft JhengHei"/>
              </a:rPr>
              <a:t>开始计时</a:t>
            </a:r>
            <a:r>
              <a:rPr sz="2400" b="1" spc="-50">
                <a:latin typeface="Times New Roman"/>
                <a:cs typeface="Times New Roman"/>
              </a:rPr>
              <a:t>) </a:t>
            </a:r>
            <a:r>
              <a:rPr sz="2800" b="1" spc="180">
                <a:solidFill>
                  <a:srgbClr val="333399"/>
                </a:solidFill>
                <a:latin typeface="Microsoft JhengHei"/>
                <a:cs typeface="Microsoft JhengHei"/>
              </a:rPr>
              <a:t>(3)</a:t>
            </a:r>
            <a:r>
              <a:rPr sz="2800" b="1" spc="55">
                <a:solidFill>
                  <a:srgbClr val="333399"/>
                </a:solidFill>
                <a:latin typeface="Microsoft JhengHei"/>
                <a:cs typeface="Microsoft JhengHei"/>
              </a:rPr>
              <a:t>外电路电阻两端的电压:</a:t>
            </a:r>
            <a:endParaRPr sz="2800">
              <a:latin typeface="Microsoft JhengHei"/>
              <a:cs typeface="Microsoft JhengHei"/>
            </a:endParaRPr>
          </a:p>
          <a:p>
            <a:pPr marL="348615" marR="2687955">
              <a:lnSpc>
                <a:spcPct val="117900"/>
              </a:lnSpc>
              <a:spcBef>
                <a:spcPts val="35"/>
              </a:spcBef>
            </a:pPr>
            <a:r>
              <a:rPr sz="2800" b="1" spc="-114">
                <a:solidFill>
                  <a:srgbClr val="FF3300"/>
                </a:solidFill>
                <a:latin typeface="Microsoft JhengHei"/>
                <a:cs typeface="Microsoft JhengHei"/>
              </a:rPr>
              <a:t>u=</a:t>
            </a:r>
            <a:r>
              <a:rPr sz="2400" b="1" spc="-114">
                <a:solidFill>
                  <a:srgbClr val="FF3300"/>
                </a:solidFill>
                <a:latin typeface="Times New Roman"/>
                <a:cs typeface="Times New Roman"/>
              </a:rPr>
              <a:t>U</a:t>
            </a:r>
            <a:r>
              <a:rPr sz="2325" b="1" spc="-172" baseline="-21505">
                <a:solidFill>
                  <a:srgbClr val="FF3300"/>
                </a:solidFill>
                <a:latin typeface="Times New Roman"/>
                <a:cs typeface="Times New Roman"/>
              </a:rPr>
              <a:t>m</a:t>
            </a:r>
            <a:r>
              <a:rPr sz="2400" b="1" spc="-114">
                <a:solidFill>
                  <a:srgbClr val="FF3300"/>
                </a:solidFill>
                <a:latin typeface="Times New Roman"/>
                <a:cs typeface="Times New Roman"/>
              </a:rPr>
              <a:t>sinωt</a:t>
            </a:r>
            <a:r>
              <a:rPr sz="2400" b="1" spc="-114">
                <a:latin typeface="Times New Roman"/>
                <a:cs typeface="Times New Roman"/>
              </a:rPr>
              <a:t>(</a:t>
            </a:r>
            <a:r>
              <a:rPr sz="2400" b="1">
                <a:latin typeface="Microsoft JhengHei"/>
                <a:cs typeface="Microsoft JhengHei"/>
              </a:rPr>
              <a:t>从中性面开始计时</a:t>
            </a:r>
            <a:r>
              <a:rPr sz="2400" b="1" spc="-50">
                <a:latin typeface="Times New Roman"/>
                <a:cs typeface="Times New Roman"/>
              </a:rPr>
              <a:t>) </a:t>
            </a:r>
            <a:r>
              <a:rPr sz="2800" b="1" spc="-114">
                <a:solidFill>
                  <a:srgbClr val="FF3300"/>
                </a:solidFill>
                <a:latin typeface="Microsoft JhengHei"/>
                <a:cs typeface="Microsoft JhengHei"/>
              </a:rPr>
              <a:t>u=</a:t>
            </a:r>
            <a:r>
              <a:rPr sz="2400" b="1" spc="-114">
                <a:solidFill>
                  <a:srgbClr val="FF3300"/>
                </a:solidFill>
                <a:latin typeface="Times New Roman"/>
                <a:cs typeface="Times New Roman"/>
              </a:rPr>
              <a:t>U</a:t>
            </a:r>
            <a:r>
              <a:rPr sz="2325" b="1" spc="-172" baseline="-21505">
                <a:solidFill>
                  <a:srgbClr val="FF3300"/>
                </a:solidFill>
                <a:latin typeface="Times New Roman"/>
                <a:cs typeface="Times New Roman"/>
              </a:rPr>
              <a:t>m</a:t>
            </a:r>
            <a:r>
              <a:rPr sz="2400" b="1" spc="-114">
                <a:solidFill>
                  <a:srgbClr val="FF3300"/>
                </a:solidFill>
                <a:latin typeface="Times New Roman"/>
                <a:cs typeface="Times New Roman"/>
              </a:rPr>
              <a:t>cosωt</a:t>
            </a:r>
            <a:r>
              <a:rPr sz="2400" b="1" spc="-114">
                <a:latin typeface="Times New Roman"/>
                <a:cs typeface="Times New Roman"/>
              </a:rPr>
              <a:t>(</a:t>
            </a:r>
            <a:r>
              <a:rPr sz="2400" b="1">
                <a:latin typeface="Microsoft JhengHei"/>
                <a:cs typeface="Microsoft JhengHei"/>
              </a:rPr>
              <a:t>从从</a:t>
            </a:r>
            <a:r>
              <a:rPr sz="2400" b="1" spc="-10">
                <a:latin typeface="Times New Roman"/>
                <a:cs typeface="Times New Roman"/>
              </a:rPr>
              <a:t>B</a:t>
            </a:r>
            <a:r>
              <a:rPr sz="2400" b="1" spc="-10">
                <a:latin typeface="MS Gothic"/>
                <a:cs typeface="MS Gothic"/>
              </a:rPr>
              <a:t>∥</a:t>
            </a:r>
            <a:r>
              <a:rPr sz="2400" b="1" spc="-10">
                <a:latin typeface="Times New Roman"/>
                <a:cs typeface="Times New Roman"/>
              </a:rPr>
              <a:t>S</a:t>
            </a:r>
            <a:r>
              <a:rPr sz="2400" b="1">
                <a:latin typeface="Microsoft JhengHei"/>
                <a:cs typeface="Microsoft JhengHei"/>
              </a:rPr>
              <a:t>开始计时</a:t>
            </a:r>
            <a:r>
              <a:rPr sz="2400" b="1" spc="-50">
                <a:latin typeface="Times New Roman"/>
                <a:cs typeface="Times New Roman"/>
              </a:rPr>
              <a:t>)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69900" y="5638800"/>
            <a:ext cx="997585" cy="1046480"/>
            <a:chOff x="469900" y="5638800"/>
            <a:chExt cx="997585" cy="1046480"/>
          </a:xfrm>
        </p:grpSpPr>
        <p:sp>
          <p:nvSpPr>
            <p:cNvPr id="6" name="object 6"/>
            <p:cNvSpPr/>
            <p:nvPr/>
          </p:nvSpPr>
          <p:spPr>
            <a:xfrm>
              <a:off x="469900" y="5817730"/>
              <a:ext cx="997585" cy="725170"/>
            </a:xfrm>
            <a:custGeom>
              <a:rect l="l" t="t" r="r" b="b"/>
              <a:pathLst>
                <a:path w="997585" h="725170">
                  <a:moveTo>
                    <a:pt x="997572" y="686777"/>
                  </a:moveTo>
                  <a:lnTo>
                    <a:pt x="965822" y="677252"/>
                  </a:lnTo>
                  <a:lnTo>
                    <a:pt x="870572" y="648677"/>
                  </a:lnTo>
                  <a:lnTo>
                    <a:pt x="870572" y="677252"/>
                  </a:lnTo>
                  <a:lnTo>
                    <a:pt x="0" y="677252"/>
                  </a:lnTo>
                  <a:lnTo>
                    <a:pt x="0" y="696302"/>
                  </a:lnTo>
                  <a:lnTo>
                    <a:pt x="870572" y="696302"/>
                  </a:lnTo>
                  <a:lnTo>
                    <a:pt x="870572" y="724877"/>
                  </a:lnTo>
                  <a:lnTo>
                    <a:pt x="965822" y="696302"/>
                  </a:lnTo>
                  <a:lnTo>
                    <a:pt x="997572" y="686777"/>
                  </a:lnTo>
                  <a:close/>
                </a:path>
                <a:path w="997585" h="725170">
                  <a:moveTo>
                    <a:pt x="997572" y="470560"/>
                  </a:moveTo>
                  <a:lnTo>
                    <a:pt x="965822" y="461035"/>
                  </a:lnTo>
                  <a:lnTo>
                    <a:pt x="870572" y="432460"/>
                  </a:lnTo>
                  <a:lnTo>
                    <a:pt x="870572" y="461035"/>
                  </a:lnTo>
                  <a:lnTo>
                    <a:pt x="0" y="461035"/>
                  </a:lnTo>
                  <a:lnTo>
                    <a:pt x="0" y="480085"/>
                  </a:lnTo>
                  <a:lnTo>
                    <a:pt x="870572" y="480085"/>
                  </a:lnTo>
                  <a:lnTo>
                    <a:pt x="870572" y="508660"/>
                  </a:lnTo>
                  <a:lnTo>
                    <a:pt x="965822" y="480085"/>
                  </a:lnTo>
                  <a:lnTo>
                    <a:pt x="997572" y="470560"/>
                  </a:lnTo>
                  <a:close/>
                </a:path>
                <a:path w="997585" h="725170">
                  <a:moveTo>
                    <a:pt x="997572" y="254330"/>
                  </a:moveTo>
                  <a:lnTo>
                    <a:pt x="965822" y="244805"/>
                  </a:lnTo>
                  <a:lnTo>
                    <a:pt x="870572" y="216230"/>
                  </a:lnTo>
                  <a:lnTo>
                    <a:pt x="870572" y="244805"/>
                  </a:lnTo>
                  <a:lnTo>
                    <a:pt x="0" y="244805"/>
                  </a:lnTo>
                  <a:lnTo>
                    <a:pt x="0" y="263855"/>
                  </a:lnTo>
                  <a:lnTo>
                    <a:pt x="870572" y="263855"/>
                  </a:lnTo>
                  <a:lnTo>
                    <a:pt x="870572" y="292430"/>
                  </a:lnTo>
                  <a:lnTo>
                    <a:pt x="965822" y="263855"/>
                  </a:lnTo>
                  <a:lnTo>
                    <a:pt x="997572" y="254330"/>
                  </a:lnTo>
                  <a:close/>
                </a:path>
                <a:path w="997585" h="725170">
                  <a:moveTo>
                    <a:pt x="997572" y="38100"/>
                  </a:moveTo>
                  <a:lnTo>
                    <a:pt x="965822" y="28575"/>
                  </a:lnTo>
                  <a:lnTo>
                    <a:pt x="870572" y="0"/>
                  </a:lnTo>
                  <a:lnTo>
                    <a:pt x="870572" y="28575"/>
                  </a:lnTo>
                  <a:lnTo>
                    <a:pt x="0" y="28575"/>
                  </a:lnTo>
                  <a:lnTo>
                    <a:pt x="0" y="47625"/>
                  </a:lnTo>
                  <a:lnTo>
                    <a:pt x="870572" y="47625"/>
                  </a:lnTo>
                  <a:lnTo>
                    <a:pt x="870572" y="76200"/>
                  </a:lnTo>
                  <a:lnTo>
                    <a:pt x="965822" y="47625"/>
                  </a:lnTo>
                  <a:lnTo>
                    <a:pt x="997572" y="381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642105" y="5963937"/>
              <a:ext cx="619125" cy="468630"/>
            </a:xfrm>
            <a:custGeom>
              <a:rect l="l" t="t" r="r" b="b"/>
              <a:pathLst>
                <a:path w="619125" h="468629">
                  <a:moveTo>
                    <a:pt x="0" y="0"/>
                  </a:moveTo>
                  <a:lnTo>
                    <a:pt x="619028" y="0"/>
                  </a:lnTo>
                  <a:lnTo>
                    <a:pt x="619028" y="468228"/>
                  </a:lnTo>
                  <a:lnTo>
                    <a:pt x="0" y="468228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951619" y="5638800"/>
              <a:ext cx="0" cy="1046480"/>
            </a:xfrm>
            <a:custGeom>
              <a:rect l="l" t="t" r="r" b="b"/>
              <a:pathLst>
                <a:path h="1046478">
                  <a:moveTo>
                    <a:pt x="0" y="0"/>
                  </a:moveTo>
                  <a:lnTo>
                    <a:pt x="0" y="1046161"/>
                  </a:lnTo>
                </a:path>
              </a:pathLst>
            </a:custGeom>
            <a:ln w="38100">
              <a:solidFill>
                <a:srgbClr val="000000"/>
              </a:solidFill>
              <a:prstDash val="sysDashDot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640440" y="5638800"/>
            <a:ext cx="997585" cy="1046480"/>
            <a:chOff x="1640440" y="5638800"/>
            <a:chExt cx="997585" cy="1046480"/>
          </a:xfrm>
        </p:grpSpPr>
        <p:sp>
          <p:nvSpPr>
            <p:cNvPr id="10" name="object 10"/>
            <p:cNvSpPr/>
            <p:nvPr/>
          </p:nvSpPr>
          <p:spPr>
            <a:xfrm>
              <a:off x="1640433" y="5817730"/>
              <a:ext cx="997585" cy="725170"/>
            </a:xfrm>
            <a:custGeom>
              <a:rect l="l" t="t" r="r" b="b"/>
              <a:pathLst>
                <a:path w="997585" h="725170">
                  <a:moveTo>
                    <a:pt x="997572" y="686777"/>
                  </a:moveTo>
                  <a:lnTo>
                    <a:pt x="965822" y="677252"/>
                  </a:lnTo>
                  <a:lnTo>
                    <a:pt x="870572" y="648677"/>
                  </a:lnTo>
                  <a:lnTo>
                    <a:pt x="870572" y="677252"/>
                  </a:lnTo>
                  <a:lnTo>
                    <a:pt x="0" y="677252"/>
                  </a:lnTo>
                  <a:lnTo>
                    <a:pt x="0" y="696302"/>
                  </a:lnTo>
                  <a:lnTo>
                    <a:pt x="870572" y="696302"/>
                  </a:lnTo>
                  <a:lnTo>
                    <a:pt x="870572" y="724877"/>
                  </a:lnTo>
                  <a:lnTo>
                    <a:pt x="965822" y="696302"/>
                  </a:lnTo>
                  <a:lnTo>
                    <a:pt x="997572" y="686777"/>
                  </a:lnTo>
                  <a:close/>
                </a:path>
                <a:path w="997585" h="725170">
                  <a:moveTo>
                    <a:pt x="997572" y="470560"/>
                  </a:moveTo>
                  <a:lnTo>
                    <a:pt x="965822" y="461035"/>
                  </a:lnTo>
                  <a:lnTo>
                    <a:pt x="870572" y="432460"/>
                  </a:lnTo>
                  <a:lnTo>
                    <a:pt x="870572" y="461035"/>
                  </a:lnTo>
                  <a:lnTo>
                    <a:pt x="0" y="461035"/>
                  </a:lnTo>
                  <a:lnTo>
                    <a:pt x="0" y="480085"/>
                  </a:lnTo>
                  <a:lnTo>
                    <a:pt x="870572" y="480085"/>
                  </a:lnTo>
                  <a:lnTo>
                    <a:pt x="870572" y="508660"/>
                  </a:lnTo>
                  <a:lnTo>
                    <a:pt x="965822" y="480085"/>
                  </a:lnTo>
                  <a:lnTo>
                    <a:pt x="997572" y="470560"/>
                  </a:lnTo>
                  <a:close/>
                </a:path>
                <a:path w="997585" h="725170">
                  <a:moveTo>
                    <a:pt x="997572" y="254330"/>
                  </a:moveTo>
                  <a:lnTo>
                    <a:pt x="965822" y="244805"/>
                  </a:lnTo>
                  <a:lnTo>
                    <a:pt x="870572" y="216230"/>
                  </a:lnTo>
                  <a:lnTo>
                    <a:pt x="870572" y="244805"/>
                  </a:lnTo>
                  <a:lnTo>
                    <a:pt x="0" y="244805"/>
                  </a:lnTo>
                  <a:lnTo>
                    <a:pt x="0" y="263855"/>
                  </a:lnTo>
                  <a:lnTo>
                    <a:pt x="870572" y="263855"/>
                  </a:lnTo>
                  <a:lnTo>
                    <a:pt x="870572" y="292430"/>
                  </a:lnTo>
                  <a:lnTo>
                    <a:pt x="965822" y="263855"/>
                  </a:lnTo>
                  <a:lnTo>
                    <a:pt x="997572" y="254330"/>
                  </a:lnTo>
                  <a:close/>
                </a:path>
                <a:path w="997585" h="725170">
                  <a:moveTo>
                    <a:pt x="997572" y="38100"/>
                  </a:moveTo>
                  <a:lnTo>
                    <a:pt x="965822" y="28575"/>
                  </a:lnTo>
                  <a:lnTo>
                    <a:pt x="870572" y="0"/>
                  </a:lnTo>
                  <a:lnTo>
                    <a:pt x="870572" y="28575"/>
                  </a:lnTo>
                  <a:lnTo>
                    <a:pt x="0" y="28575"/>
                  </a:lnTo>
                  <a:lnTo>
                    <a:pt x="0" y="47625"/>
                  </a:lnTo>
                  <a:lnTo>
                    <a:pt x="870572" y="47625"/>
                  </a:lnTo>
                  <a:lnTo>
                    <a:pt x="870572" y="76200"/>
                  </a:lnTo>
                  <a:lnTo>
                    <a:pt x="965822" y="47625"/>
                  </a:lnTo>
                  <a:lnTo>
                    <a:pt x="997572" y="381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812645" y="5963937"/>
              <a:ext cx="619125" cy="468630"/>
            </a:xfrm>
            <a:custGeom>
              <a:rect l="l" t="t" r="r" b="b"/>
              <a:pathLst>
                <a:path w="619125" h="468629">
                  <a:moveTo>
                    <a:pt x="0" y="0"/>
                  </a:moveTo>
                  <a:lnTo>
                    <a:pt x="619028" y="0"/>
                  </a:lnTo>
                  <a:lnTo>
                    <a:pt x="619028" y="468228"/>
                  </a:lnTo>
                  <a:lnTo>
                    <a:pt x="0" y="468228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 flipH="1">
              <a:off x="1812646" y="5638800"/>
              <a:ext cx="0" cy="1046480"/>
            </a:xfrm>
            <a:custGeom>
              <a:rect l="l" t="t" r="r" b="b"/>
              <a:pathLst>
                <a:path h="1046478">
                  <a:moveTo>
                    <a:pt x="0" y="0"/>
                  </a:moveTo>
                  <a:lnTo>
                    <a:pt x="0" y="1046161"/>
                  </a:lnTo>
                </a:path>
              </a:pathLst>
            </a:custGeom>
            <a:ln w="38100">
              <a:solidFill>
                <a:srgbClr val="000000"/>
              </a:solidFill>
              <a:prstDash val="sysDashDot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2741189" y="5638800"/>
            <a:ext cx="997585" cy="1046480"/>
            <a:chOff x="2741189" y="5638800"/>
            <a:chExt cx="997585" cy="1046480"/>
          </a:xfrm>
        </p:grpSpPr>
        <p:sp>
          <p:nvSpPr>
            <p:cNvPr id="14" name="object 14"/>
            <p:cNvSpPr/>
            <p:nvPr/>
          </p:nvSpPr>
          <p:spPr>
            <a:xfrm>
              <a:off x="2741180" y="5817730"/>
              <a:ext cx="997585" cy="725170"/>
            </a:xfrm>
            <a:custGeom>
              <a:rect l="l" t="t" r="r" b="b"/>
              <a:pathLst>
                <a:path w="997585" h="725170">
                  <a:moveTo>
                    <a:pt x="997585" y="686777"/>
                  </a:moveTo>
                  <a:lnTo>
                    <a:pt x="965835" y="677252"/>
                  </a:lnTo>
                  <a:lnTo>
                    <a:pt x="870585" y="648677"/>
                  </a:lnTo>
                  <a:lnTo>
                    <a:pt x="870585" y="677252"/>
                  </a:lnTo>
                  <a:lnTo>
                    <a:pt x="0" y="677252"/>
                  </a:lnTo>
                  <a:lnTo>
                    <a:pt x="0" y="696302"/>
                  </a:lnTo>
                  <a:lnTo>
                    <a:pt x="870585" y="696302"/>
                  </a:lnTo>
                  <a:lnTo>
                    <a:pt x="870585" y="724877"/>
                  </a:lnTo>
                  <a:lnTo>
                    <a:pt x="965835" y="696302"/>
                  </a:lnTo>
                  <a:lnTo>
                    <a:pt x="997585" y="686777"/>
                  </a:lnTo>
                  <a:close/>
                </a:path>
                <a:path w="997585" h="725170">
                  <a:moveTo>
                    <a:pt x="997585" y="470560"/>
                  </a:moveTo>
                  <a:lnTo>
                    <a:pt x="965835" y="461035"/>
                  </a:lnTo>
                  <a:lnTo>
                    <a:pt x="870585" y="432460"/>
                  </a:lnTo>
                  <a:lnTo>
                    <a:pt x="870585" y="461035"/>
                  </a:lnTo>
                  <a:lnTo>
                    <a:pt x="0" y="461035"/>
                  </a:lnTo>
                  <a:lnTo>
                    <a:pt x="0" y="480085"/>
                  </a:lnTo>
                  <a:lnTo>
                    <a:pt x="870585" y="480085"/>
                  </a:lnTo>
                  <a:lnTo>
                    <a:pt x="870585" y="508660"/>
                  </a:lnTo>
                  <a:lnTo>
                    <a:pt x="965835" y="480085"/>
                  </a:lnTo>
                  <a:lnTo>
                    <a:pt x="997585" y="470560"/>
                  </a:lnTo>
                  <a:close/>
                </a:path>
                <a:path w="997585" h="725170">
                  <a:moveTo>
                    <a:pt x="997585" y="254330"/>
                  </a:moveTo>
                  <a:lnTo>
                    <a:pt x="965835" y="244805"/>
                  </a:lnTo>
                  <a:lnTo>
                    <a:pt x="870585" y="216230"/>
                  </a:lnTo>
                  <a:lnTo>
                    <a:pt x="870585" y="244805"/>
                  </a:lnTo>
                  <a:lnTo>
                    <a:pt x="0" y="244805"/>
                  </a:lnTo>
                  <a:lnTo>
                    <a:pt x="0" y="263855"/>
                  </a:lnTo>
                  <a:lnTo>
                    <a:pt x="870585" y="263855"/>
                  </a:lnTo>
                  <a:lnTo>
                    <a:pt x="870585" y="292430"/>
                  </a:lnTo>
                  <a:lnTo>
                    <a:pt x="965835" y="263855"/>
                  </a:lnTo>
                  <a:lnTo>
                    <a:pt x="997585" y="254330"/>
                  </a:lnTo>
                  <a:close/>
                </a:path>
                <a:path w="997585" h="725170">
                  <a:moveTo>
                    <a:pt x="997585" y="38100"/>
                  </a:moveTo>
                  <a:lnTo>
                    <a:pt x="965835" y="28575"/>
                  </a:lnTo>
                  <a:lnTo>
                    <a:pt x="870585" y="0"/>
                  </a:lnTo>
                  <a:lnTo>
                    <a:pt x="870585" y="28575"/>
                  </a:lnTo>
                  <a:lnTo>
                    <a:pt x="0" y="28575"/>
                  </a:lnTo>
                  <a:lnTo>
                    <a:pt x="0" y="47625"/>
                  </a:lnTo>
                  <a:lnTo>
                    <a:pt x="870585" y="47625"/>
                  </a:lnTo>
                  <a:lnTo>
                    <a:pt x="870585" y="76200"/>
                  </a:lnTo>
                  <a:lnTo>
                    <a:pt x="965835" y="47625"/>
                  </a:lnTo>
                  <a:lnTo>
                    <a:pt x="997585" y="381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913394" y="5963937"/>
              <a:ext cx="619125" cy="468630"/>
            </a:xfrm>
            <a:custGeom>
              <a:rect l="l" t="t" r="r" b="b"/>
              <a:pathLst>
                <a:path w="619125" h="468629">
                  <a:moveTo>
                    <a:pt x="0" y="0"/>
                  </a:moveTo>
                  <a:lnTo>
                    <a:pt x="619028" y="0"/>
                  </a:lnTo>
                  <a:lnTo>
                    <a:pt x="619028" y="468228"/>
                  </a:lnTo>
                  <a:lnTo>
                    <a:pt x="0" y="468228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 flipH="1">
              <a:off x="2810223" y="5638800"/>
              <a:ext cx="0" cy="1046480"/>
            </a:xfrm>
            <a:custGeom>
              <a:rect l="l" t="t" r="r" b="b"/>
              <a:pathLst>
                <a:path h="1046478">
                  <a:moveTo>
                    <a:pt x="0" y="0"/>
                  </a:moveTo>
                  <a:lnTo>
                    <a:pt x="0" y="1046161"/>
                  </a:lnTo>
                </a:path>
              </a:pathLst>
            </a:custGeom>
            <a:ln w="38100">
              <a:solidFill>
                <a:srgbClr val="000000"/>
              </a:solidFill>
              <a:prstDash val="sysDashDot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3825247" y="5638800"/>
            <a:ext cx="997585" cy="1046480"/>
            <a:chOff x="3825247" y="5638800"/>
            <a:chExt cx="997585" cy="1046480"/>
          </a:xfrm>
        </p:grpSpPr>
        <p:sp>
          <p:nvSpPr>
            <p:cNvPr id="18" name="object 18"/>
            <p:cNvSpPr/>
            <p:nvPr/>
          </p:nvSpPr>
          <p:spPr>
            <a:xfrm>
              <a:off x="3825240" y="5817730"/>
              <a:ext cx="997585" cy="725170"/>
            </a:xfrm>
            <a:custGeom>
              <a:rect l="l" t="t" r="r" b="b"/>
              <a:pathLst>
                <a:path w="997585" h="725170">
                  <a:moveTo>
                    <a:pt x="997585" y="686777"/>
                  </a:moveTo>
                  <a:lnTo>
                    <a:pt x="965835" y="677252"/>
                  </a:lnTo>
                  <a:lnTo>
                    <a:pt x="870585" y="648677"/>
                  </a:lnTo>
                  <a:lnTo>
                    <a:pt x="870585" y="677252"/>
                  </a:lnTo>
                  <a:lnTo>
                    <a:pt x="0" y="677252"/>
                  </a:lnTo>
                  <a:lnTo>
                    <a:pt x="0" y="696302"/>
                  </a:lnTo>
                  <a:lnTo>
                    <a:pt x="870585" y="696302"/>
                  </a:lnTo>
                  <a:lnTo>
                    <a:pt x="870585" y="724877"/>
                  </a:lnTo>
                  <a:lnTo>
                    <a:pt x="965835" y="696302"/>
                  </a:lnTo>
                  <a:lnTo>
                    <a:pt x="997585" y="686777"/>
                  </a:lnTo>
                  <a:close/>
                </a:path>
                <a:path w="997585" h="725170">
                  <a:moveTo>
                    <a:pt x="997585" y="470560"/>
                  </a:moveTo>
                  <a:lnTo>
                    <a:pt x="965835" y="461035"/>
                  </a:lnTo>
                  <a:lnTo>
                    <a:pt x="870585" y="432460"/>
                  </a:lnTo>
                  <a:lnTo>
                    <a:pt x="870585" y="461035"/>
                  </a:lnTo>
                  <a:lnTo>
                    <a:pt x="0" y="461035"/>
                  </a:lnTo>
                  <a:lnTo>
                    <a:pt x="0" y="480085"/>
                  </a:lnTo>
                  <a:lnTo>
                    <a:pt x="870585" y="480085"/>
                  </a:lnTo>
                  <a:lnTo>
                    <a:pt x="870585" y="508660"/>
                  </a:lnTo>
                  <a:lnTo>
                    <a:pt x="965835" y="480085"/>
                  </a:lnTo>
                  <a:lnTo>
                    <a:pt x="997585" y="470560"/>
                  </a:lnTo>
                  <a:close/>
                </a:path>
                <a:path w="997585" h="725170">
                  <a:moveTo>
                    <a:pt x="997585" y="254330"/>
                  </a:moveTo>
                  <a:lnTo>
                    <a:pt x="965835" y="244805"/>
                  </a:lnTo>
                  <a:lnTo>
                    <a:pt x="870585" y="216230"/>
                  </a:lnTo>
                  <a:lnTo>
                    <a:pt x="870585" y="244805"/>
                  </a:lnTo>
                  <a:lnTo>
                    <a:pt x="0" y="244805"/>
                  </a:lnTo>
                  <a:lnTo>
                    <a:pt x="0" y="263855"/>
                  </a:lnTo>
                  <a:lnTo>
                    <a:pt x="870585" y="263855"/>
                  </a:lnTo>
                  <a:lnTo>
                    <a:pt x="870585" y="292430"/>
                  </a:lnTo>
                  <a:lnTo>
                    <a:pt x="965835" y="263855"/>
                  </a:lnTo>
                  <a:lnTo>
                    <a:pt x="997585" y="254330"/>
                  </a:lnTo>
                  <a:close/>
                </a:path>
                <a:path w="997585" h="725170">
                  <a:moveTo>
                    <a:pt x="997585" y="38100"/>
                  </a:moveTo>
                  <a:lnTo>
                    <a:pt x="965835" y="28575"/>
                  </a:lnTo>
                  <a:lnTo>
                    <a:pt x="870585" y="0"/>
                  </a:lnTo>
                  <a:lnTo>
                    <a:pt x="870585" y="28575"/>
                  </a:lnTo>
                  <a:lnTo>
                    <a:pt x="0" y="28575"/>
                  </a:lnTo>
                  <a:lnTo>
                    <a:pt x="0" y="47625"/>
                  </a:lnTo>
                  <a:lnTo>
                    <a:pt x="870585" y="47625"/>
                  </a:lnTo>
                  <a:lnTo>
                    <a:pt x="870585" y="76200"/>
                  </a:lnTo>
                  <a:lnTo>
                    <a:pt x="965835" y="47625"/>
                  </a:lnTo>
                  <a:lnTo>
                    <a:pt x="997585" y="381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4049036" y="5783481"/>
              <a:ext cx="550545" cy="793750"/>
            </a:xfrm>
            <a:custGeom>
              <a:rect l="l" t="t" r="r" b="b"/>
              <a:pathLst>
                <a:path w="550545" h="793750">
                  <a:moveTo>
                    <a:pt x="1" y="396683"/>
                  </a:moveTo>
                  <a:lnTo>
                    <a:pt x="2512" y="342855"/>
                  </a:lnTo>
                  <a:lnTo>
                    <a:pt x="9825" y="291229"/>
                  </a:lnTo>
                  <a:lnTo>
                    <a:pt x="21612" y="242276"/>
                  </a:lnTo>
                  <a:lnTo>
                    <a:pt x="37547" y="196469"/>
                  </a:lnTo>
                  <a:lnTo>
                    <a:pt x="57301" y="154282"/>
                  </a:lnTo>
                  <a:lnTo>
                    <a:pt x="80546" y="116185"/>
                  </a:lnTo>
                  <a:lnTo>
                    <a:pt x="106956" y="82654"/>
                  </a:lnTo>
                  <a:lnTo>
                    <a:pt x="136202" y="54159"/>
                  </a:lnTo>
                  <a:lnTo>
                    <a:pt x="167957" y="31173"/>
                  </a:lnTo>
                  <a:lnTo>
                    <a:pt x="237683" y="3621"/>
                  </a:lnTo>
                  <a:lnTo>
                    <a:pt x="274999" y="0"/>
                  </a:lnTo>
                  <a:lnTo>
                    <a:pt x="312313" y="3621"/>
                  </a:lnTo>
                  <a:lnTo>
                    <a:pt x="348103" y="14169"/>
                  </a:lnTo>
                  <a:lnTo>
                    <a:pt x="413794" y="54158"/>
                  </a:lnTo>
                  <a:lnTo>
                    <a:pt x="443040" y="82653"/>
                  </a:lnTo>
                  <a:lnTo>
                    <a:pt x="469450" y="116185"/>
                  </a:lnTo>
                  <a:lnTo>
                    <a:pt x="492696" y="154281"/>
                  </a:lnTo>
                  <a:lnTo>
                    <a:pt x="512450" y="196469"/>
                  </a:lnTo>
                  <a:lnTo>
                    <a:pt x="528385" y="242275"/>
                  </a:lnTo>
                  <a:lnTo>
                    <a:pt x="540172" y="291228"/>
                  </a:lnTo>
                  <a:lnTo>
                    <a:pt x="547485" y="342855"/>
                  </a:lnTo>
                  <a:lnTo>
                    <a:pt x="549995" y="396682"/>
                  </a:lnTo>
                  <a:lnTo>
                    <a:pt x="547484" y="450510"/>
                  </a:lnTo>
                  <a:lnTo>
                    <a:pt x="540171" y="502136"/>
                  </a:lnTo>
                  <a:lnTo>
                    <a:pt x="528384" y="551089"/>
                  </a:lnTo>
                  <a:lnTo>
                    <a:pt x="512449" y="596896"/>
                  </a:lnTo>
                  <a:lnTo>
                    <a:pt x="492696" y="639083"/>
                  </a:lnTo>
                  <a:lnTo>
                    <a:pt x="469450" y="677180"/>
                  </a:lnTo>
                  <a:lnTo>
                    <a:pt x="443040" y="710711"/>
                  </a:lnTo>
                  <a:lnTo>
                    <a:pt x="413794" y="739207"/>
                  </a:lnTo>
                  <a:lnTo>
                    <a:pt x="382039" y="762192"/>
                  </a:lnTo>
                  <a:lnTo>
                    <a:pt x="312313" y="789744"/>
                  </a:lnTo>
                  <a:lnTo>
                    <a:pt x="274997" y="793365"/>
                  </a:lnTo>
                  <a:lnTo>
                    <a:pt x="237682" y="789744"/>
                  </a:lnTo>
                  <a:lnTo>
                    <a:pt x="201892" y="779196"/>
                  </a:lnTo>
                  <a:lnTo>
                    <a:pt x="136201" y="739207"/>
                  </a:lnTo>
                  <a:lnTo>
                    <a:pt x="106954" y="710712"/>
                  </a:lnTo>
                  <a:lnTo>
                    <a:pt x="80544" y="677180"/>
                  </a:lnTo>
                  <a:lnTo>
                    <a:pt x="57299" y="639084"/>
                  </a:lnTo>
                  <a:lnTo>
                    <a:pt x="37545" y="596896"/>
                  </a:lnTo>
                  <a:lnTo>
                    <a:pt x="21610" y="551090"/>
                  </a:lnTo>
                  <a:lnTo>
                    <a:pt x="9823" y="502137"/>
                  </a:lnTo>
                  <a:lnTo>
                    <a:pt x="2510" y="450510"/>
                  </a:lnTo>
                  <a:lnTo>
                    <a:pt x="0" y="396683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 flipH="1">
              <a:off x="4324415" y="5638800"/>
              <a:ext cx="0" cy="1046480"/>
            </a:xfrm>
            <a:custGeom>
              <a:rect l="l" t="t" r="r" b="b"/>
              <a:pathLst>
                <a:path h="1046478">
                  <a:moveTo>
                    <a:pt x="0" y="0"/>
                  </a:moveTo>
                  <a:lnTo>
                    <a:pt x="0" y="1046161"/>
                  </a:lnTo>
                </a:path>
              </a:pathLst>
            </a:custGeom>
            <a:ln w="38100">
              <a:solidFill>
                <a:srgbClr val="000000"/>
              </a:solidFill>
              <a:prstDash val="sysDash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243072" y="4462309"/>
            <a:ext cx="3072383" cy="190054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96240" y="377507"/>
            <a:ext cx="8394700" cy="38830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6200" marR="132715">
              <a:lnSpc>
                <a:spcPct val="100000"/>
              </a:lnSpc>
              <a:spcBef>
                <a:spcPts val="100"/>
              </a:spcBef>
              <a:tabLst>
                <a:tab pos="608965"/>
                <a:tab pos="6476365"/>
              </a:tabLst>
            </a:pPr>
            <a:r>
              <a:rPr sz="2800" spc="-50">
                <a:latin typeface="黑体"/>
                <a:cs typeface="黑体"/>
              </a:rPr>
              <a:t>2</a:t>
            </a:r>
            <a:r>
              <a:rPr sz="2800">
                <a:latin typeface="黑体"/>
                <a:cs typeface="黑体"/>
              </a:rPr>
              <a:t>	</a:t>
            </a:r>
            <a:r>
              <a:rPr sz="2800" b="1">
                <a:latin typeface="微软雅黑"/>
                <a:cs typeface="微软雅黑"/>
              </a:rPr>
              <a:t>一矩形线圈绕垂直于匀强磁场并位于线圈平面</a:t>
            </a:r>
            <a:r>
              <a:rPr sz="2800" b="1" spc="-50">
                <a:latin typeface="微软雅黑"/>
                <a:cs typeface="微软雅黑"/>
              </a:rPr>
              <a:t>内</a:t>
            </a:r>
            <a:r>
              <a:rPr sz="2800" b="1">
                <a:latin typeface="微软雅黑"/>
                <a:cs typeface="微软雅黑"/>
              </a:rPr>
              <a:t>的固定轴转动，线圈中的感应电动势随时间的变化</a:t>
            </a:r>
            <a:r>
              <a:rPr sz="2800" b="1" spc="-50">
                <a:latin typeface="微软雅黑"/>
                <a:cs typeface="微软雅黑"/>
              </a:rPr>
              <a:t>规</a:t>
            </a:r>
            <a:r>
              <a:rPr sz="2800" b="1">
                <a:latin typeface="微软雅黑"/>
                <a:cs typeface="微软雅黑"/>
              </a:rPr>
              <a:t>律如图所示，下面说法中正确的是</a:t>
            </a:r>
            <a:r>
              <a:rPr sz="2800" b="1" spc="254">
                <a:latin typeface="微软雅黑"/>
                <a:cs typeface="微软雅黑"/>
              </a:rPr>
              <a:t>(</a:t>
            </a:r>
            <a:r>
              <a:rPr sz="2800" b="1">
                <a:latin typeface="微软雅黑"/>
                <a:cs typeface="微软雅黑"/>
              </a:rPr>
              <a:t>	</a:t>
            </a:r>
            <a:r>
              <a:rPr sz="4200" b="1" baseline="-25793">
                <a:solidFill>
                  <a:srgbClr val="FF0000"/>
                </a:solidFill>
                <a:latin typeface="Arial"/>
                <a:cs typeface="Arial"/>
              </a:rPr>
              <a:t>D </a:t>
            </a:r>
            <a:r>
              <a:rPr sz="2800" b="1" spc="125">
                <a:latin typeface="微软雅黑"/>
                <a:cs typeface="微软雅黑"/>
              </a:rPr>
              <a:t>)：</a:t>
            </a:r>
            <a:endParaRPr sz="2800">
              <a:latin typeface="微软雅黑"/>
              <a:cs typeface="微软雅黑"/>
            </a:endParaRPr>
          </a:p>
          <a:p>
            <a:pPr marL="685800" indent="-457200">
              <a:lnSpc>
                <a:spcPts val="3390"/>
              </a:lnSpc>
              <a:spcBef>
                <a:spcPts val="3444"/>
              </a:spcBef>
              <a:buSzPct val="101785"/>
              <a:buAutoNum type="alphaUcPeriod"/>
              <a:tabLst>
                <a:tab pos="685800"/>
              </a:tabLst>
            </a:pPr>
            <a:r>
              <a:rPr sz="2800" b="1" spc="-300">
                <a:latin typeface="微软雅黑"/>
                <a:cs typeface="微软雅黑"/>
              </a:rPr>
              <a:t>T</a:t>
            </a:r>
            <a:r>
              <a:rPr sz="2775" b="1" spc="-450" baseline="-21021">
                <a:latin typeface="微软雅黑"/>
                <a:cs typeface="微软雅黑"/>
              </a:rPr>
              <a:t>1</a:t>
            </a:r>
            <a:r>
              <a:rPr sz="2800" b="1" spc="-5">
                <a:latin typeface="微软雅黑"/>
                <a:cs typeface="微软雅黑"/>
              </a:rPr>
              <a:t>时刻通过线圈的磁通量为零；</a:t>
            </a:r>
            <a:endParaRPr sz="2800">
              <a:latin typeface="微软雅黑"/>
              <a:cs typeface="微软雅黑"/>
            </a:endParaRPr>
          </a:p>
          <a:p>
            <a:pPr marL="685800" indent="-457200">
              <a:lnSpc>
                <a:spcPts val="3360"/>
              </a:lnSpc>
              <a:buSzPct val="101785"/>
              <a:buAutoNum type="alphaUcPeriod"/>
              <a:tabLst>
                <a:tab pos="685800"/>
              </a:tabLst>
            </a:pPr>
            <a:r>
              <a:rPr sz="2800" b="1" spc="-300">
                <a:latin typeface="微软雅黑"/>
                <a:cs typeface="微软雅黑"/>
              </a:rPr>
              <a:t>T</a:t>
            </a:r>
            <a:r>
              <a:rPr sz="2775" b="1" spc="-450" baseline="-21021">
                <a:latin typeface="微软雅黑"/>
                <a:cs typeface="微软雅黑"/>
              </a:rPr>
              <a:t>2</a:t>
            </a:r>
            <a:r>
              <a:rPr sz="2800" b="1" spc="-5">
                <a:latin typeface="微软雅黑"/>
                <a:cs typeface="微软雅黑"/>
              </a:rPr>
              <a:t>时刻通过线圈的磁通量的绝对值最大；</a:t>
            </a:r>
            <a:endParaRPr sz="2800">
              <a:latin typeface="微软雅黑"/>
              <a:cs typeface="微软雅黑"/>
            </a:endParaRPr>
          </a:p>
          <a:p>
            <a:pPr marL="685800" indent="-457200">
              <a:lnSpc>
                <a:spcPts val="3360"/>
              </a:lnSpc>
              <a:buSzPct val="101785"/>
              <a:buAutoNum type="alphaUcPeriod"/>
              <a:tabLst>
                <a:tab pos="685800"/>
              </a:tabLst>
            </a:pPr>
            <a:r>
              <a:rPr sz="2800" b="1" spc="-300">
                <a:latin typeface="微软雅黑"/>
                <a:cs typeface="微软雅黑"/>
              </a:rPr>
              <a:t>T</a:t>
            </a:r>
            <a:r>
              <a:rPr sz="2775" b="1" spc="-450" baseline="-21021">
                <a:latin typeface="微软雅黑"/>
                <a:cs typeface="微软雅黑"/>
              </a:rPr>
              <a:t>3</a:t>
            </a:r>
            <a:r>
              <a:rPr sz="2800" b="1" spc="-5">
                <a:latin typeface="微软雅黑"/>
                <a:cs typeface="微软雅黑"/>
              </a:rPr>
              <a:t>时刻通过线圈的磁通量变化率的绝对值最大；</a:t>
            </a:r>
            <a:endParaRPr sz="2800">
              <a:latin typeface="微软雅黑"/>
              <a:cs typeface="微软雅黑"/>
            </a:endParaRPr>
          </a:p>
          <a:p>
            <a:pPr marL="685800" marR="55880" indent="-457200">
              <a:lnSpc>
                <a:spcPts val="3360"/>
              </a:lnSpc>
              <a:spcBef>
                <a:spcPts val="120"/>
              </a:spcBef>
              <a:buSzPct val="101785"/>
              <a:buAutoNum type="alphaUcPeriod"/>
              <a:tabLst>
                <a:tab pos="685800"/>
              </a:tabLst>
            </a:pPr>
            <a:r>
              <a:rPr sz="2800" b="1">
                <a:latin typeface="微软雅黑"/>
                <a:cs typeface="微软雅黑"/>
              </a:rPr>
              <a:t>每当</a:t>
            </a:r>
            <a:r>
              <a:rPr sz="2800" b="1" spc="-250">
                <a:latin typeface="微软雅黑"/>
                <a:cs typeface="微软雅黑"/>
              </a:rPr>
              <a:t>e</a:t>
            </a:r>
            <a:r>
              <a:rPr sz="2800" b="1" spc="-5">
                <a:latin typeface="微软雅黑"/>
                <a:cs typeface="微软雅黑"/>
              </a:rPr>
              <a:t>变换方向时，通过线圈的磁通量的绝对值都</a:t>
            </a:r>
            <a:r>
              <a:rPr sz="2800" b="1" spc="-15">
                <a:latin typeface="微软雅黑"/>
                <a:cs typeface="微软雅黑"/>
              </a:rPr>
              <a:t>为最大。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1940" y="322096"/>
            <a:ext cx="8354059" cy="2799080"/>
          </a:xfrm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 marL="38100" marR="30480" algn="just">
              <a:lnSpc>
                <a:spcPct val="101400"/>
              </a:lnSpc>
              <a:spcBef>
                <a:spcPts val="40"/>
              </a:spcBef>
            </a:pPr>
            <a:r>
              <a:rPr sz="3600">
                <a:latin typeface="Times New Roman"/>
                <a:cs typeface="Times New Roman"/>
              </a:rPr>
              <a:t>1</a:t>
            </a:r>
            <a:r>
              <a:rPr sz="3600" spc="-5">
                <a:latin typeface="Microsoft JhengHei"/>
                <a:cs typeface="Microsoft JhengHei"/>
              </a:rPr>
              <a:t>、如图所示，有一矩形线圈 </a:t>
            </a:r>
            <a:r>
              <a:rPr sz="3600" i="1">
                <a:latin typeface="Times New Roman"/>
                <a:cs typeface="Times New Roman"/>
              </a:rPr>
              <a:t>abcd</a:t>
            </a:r>
            <a:r>
              <a:rPr sz="3600" i="1" spc="-5">
                <a:latin typeface="Times New Roman"/>
                <a:cs typeface="Times New Roman"/>
              </a:rPr>
              <a:t> </a:t>
            </a:r>
            <a:r>
              <a:rPr sz="3600" spc="-20">
                <a:latin typeface="Microsoft JhengHei"/>
                <a:cs typeface="Microsoft JhengHei"/>
              </a:rPr>
              <a:t>在匀强</a:t>
            </a:r>
            <a:r>
              <a:rPr sz="3600">
                <a:latin typeface="Microsoft JhengHei"/>
                <a:cs typeface="Microsoft JhengHei"/>
              </a:rPr>
              <a:t>磁场中分别绕</a:t>
            </a:r>
            <a:r>
              <a:rPr sz="3600" i="1">
                <a:latin typeface="Times New Roman"/>
                <a:cs typeface="Times New Roman"/>
              </a:rPr>
              <a:t>O</a:t>
            </a:r>
            <a:r>
              <a:rPr sz="3525" baseline="-21276">
                <a:latin typeface="Times New Roman"/>
                <a:cs typeface="Times New Roman"/>
              </a:rPr>
              <a:t>1</a:t>
            </a:r>
            <a:r>
              <a:rPr sz="3600">
                <a:latin typeface="Microsoft JhengHei"/>
                <a:cs typeface="Microsoft JhengHei"/>
              </a:rPr>
              <a:t>、</a:t>
            </a:r>
            <a:r>
              <a:rPr sz="3600" i="1">
                <a:latin typeface="Times New Roman"/>
                <a:cs typeface="Times New Roman"/>
              </a:rPr>
              <a:t>O</a:t>
            </a:r>
            <a:r>
              <a:rPr sz="3525" baseline="-21276">
                <a:latin typeface="Times New Roman"/>
                <a:cs typeface="Times New Roman"/>
              </a:rPr>
              <a:t>2</a:t>
            </a:r>
            <a:r>
              <a:rPr sz="3600" spc="-10">
                <a:latin typeface="Microsoft JhengHei"/>
                <a:cs typeface="Microsoft JhengHei"/>
              </a:rPr>
              <a:t>轴以同样的角速度匀</a:t>
            </a:r>
            <a:r>
              <a:rPr sz="3600">
                <a:latin typeface="Microsoft JhengHei"/>
                <a:cs typeface="Microsoft JhengHei"/>
              </a:rPr>
              <a:t>速转动，那么此线圈在以</a:t>
            </a:r>
            <a:r>
              <a:rPr sz="3600" i="1">
                <a:latin typeface="Times New Roman"/>
                <a:cs typeface="Times New Roman"/>
              </a:rPr>
              <a:t>O</a:t>
            </a:r>
            <a:r>
              <a:rPr sz="3525" baseline="-21276">
                <a:latin typeface="Times New Roman"/>
                <a:cs typeface="Times New Roman"/>
              </a:rPr>
              <a:t>1</a:t>
            </a:r>
            <a:r>
              <a:rPr sz="3600">
                <a:latin typeface="Microsoft JhengHei"/>
                <a:cs typeface="Microsoft JhengHei"/>
              </a:rPr>
              <a:t>、</a:t>
            </a:r>
            <a:r>
              <a:rPr sz="3600" i="1">
                <a:latin typeface="Times New Roman"/>
                <a:cs typeface="Times New Roman"/>
              </a:rPr>
              <a:t>O</a:t>
            </a:r>
            <a:r>
              <a:rPr sz="3525" baseline="-21276">
                <a:latin typeface="Times New Roman"/>
                <a:cs typeface="Times New Roman"/>
              </a:rPr>
              <a:t>2</a:t>
            </a:r>
            <a:r>
              <a:rPr sz="3600" spc="-15">
                <a:latin typeface="Microsoft JhengHei"/>
                <a:cs typeface="Microsoft JhengHei"/>
              </a:rPr>
              <a:t>为轴分别</a:t>
            </a:r>
            <a:r>
              <a:rPr sz="3600" spc="-5">
                <a:latin typeface="Microsoft JhengHei"/>
                <a:cs typeface="Microsoft JhengHei"/>
              </a:rPr>
              <a:t>旋转到线圈平面与磁场垂直时，所产生的</a:t>
            </a:r>
            <a:r>
              <a:rPr sz="3600" spc="-10">
                <a:latin typeface="Microsoft JhengHei"/>
                <a:cs typeface="Microsoft JhengHei"/>
              </a:rPr>
              <a:t>感应电流之比为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07340" y="3065296"/>
            <a:ext cx="14986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1">
                <a:latin typeface="Times New Roman"/>
                <a:cs typeface="Times New Roman"/>
              </a:rPr>
              <a:t>A</a:t>
            </a:r>
            <a:r>
              <a:rPr sz="3600" b="1">
                <a:latin typeface="Microsoft JhengHei"/>
                <a:cs typeface="Microsoft JhengHei"/>
              </a:rPr>
              <a:t>、</a:t>
            </a:r>
            <a:r>
              <a:rPr sz="3600" b="1" spc="-25">
                <a:latin typeface="Times New Roman"/>
                <a:cs typeface="Times New Roman"/>
              </a:rPr>
              <a:t>1</a:t>
            </a:r>
            <a:r>
              <a:rPr sz="3600" b="1" spc="-25">
                <a:latin typeface="MS Gothic"/>
                <a:cs typeface="MS Gothic"/>
              </a:rPr>
              <a:t>∶</a:t>
            </a:r>
            <a:r>
              <a:rPr sz="3600" b="1" spc="-25">
                <a:latin typeface="Times New Roman"/>
                <a:cs typeface="Times New Roman"/>
              </a:rPr>
              <a:t>2 4</a:t>
            </a:r>
            <a:r>
              <a:rPr sz="3600" b="1" spc="-25">
                <a:latin typeface="MS Gothic"/>
                <a:cs typeface="MS Gothic"/>
              </a:rPr>
              <a:t>∶</a:t>
            </a:r>
            <a:r>
              <a:rPr sz="3600" b="1" spc="-25">
                <a:latin typeface="Times New Roman"/>
                <a:cs typeface="Times New Roman"/>
              </a:rPr>
              <a:t>1</a:t>
            </a:r>
            <a:endParaRPr sz="36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907540" y="3065296"/>
            <a:ext cx="7265034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786765">
              <a:lnSpc>
                <a:spcPct val="100000"/>
              </a:lnSpc>
              <a:spcBef>
                <a:spcPts val="100"/>
              </a:spcBef>
              <a:tabLst>
                <a:tab pos="3162300"/>
                <a:tab pos="6464300"/>
              </a:tabLst>
            </a:pPr>
            <a:r>
              <a:rPr sz="3600" b="1">
                <a:latin typeface="Times New Roman"/>
                <a:cs typeface="Times New Roman"/>
              </a:rPr>
              <a:t>B</a:t>
            </a:r>
            <a:r>
              <a:rPr sz="3600" b="1">
                <a:latin typeface="Microsoft JhengHei"/>
                <a:cs typeface="Microsoft JhengHei"/>
              </a:rPr>
              <a:t>、</a:t>
            </a:r>
            <a:r>
              <a:rPr sz="3600" b="1" spc="-25">
                <a:latin typeface="Times New Roman"/>
                <a:cs typeface="Times New Roman"/>
              </a:rPr>
              <a:t>2</a:t>
            </a:r>
            <a:r>
              <a:rPr sz="3600" b="1" spc="-25">
                <a:latin typeface="MS Gothic"/>
                <a:cs typeface="MS Gothic"/>
              </a:rPr>
              <a:t>∶</a:t>
            </a:r>
            <a:r>
              <a:rPr sz="3600" b="1" spc="-25">
                <a:latin typeface="Times New Roman"/>
                <a:cs typeface="Times New Roman"/>
              </a:rPr>
              <a:t>1</a:t>
            </a:r>
            <a:r>
              <a:rPr sz="3600" b="1">
                <a:latin typeface="Times New Roman"/>
                <a:cs typeface="Times New Roman"/>
              </a:rPr>
              <a:t>	C</a:t>
            </a:r>
            <a:r>
              <a:rPr sz="3600" b="1">
                <a:latin typeface="Microsoft JhengHei"/>
                <a:cs typeface="Microsoft JhengHei"/>
              </a:rPr>
              <a:t>、</a:t>
            </a:r>
            <a:r>
              <a:rPr sz="3600" b="1" spc="-25">
                <a:latin typeface="Times New Roman"/>
                <a:cs typeface="Times New Roman"/>
              </a:rPr>
              <a:t>1</a:t>
            </a:r>
            <a:r>
              <a:rPr sz="3600" b="1" spc="-25">
                <a:latin typeface="MS Gothic"/>
                <a:cs typeface="MS Gothic"/>
              </a:rPr>
              <a:t>∶</a:t>
            </a:r>
            <a:r>
              <a:rPr sz="3600" b="1" spc="-25">
                <a:latin typeface="Times New Roman"/>
                <a:cs typeface="Times New Roman"/>
              </a:rPr>
              <a:t>4</a:t>
            </a:r>
            <a:r>
              <a:rPr sz="3600" b="1">
                <a:latin typeface="Times New Roman"/>
                <a:cs typeface="Times New Roman"/>
              </a:rPr>
              <a:t>	D</a:t>
            </a:r>
            <a:r>
              <a:rPr sz="3600" b="1" spc="-50">
                <a:latin typeface="Microsoft JhengHei"/>
                <a:cs typeface="Microsoft JhengHei"/>
              </a:rPr>
              <a:t>、 </a:t>
            </a:r>
            <a:r>
              <a:rPr sz="3600" b="1">
                <a:latin typeface="Times New Roman"/>
                <a:cs typeface="Times New Roman"/>
              </a:rPr>
              <a:t>E</a:t>
            </a:r>
            <a:r>
              <a:rPr sz="3600" b="1">
                <a:latin typeface="Microsoft JhengHei"/>
                <a:cs typeface="Microsoft JhengHei"/>
              </a:rPr>
              <a:t>、</a:t>
            </a:r>
            <a:r>
              <a:rPr sz="3600" b="1" spc="-25">
                <a:latin typeface="Times New Roman"/>
                <a:cs typeface="Times New Roman"/>
              </a:rPr>
              <a:t>1</a:t>
            </a:r>
            <a:r>
              <a:rPr sz="3600" b="1" spc="-25">
                <a:latin typeface="MS Gothic"/>
                <a:cs typeface="MS Gothic"/>
              </a:rPr>
              <a:t>∶</a:t>
            </a:r>
            <a:r>
              <a:rPr sz="3600" b="1" spc="-25">
                <a:latin typeface="Times New Roman"/>
                <a:cs typeface="Times New Roman"/>
              </a:rPr>
              <a:t>1</a:t>
            </a:r>
            <a:endParaRPr sz="3600">
              <a:latin typeface="Times New Roman"/>
              <a:cs typeface="Times New Roman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371599" y="4343400"/>
            <a:ext cx="4724400" cy="2209800"/>
            <a:chOff x="1371599" y="4343400"/>
            <a:chExt cx="4724400" cy="2209800"/>
          </a:xfrm>
        </p:grpSpPr>
        <p:sp>
          <p:nvSpPr>
            <p:cNvPr id="6" name="object 6"/>
            <p:cNvSpPr/>
            <p:nvPr/>
          </p:nvSpPr>
          <p:spPr>
            <a:xfrm>
              <a:off x="3581399" y="4724400"/>
              <a:ext cx="2057400" cy="1447800"/>
            </a:xfrm>
            <a:custGeom>
              <a:rect l="l" t="t" r="r" b="b"/>
              <a:pathLst>
                <a:path w="2057400" h="1447800">
                  <a:moveTo>
                    <a:pt x="2057400" y="1447800"/>
                  </a:moveTo>
                  <a:lnTo>
                    <a:pt x="0" y="1447800"/>
                  </a:lnTo>
                  <a:lnTo>
                    <a:pt x="0" y="0"/>
                  </a:lnTo>
                  <a:lnTo>
                    <a:pt x="2057400" y="0"/>
                  </a:lnTo>
                  <a:lnTo>
                    <a:pt x="2057400" y="1447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581399" y="4724400"/>
              <a:ext cx="2057400" cy="1447800"/>
            </a:xfrm>
            <a:custGeom>
              <a:rect l="l" t="t" r="r" b="b"/>
              <a:pathLst>
                <a:path w="2057400" h="1447800">
                  <a:moveTo>
                    <a:pt x="0" y="0"/>
                  </a:moveTo>
                  <a:lnTo>
                    <a:pt x="2057400" y="0"/>
                  </a:lnTo>
                  <a:lnTo>
                    <a:pt x="2057400" y="1447800"/>
                  </a:lnTo>
                  <a:lnTo>
                    <a:pt x="0" y="1447800"/>
                  </a:lnTo>
                  <a:lnTo>
                    <a:pt x="0" y="0"/>
                  </a:lnTo>
                  <a:close/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371587" y="4391024"/>
              <a:ext cx="4724400" cy="2114550"/>
            </a:xfrm>
            <a:custGeom>
              <a:rect l="l" t="t" r="r" b="b"/>
              <a:pathLst>
                <a:path w="4724400" h="2114550">
                  <a:moveTo>
                    <a:pt x="4724400" y="2085987"/>
                  </a:moveTo>
                  <a:lnTo>
                    <a:pt x="4695825" y="2071700"/>
                  </a:lnTo>
                  <a:lnTo>
                    <a:pt x="4667250" y="2057412"/>
                  </a:lnTo>
                  <a:lnTo>
                    <a:pt x="4667250" y="2071700"/>
                  </a:lnTo>
                  <a:lnTo>
                    <a:pt x="0" y="2071700"/>
                  </a:lnTo>
                  <a:lnTo>
                    <a:pt x="0" y="2100275"/>
                  </a:lnTo>
                  <a:lnTo>
                    <a:pt x="4667250" y="2100275"/>
                  </a:lnTo>
                  <a:lnTo>
                    <a:pt x="4667250" y="2114550"/>
                  </a:lnTo>
                  <a:lnTo>
                    <a:pt x="4695825" y="2100275"/>
                  </a:lnTo>
                  <a:lnTo>
                    <a:pt x="4724400" y="2085987"/>
                  </a:lnTo>
                  <a:close/>
                </a:path>
                <a:path w="4724400" h="2114550">
                  <a:moveTo>
                    <a:pt x="4724400" y="1400175"/>
                  </a:moveTo>
                  <a:lnTo>
                    <a:pt x="4695825" y="1385887"/>
                  </a:lnTo>
                  <a:lnTo>
                    <a:pt x="4667250" y="1371600"/>
                  </a:lnTo>
                  <a:lnTo>
                    <a:pt x="4667250" y="1385887"/>
                  </a:lnTo>
                  <a:lnTo>
                    <a:pt x="0" y="1385887"/>
                  </a:lnTo>
                  <a:lnTo>
                    <a:pt x="0" y="1414462"/>
                  </a:lnTo>
                  <a:lnTo>
                    <a:pt x="4667250" y="1414462"/>
                  </a:lnTo>
                  <a:lnTo>
                    <a:pt x="4667250" y="1428750"/>
                  </a:lnTo>
                  <a:lnTo>
                    <a:pt x="4695825" y="1414462"/>
                  </a:lnTo>
                  <a:lnTo>
                    <a:pt x="4724400" y="1400175"/>
                  </a:lnTo>
                  <a:close/>
                </a:path>
                <a:path w="4724400" h="2114550">
                  <a:moveTo>
                    <a:pt x="4724400" y="714375"/>
                  </a:moveTo>
                  <a:lnTo>
                    <a:pt x="4695825" y="700087"/>
                  </a:lnTo>
                  <a:lnTo>
                    <a:pt x="4667250" y="685800"/>
                  </a:lnTo>
                  <a:lnTo>
                    <a:pt x="4667250" y="700087"/>
                  </a:lnTo>
                  <a:lnTo>
                    <a:pt x="0" y="700087"/>
                  </a:lnTo>
                  <a:lnTo>
                    <a:pt x="0" y="728662"/>
                  </a:lnTo>
                  <a:lnTo>
                    <a:pt x="4667250" y="728662"/>
                  </a:lnTo>
                  <a:lnTo>
                    <a:pt x="4667250" y="742950"/>
                  </a:lnTo>
                  <a:lnTo>
                    <a:pt x="4695825" y="728662"/>
                  </a:lnTo>
                  <a:lnTo>
                    <a:pt x="4724400" y="714375"/>
                  </a:lnTo>
                  <a:close/>
                </a:path>
                <a:path w="4724400" h="2114550">
                  <a:moveTo>
                    <a:pt x="4724400" y="28575"/>
                  </a:moveTo>
                  <a:lnTo>
                    <a:pt x="4695825" y="14287"/>
                  </a:lnTo>
                  <a:lnTo>
                    <a:pt x="4667250" y="0"/>
                  </a:lnTo>
                  <a:lnTo>
                    <a:pt x="4667250" y="14287"/>
                  </a:lnTo>
                  <a:lnTo>
                    <a:pt x="0" y="14287"/>
                  </a:lnTo>
                  <a:lnTo>
                    <a:pt x="0" y="42862"/>
                  </a:lnTo>
                  <a:lnTo>
                    <a:pt x="4667250" y="42862"/>
                  </a:lnTo>
                  <a:lnTo>
                    <a:pt x="4667250" y="57150"/>
                  </a:lnTo>
                  <a:lnTo>
                    <a:pt x="4695825" y="42862"/>
                  </a:lnTo>
                  <a:lnTo>
                    <a:pt x="4724400" y="2857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 flipH="1">
              <a:off x="3581399" y="4343400"/>
              <a:ext cx="0" cy="2209800"/>
            </a:xfrm>
            <a:custGeom>
              <a:rect l="l" t="t" r="r" b="b"/>
              <a:pathLst>
                <a:path h="2209800">
                  <a:moveTo>
                    <a:pt x="0" y="0"/>
                  </a:moveTo>
                  <a:lnTo>
                    <a:pt x="0" y="2209800"/>
                  </a:lnTo>
                </a:path>
              </a:pathLst>
            </a:custGeom>
            <a:ln w="28575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 flipH="1">
              <a:off x="4571999" y="4343400"/>
              <a:ext cx="0" cy="2209800"/>
            </a:xfrm>
            <a:custGeom>
              <a:rect l="l" t="t" r="r" b="b"/>
              <a:pathLst>
                <a:path h="2209800">
                  <a:moveTo>
                    <a:pt x="0" y="0"/>
                  </a:moveTo>
                  <a:lnTo>
                    <a:pt x="0" y="2209800"/>
                  </a:lnTo>
                </a:path>
              </a:pathLst>
            </a:custGeom>
            <a:ln w="28575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3202939" y="5811990"/>
            <a:ext cx="203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i="1">
                <a:latin typeface="Times New Roman"/>
                <a:cs typeface="Times New Roman"/>
              </a:rPr>
              <a:t>d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12" name="object 12"/>
          <p:cNvSpPr txBox="1"/>
          <p:nvPr/>
        </p:nvSpPr>
        <p:spPr>
          <a:xfrm>
            <a:off x="3202939" y="4440390"/>
            <a:ext cx="2794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602865"/>
              </a:tabLst>
            </a:pPr>
            <a:r>
              <a:rPr sz="2800" b="1" i="1" spc="-50">
                <a:latin typeface="Times New Roman"/>
                <a:cs typeface="Times New Roman"/>
              </a:rPr>
              <a:t>a</a:t>
            </a:r>
            <a:r>
              <a:rPr sz="2800" b="1" i="1">
                <a:latin typeface="Times New Roman"/>
                <a:cs typeface="Times New Roman"/>
              </a:rPr>
              <a:t>	</a:t>
            </a:r>
            <a:r>
              <a:rPr sz="2800" b="1" i="1" spc="-50">
                <a:latin typeface="Times New Roman"/>
                <a:cs typeface="Times New Roman"/>
              </a:rPr>
              <a:t>b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622040" y="4287990"/>
            <a:ext cx="146685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0"/>
              </a:spcBef>
              <a:tabLst>
                <a:tab pos="1040765"/>
              </a:tabLst>
            </a:pPr>
            <a:r>
              <a:rPr sz="2800" b="1" i="1" spc="-25">
                <a:latin typeface="Times New Roman"/>
                <a:cs typeface="Times New Roman"/>
              </a:rPr>
              <a:t>O</a:t>
            </a:r>
            <a:r>
              <a:rPr sz="2775" b="1" spc="-37" baseline="-21021">
                <a:latin typeface="Times New Roman"/>
                <a:cs typeface="Times New Roman"/>
              </a:rPr>
              <a:t>1</a:t>
            </a:r>
            <a:r>
              <a:rPr sz="2775" b="1" baseline="-21021">
                <a:latin typeface="Times New Roman"/>
                <a:cs typeface="Times New Roman"/>
              </a:rPr>
              <a:t>	</a:t>
            </a:r>
            <a:r>
              <a:rPr sz="2800" b="1" i="1" spc="-25">
                <a:latin typeface="Times New Roman"/>
                <a:cs typeface="Times New Roman"/>
              </a:rPr>
              <a:t>O</a:t>
            </a:r>
            <a:r>
              <a:rPr sz="2775" b="1" spc="-37" baseline="-21021">
                <a:latin typeface="Times New Roman"/>
                <a:cs typeface="Times New Roman"/>
              </a:rPr>
              <a:t>2</a:t>
            </a:r>
            <a:endParaRPr sz="2775" baseline="-21021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793740" y="5171910"/>
            <a:ext cx="415290" cy="1092200"/>
          </a:xfrm>
          <a:prstGeom prst="rect">
            <a:avLst/>
          </a:prstGeom>
        </p:spPr>
        <p:txBody>
          <a:bodyPr vert="horz" wrap="square" lIns="0" tIns="119380" rIns="0" bIns="0" rtlCol="0">
            <a:spAutoFit/>
          </a:bodyPr>
          <a:lstStyle/>
          <a:p>
            <a:pPr marL="164465">
              <a:lnSpc>
                <a:spcPct val="100000"/>
              </a:lnSpc>
              <a:spcBef>
                <a:spcPts val="940"/>
              </a:spcBef>
            </a:pPr>
            <a:r>
              <a:rPr sz="2800" b="1" i="1">
                <a:latin typeface="Times New Roman"/>
                <a:cs typeface="Times New Roman"/>
              </a:rPr>
              <a:t>B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2800" b="1" i="1">
                <a:latin typeface="Times New Roman"/>
                <a:cs typeface="Times New Roman"/>
              </a:rPr>
              <a:t>c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39800" y="2448877"/>
            <a:ext cx="7340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31265"/>
              </a:tabLst>
            </a:pPr>
            <a:r>
              <a:rPr sz="4800" spc="40">
                <a:solidFill>
                  <a:srgbClr val="333399"/>
                </a:solidFill>
                <a:latin typeface="Microsoft JhengHei"/>
                <a:cs typeface="Microsoft JhengHei"/>
              </a:rPr>
              <a:t>5.2</a:t>
            </a:r>
            <a:r>
              <a:rPr sz="4800">
                <a:solidFill>
                  <a:srgbClr val="333399"/>
                </a:solidFill>
                <a:latin typeface="Microsoft JhengHei"/>
                <a:cs typeface="Microsoft JhengHei"/>
              </a:rPr>
              <a:t>	</a:t>
            </a:r>
            <a:r>
              <a:rPr sz="4800" spc="-5">
                <a:solidFill>
                  <a:srgbClr val="333399"/>
                </a:solidFill>
                <a:latin typeface="Microsoft JhengHei"/>
                <a:cs typeface="Microsoft JhengHei"/>
              </a:rPr>
              <a:t>表征交变电流的物理量</a:t>
            </a:r>
            <a:endParaRPr sz="4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340" y="367780"/>
            <a:ext cx="5003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solidFill>
                  <a:srgbClr val="333399"/>
                </a:solidFill>
                <a:latin typeface="Microsoft JhengHei"/>
                <a:cs typeface="Microsoft JhengHei"/>
              </a:rPr>
              <a:t>一、描述电流变化快慢的物理量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8490" y="1064110"/>
            <a:ext cx="8026400" cy="1220470"/>
          </a:xfrm>
          <a:prstGeom prst="rect">
            <a:avLst/>
          </a:prstGeom>
        </p:spPr>
        <p:txBody>
          <a:bodyPr vert="horz" wrap="square" lIns="0" tIns="183515" rIns="0" bIns="0" rtlCol="0">
            <a:spAutoFit/>
          </a:bodyPr>
          <a:lstStyle/>
          <a:p>
            <a:pPr marL="546735" indent="-534035">
              <a:lnSpc>
                <a:spcPct val="100000"/>
              </a:lnSpc>
              <a:spcBef>
                <a:spcPts val="1445"/>
              </a:spcBef>
              <a:buSzPct val="96428"/>
              <a:buAutoNum type="arabicPeriod"/>
              <a:tabLst>
                <a:tab pos="546735"/>
              </a:tabLst>
            </a:pPr>
            <a:r>
              <a:rPr sz="2800" b="1" spc="-5">
                <a:latin typeface="Microsoft JhengHei"/>
                <a:cs typeface="Microsoft JhengHei"/>
              </a:rPr>
              <a:t>周期：交变电流完成一次周期性变化所需的时间</a:t>
            </a:r>
            <a:endParaRPr sz="2800">
              <a:latin typeface="Microsoft JhengHei"/>
              <a:cs typeface="Microsoft JhengHei"/>
            </a:endParaRPr>
          </a:p>
          <a:p>
            <a:pPr marL="546735" indent="-534035">
              <a:lnSpc>
                <a:spcPct val="100000"/>
              </a:lnSpc>
              <a:spcBef>
                <a:spcPts val="1340"/>
              </a:spcBef>
              <a:buSzPct val="96428"/>
              <a:buAutoNum type="arabicPeriod"/>
              <a:tabLst>
                <a:tab pos="546735"/>
              </a:tabLst>
            </a:pPr>
            <a:r>
              <a:rPr sz="2800" b="1" spc="-25">
                <a:latin typeface="Microsoft JhengHei"/>
                <a:cs typeface="Microsoft JhengHei"/>
              </a:rPr>
              <a:t>频率：</a:t>
            </a:r>
            <a:r>
              <a:rPr sz="2800" b="1" spc="-75">
                <a:latin typeface="Microsoft JhengHei"/>
                <a:cs typeface="Microsoft JhengHei"/>
              </a:rPr>
              <a:t>1s</a:t>
            </a:r>
            <a:r>
              <a:rPr sz="2800" b="1" spc="-5">
                <a:latin typeface="Microsoft JhengHei"/>
                <a:cs typeface="Microsoft JhengHei"/>
              </a:rPr>
              <a:t>内交变电流完成周期性变化的次数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779837" y="2565400"/>
            <a:ext cx="2133600" cy="115887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618490" y="3823242"/>
            <a:ext cx="7797800" cy="830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09600">
              <a:lnSpc>
                <a:spcPct val="110000"/>
              </a:lnSpc>
              <a:spcBef>
                <a:spcPts val="100"/>
              </a:spcBef>
            </a:pPr>
            <a:r>
              <a:rPr sz="2400" b="1">
                <a:latin typeface="Microsoft JhengHei"/>
                <a:cs typeface="Microsoft JhengHei"/>
              </a:rPr>
              <a:t>我国工农业及生活用电的周期为</a:t>
            </a:r>
            <a:r>
              <a:rPr sz="2400" b="1" spc="-20">
                <a:latin typeface="Microsoft JhengHei"/>
                <a:cs typeface="Microsoft JhengHei"/>
              </a:rPr>
              <a:t>0.02s</a:t>
            </a:r>
            <a:r>
              <a:rPr sz="2400" b="1" spc="-10">
                <a:latin typeface="Microsoft JhengHei"/>
                <a:cs typeface="Microsoft JhengHei"/>
              </a:rPr>
              <a:t>，频率为</a:t>
            </a:r>
            <a:r>
              <a:rPr sz="2400" b="1" spc="-240">
                <a:latin typeface="Microsoft JhengHei"/>
                <a:cs typeface="Microsoft JhengHei"/>
              </a:rPr>
              <a:t>50Hz，</a:t>
            </a:r>
            <a:r>
              <a:rPr sz="2400" b="1">
                <a:latin typeface="Microsoft JhengHei"/>
                <a:cs typeface="Microsoft JhengHei"/>
              </a:rPr>
              <a:t>电流方向每秒改变</a:t>
            </a:r>
            <a:r>
              <a:rPr sz="2400" b="1" spc="-250">
                <a:latin typeface="Microsoft JhengHei"/>
                <a:cs typeface="Microsoft JhengHei"/>
              </a:rPr>
              <a:t>100</a:t>
            </a:r>
            <a:r>
              <a:rPr sz="2400" b="1" spc="-25">
                <a:latin typeface="Microsoft JhengHei"/>
                <a:cs typeface="Microsoft JhengHei"/>
              </a:rPr>
              <a:t>次．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522912" y="4365625"/>
            <a:ext cx="3260725" cy="2124075"/>
            <a:chOff x="5522912" y="4365625"/>
            <a:chExt cx="3260725" cy="2124075"/>
          </a:xfrm>
        </p:grpSpPr>
        <p:sp>
          <p:nvSpPr>
            <p:cNvPr id="7" name="object 7"/>
            <p:cNvSpPr/>
            <p:nvPr/>
          </p:nvSpPr>
          <p:spPr>
            <a:xfrm>
              <a:off x="5588899" y="4859219"/>
              <a:ext cx="854075" cy="755650"/>
            </a:xfrm>
            <a:custGeom>
              <a:rect l="l" t="t" r="r" b="b"/>
              <a:pathLst>
                <a:path w="854075" h="755650">
                  <a:moveTo>
                    <a:pt x="0" y="743116"/>
                  </a:moveTo>
                  <a:lnTo>
                    <a:pt x="11720" y="710587"/>
                  </a:lnTo>
                  <a:lnTo>
                    <a:pt x="23507" y="678233"/>
                  </a:lnTo>
                  <a:lnTo>
                    <a:pt x="35338" y="646087"/>
                  </a:lnTo>
                  <a:lnTo>
                    <a:pt x="47191" y="614185"/>
                  </a:lnTo>
                  <a:lnTo>
                    <a:pt x="59011" y="582446"/>
                  </a:lnTo>
                  <a:lnTo>
                    <a:pt x="70787" y="550881"/>
                  </a:lnTo>
                  <a:lnTo>
                    <a:pt x="82562" y="519664"/>
                  </a:lnTo>
                  <a:lnTo>
                    <a:pt x="94382" y="488970"/>
                  </a:lnTo>
                  <a:lnTo>
                    <a:pt x="106202" y="458764"/>
                  </a:lnTo>
                  <a:lnTo>
                    <a:pt x="117978" y="429010"/>
                  </a:lnTo>
                  <a:lnTo>
                    <a:pt x="129754" y="399883"/>
                  </a:lnTo>
                  <a:lnTo>
                    <a:pt x="141574" y="371558"/>
                  </a:lnTo>
                  <a:lnTo>
                    <a:pt x="153394" y="343929"/>
                  </a:lnTo>
                  <a:lnTo>
                    <a:pt x="165169" y="316892"/>
                  </a:lnTo>
                  <a:lnTo>
                    <a:pt x="176945" y="290622"/>
                  </a:lnTo>
                  <a:lnTo>
                    <a:pt x="188765" y="265292"/>
                  </a:lnTo>
                  <a:lnTo>
                    <a:pt x="200585" y="240926"/>
                  </a:lnTo>
                  <a:lnTo>
                    <a:pt x="212361" y="217500"/>
                  </a:lnTo>
                  <a:lnTo>
                    <a:pt x="224137" y="195120"/>
                  </a:lnTo>
                  <a:lnTo>
                    <a:pt x="235957" y="173888"/>
                  </a:lnTo>
                  <a:lnTo>
                    <a:pt x="247777" y="153708"/>
                  </a:lnTo>
                  <a:lnTo>
                    <a:pt x="259552" y="134503"/>
                  </a:lnTo>
                  <a:lnTo>
                    <a:pt x="271328" y="116413"/>
                  </a:lnTo>
                  <a:lnTo>
                    <a:pt x="283148" y="99577"/>
                  </a:lnTo>
                  <a:lnTo>
                    <a:pt x="294968" y="84041"/>
                  </a:lnTo>
                  <a:lnTo>
                    <a:pt x="306744" y="69759"/>
                  </a:lnTo>
                  <a:lnTo>
                    <a:pt x="318519" y="56732"/>
                  </a:lnTo>
                  <a:lnTo>
                    <a:pt x="330339" y="44958"/>
                  </a:lnTo>
                  <a:lnTo>
                    <a:pt x="342159" y="34450"/>
                  </a:lnTo>
                  <a:lnTo>
                    <a:pt x="353935" y="25265"/>
                  </a:lnTo>
                  <a:lnTo>
                    <a:pt x="365711" y="17474"/>
                  </a:lnTo>
                  <a:lnTo>
                    <a:pt x="377531" y="11146"/>
                  </a:lnTo>
                  <a:lnTo>
                    <a:pt x="389351" y="6269"/>
                  </a:lnTo>
                  <a:lnTo>
                    <a:pt x="401127" y="2786"/>
                  </a:lnTo>
                  <a:lnTo>
                    <a:pt x="412902" y="696"/>
                  </a:lnTo>
                  <a:lnTo>
                    <a:pt x="424722" y="0"/>
                  </a:lnTo>
                  <a:lnTo>
                    <a:pt x="436542" y="696"/>
                  </a:lnTo>
                  <a:lnTo>
                    <a:pt x="448318" y="2786"/>
                  </a:lnTo>
                  <a:lnTo>
                    <a:pt x="460094" y="6269"/>
                  </a:lnTo>
                  <a:lnTo>
                    <a:pt x="471914" y="11146"/>
                  </a:lnTo>
                  <a:lnTo>
                    <a:pt x="483734" y="17474"/>
                  </a:lnTo>
                  <a:lnTo>
                    <a:pt x="495510" y="25265"/>
                  </a:lnTo>
                  <a:lnTo>
                    <a:pt x="507285" y="34450"/>
                  </a:lnTo>
                  <a:lnTo>
                    <a:pt x="519105" y="44958"/>
                  </a:lnTo>
                  <a:lnTo>
                    <a:pt x="530925" y="56732"/>
                  </a:lnTo>
                  <a:lnTo>
                    <a:pt x="542701" y="69759"/>
                  </a:lnTo>
                  <a:lnTo>
                    <a:pt x="554477" y="84041"/>
                  </a:lnTo>
                  <a:lnTo>
                    <a:pt x="566297" y="99577"/>
                  </a:lnTo>
                  <a:lnTo>
                    <a:pt x="578117" y="116413"/>
                  </a:lnTo>
                  <a:lnTo>
                    <a:pt x="589892" y="134503"/>
                  </a:lnTo>
                  <a:lnTo>
                    <a:pt x="601668" y="153708"/>
                  </a:lnTo>
                  <a:lnTo>
                    <a:pt x="613488" y="173888"/>
                  </a:lnTo>
                  <a:lnTo>
                    <a:pt x="625308" y="195120"/>
                  </a:lnTo>
                  <a:lnTo>
                    <a:pt x="637084" y="217500"/>
                  </a:lnTo>
                  <a:lnTo>
                    <a:pt x="648860" y="240926"/>
                  </a:lnTo>
                  <a:lnTo>
                    <a:pt x="660680" y="265292"/>
                  </a:lnTo>
                  <a:lnTo>
                    <a:pt x="672500" y="290622"/>
                  </a:lnTo>
                  <a:lnTo>
                    <a:pt x="684275" y="316892"/>
                  </a:lnTo>
                  <a:lnTo>
                    <a:pt x="696051" y="343929"/>
                  </a:lnTo>
                  <a:lnTo>
                    <a:pt x="707871" y="371558"/>
                  </a:lnTo>
                  <a:lnTo>
                    <a:pt x="719691" y="399883"/>
                  </a:lnTo>
                  <a:lnTo>
                    <a:pt x="731467" y="429010"/>
                  </a:lnTo>
                  <a:lnTo>
                    <a:pt x="743242" y="458764"/>
                  </a:lnTo>
                  <a:lnTo>
                    <a:pt x="755062" y="488970"/>
                  </a:lnTo>
                  <a:lnTo>
                    <a:pt x="766882" y="519664"/>
                  </a:lnTo>
                  <a:lnTo>
                    <a:pt x="778658" y="550881"/>
                  </a:lnTo>
                  <a:lnTo>
                    <a:pt x="790434" y="582446"/>
                  </a:lnTo>
                  <a:lnTo>
                    <a:pt x="802254" y="614185"/>
                  </a:lnTo>
                  <a:lnTo>
                    <a:pt x="815202" y="649170"/>
                  </a:lnTo>
                  <a:lnTo>
                    <a:pt x="828858" y="686453"/>
                  </a:lnTo>
                  <a:lnTo>
                    <a:pt x="841010" y="719836"/>
                  </a:lnTo>
                  <a:lnTo>
                    <a:pt x="849445" y="743116"/>
                  </a:lnTo>
                  <a:lnTo>
                    <a:pt x="853261" y="753723"/>
                  </a:lnTo>
                  <a:lnTo>
                    <a:pt x="853781" y="755238"/>
                  </a:lnTo>
                  <a:lnTo>
                    <a:pt x="852133" y="750692"/>
                  </a:lnTo>
                  <a:lnTo>
                    <a:pt x="849445" y="743116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5522900" y="4365624"/>
              <a:ext cx="3260725" cy="2124075"/>
            </a:xfrm>
            <a:custGeom>
              <a:rect l="l" t="t" r="r" b="b"/>
              <a:pathLst>
                <a:path w="3260725" h="2124075">
                  <a:moveTo>
                    <a:pt x="3260725" y="1238034"/>
                  </a:moveTo>
                  <a:lnTo>
                    <a:pt x="3146501" y="1180744"/>
                  </a:lnTo>
                  <a:lnTo>
                    <a:pt x="3146450" y="1218844"/>
                  </a:lnTo>
                  <a:lnTo>
                    <a:pt x="76200" y="1214970"/>
                  </a:lnTo>
                  <a:lnTo>
                    <a:pt x="76200" y="114312"/>
                  </a:lnTo>
                  <a:lnTo>
                    <a:pt x="114312" y="114312"/>
                  </a:lnTo>
                  <a:lnTo>
                    <a:pt x="57150" y="0"/>
                  </a:lnTo>
                  <a:lnTo>
                    <a:pt x="5727" y="102870"/>
                  </a:lnTo>
                  <a:lnTo>
                    <a:pt x="0" y="114312"/>
                  </a:lnTo>
                  <a:lnTo>
                    <a:pt x="38100" y="114312"/>
                  </a:lnTo>
                  <a:lnTo>
                    <a:pt x="38100" y="2124075"/>
                  </a:lnTo>
                  <a:lnTo>
                    <a:pt x="76200" y="2124075"/>
                  </a:lnTo>
                  <a:lnTo>
                    <a:pt x="76200" y="1253070"/>
                  </a:lnTo>
                  <a:lnTo>
                    <a:pt x="3146412" y="1256944"/>
                  </a:lnTo>
                  <a:lnTo>
                    <a:pt x="3146361" y="1295044"/>
                  </a:lnTo>
                  <a:lnTo>
                    <a:pt x="3222777" y="1256957"/>
                  </a:lnTo>
                  <a:lnTo>
                    <a:pt x="3260725" y="123803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463806" y="5613834"/>
              <a:ext cx="854075" cy="815340"/>
            </a:xfrm>
            <a:custGeom>
              <a:rect l="l" t="t" r="r" b="b"/>
              <a:pathLst>
                <a:path w="854075" h="815339">
                  <a:moveTo>
                    <a:pt x="0" y="13084"/>
                  </a:moveTo>
                  <a:lnTo>
                    <a:pt x="11720" y="48194"/>
                  </a:lnTo>
                  <a:lnTo>
                    <a:pt x="23507" y="83116"/>
                  </a:lnTo>
                  <a:lnTo>
                    <a:pt x="35338" y="117813"/>
                  </a:lnTo>
                  <a:lnTo>
                    <a:pt x="47191" y="152247"/>
                  </a:lnTo>
                  <a:lnTo>
                    <a:pt x="59011" y="186505"/>
                  </a:lnTo>
                  <a:lnTo>
                    <a:pt x="70787" y="220575"/>
                  </a:lnTo>
                  <a:lnTo>
                    <a:pt x="82562" y="254270"/>
                  </a:lnTo>
                  <a:lnTo>
                    <a:pt x="94382" y="287400"/>
                  </a:lnTo>
                  <a:lnTo>
                    <a:pt x="106202" y="320004"/>
                  </a:lnTo>
                  <a:lnTo>
                    <a:pt x="117978" y="352119"/>
                  </a:lnTo>
                  <a:lnTo>
                    <a:pt x="129754" y="383557"/>
                  </a:lnTo>
                  <a:lnTo>
                    <a:pt x="141573" y="414131"/>
                  </a:lnTo>
                  <a:lnTo>
                    <a:pt x="153393" y="443952"/>
                  </a:lnTo>
                  <a:lnTo>
                    <a:pt x="165169" y="473135"/>
                  </a:lnTo>
                  <a:lnTo>
                    <a:pt x="176945" y="501490"/>
                  </a:lnTo>
                  <a:lnTo>
                    <a:pt x="188765" y="528830"/>
                  </a:lnTo>
                  <a:lnTo>
                    <a:pt x="200585" y="555130"/>
                  </a:lnTo>
                  <a:lnTo>
                    <a:pt x="212361" y="580415"/>
                  </a:lnTo>
                  <a:lnTo>
                    <a:pt x="224137" y="604572"/>
                  </a:lnTo>
                  <a:lnTo>
                    <a:pt x="235957" y="627488"/>
                  </a:lnTo>
                  <a:lnTo>
                    <a:pt x="247777" y="649270"/>
                  </a:lnTo>
                  <a:lnTo>
                    <a:pt x="259552" y="669999"/>
                  </a:lnTo>
                  <a:lnTo>
                    <a:pt x="271328" y="689525"/>
                  </a:lnTo>
                  <a:lnTo>
                    <a:pt x="283148" y="707697"/>
                  </a:lnTo>
                  <a:lnTo>
                    <a:pt x="294968" y="724466"/>
                  </a:lnTo>
                  <a:lnTo>
                    <a:pt x="306744" y="739881"/>
                  </a:lnTo>
                  <a:lnTo>
                    <a:pt x="318519" y="753943"/>
                  </a:lnTo>
                  <a:lnTo>
                    <a:pt x="330339" y="766651"/>
                  </a:lnTo>
                  <a:lnTo>
                    <a:pt x="342159" y="777993"/>
                  </a:lnTo>
                  <a:lnTo>
                    <a:pt x="353935" y="787906"/>
                  </a:lnTo>
                  <a:lnTo>
                    <a:pt x="365711" y="796316"/>
                  </a:lnTo>
                  <a:lnTo>
                    <a:pt x="377531" y="803146"/>
                  </a:lnTo>
                  <a:lnTo>
                    <a:pt x="389351" y="808410"/>
                  </a:lnTo>
                  <a:lnTo>
                    <a:pt x="401127" y="812170"/>
                  </a:lnTo>
                  <a:lnTo>
                    <a:pt x="412902" y="814426"/>
                  </a:lnTo>
                  <a:lnTo>
                    <a:pt x="424722" y="815178"/>
                  </a:lnTo>
                  <a:lnTo>
                    <a:pt x="436542" y="814426"/>
                  </a:lnTo>
                  <a:lnTo>
                    <a:pt x="448318" y="812170"/>
                  </a:lnTo>
                  <a:lnTo>
                    <a:pt x="460094" y="808410"/>
                  </a:lnTo>
                  <a:lnTo>
                    <a:pt x="471914" y="803146"/>
                  </a:lnTo>
                  <a:lnTo>
                    <a:pt x="483734" y="796316"/>
                  </a:lnTo>
                  <a:lnTo>
                    <a:pt x="495510" y="787906"/>
                  </a:lnTo>
                  <a:lnTo>
                    <a:pt x="507285" y="777993"/>
                  </a:lnTo>
                  <a:lnTo>
                    <a:pt x="519105" y="766651"/>
                  </a:lnTo>
                  <a:lnTo>
                    <a:pt x="530925" y="753943"/>
                  </a:lnTo>
                  <a:lnTo>
                    <a:pt x="542701" y="739881"/>
                  </a:lnTo>
                  <a:lnTo>
                    <a:pt x="554476" y="724466"/>
                  </a:lnTo>
                  <a:lnTo>
                    <a:pt x="566296" y="707697"/>
                  </a:lnTo>
                  <a:lnTo>
                    <a:pt x="578116" y="689525"/>
                  </a:lnTo>
                  <a:lnTo>
                    <a:pt x="589892" y="669999"/>
                  </a:lnTo>
                  <a:lnTo>
                    <a:pt x="601668" y="649270"/>
                  </a:lnTo>
                  <a:lnTo>
                    <a:pt x="613488" y="627488"/>
                  </a:lnTo>
                  <a:lnTo>
                    <a:pt x="625308" y="604572"/>
                  </a:lnTo>
                  <a:lnTo>
                    <a:pt x="637084" y="580415"/>
                  </a:lnTo>
                  <a:lnTo>
                    <a:pt x="648860" y="555130"/>
                  </a:lnTo>
                  <a:lnTo>
                    <a:pt x="660680" y="528830"/>
                  </a:lnTo>
                  <a:lnTo>
                    <a:pt x="672500" y="501490"/>
                  </a:lnTo>
                  <a:lnTo>
                    <a:pt x="684275" y="473135"/>
                  </a:lnTo>
                  <a:lnTo>
                    <a:pt x="696051" y="443952"/>
                  </a:lnTo>
                  <a:lnTo>
                    <a:pt x="707871" y="414131"/>
                  </a:lnTo>
                  <a:lnTo>
                    <a:pt x="719691" y="383557"/>
                  </a:lnTo>
                  <a:lnTo>
                    <a:pt x="731466" y="352119"/>
                  </a:lnTo>
                  <a:lnTo>
                    <a:pt x="743242" y="320004"/>
                  </a:lnTo>
                  <a:lnTo>
                    <a:pt x="755062" y="287400"/>
                  </a:lnTo>
                  <a:lnTo>
                    <a:pt x="766882" y="254270"/>
                  </a:lnTo>
                  <a:lnTo>
                    <a:pt x="778658" y="220575"/>
                  </a:lnTo>
                  <a:lnTo>
                    <a:pt x="790434" y="186505"/>
                  </a:lnTo>
                  <a:lnTo>
                    <a:pt x="802254" y="152247"/>
                  </a:lnTo>
                  <a:lnTo>
                    <a:pt x="815202" y="114486"/>
                  </a:lnTo>
                  <a:lnTo>
                    <a:pt x="828858" y="74243"/>
                  </a:lnTo>
                  <a:lnTo>
                    <a:pt x="841010" y="38212"/>
                  </a:lnTo>
                  <a:lnTo>
                    <a:pt x="849445" y="13084"/>
                  </a:lnTo>
                  <a:lnTo>
                    <a:pt x="853261" y="1635"/>
                  </a:lnTo>
                  <a:lnTo>
                    <a:pt x="853781" y="0"/>
                  </a:lnTo>
                  <a:lnTo>
                    <a:pt x="852133" y="4906"/>
                  </a:lnTo>
                  <a:lnTo>
                    <a:pt x="849445" y="13084"/>
                  </a:lnTo>
                </a:path>
              </a:pathLst>
            </a:custGeom>
            <a:ln w="380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340" y="356552"/>
            <a:ext cx="6781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5">
                <a:solidFill>
                  <a:srgbClr val="333399"/>
                </a:solidFill>
                <a:latin typeface="Microsoft JhengHei"/>
                <a:cs typeface="Microsoft JhengHei"/>
              </a:rPr>
              <a:t>二、描述交变电流大小的物理量——</a:t>
            </a:r>
            <a:r>
              <a:rPr spc="-20">
                <a:solidFill>
                  <a:srgbClr val="333399"/>
                </a:solidFill>
                <a:latin typeface="Microsoft JhengHei"/>
                <a:cs typeface="Microsoft JhengHei"/>
              </a:rPr>
              <a:t>四个值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40765" y="3118462"/>
            <a:ext cx="3581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latin typeface="Microsoft JhengHei"/>
                <a:cs typeface="Microsoft JhengHei"/>
              </a:rPr>
              <a:t>转时，电动势最大值：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544637" y="4135437"/>
            <a:ext cx="2397125" cy="74136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2538411" y="990600"/>
            <a:ext cx="3024188" cy="471487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459739" y="1034732"/>
            <a:ext cx="7019925" cy="2024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85">
                <a:solidFill>
                  <a:srgbClr val="333399"/>
                </a:solidFill>
                <a:latin typeface="Microsoft JhengHei"/>
                <a:cs typeface="Microsoft JhengHei"/>
              </a:rPr>
              <a:t>1</a:t>
            </a:r>
            <a:r>
              <a:rPr sz="2800" b="1" spc="-15">
                <a:solidFill>
                  <a:srgbClr val="333399"/>
                </a:solidFill>
                <a:latin typeface="Microsoft JhengHei"/>
                <a:cs typeface="Microsoft JhengHei"/>
              </a:rPr>
              <a:t>、瞬时值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400">
              <a:latin typeface="Microsoft JhengHei"/>
              <a:cs typeface="Microsoft JhengHei"/>
            </a:endParaRPr>
          </a:p>
          <a:p>
            <a:pPr marL="28575">
              <a:lnSpc>
                <a:spcPct val="100000"/>
              </a:lnSpc>
            </a:pPr>
            <a:r>
              <a:rPr sz="2800" b="1" spc="-285">
                <a:solidFill>
                  <a:srgbClr val="333399"/>
                </a:solidFill>
                <a:latin typeface="Microsoft JhengHei"/>
                <a:cs typeface="Microsoft JhengHei"/>
              </a:rPr>
              <a:t>2</a:t>
            </a:r>
            <a:r>
              <a:rPr sz="2800" b="1" spc="80">
                <a:solidFill>
                  <a:srgbClr val="333399"/>
                </a:solidFill>
                <a:latin typeface="Microsoft JhengHei"/>
                <a:cs typeface="Microsoft JhengHei"/>
              </a:rPr>
              <a:t>、最大值(</a:t>
            </a:r>
            <a:r>
              <a:rPr sz="2800" b="1" spc="90">
                <a:solidFill>
                  <a:srgbClr val="333399"/>
                </a:solidFill>
                <a:latin typeface="Microsoft JhengHei"/>
                <a:cs typeface="Microsoft JhengHei"/>
              </a:rPr>
              <a:t>峰值)：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600">
              <a:latin typeface="Microsoft JhengHei"/>
              <a:cs typeface="Microsoft JhengHei"/>
            </a:endParaRPr>
          </a:p>
          <a:p>
            <a:pPr marL="250825">
              <a:lnSpc>
                <a:spcPct val="100000"/>
              </a:lnSpc>
            </a:pPr>
            <a:r>
              <a:rPr sz="2800" b="1" spc="-5">
                <a:latin typeface="Microsoft JhengHei"/>
                <a:cs typeface="Microsoft JhengHei"/>
              </a:rPr>
              <a:t>线圈在匀强磁场中绕垂直于磁场的轴匀速旋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029200" y="3429012"/>
            <a:ext cx="3048000" cy="2743200"/>
          </a:xfrm>
          <a:custGeom>
            <a:rect l="l" t="t" r="r" b="b"/>
            <a:pathLst>
              <a:path w="3048000" h="2743200">
                <a:moveTo>
                  <a:pt x="3048000" y="1600200"/>
                </a:moveTo>
                <a:lnTo>
                  <a:pt x="3019412" y="1585912"/>
                </a:lnTo>
                <a:lnTo>
                  <a:pt x="2962262" y="1557337"/>
                </a:lnTo>
                <a:lnTo>
                  <a:pt x="2962262" y="1585912"/>
                </a:lnTo>
                <a:lnTo>
                  <a:pt x="242887" y="1585912"/>
                </a:lnTo>
                <a:lnTo>
                  <a:pt x="242887" y="85725"/>
                </a:lnTo>
                <a:lnTo>
                  <a:pt x="271462" y="85725"/>
                </a:lnTo>
                <a:lnTo>
                  <a:pt x="228600" y="0"/>
                </a:lnTo>
                <a:lnTo>
                  <a:pt x="190017" y="77139"/>
                </a:lnTo>
                <a:lnTo>
                  <a:pt x="185737" y="85725"/>
                </a:lnTo>
                <a:lnTo>
                  <a:pt x="214312" y="85725"/>
                </a:lnTo>
                <a:lnTo>
                  <a:pt x="214312" y="1585912"/>
                </a:lnTo>
                <a:lnTo>
                  <a:pt x="0" y="1585912"/>
                </a:lnTo>
                <a:lnTo>
                  <a:pt x="0" y="1614487"/>
                </a:lnTo>
                <a:lnTo>
                  <a:pt x="214312" y="1614487"/>
                </a:lnTo>
                <a:lnTo>
                  <a:pt x="214312" y="2743200"/>
                </a:lnTo>
                <a:lnTo>
                  <a:pt x="242887" y="2743200"/>
                </a:lnTo>
                <a:lnTo>
                  <a:pt x="242887" y="1614487"/>
                </a:lnTo>
                <a:lnTo>
                  <a:pt x="2962262" y="1614487"/>
                </a:lnTo>
                <a:lnTo>
                  <a:pt x="2962262" y="1643062"/>
                </a:lnTo>
                <a:lnTo>
                  <a:pt x="3019412" y="1614487"/>
                </a:lnTo>
                <a:lnTo>
                  <a:pt x="3048000" y="16002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5031740" y="5054358"/>
            <a:ext cx="139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Times New Roman"/>
                <a:cs typeface="Times New Roman"/>
              </a:rPr>
              <a:t>0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243512" y="4024312"/>
            <a:ext cx="2390775" cy="2009775"/>
            <a:chOff x="5243512" y="4024312"/>
            <a:chExt cx="2390775" cy="2009775"/>
          </a:xfrm>
        </p:grpSpPr>
        <p:sp>
          <p:nvSpPr>
            <p:cNvPr id="10" name="object 10"/>
            <p:cNvSpPr/>
            <p:nvPr/>
          </p:nvSpPr>
          <p:spPr>
            <a:xfrm>
              <a:off x="5831945" y="4038600"/>
              <a:ext cx="607060" cy="990600"/>
            </a:xfrm>
            <a:custGeom>
              <a:rect l="l" t="t" r="r" b="b"/>
              <a:pathLst>
                <a:path w="607060" h="990600">
                  <a:moveTo>
                    <a:pt x="0" y="0"/>
                  </a:moveTo>
                  <a:lnTo>
                    <a:pt x="48826" y="4267"/>
                  </a:lnTo>
                  <a:lnTo>
                    <a:pt x="97247" y="11277"/>
                  </a:lnTo>
                  <a:lnTo>
                    <a:pt x="144859" y="23774"/>
                  </a:lnTo>
                  <a:lnTo>
                    <a:pt x="191257" y="44500"/>
                  </a:lnTo>
                  <a:lnTo>
                    <a:pt x="236037" y="76200"/>
                  </a:lnTo>
                  <a:lnTo>
                    <a:pt x="267299" y="106413"/>
                  </a:lnTo>
                  <a:lnTo>
                    <a:pt x="298266" y="142180"/>
                  </a:lnTo>
                  <a:lnTo>
                    <a:pt x="328643" y="182835"/>
                  </a:lnTo>
                  <a:lnTo>
                    <a:pt x="358136" y="227711"/>
                  </a:lnTo>
                  <a:lnTo>
                    <a:pt x="386449" y="276141"/>
                  </a:lnTo>
                  <a:lnTo>
                    <a:pt x="413287" y="327460"/>
                  </a:lnTo>
                  <a:lnTo>
                    <a:pt x="438355" y="381000"/>
                  </a:lnTo>
                  <a:lnTo>
                    <a:pt x="456857" y="426782"/>
                  </a:lnTo>
                  <a:lnTo>
                    <a:pt x="474804" y="478209"/>
                  </a:lnTo>
                  <a:lnTo>
                    <a:pt x="492057" y="533400"/>
                  </a:lnTo>
                  <a:lnTo>
                    <a:pt x="508477" y="590471"/>
                  </a:lnTo>
                  <a:lnTo>
                    <a:pt x="523926" y="647543"/>
                  </a:lnTo>
                  <a:lnTo>
                    <a:pt x="538265" y="702733"/>
                  </a:lnTo>
                  <a:lnTo>
                    <a:pt x="551356" y="754160"/>
                  </a:lnTo>
                  <a:lnTo>
                    <a:pt x="563058" y="799943"/>
                  </a:lnTo>
                  <a:lnTo>
                    <a:pt x="573234" y="838200"/>
                  </a:lnTo>
                  <a:lnTo>
                    <a:pt x="589962" y="901303"/>
                  </a:lnTo>
                  <a:lnTo>
                    <a:pt x="599577" y="942975"/>
                  </a:lnTo>
                  <a:lnTo>
                    <a:pt x="604451" y="970359"/>
                  </a:lnTo>
                  <a:lnTo>
                    <a:pt x="606954" y="990600"/>
                  </a:lnTo>
                </a:path>
              </a:pathLst>
            </a:custGeom>
            <a:ln w="2857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5257800" y="4038600"/>
              <a:ext cx="607060" cy="990600"/>
            </a:xfrm>
            <a:custGeom>
              <a:rect l="l" t="t" r="r" b="b"/>
              <a:pathLst>
                <a:path w="607060" h="990600">
                  <a:moveTo>
                    <a:pt x="606954" y="0"/>
                  </a:moveTo>
                  <a:lnTo>
                    <a:pt x="558128" y="4267"/>
                  </a:lnTo>
                  <a:lnTo>
                    <a:pt x="509706" y="11277"/>
                  </a:lnTo>
                  <a:lnTo>
                    <a:pt x="462094" y="23774"/>
                  </a:lnTo>
                  <a:lnTo>
                    <a:pt x="415696" y="44500"/>
                  </a:lnTo>
                  <a:lnTo>
                    <a:pt x="370916" y="76200"/>
                  </a:lnTo>
                  <a:lnTo>
                    <a:pt x="339654" y="106413"/>
                  </a:lnTo>
                  <a:lnTo>
                    <a:pt x="308687" y="142180"/>
                  </a:lnTo>
                  <a:lnTo>
                    <a:pt x="278310" y="182835"/>
                  </a:lnTo>
                  <a:lnTo>
                    <a:pt x="248817" y="227711"/>
                  </a:lnTo>
                  <a:lnTo>
                    <a:pt x="220505" y="276141"/>
                  </a:lnTo>
                  <a:lnTo>
                    <a:pt x="193667" y="327460"/>
                  </a:lnTo>
                  <a:lnTo>
                    <a:pt x="168598" y="381000"/>
                  </a:lnTo>
                  <a:lnTo>
                    <a:pt x="150096" y="426782"/>
                  </a:lnTo>
                  <a:lnTo>
                    <a:pt x="132149" y="478209"/>
                  </a:lnTo>
                  <a:lnTo>
                    <a:pt x="114896" y="533400"/>
                  </a:lnTo>
                  <a:lnTo>
                    <a:pt x="98476" y="590471"/>
                  </a:lnTo>
                  <a:lnTo>
                    <a:pt x="83027" y="647543"/>
                  </a:lnTo>
                  <a:lnTo>
                    <a:pt x="68688" y="702733"/>
                  </a:lnTo>
                  <a:lnTo>
                    <a:pt x="55598" y="754160"/>
                  </a:lnTo>
                  <a:lnTo>
                    <a:pt x="43895" y="799943"/>
                  </a:lnTo>
                  <a:lnTo>
                    <a:pt x="33720" y="838200"/>
                  </a:lnTo>
                  <a:lnTo>
                    <a:pt x="16991" y="901303"/>
                  </a:lnTo>
                  <a:lnTo>
                    <a:pt x="7376" y="942975"/>
                  </a:lnTo>
                  <a:lnTo>
                    <a:pt x="2502" y="970359"/>
                  </a:lnTo>
                  <a:lnTo>
                    <a:pt x="0" y="99060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7012577" y="5029200"/>
              <a:ext cx="607695" cy="990600"/>
            </a:xfrm>
            <a:custGeom>
              <a:rect l="l" t="t" r="r" b="b"/>
              <a:pathLst>
                <a:path w="607695" h="990600">
                  <a:moveTo>
                    <a:pt x="0" y="990600"/>
                  </a:moveTo>
                  <a:lnTo>
                    <a:pt x="48863" y="986332"/>
                  </a:lnTo>
                  <a:lnTo>
                    <a:pt x="97322" y="979322"/>
                  </a:lnTo>
                  <a:lnTo>
                    <a:pt x="144971" y="966825"/>
                  </a:lnTo>
                  <a:lnTo>
                    <a:pt x="191406" y="946099"/>
                  </a:lnTo>
                  <a:lnTo>
                    <a:pt x="236220" y="914400"/>
                  </a:lnTo>
                  <a:lnTo>
                    <a:pt x="267506" y="884186"/>
                  </a:lnTo>
                  <a:lnTo>
                    <a:pt x="298497" y="848419"/>
                  </a:lnTo>
                  <a:lnTo>
                    <a:pt x="328898" y="807764"/>
                  </a:lnTo>
                  <a:lnTo>
                    <a:pt x="358413" y="762888"/>
                  </a:lnTo>
                  <a:lnTo>
                    <a:pt x="386747" y="714458"/>
                  </a:lnTo>
                  <a:lnTo>
                    <a:pt x="413606" y="663139"/>
                  </a:lnTo>
                  <a:lnTo>
                    <a:pt x="438694" y="609600"/>
                  </a:lnTo>
                  <a:lnTo>
                    <a:pt x="457210" y="563817"/>
                  </a:lnTo>
                  <a:lnTo>
                    <a:pt x="475171" y="512390"/>
                  </a:lnTo>
                  <a:lnTo>
                    <a:pt x="492437" y="457200"/>
                  </a:lnTo>
                  <a:lnTo>
                    <a:pt x="508870" y="400128"/>
                  </a:lnTo>
                  <a:lnTo>
                    <a:pt x="524331" y="343056"/>
                  </a:lnTo>
                  <a:lnTo>
                    <a:pt x="538681" y="287866"/>
                  </a:lnTo>
                  <a:lnTo>
                    <a:pt x="551781" y="236439"/>
                  </a:lnTo>
                  <a:lnTo>
                    <a:pt x="563493" y="190656"/>
                  </a:lnTo>
                  <a:lnTo>
                    <a:pt x="573677" y="152400"/>
                  </a:lnTo>
                  <a:lnTo>
                    <a:pt x="590418" y="89296"/>
                  </a:lnTo>
                  <a:lnTo>
                    <a:pt x="600041" y="47625"/>
                  </a:lnTo>
                  <a:lnTo>
                    <a:pt x="604918" y="20240"/>
                  </a:lnTo>
                  <a:lnTo>
                    <a:pt x="607422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6438900" y="5029200"/>
              <a:ext cx="607695" cy="990600"/>
            </a:xfrm>
            <a:custGeom>
              <a:rect l="l" t="t" r="r" b="b"/>
              <a:pathLst>
                <a:path w="607695" h="990600">
                  <a:moveTo>
                    <a:pt x="607423" y="990600"/>
                  </a:moveTo>
                  <a:lnTo>
                    <a:pt x="558559" y="986332"/>
                  </a:lnTo>
                  <a:lnTo>
                    <a:pt x="510100" y="979322"/>
                  </a:lnTo>
                  <a:lnTo>
                    <a:pt x="462451" y="966825"/>
                  </a:lnTo>
                  <a:lnTo>
                    <a:pt x="416017" y="946099"/>
                  </a:lnTo>
                  <a:lnTo>
                    <a:pt x="371202" y="914400"/>
                  </a:lnTo>
                  <a:lnTo>
                    <a:pt x="339916" y="884186"/>
                  </a:lnTo>
                  <a:lnTo>
                    <a:pt x="308925" y="848419"/>
                  </a:lnTo>
                  <a:lnTo>
                    <a:pt x="278525" y="807764"/>
                  </a:lnTo>
                  <a:lnTo>
                    <a:pt x="249009" y="762888"/>
                  </a:lnTo>
                  <a:lnTo>
                    <a:pt x="220675" y="714458"/>
                  </a:lnTo>
                  <a:lnTo>
                    <a:pt x="193816" y="663139"/>
                  </a:lnTo>
                  <a:lnTo>
                    <a:pt x="168728" y="609600"/>
                  </a:lnTo>
                  <a:lnTo>
                    <a:pt x="150212" y="563817"/>
                  </a:lnTo>
                  <a:lnTo>
                    <a:pt x="132251" y="512390"/>
                  </a:lnTo>
                  <a:lnTo>
                    <a:pt x="114985" y="457200"/>
                  </a:lnTo>
                  <a:lnTo>
                    <a:pt x="98552" y="400128"/>
                  </a:lnTo>
                  <a:lnTo>
                    <a:pt x="83091" y="343056"/>
                  </a:lnTo>
                  <a:lnTo>
                    <a:pt x="68741" y="287866"/>
                  </a:lnTo>
                  <a:lnTo>
                    <a:pt x="55641" y="236439"/>
                  </a:lnTo>
                  <a:lnTo>
                    <a:pt x="43929" y="190656"/>
                  </a:lnTo>
                  <a:lnTo>
                    <a:pt x="33746" y="152400"/>
                  </a:lnTo>
                  <a:lnTo>
                    <a:pt x="17004" y="89296"/>
                  </a:lnTo>
                  <a:lnTo>
                    <a:pt x="7382" y="47625"/>
                  </a:lnTo>
                  <a:lnTo>
                    <a:pt x="2504" y="20240"/>
                  </a:lnTo>
                  <a:lnTo>
                    <a:pt x="0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5257800" y="4038600"/>
              <a:ext cx="609600" cy="0"/>
            </a:xfrm>
            <a:custGeom>
              <a:rect l="l" t="t" r="r" b="b"/>
              <a:pathLst>
                <a:path w="609600">
                  <a:moveTo>
                    <a:pt x="609600" y="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80136" y="4424361"/>
              <a:ext cx="144461" cy="144461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 flipH="1">
              <a:off x="6248400" y="4495800"/>
              <a:ext cx="0" cy="533400"/>
            </a:xfrm>
            <a:custGeom>
              <a:rect l="l" t="t" r="r" b="b"/>
              <a:pathLst>
                <a:path h="533400">
                  <a:moveTo>
                    <a:pt x="0" y="0"/>
                  </a:moveTo>
                  <a:lnTo>
                    <a:pt x="0" y="533400"/>
                  </a:lnTo>
                </a:path>
              </a:pathLst>
            </a:custGeom>
            <a:ln w="1905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257800" y="4495800"/>
              <a:ext cx="990600" cy="0"/>
            </a:xfrm>
            <a:custGeom>
              <a:rect l="l" t="t" r="r" b="b"/>
              <a:pathLst>
                <a:path w="990600">
                  <a:moveTo>
                    <a:pt x="990600" y="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5412740" y="3239846"/>
            <a:ext cx="419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5">
                <a:latin typeface="Times New Roman"/>
                <a:cs typeface="Times New Roman"/>
              </a:rPr>
              <a:t>U/V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19" name="object 19"/>
          <p:cNvSpPr txBox="1"/>
          <p:nvPr/>
        </p:nvSpPr>
        <p:spPr>
          <a:xfrm>
            <a:off x="4777740" y="3832538"/>
            <a:ext cx="4533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400" spc="-25">
                <a:solidFill>
                  <a:srgbClr val="FF3300"/>
                </a:solidFill>
                <a:latin typeface="Times New Roman"/>
                <a:cs typeface="Times New Roman"/>
              </a:rPr>
              <a:t>U</a:t>
            </a:r>
            <a:r>
              <a:rPr sz="2325" spc="-37" baseline="-21505">
                <a:solidFill>
                  <a:srgbClr val="FF3300"/>
                </a:solidFill>
                <a:latin typeface="Times New Roman"/>
                <a:cs typeface="Times New Roman"/>
              </a:rPr>
              <a:t>m</a:t>
            </a:r>
            <a:endParaRPr sz="2325" baseline="-21505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793740" y="3712051"/>
            <a:ext cx="1168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宋体"/>
                <a:cs typeface="宋体"/>
              </a:rPr>
              <a:t>电压最大值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555740" y="4215689"/>
            <a:ext cx="1612900" cy="757555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9"/>
              </a:spcBef>
            </a:pPr>
            <a:r>
              <a:rPr sz="1800" spc="-10">
                <a:latin typeface="宋体"/>
                <a:cs typeface="宋体"/>
              </a:rPr>
              <a:t>电压瞬时值</a:t>
            </a:r>
            <a:endParaRPr sz="180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  <a:spcBef>
                <a:spcPts val="720"/>
              </a:spcBef>
            </a:pPr>
            <a:r>
              <a:rPr sz="1800" spc="-25">
                <a:latin typeface="Times New Roman"/>
                <a:cs typeface="Times New Roman"/>
              </a:rPr>
              <a:t>t/s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8128" y="226735"/>
            <a:ext cx="1625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0">
                <a:solidFill>
                  <a:srgbClr val="333399"/>
                </a:solidFill>
                <a:latin typeface="Microsoft JhengHei"/>
                <a:cs typeface="Microsoft JhengHei"/>
              </a:rPr>
              <a:t>3</a:t>
            </a:r>
            <a:r>
              <a:rPr spc="-50">
                <a:solidFill>
                  <a:srgbClr val="333399"/>
                </a:solidFill>
                <a:latin typeface="Microsoft JhengHei"/>
                <a:cs typeface="Microsoft JhengHei"/>
              </a:rPr>
              <a:t>．有效值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8128" y="719244"/>
            <a:ext cx="8902700" cy="5073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309880" indent="-342900">
              <a:lnSpc>
                <a:spcPct val="130000"/>
              </a:lnSpc>
              <a:spcBef>
                <a:spcPts val="100"/>
              </a:spcBef>
              <a:buSzPct val="95833"/>
              <a:buAutoNum type="arabicPlain"/>
              <a:tabLst>
                <a:tab pos="775335"/>
              </a:tabLst>
            </a:pPr>
            <a:r>
              <a:rPr sz="2400" b="1">
                <a:latin typeface="Microsoft JhengHei"/>
                <a:cs typeface="Microsoft JhengHei"/>
              </a:rPr>
              <a:t>定义：使交变电流和直流通过</a:t>
            </a:r>
            <a:r>
              <a:rPr sz="2400" b="1">
                <a:solidFill>
                  <a:srgbClr val="333399"/>
                </a:solidFill>
                <a:latin typeface="Microsoft JhengHei"/>
                <a:cs typeface="Microsoft JhengHei"/>
              </a:rPr>
              <a:t>相同阻值</a:t>
            </a:r>
            <a:r>
              <a:rPr sz="2400" b="1" spc="-10">
                <a:latin typeface="Microsoft JhengHei"/>
                <a:cs typeface="Microsoft JhengHei"/>
              </a:rPr>
              <a:t>的电阻，如果它们</a:t>
            </a:r>
            <a:r>
              <a:rPr sz="2400" b="1">
                <a:latin typeface="Microsoft JhengHei"/>
                <a:cs typeface="Microsoft JhengHei"/>
              </a:rPr>
              <a:t>在</a:t>
            </a:r>
            <a:r>
              <a:rPr sz="2400" b="1">
                <a:solidFill>
                  <a:srgbClr val="333399"/>
                </a:solidFill>
                <a:latin typeface="Microsoft JhengHei"/>
                <a:cs typeface="Microsoft JhengHei"/>
              </a:rPr>
              <a:t>相等时间</a:t>
            </a:r>
            <a:r>
              <a:rPr sz="2400" b="1">
                <a:latin typeface="Microsoft JhengHei"/>
                <a:cs typeface="Microsoft JhengHei"/>
              </a:rPr>
              <a:t>内产生的</a:t>
            </a:r>
            <a:r>
              <a:rPr sz="2400" b="1">
                <a:solidFill>
                  <a:srgbClr val="333399"/>
                </a:solidFill>
                <a:latin typeface="Microsoft JhengHei"/>
                <a:cs typeface="Microsoft JhengHei"/>
              </a:rPr>
              <a:t>热量相等</a:t>
            </a:r>
            <a:r>
              <a:rPr sz="2400" b="1" spc="-5">
                <a:latin typeface="Microsoft JhengHei"/>
                <a:cs typeface="Microsoft JhengHei"/>
              </a:rPr>
              <a:t>，就把这一直流的数值叫做这一</a:t>
            </a:r>
            <a:r>
              <a:rPr sz="2400" b="1">
                <a:latin typeface="Microsoft JhengHei"/>
                <a:cs typeface="Microsoft JhengHei"/>
              </a:rPr>
              <a:t>交变电流的有效值</a:t>
            </a:r>
            <a:r>
              <a:rPr sz="2400" b="1">
                <a:solidFill>
                  <a:srgbClr val="333399"/>
                </a:solidFill>
                <a:latin typeface="Microsoft JhengHei"/>
                <a:cs typeface="Microsoft JhengHei"/>
              </a:rPr>
              <a:t>．（热效应相同</a:t>
            </a:r>
            <a:r>
              <a:rPr sz="2400" b="1" spc="-50">
                <a:solidFill>
                  <a:srgbClr val="333399"/>
                </a:solidFill>
                <a:latin typeface="Microsoft JhengHei"/>
                <a:cs typeface="Microsoft JhengHei"/>
              </a:rPr>
              <a:t>）</a:t>
            </a:r>
            <a:endParaRPr sz="2400">
              <a:latin typeface="Microsoft JhengHei"/>
              <a:cs typeface="Microsoft JhengHei"/>
            </a:endParaRPr>
          </a:p>
          <a:p>
            <a:pPr marL="775335" indent="-762635">
              <a:lnSpc>
                <a:spcPct val="100000"/>
              </a:lnSpc>
              <a:spcBef>
                <a:spcPts val="1440"/>
              </a:spcBef>
              <a:buSzPct val="95833"/>
              <a:buAutoNum type="arabicPlain"/>
              <a:tabLst>
                <a:tab pos="775335"/>
              </a:tabLst>
            </a:pPr>
            <a:r>
              <a:rPr sz="2400" b="1" spc="-20">
                <a:latin typeface="Microsoft JhengHei"/>
                <a:cs typeface="Microsoft JhengHei"/>
              </a:rPr>
              <a:t>说明：</a:t>
            </a:r>
            <a:endParaRPr sz="2400">
              <a:latin typeface="Microsoft JhengHei"/>
              <a:cs typeface="Microsoft JhengHei"/>
            </a:endParaRPr>
          </a:p>
          <a:p>
            <a:pPr marL="355600" marR="347980" indent="-342900">
              <a:lnSpc>
                <a:spcPct val="136200"/>
              </a:lnSpc>
              <a:spcBef>
                <a:spcPts val="215"/>
              </a:spcBef>
            </a:pPr>
            <a:r>
              <a:rPr sz="2400" b="1" spc="-30">
                <a:latin typeface="MS Gothic"/>
                <a:cs typeface="MS Gothic"/>
              </a:rPr>
              <a:t>①</a:t>
            </a:r>
            <a:r>
              <a:rPr sz="2400" b="1">
                <a:latin typeface="Microsoft JhengHei"/>
                <a:cs typeface="Microsoft JhengHei"/>
              </a:rPr>
              <a:t>交变电流的有效植根据电流的热效应来规定，与电流的</a:t>
            </a:r>
            <a:r>
              <a:rPr sz="2400" b="1">
                <a:solidFill>
                  <a:srgbClr val="009999"/>
                </a:solidFill>
                <a:latin typeface="Microsoft JhengHei"/>
                <a:cs typeface="Microsoft JhengHei"/>
              </a:rPr>
              <a:t>方向</a:t>
            </a:r>
            <a:r>
              <a:rPr sz="2400" b="1" spc="-50">
                <a:latin typeface="Microsoft JhengHei"/>
                <a:cs typeface="Microsoft JhengHei"/>
              </a:rPr>
              <a:t>无</a:t>
            </a:r>
            <a:r>
              <a:rPr sz="2400" b="1">
                <a:latin typeface="Microsoft JhengHei"/>
                <a:cs typeface="Microsoft JhengHei"/>
              </a:rPr>
              <a:t>关，</a:t>
            </a:r>
            <a:r>
              <a:rPr sz="2400" b="1" spc="-5">
                <a:solidFill>
                  <a:srgbClr val="FF0000"/>
                </a:solidFill>
                <a:latin typeface="Microsoft JhengHei"/>
                <a:cs typeface="Microsoft JhengHei"/>
              </a:rPr>
              <a:t>计算电功和热量必须用有效值</a:t>
            </a:r>
            <a:endParaRPr sz="2400">
              <a:latin typeface="Microsoft JhengHei"/>
              <a:cs typeface="Microsoft JhengHei"/>
            </a:endParaRPr>
          </a:p>
          <a:p>
            <a:pPr marL="355600" marR="347980" indent="-342900">
              <a:lnSpc>
                <a:spcPct val="136200"/>
              </a:lnSpc>
              <a:spcBef>
                <a:spcPts val="220"/>
              </a:spcBef>
            </a:pPr>
            <a:r>
              <a:rPr sz="2400" b="1" spc="-30">
                <a:latin typeface="MS Gothic"/>
                <a:cs typeface="MS Gothic"/>
              </a:rPr>
              <a:t>②</a:t>
            </a:r>
            <a:r>
              <a:rPr sz="2400" b="1" spc="-5">
                <a:latin typeface="Microsoft JhengHei"/>
                <a:cs typeface="Microsoft JhengHei"/>
              </a:rPr>
              <a:t>有效值一般与所取时间的长短有关，在无特别说明时是以一个周期的时间来确定有效值的．</a:t>
            </a:r>
            <a:endParaRPr sz="24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ct val="136200"/>
              </a:lnSpc>
              <a:spcBef>
                <a:spcPts val="220"/>
              </a:spcBef>
            </a:pPr>
            <a:r>
              <a:rPr sz="2400" b="1" spc="-30">
                <a:latin typeface="MS Gothic"/>
                <a:cs typeface="MS Gothic"/>
              </a:rPr>
              <a:t>③</a:t>
            </a:r>
            <a:r>
              <a:rPr sz="2400" b="1" spc="-5">
                <a:latin typeface="Microsoft JhengHei"/>
                <a:cs typeface="Microsoft JhengHei"/>
              </a:rPr>
              <a:t>交流电压表和电流表通过交流电时，实际上已经由电表内部元</a:t>
            </a:r>
            <a:r>
              <a:rPr sz="2400" b="1">
                <a:latin typeface="Microsoft JhengHei"/>
                <a:cs typeface="Microsoft JhengHei"/>
              </a:rPr>
              <a:t> </a:t>
            </a:r>
            <a:r>
              <a:rPr sz="2400" b="1" spc="-5">
                <a:latin typeface="Microsoft JhengHei"/>
                <a:cs typeface="Microsoft JhengHei"/>
              </a:rPr>
              <a:t>件把交流电变成了等效的直流，所以读出的就是交流的有效值，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3539" y="5755774"/>
            <a:ext cx="6426200" cy="1079500"/>
          </a:xfrm>
          <a:prstGeom prst="rect">
            <a:avLst/>
          </a:prstGeom>
        </p:spPr>
        <p:txBody>
          <a:bodyPr vert="horz" wrap="square" lIns="0" tIns="133350" rIns="0" bIns="0" rtlCol="0">
            <a:spAutoFit/>
          </a:bodyPr>
          <a:lstStyle/>
          <a:p>
            <a:pPr marL="229870">
              <a:lnSpc>
                <a:spcPct val="100000"/>
              </a:lnSpc>
              <a:spcBef>
                <a:spcPts val="1050"/>
              </a:spcBef>
            </a:pPr>
            <a:r>
              <a:rPr sz="2400" b="1" spc="-5">
                <a:latin typeface="Microsoft JhengHei"/>
                <a:cs typeface="Microsoft JhengHei"/>
              </a:rPr>
              <a:t>并且电表的指针不会忽左忽右地摆动。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2800" spc="-5">
                <a:solidFill>
                  <a:srgbClr val="FF0000"/>
                </a:solidFill>
                <a:latin typeface="宋体"/>
                <a:cs typeface="宋体"/>
              </a:rPr>
              <a:t>注意：电容器的耐压值是交流的最大值。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84892" y="6273333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Arial"/>
                <a:cs typeface="Arial"/>
              </a:rPr>
              <a:t>14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68311" y="2627311"/>
            <a:ext cx="3854450" cy="2644775"/>
            <a:chOff x="468311" y="2627311"/>
            <a:chExt cx="3854450" cy="26447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68311" y="2627311"/>
              <a:ext cx="3854450" cy="2644776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547810" y="3924298"/>
              <a:ext cx="609600" cy="457200"/>
            </a:xfrm>
            <a:custGeom>
              <a:rect l="l" t="t" r="r" b="b"/>
              <a:pathLst>
                <a:path w="609600" h="457200">
                  <a:moveTo>
                    <a:pt x="1" y="228600"/>
                  </a:moveTo>
                  <a:lnTo>
                    <a:pt x="4911" y="187509"/>
                  </a:lnTo>
                  <a:lnTo>
                    <a:pt x="19070" y="148834"/>
                  </a:lnTo>
                  <a:lnTo>
                    <a:pt x="41615" y="113221"/>
                  </a:lnTo>
                  <a:lnTo>
                    <a:pt x="71686" y="81316"/>
                  </a:lnTo>
                  <a:lnTo>
                    <a:pt x="108422" y="53764"/>
                  </a:lnTo>
                  <a:lnTo>
                    <a:pt x="150962" y="31211"/>
                  </a:lnTo>
                  <a:lnTo>
                    <a:pt x="198446" y="14302"/>
                  </a:lnTo>
                  <a:lnTo>
                    <a:pt x="250012" y="3683"/>
                  </a:lnTo>
                  <a:lnTo>
                    <a:pt x="304800" y="0"/>
                  </a:lnTo>
                  <a:lnTo>
                    <a:pt x="359588" y="3683"/>
                  </a:lnTo>
                  <a:lnTo>
                    <a:pt x="411154" y="14301"/>
                  </a:lnTo>
                  <a:lnTo>
                    <a:pt x="458638" y="31210"/>
                  </a:lnTo>
                  <a:lnTo>
                    <a:pt x="501179" y="53763"/>
                  </a:lnTo>
                  <a:lnTo>
                    <a:pt x="537915" y="81315"/>
                  </a:lnTo>
                  <a:lnTo>
                    <a:pt x="567986" y="113221"/>
                  </a:lnTo>
                  <a:lnTo>
                    <a:pt x="590531" y="148834"/>
                  </a:lnTo>
                  <a:lnTo>
                    <a:pt x="604689" y="187508"/>
                  </a:lnTo>
                  <a:lnTo>
                    <a:pt x="609600" y="228600"/>
                  </a:lnTo>
                  <a:lnTo>
                    <a:pt x="604689" y="269691"/>
                  </a:lnTo>
                  <a:lnTo>
                    <a:pt x="590530" y="308365"/>
                  </a:lnTo>
                  <a:lnTo>
                    <a:pt x="567985" y="343978"/>
                  </a:lnTo>
                  <a:lnTo>
                    <a:pt x="537914" y="375884"/>
                  </a:lnTo>
                  <a:lnTo>
                    <a:pt x="501178" y="403436"/>
                  </a:lnTo>
                  <a:lnTo>
                    <a:pt x="458638" y="425989"/>
                  </a:lnTo>
                  <a:lnTo>
                    <a:pt x="411154" y="442898"/>
                  </a:lnTo>
                  <a:lnTo>
                    <a:pt x="359588" y="453516"/>
                  </a:lnTo>
                  <a:lnTo>
                    <a:pt x="304800" y="457200"/>
                  </a:lnTo>
                  <a:lnTo>
                    <a:pt x="250011" y="453516"/>
                  </a:lnTo>
                  <a:lnTo>
                    <a:pt x="198445" y="442898"/>
                  </a:lnTo>
                  <a:lnTo>
                    <a:pt x="150961" y="425989"/>
                  </a:lnTo>
                  <a:lnTo>
                    <a:pt x="108421" y="403436"/>
                  </a:lnTo>
                  <a:lnTo>
                    <a:pt x="71685" y="375884"/>
                  </a:lnTo>
                  <a:lnTo>
                    <a:pt x="41614" y="343978"/>
                  </a:lnTo>
                  <a:lnTo>
                    <a:pt x="19069" y="308365"/>
                  </a:lnTo>
                  <a:lnTo>
                    <a:pt x="4910" y="269691"/>
                  </a:lnTo>
                  <a:lnTo>
                    <a:pt x="0" y="228600"/>
                  </a:lnTo>
                  <a:close/>
                </a:path>
              </a:pathLst>
            </a:custGeom>
            <a:ln w="38100">
              <a:solidFill>
                <a:srgbClr val="CC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474027" y="5531008"/>
            <a:ext cx="1981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0">
                <a:solidFill>
                  <a:srgbClr val="333399"/>
                </a:solidFill>
                <a:latin typeface="Microsoft JhengHei"/>
                <a:cs typeface="Microsoft JhengHei"/>
              </a:rPr>
              <a:t>4</a:t>
            </a:r>
            <a:r>
              <a:rPr sz="2800" b="1" spc="-45">
                <a:solidFill>
                  <a:srgbClr val="333399"/>
                </a:solidFill>
                <a:latin typeface="Microsoft JhengHei"/>
                <a:cs typeface="Microsoft JhengHei"/>
              </a:rPr>
              <a:t>．平均值：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2339975" y="5445125"/>
            <a:ext cx="1295400" cy="744537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082039" y="6208395"/>
            <a:ext cx="6121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计算通过某导体截面的电量</a:t>
            </a:r>
            <a:r>
              <a:rPr sz="2400" b="1" spc="-10">
                <a:solidFill>
                  <a:srgbClr val="FF0000"/>
                </a:solidFill>
                <a:latin typeface="Microsoft JhengHei"/>
                <a:cs typeface="Microsoft JhengHei"/>
              </a:rPr>
              <a:t>一定要用平均值。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07340" y="174942"/>
            <a:ext cx="8026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35">
                <a:latin typeface="Microsoft JhengHei"/>
                <a:cs typeface="Microsoft JhengHei"/>
              </a:rPr>
              <a:t>(3)．</a:t>
            </a:r>
            <a:r>
              <a:rPr>
                <a:solidFill>
                  <a:srgbClr val="333399"/>
                </a:solidFill>
                <a:latin typeface="Microsoft JhengHei"/>
                <a:cs typeface="Microsoft JhengHei"/>
              </a:rPr>
              <a:t>正弦（或余弦）</a:t>
            </a:r>
            <a:r>
              <a:rPr spc="-5">
                <a:latin typeface="Microsoft JhengHei"/>
                <a:cs typeface="Microsoft JhengHei"/>
              </a:rPr>
              <a:t>交变电流有效值与最大值之间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99402" y="601662"/>
            <a:ext cx="8382000" cy="19202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32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latin typeface="Microsoft JhengHei"/>
                <a:cs typeface="Microsoft JhengHei"/>
              </a:rPr>
              <a:t>的关系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6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2800" b="1" spc="180">
                <a:latin typeface="Microsoft JhengHei"/>
                <a:cs typeface="Microsoft JhengHei"/>
              </a:rPr>
              <a:t>(4)</a:t>
            </a:r>
            <a:r>
              <a:rPr sz="2800" b="1">
                <a:latin typeface="Microsoft JhengHei"/>
                <a:cs typeface="Microsoft JhengHei"/>
              </a:rPr>
              <a:t>一般用电器上标注的额定值是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有效值</a:t>
            </a:r>
            <a:r>
              <a:rPr sz="2800" b="1" spc="-10">
                <a:latin typeface="Microsoft JhengHei"/>
                <a:cs typeface="Microsoft JhengHei"/>
              </a:rPr>
              <a:t>，而电容器上</a:t>
            </a:r>
            <a:r>
              <a:rPr sz="2800" b="1">
                <a:latin typeface="Microsoft JhengHei"/>
                <a:cs typeface="Microsoft JhengHei"/>
              </a:rPr>
              <a:t>标注的是</a:t>
            </a:r>
            <a:r>
              <a:rPr sz="2800" b="1" spc="-20">
                <a:solidFill>
                  <a:srgbClr val="333399"/>
                </a:solidFill>
                <a:latin typeface="Microsoft JhengHei"/>
                <a:cs typeface="Microsoft JhengHei"/>
              </a:rPr>
              <a:t>最大值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4"/>
          <a:stretch>
            <a:fillRect/>
          </a:stretch>
        </p:blipFill>
        <p:spPr>
          <a:xfrm>
            <a:off x="1595437" y="792161"/>
            <a:ext cx="2422525" cy="836612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/>
          <a:stretch>
            <a:fillRect/>
          </a:stretch>
        </p:blipFill>
        <p:spPr>
          <a:xfrm>
            <a:off x="4986337" y="785812"/>
            <a:ext cx="2224087" cy="771525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/>
          <a:stretch>
            <a:fillRect/>
          </a:stretch>
        </p:blipFill>
        <p:spPr>
          <a:xfrm>
            <a:off x="4572000" y="2641600"/>
            <a:ext cx="3600450" cy="2625725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8384892" y="6273333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Arial"/>
                <a:cs typeface="Arial"/>
              </a:rPr>
              <a:t>15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61301" y="12795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009999"/>
                </a:solidFill>
                <a:latin typeface="Microsoft JhengHei"/>
                <a:cs typeface="Microsoft JhengHei"/>
              </a:rPr>
              <a:t>练习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5165" y="806132"/>
            <a:ext cx="3759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85">
                <a:latin typeface="Microsoft JhengHei"/>
                <a:cs typeface="Microsoft JhengHei"/>
              </a:rPr>
              <a:t>1</a:t>
            </a:r>
            <a:r>
              <a:rPr sz="2800" b="1">
                <a:latin typeface="Microsoft JhengHei"/>
                <a:cs typeface="Microsoft JhengHei"/>
              </a:rPr>
              <a:t>、下列说法正确的是</a:t>
            </a:r>
            <a:r>
              <a:rPr sz="2800" b="1" spc="-50">
                <a:latin typeface="Microsoft JhengHei"/>
                <a:cs typeface="Microsoft JhengHei"/>
              </a:rPr>
              <a:t>（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485764" y="806132"/>
            <a:ext cx="381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5165" y="1232852"/>
            <a:ext cx="66040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5523865"/>
              </a:tabLst>
            </a:pPr>
            <a:r>
              <a:rPr sz="2800" b="1" spc="-315">
                <a:latin typeface="Microsoft JhengHei"/>
                <a:cs typeface="Microsoft JhengHei"/>
              </a:rPr>
              <a:t>A．</a:t>
            </a:r>
            <a:r>
              <a:rPr sz="2800" b="1">
                <a:latin typeface="Microsoft JhengHei"/>
                <a:cs typeface="Microsoft JhengHei"/>
              </a:rPr>
              <a:t>电流在一个周期内电流方向改变两次</a:t>
            </a:r>
            <a:r>
              <a:rPr sz="2800" b="1" spc="-50">
                <a:latin typeface="Microsoft JhengHei"/>
                <a:cs typeface="Microsoft JhengHei"/>
              </a:rPr>
              <a:t>． </a:t>
            </a:r>
            <a:r>
              <a:rPr sz="2800" b="1" spc="-215">
                <a:latin typeface="Microsoft JhengHei"/>
                <a:cs typeface="Microsoft JhengHei"/>
              </a:rPr>
              <a:t>B．</a:t>
            </a:r>
            <a:r>
              <a:rPr sz="2800" b="1">
                <a:latin typeface="Microsoft JhengHei"/>
                <a:cs typeface="Microsoft JhengHei"/>
              </a:rPr>
              <a:t>电流的有效值是最大值</a:t>
            </a:r>
            <a:r>
              <a:rPr sz="2800" b="1" spc="-50">
                <a:latin typeface="Microsoft JhengHei"/>
                <a:cs typeface="Microsoft JhengHei"/>
              </a:rPr>
              <a:t>的</a:t>
            </a:r>
            <a:r>
              <a:rPr sz="2800" b="1">
                <a:latin typeface="Microsoft JhengHei"/>
                <a:cs typeface="Microsoft JhengHei"/>
              </a:rPr>
              <a:t>	倍</a:t>
            </a:r>
            <a:r>
              <a:rPr sz="2800" b="1" spc="-50">
                <a:latin typeface="Microsoft JhengHei"/>
                <a:cs typeface="Microsoft JhengHei"/>
              </a:rPr>
              <a:t>．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5257800" y="1651000"/>
            <a:ext cx="838200" cy="481012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663440" y="781043"/>
            <a:ext cx="58991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solidFill>
                  <a:srgbClr val="FF0000"/>
                </a:solidFill>
                <a:latin typeface="Times New Roman"/>
                <a:cs typeface="Times New Roman"/>
              </a:rPr>
              <a:t>AB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29565" y="2086292"/>
            <a:ext cx="8752205" cy="26308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74650" indent="355600">
              <a:lnSpc>
                <a:spcPct val="100000"/>
              </a:lnSpc>
              <a:spcBef>
                <a:spcPts val="100"/>
              </a:spcBef>
            </a:pPr>
            <a:r>
              <a:rPr sz="2800" b="1" spc="-250">
                <a:latin typeface="Microsoft JhengHei"/>
                <a:cs typeface="Microsoft JhengHei"/>
              </a:rPr>
              <a:t>C</a:t>
            </a:r>
            <a:r>
              <a:rPr sz="2800" b="1" spc="-45">
                <a:latin typeface="Microsoft JhengHei"/>
                <a:cs typeface="Microsoft JhengHei"/>
              </a:rPr>
              <a:t>．因为有效值表示交流产生的平均效果，所以有效</a:t>
            </a:r>
            <a:r>
              <a:rPr sz="2800" b="1" spc="-10">
                <a:latin typeface="Microsoft JhengHei"/>
                <a:cs typeface="Microsoft JhengHei"/>
              </a:rPr>
              <a:t>值与平均值相同．</a:t>
            </a:r>
            <a:endParaRPr sz="2800">
              <a:latin typeface="Microsoft JhengHei"/>
              <a:cs typeface="Microsoft JhengHei"/>
            </a:endParaRPr>
          </a:p>
          <a:p>
            <a:pPr marL="12700" marR="552450" indent="355600">
              <a:lnSpc>
                <a:spcPct val="100000"/>
              </a:lnSpc>
              <a:tabLst>
                <a:tab pos="1256665"/>
              </a:tabLst>
            </a:pPr>
            <a:r>
              <a:rPr sz="2800" b="1" spc="-390">
                <a:latin typeface="Microsoft JhengHei"/>
                <a:cs typeface="Microsoft JhengHei"/>
              </a:rPr>
              <a:t>D．</a:t>
            </a:r>
            <a:r>
              <a:rPr sz="2800" b="1">
                <a:latin typeface="Microsoft JhengHei"/>
                <a:cs typeface="Microsoft JhengHei"/>
              </a:rPr>
              <a:t>若正弦交变电流的最大值是</a:t>
            </a:r>
            <a:r>
              <a:rPr sz="2800" b="1" spc="-295">
                <a:latin typeface="Microsoft JhengHei"/>
                <a:cs typeface="Microsoft JhengHei"/>
              </a:rPr>
              <a:t>10A，</a:t>
            </a:r>
            <a:r>
              <a:rPr sz="2800" b="1">
                <a:latin typeface="Microsoft JhengHei"/>
                <a:cs typeface="Microsoft JhengHei"/>
              </a:rPr>
              <a:t>则它的最小</a:t>
            </a:r>
            <a:r>
              <a:rPr sz="2800" b="1" spc="-50">
                <a:latin typeface="Microsoft JhengHei"/>
                <a:cs typeface="Microsoft JhengHei"/>
              </a:rPr>
              <a:t>值</a:t>
            </a:r>
            <a:r>
              <a:rPr sz="2800" b="1">
                <a:latin typeface="Microsoft JhengHei"/>
                <a:cs typeface="Microsoft JhengHei"/>
              </a:rPr>
              <a:t>是</a:t>
            </a:r>
            <a:r>
              <a:rPr sz="2800" b="1" spc="-190">
                <a:latin typeface="Microsoft JhengHei"/>
                <a:cs typeface="Microsoft JhengHei"/>
              </a:rPr>
              <a:t>-</a:t>
            </a:r>
            <a:r>
              <a:rPr sz="2800" b="1" spc="-295">
                <a:latin typeface="Microsoft JhengHei"/>
                <a:cs typeface="Microsoft JhengHei"/>
              </a:rPr>
              <a:t>10A</a:t>
            </a:r>
            <a:r>
              <a:rPr sz="2800" b="1">
                <a:latin typeface="Microsoft JhengHei"/>
                <a:cs typeface="Microsoft JhengHei"/>
              </a:rPr>
              <a:t>	</a:t>
            </a:r>
            <a:r>
              <a:rPr sz="2800" b="1" spc="-50">
                <a:latin typeface="Microsoft JhengHei"/>
                <a:cs typeface="Microsoft JhengHei"/>
              </a:rPr>
              <a:t>．</a:t>
            </a:r>
            <a:endParaRPr sz="2800">
              <a:latin typeface="Microsoft JhengHei"/>
              <a:cs typeface="Microsoft JhengHei"/>
            </a:endParaRPr>
          </a:p>
          <a:p>
            <a:pPr marL="85090" marR="5080" indent="252729">
              <a:lnSpc>
                <a:spcPct val="104900"/>
              </a:lnSpc>
              <a:spcBef>
                <a:spcPts val="1030"/>
              </a:spcBef>
            </a:pPr>
            <a:r>
              <a:rPr sz="2400" b="1">
                <a:latin typeface="Arial"/>
                <a:cs typeface="Arial"/>
              </a:rPr>
              <a:t>2</a:t>
            </a:r>
            <a:r>
              <a:rPr sz="2400" b="1" spc="-5">
                <a:latin typeface="Microsoft JhengHei"/>
                <a:cs typeface="Microsoft JhengHei"/>
              </a:rPr>
              <a:t>、某交流发电机产生的感应电动势与时间的关系，如图所示，如果其它条件不变，仅使线圈的转速加倍，则交流电动势的最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02590" y="4535334"/>
            <a:ext cx="3073400" cy="2166620"/>
          </a:xfrm>
          <a:prstGeom prst="rect">
            <a:avLst/>
          </a:prstGeom>
        </p:spPr>
        <p:txBody>
          <a:bodyPr vert="horz" wrap="square" lIns="0" tIns="168275" rIns="0" bIns="0" rtlCol="0">
            <a:spAutoFit/>
          </a:bodyPr>
          <a:lstStyle/>
          <a:p>
            <a:pPr marL="299720" indent="-287655">
              <a:lnSpc>
                <a:spcPct val="100000"/>
              </a:lnSpc>
              <a:spcBef>
                <a:spcPts val="1325"/>
              </a:spcBef>
            </a:pPr>
            <a:r>
              <a:rPr sz="2400" b="1">
                <a:latin typeface="Microsoft JhengHei"/>
                <a:cs typeface="Microsoft JhengHei"/>
              </a:rPr>
              <a:t>大值和周期分别变为</a:t>
            </a:r>
            <a:r>
              <a:rPr sz="2400" b="1" spc="-50">
                <a:latin typeface="Microsoft JhengHei"/>
                <a:cs typeface="Microsoft JhengHei"/>
              </a:rPr>
              <a:t>（</a:t>
            </a:r>
            <a:endParaRPr sz="2400">
              <a:latin typeface="Microsoft JhengHei"/>
              <a:cs typeface="Microsoft JhengHei"/>
            </a:endParaRPr>
          </a:p>
          <a:p>
            <a:pPr marL="299720" marR="461645" algn="just">
              <a:lnSpc>
                <a:spcPct val="100000"/>
              </a:lnSpc>
              <a:spcBef>
                <a:spcPts val="1230"/>
              </a:spcBef>
            </a:pPr>
            <a:r>
              <a:rPr sz="2400" b="1" spc="-10">
                <a:latin typeface="Arial"/>
                <a:cs typeface="Arial"/>
              </a:rPr>
              <a:t>A</a:t>
            </a:r>
            <a:r>
              <a:rPr sz="2400" b="1" spc="-10">
                <a:latin typeface="Microsoft JhengHei"/>
                <a:cs typeface="Microsoft JhengHei"/>
              </a:rPr>
              <a:t>．</a:t>
            </a:r>
            <a:r>
              <a:rPr sz="2400" b="1" spc="-10">
                <a:latin typeface="Arial"/>
                <a:cs typeface="Arial"/>
              </a:rPr>
              <a:t>400V</a:t>
            </a:r>
            <a:r>
              <a:rPr sz="2400" b="1" spc="-10">
                <a:latin typeface="Microsoft JhengHei"/>
                <a:cs typeface="Microsoft JhengHei"/>
              </a:rPr>
              <a:t>，</a:t>
            </a:r>
            <a:r>
              <a:rPr sz="2400" b="1" spc="-10">
                <a:latin typeface="Arial"/>
                <a:cs typeface="Arial"/>
              </a:rPr>
              <a:t>0.02s </a:t>
            </a:r>
            <a:r>
              <a:rPr sz="2400" b="1">
                <a:latin typeface="Arial"/>
                <a:cs typeface="Arial"/>
              </a:rPr>
              <a:t>B</a:t>
            </a:r>
            <a:r>
              <a:rPr sz="2400" b="1">
                <a:latin typeface="Microsoft JhengHei"/>
                <a:cs typeface="Microsoft JhengHei"/>
              </a:rPr>
              <a:t>．</a:t>
            </a:r>
            <a:r>
              <a:rPr sz="2400" b="1">
                <a:latin typeface="Arial"/>
                <a:cs typeface="Arial"/>
              </a:rPr>
              <a:t>200V,</a:t>
            </a:r>
            <a:r>
              <a:rPr sz="2400" b="1" spc="-20">
                <a:latin typeface="Arial"/>
                <a:cs typeface="Arial"/>
              </a:rPr>
              <a:t>  </a:t>
            </a:r>
            <a:r>
              <a:rPr sz="2400" b="1" spc="-10">
                <a:latin typeface="Arial"/>
                <a:cs typeface="Arial"/>
              </a:rPr>
              <a:t>0.02s </a:t>
            </a:r>
            <a:r>
              <a:rPr sz="2400" b="1">
                <a:latin typeface="Arial"/>
                <a:cs typeface="Arial"/>
              </a:rPr>
              <a:t>C</a:t>
            </a:r>
            <a:r>
              <a:rPr sz="2400" b="1">
                <a:latin typeface="Microsoft JhengHei"/>
                <a:cs typeface="Microsoft JhengHei"/>
              </a:rPr>
              <a:t>．</a:t>
            </a:r>
            <a:r>
              <a:rPr sz="2400" b="1">
                <a:latin typeface="Arial"/>
                <a:cs typeface="Arial"/>
              </a:rPr>
              <a:t>400V,</a:t>
            </a:r>
            <a:r>
              <a:rPr sz="2400" b="1" spc="-20">
                <a:latin typeface="Arial"/>
                <a:cs typeface="Arial"/>
              </a:rPr>
              <a:t>  </a:t>
            </a:r>
            <a:r>
              <a:rPr sz="2400" b="1" spc="-10">
                <a:latin typeface="Arial"/>
                <a:cs typeface="Arial"/>
              </a:rPr>
              <a:t>0.08s </a:t>
            </a:r>
            <a:r>
              <a:rPr sz="2400" b="1">
                <a:latin typeface="Arial"/>
                <a:cs typeface="Arial"/>
              </a:rPr>
              <a:t>D</a:t>
            </a:r>
            <a:r>
              <a:rPr sz="2400" b="1">
                <a:latin typeface="Microsoft JhengHei"/>
                <a:cs typeface="Microsoft JhengHei"/>
              </a:rPr>
              <a:t>．</a:t>
            </a:r>
            <a:r>
              <a:rPr sz="2400" b="1">
                <a:latin typeface="Arial"/>
                <a:cs typeface="Arial"/>
              </a:rPr>
              <a:t>200V,</a:t>
            </a:r>
            <a:r>
              <a:rPr sz="2400" b="1" spc="-20">
                <a:latin typeface="Arial"/>
                <a:cs typeface="Arial"/>
              </a:rPr>
              <a:t>  </a:t>
            </a:r>
            <a:r>
              <a:rPr sz="2400" b="1" spc="-10">
                <a:latin typeface="Arial"/>
                <a:cs typeface="Arial"/>
              </a:rPr>
              <a:t>0.08s</a:t>
            </a:r>
            <a:endParaRPr sz="24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102655" y="4607078"/>
            <a:ext cx="47625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600" b="1" spc="-1725" baseline="-5787">
                <a:latin typeface="Microsoft JhengHei"/>
                <a:cs typeface="Microsoft JhengHei"/>
              </a:rPr>
              <a:t>）</a:t>
            </a:r>
            <a:r>
              <a:rPr sz="2800" b="1" spc="-25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11" name="object 11"/>
          <p:cNvPicPr/>
          <p:nvPr/>
        </p:nvPicPr>
        <p:blipFill>
          <a:blip r:embed="rId3"/>
          <a:stretch>
            <a:fillRect/>
          </a:stretch>
        </p:blipFill>
        <p:spPr>
          <a:xfrm>
            <a:off x="5643214" y="4972770"/>
            <a:ext cx="2693527" cy="1592580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8384892" y="6273333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Arial"/>
                <a:cs typeface="Arial"/>
              </a:rPr>
              <a:t>16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2590" y="349884"/>
            <a:ext cx="78486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pc="-330"/>
              <a:t>3</a:t>
            </a:r>
            <a:r>
              <a:rPr/>
              <a:t>、一个电阻接在</a:t>
            </a:r>
            <a:r>
              <a:rPr spc="-440"/>
              <a:t>10V</a:t>
            </a:r>
            <a:r>
              <a:rPr spc="-5"/>
              <a:t>的直流电源上，它的发热功率</a:t>
            </a:r>
            <a:r>
              <a:rPr/>
              <a:t>是</a:t>
            </a:r>
            <a:r>
              <a:rPr spc="-229"/>
              <a:t>P</a:t>
            </a:r>
            <a:r>
              <a:rPr spc="-40"/>
              <a:t>，当接到电压为</a:t>
            </a:r>
            <a:r>
              <a:rPr spc="-180"/>
              <a:t>u=10sinωtV</a:t>
            </a:r>
            <a:r>
              <a:rPr spc="-10"/>
              <a:t>的交流电源上，它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02590" y="1203325"/>
            <a:ext cx="21590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7665" marR="5080" indent="-3556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微软雅黑"/>
                <a:cs typeface="微软雅黑"/>
              </a:rPr>
              <a:t>的发热功率</a:t>
            </a:r>
            <a:r>
              <a:rPr sz="2800" b="1" spc="-50">
                <a:latin typeface="微软雅黑"/>
                <a:cs typeface="微软雅黑"/>
              </a:rPr>
              <a:t>（ </a:t>
            </a:r>
            <a:r>
              <a:rPr sz="2800" b="1" spc="-90">
                <a:latin typeface="微软雅黑"/>
                <a:cs typeface="微软雅黑"/>
              </a:rPr>
              <a:t>A．0.25P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91790" y="1203325"/>
            <a:ext cx="46482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45465">
              <a:lnSpc>
                <a:spcPct val="100000"/>
              </a:lnSpc>
              <a:spcBef>
                <a:spcPts val="100"/>
              </a:spcBef>
            </a:pPr>
            <a:r>
              <a:rPr sz="2800" b="1" spc="665">
                <a:latin typeface="微软雅黑"/>
                <a:cs typeface="微软雅黑"/>
              </a:rPr>
              <a:t>&gt;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tabLst>
                <a:tab pos="2145665"/>
                <a:tab pos="3745865"/>
              </a:tabLst>
            </a:pPr>
            <a:r>
              <a:rPr sz="2800" b="1" spc="-10">
                <a:latin typeface="微软雅黑"/>
                <a:cs typeface="微软雅黑"/>
              </a:rPr>
              <a:t>B．0.5P</a:t>
            </a:r>
            <a:r>
              <a:rPr sz="2800" b="1">
                <a:latin typeface="微软雅黑"/>
                <a:cs typeface="微软雅黑"/>
              </a:rPr>
              <a:t>	</a:t>
            </a:r>
            <a:r>
              <a:rPr sz="2800" b="1" spc="-340">
                <a:latin typeface="微软雅黑"/>
                <a:cs typeface="微软雅黑"/>
              </a:rPr>
              <a:t>C．P</a:t>
            </a:r>
            <a:r>
              <a:rPr sz="2800" b="1">
                <a:latin typeface="微软雅黑"/>
                <a:cs typeface="微软雅黑"/>
              </a:rPr>
              <a:t>	</a:t>
            </a:r>
            <a:r>
              <a:rPr sz="2800" b="1" spc="-425">
                <a:latin typeface="微软雅黑"/>
                <a:cs typeface="微软雅黑"/>
              </a:rPr>
              <a:t>D．2P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345940" y="1112520"/>
            <a:ext cx="22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465">
                <a:solidFill>
                  <a:srgbClr val="FF0000"/>
                </a:solidFill>
                <a:latin typeface="Microsoft JhengHei"/>
                <a:cs typeface="Microsoft JhengHei"/>
              </a:rPr>
              <a:t>B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07352" y="2527617"/>
            <a:ext cx="8026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330">
                <a:latin typeface="微软雅黑"/>
                <a:cs typeface="微软雅黑"/>
              </a:rPr>
              <a:t>4</a:t>
            </a:r>
            <a:r>
              <a:rPr sz="2800" b="1" spc="-5">
                <a:latin typeface="微软雅黑"/>
                <a:cs typeface="微软雅黑"/>
              </a:rPr>
              <a:t>、如图表示一交流的电流随时间变化的图像，此交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07352" y="2954337"/>
            <a:ext cx="3937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latin typeface="微软雅黑"/>
                <a:cs typeface="微软雅黑"/>
              </a:rPr>
              <a:t>变电流的有效值是多大？</a:t>
            </a:r>
            <a:endParaRPr sz="28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057400" y="3733219"/>
            <a:ext cx="5063490" cy="2438400"/>
            <a:chOff x="2057400" y="3733219"/>
            <a:chExt cx="5063490" cy="2438400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443284" y="3733219"/>
              <a:ext cx="4677507" cy="2438051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057400" y="4081462"/>
              <a:ext cx="720725" cy="4905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132012" y="5278436"/>
              <a:ext cx="719137" cy="558800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4726940" y="3067043"/>
            <a:ext cx="52260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solidFill>
                  <a:srgbClr val="FF0000"/>
                </a:solidFill>
                <a:latin typeface="Times New Roman"/>
                <a:cs typeface="Times New Roman"/>
              </a:rPr>
              <a:t>5A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17</a:t>
            </a:fld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74028" y="425926"/>
            <a:ext cx="69596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125">
                <a:latin typeface="微软雅黑"/>
                <a:cs typeface="微软雅黑"/>
              </a:rPr>
              <a:t>5.</a:t>
            </a:r>
            <a:r>
              <a:rPr sz="2800" b="1">
                <a:latin typeface="微软雅黑"/>
                <a:cs typeface="微软雅黑"/>
              </a:rPr>
              <a:t>图中两交变电流通过相同的电阻</a:t>
            </a:r>
            <a:r>
              <a:rPr sz="2800" b="1" spc="-570">
                <a:latin typeface="微软雅黑"/>
                <a:cs typeface="微软雅黑"/>
              </a:rPr>
              <a:t>R</a:t>
            </a:r>
            <a:r>
              <a:rPr sz="2800" b="1" spc="-20">
                <a:latin typeface="微软雅黑"/>
                <a:cs typeface="微软雅黑"/>
              </a:rPr>
              <a:t>。求：</a:t>
            </a:r>
            <a:endParaRPr sz="2800">
              <a:latin typeface="微软雅黑"/>
              <a:cs typeface="微软雅黑"/>
            </a:endParaRPr>
          </a:p>
          <a:p>
            <a:pPr marL="902335" indent="-889635">
              <a:lnSpc>
                <a:spcPct val="100000"/>
              </a:lnSpc>
              <a:buSzPct val="96428"/>
              <a:buAutoNum type="arabicPlain"/>
              <a:tabLst>
                <a:tab pos="902335"/>
              </a:tabLst>
            </a:pPr>
            <a:r>
              <a:rPr sz="2800" b="1" spc="-5">
                <a:latin typeface="微软雅黑"/>
                <a:cs typeface="微软雅黑"/>
              </a:rPr>
              <a:t>分别写出它们的有效值、周期和频率。</a:t>
            </a:r>
            <a:endParaRPr sz="2800">
              <a:latin typeface="微软雅黑"/>
              <a:cs typeface="微软雅黑"/>
            </a:endParaRPr>
          </a:p>
          <a:p>
            <a:pPr marL="902335" indent="-889635">
              <a:lnSpc>
                <a:spcPct val="100000"/>
              </a:lnSpc>
              <a:buSzPct val="96428"/>
              <a:buAutoNum type="arabicPlain"/>
              <a:tabLst>
                <a:tab pos="902335"/>
              </a:tabLst>
            </a:pPr>
            <a:r>
              <a:rPr sz="2800" b="1">
                <a:latin typeface="微软雅黑"/>
                <a:cs typeface="微软雅黑"/>
              </a:rPr>
              <a:t>计算它们在</a:t>
            </a:r>
            <a:r>
              <a:rPr sz="2800" b="1" spc="-570">
                <a:latin typeface="微软雅黑"/>
                <a:cs typeface="微软雅黑"/>
              </a:rPr>
              <a:t>R</a:t>
            </a:r>
            <a:r>
              <a:rPr sz="2800" b="1" spc="-10">
                <a:latin typeface="微软雅黑"/>
                <a:cs typeface="微软雅黑"/>
              </a:rPr>
              <a:t>上产生的功率之比。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842401" y="2240038"/>
            <a:ext cx="5188209" cy="2156911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18</a:t>
            </a:fld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273237" y="1374975"/>
            <a:ext cx="2254937" cy="274777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1752" y="60319"/>
            <a:ext cx="8980805" cy="6162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3335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Microsoft JhengHei"/>
                <a:cs typeface="Microsoft JhengHei"/>
              </a:rPr>
              <a:t>【练习】图</a:t>
            </a:r>
            <a:r>
              <a:rPr sz="2800" b="1">
                <a:latin typeface="Times New Roman"/>
                <a:cs typeface="Times New Roman"/>
              </a:rPr>
              <a:t>13-16</a:t>
            </a:r>
            <a:r>
              <a:rPr sz="2800" b="1" spc="-5">
                <a:latin typeface="Microsoft JhengHei"/>
                <a:cs typeface="Microsoft JhengHei"/>
              </a:rPr>
              <a:t>所示是一个交流发电机的示意图．线框</a:t>
            </a:r>
            <a:r>
              <a:rPr sz="2800" b="1" spc="-50">
                <a:latin typeface="Microsoft JhengHei"/>
                <a:cs typeface="Microsoft JhengHei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abcd</a:t>
            </a:r>
            <a:r>
              <a:rPr sz="2800" b="1">
                <a:latin typeface="Microsoft JhengHei"/>
                <a:cs typeface="Microsoft JhengHei"/>
              </a:rPr>
              <a:t>处于匀强磁场中，已知</a:t>
            </a:r>
            <a:r>
              <a:rPr sz="2800" b="1" spc="-10">
                <a:latin typeface="Times New Roman"/>
                <a:cs typeface="Times New Roman"/>
              </a:rPr>
              <a:t>ab=bc=10cm.B=1T</a:t>
            </a:r>
            <a:r>
              <a:rPr sz="2800" b="1" spc="-15">
                <a:latin typeface="Microsoft JhengHei"/>
                <a:cs typeface="Microsoft JhengHei"/>
              </a:rPr>
              <a:t>，线圈匝数</a:t>
            </a:r>
            <a:r>
              <a:rPr sz="2800" b="1" spc="-50">
                <a:latin typeface="Microsoft JhengHei"/>
                <a:cs typeface="Microsoft JhengHei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n=100</a:t>
            </a:r>
            <a:r>
              <a:rPr sz="2800" b="1" spc="-5">
                <a:latin typeface="Microsoft JhengHei"/>
                <a:cs typeface="Microsoft JhengHei"/>
              </a:rPr>
              <a:t>，线圈电阻</a:t>
            </a:r>
            <a:r>
              <a:rPr sz="2800" b="1" spc="95">
                <a:latin typeface="Times New Roman"/>
                <a:cs typeface="Times New Roman"/>
              </a:rPr>
              <a:t>r=5</a:t>
            </a:r>
            <a:r>
              <a:rPr sz="2800" b="1" spc="95">
                <a:latin typeface="Microsoft JhengHei"/>
                <a:cs typeface="Microsoft JhengHei"/>
              </a:rPr>
              <a:t>Ω</a:t>
            </a:r>
            <a:r>
              <a:rPr sz="2800" b="1">
                <a:latin typeface="Microsoft JhengHei"/>
                <a:cs typeface="Microsoft JhengHei"/>
              </a:rPr>
              <a:t>，外电路负载电阻</a:t>
            </a:r>
            <a:r>
              <a:rPr sz="2800" b="1" spc="95">
                <a:latin typeface="Times New Roman"/>
                <a:cs typeface="Times New Roman"/>
              </a:rPr>
              <a:t>R=5</a:t>
            </a:r>
            <a:r>
              <a:rPr sz="2800" b="1" spc="95">
                <a:latin typeface="Microsoft JhengHei"/>
                <a:cs typeface="Microsoft JhengHei"/>
              </a:rPr>
              <a:t>Ω</a:t>
            </a:r>
            <a:r>
              <a:rPr sz="2800" b="1" spc="10">
                <a:latin typeface="Microsoft JhengHei"/>
                <a:cs typeface="Microsoft JhengHei"/>
              </a:rPr>
              <a:t>，线圈以</a:t>
            </a:r>
            <a:r>
              <a:rPr sz="2800" b="1" spc="-50">
                <a:latin typeface="Microsoft JhengHei"/>
                <a:cs typeface="Microsoft JhengHei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600r</a:t>
            </a:r>
            <a:r>
              <a:rPr sz="2800" b="1" spc="-10">
                <a:latin typeface="Microsoft JhengHei"/>
                <a:cs typeface="Microsoft JhengHei"/>
              </a:rPr>
              <a:t>／</a:t>
            </a:r>
            <a:r>
              <a:rPr sz="2800" b="1" spc="-10">
                <a:latin typeface="Times New Roman"/>
                <a:cs typeface="Times New Roman"/>
              </a:rPr>
              <a:t>min</a:t>
            </a:r>
            <a:r>
              <a:rPr sz="2800" b="1" spc="-5">
                <a:latin typeface="Microsoft JhengHei"/>
                <a:cs typeface="Microsoft JhengHei"/>
              </a:rPr>
              <a:t>的转速匀速转动，求：</a:t>
            </a:r>
            <a:endParaRPr sz="2800">
              <a:latin typeface="Microsoft JhengHei"/>
              <a:cs typeface="Microsoft JhengHei"/>
            </a:endParaRPr>
          </a:p>
          <a:p>
            <a:pPr marL="146050">
              <a:lnSpc>
                <a:spcPct val="100000"/>
              </a:lnSpc>
            </a:pPr>
            <a:r>
              <a:rPr sz="2800" b="1">
                <a:latin typeface="Microsoft JhengHei"/>
                <a:cs typeface="Microsoft JhengHei"/>
              </a:rPr>
              <a:t>（</a:t>
            </a:r>
            <a:r>
              <a:rPr sz="2800" b="1">
                <a:latin typeface="Times New Roman"/>
                <a:cs typeface="Times New Roman"/>
              </a:rPr>
              <a:t>1</a:t>
            </a:r>
            <a:r>
              <a:rPr sz="2800" b="1">
                <a:latin typeface="Microsoft JhengHei"/>
                <a:cs typeface="Microsoft JhengHei"/>
              </a:rPr>
              <a:t>）</a:t>
            </a:r>
            <a:r>
              <a:rPr sz="2800" b="1" spc="-5">
                <a:latin typeface="Microsoft JhengHei"/>
                <a:cs typeface="Microsoft JhengHei"/>
              </a:rPr>
              <a:t>求感应电动势的最大值</a:t>
            </a:r>
            <a:endParaRPr sz="2800">
              <a:latin typeface="Microsoft JhengHei"/>
              <a:cs typeface="Microsoft JhengHei"/>
            </a:endParaRPr>
          </a:p>
          <a:p>
            <a:pPr marL="323850" marR="3255645">
              <a:lnSpc>
                <a:spcPct val="100000"/>
              </a:lnSpc>
            </a:pPr>
            <a:r>
              <a:rPr sz="2800" b="1">
                <a:latin typeface="Times New Roman"/>
                <a:cs typeface="Times New Roman"/>
              </a:rPr>
              <a:t>(2)</a:t>
            </a:r>
            <a:r>
              <a:rPr sz="2800" b="1" spc="-5">
                <a:latin typeface="Microsoft JhengHei"/>
                <a:cs typeface="Microsoft JhengHei"/>
              </a:rPr>
              <a:t>写出感应电动势的瞬时表达式。</a:t>
            </a:r>
            <a:r>
              <a:rPr sz="2800" b="1" spc="-50">
                <a:latin typeface="Microsoft JhengHei"/>
                <a:cs typeface="Microsoft JhengHei"/>
              </a:rPr>
              <a:t> </a:t>
            </a:r>
            <a:r>
              <a:rPr sz="2800" b="1">
                <a:latin typeface="Times New Roman"/>
                <a:cs typeface="Times New Roman"/>
              </a:rPr>
              <a:t>(3)</a:t>
            </a:r>
            <a:r>
              <a:rPr sz="2800" b="1">
                <a:latin typeface="Microsoft JhengHei"/>
                <a:cs typeface="Microsoft JhengHei"/>
              </a:rPr>
              <a:t>从如图示位置开始经过</a:t>
            </a:r>
            <a:r>
              <a:rPr sz="2800" b="1" spc="-10">
                <a:latin typeface="Times New Roman"/>
                <a:cs typeface="Times New Roman"/>
              </a:rPr>
              <a:t>1</a:t>
            </a:r>
            <a:r>
              <a:rPr sz="2800" b="1" spc="-10">
                <a:latin typeface="Microsoft JhengHei"/>
                <a:cs typeface="Microsoft JhengHei"/>
              </a:rPr>
              <a:t>／</a:t>
            </a:r>
            <a:r>
              <a:rPr sz="2800" b="1" spc="-10">
                <a:latin typeface="Times New Roman"/>
                <a:cs typeface="Times New Roman"/>
              </a:rPr>
              <a:t>60s</a:t>
            </a:r>
            <a:endParaRPr sz="2800">
              <a:latin typeface="Times New Roman"/>
              <a:cs typeface="Times New Roman"/>
            </a:endParaRPr>
          </a:p>
          <a:p>
            <a:pPr marL="146050">
              <a:lnSpc>
                <a:spcPct val="100000"/>
              </a:lnSpc>
            </a:pPr>
            <a:r>
              <a:rPr sz="2800" b="1">
                <a:latin typeface="Microsoft JhengHei"/>
                <a:cs typeface="Microsoft JhengHei"/>
              </a:rPr>
              <a:t>时感应电动势的瞬时值为多少</a:t>
            </a:r>
            <a:r>
              <a:rPr sz="2800" b="1" spc="-50">
                <a:latin typeface="Times New Roman"/>
                <a:cs typeface="Times New Roman"/>
              </a:rPr>
              <a:t>?</a:t>
            </a:r>
            <a:endParaRPr sz="2800">
              <a:latin typeface="Times New Roman"/>
              <a:cs typeface="Times New Roman"/>
            </a:endParaRPr>
          </a:p>
          <a:p>
            <a:pPr marL="323850">
              <a:lnSpc>
                <a:spcPct val="100000"/>
              </a:lnSpc>
              <a:spcBef>
                <a:spcPts val="1275"/>
              </a:spcBef>
            </a:pPr>
            <a:r>
              <a:rPr sz="2800" b="1">
                <a:latin typeface="Times New Roman"/>
                <a:cs typeface="Times New Roman"/>
              </a:rPr>
              <a:t>(4)</a:t>
            </a:r>
            <a:r>
              <a:rPr sz="2800" b="1" spc="-5">
                <a:latin typeface="Microsoft JhengHei"/>
                <a:cs typeface="Microsoft JhengHei"/>
              </a:rPr>
              <a:t>电流表和电压表的读数；</a:t>
            </a:r>
            <a:endParaRPr sz="2800">
              <a:latin typeface="Microsoft JhengHei"/>
              <a:cs typeface="Microsoft JhengHei"/>
            </a:endParaRPr>
          </a:p>
          <a:p>
            <a:pPr marL="12700" marR="55244" indent="311150">
              <a:lnSpc>
                <a:spcPct val="100000"/>
              </a:lnSpc>
            </a:pPr>
            <a:r>
              <a:rPr sz="2800" b="1">
                <a:latin typeface="Times New Roman"/>
                <a:cs typeface="Times New Roman"/>
              </a:rPr>
              <a:t>(5)</a:t>
            </a:r>
            <a:r>
              <a:rPr sz="2800" b="1">
                <a:latin typeface="Microsoft JhengHei"/>
                <a:cs typeface="Microsoft JhengHei"/>
              </a:rPr>
              <a:t>从如图所示位置开始转过</a:t>
            </a:r>
            <a:r>
              <a:rPr sz="2800" b="1" spc="545">
                <a:latin typeface="Times New Roman"/>
                <a:cs typeface="Times New Roman"/>
              </a:rPr>
              <a:t>30</a:t>
            </a:r>
            <a:r>
              <a:rPr sz="2800" b="1" spc="545">
                <a:latin typeface="Microsoft JhengHei"/>
                <a:cs typeface="Microsoft JhengHei"/>
              </a:rPr>
              <a:t>°</a:t>
            </a:r>
            <a:r>
              <a:rPr sz="2800" b="1" spc="-5">
                <a:latin typeface="Microsoft JhengHei"/>
                <a:cs typeface="Microsoft JhengHei"/>
              </a:rPr>
              <a:t>角的过程中的平均感应</a:t>
            </a:r>
            <a:r>
              <a:rPr sz="2800" b="1">
                <a:latin typeface="Microsoft JhengHei"/>
                <a:cs typeface="Microsoft JhengHei"/>
              </a:rPr>
              <a:t>电动势值为多少</a:t>
            </a:r>
            <a:r>
              <a:rPr sz="2800" b="1" spc="-50">
                <a:latin typeface="Times New Roman"/>
                <a:cs typeface="Times New Roman"/>
              </a:rPr>
              <a:t>?</a:t>
            </a:r>
            <a:endParaRPr sz="2800">
              <a:latin typeface="Times New Roman"/>
              <a:cs typeface="Times New Roman"/>
            </a:endParaRPr>
          </a:p>
          <a:p>
            <a:pPr marL="1035685" indent="-889635">
              <a:lnSpc>
                <a:spcPct val="100000"/>
              </a:lnSpc>
              <a:buSzPct val="96428"/>
              <a:buAutoNum type="arabicPlain" startAt="6"/>
              <a:tabLst>
                <a:tab pos="1035685"/>
              </a:tabLst>
            </a:pPr>
            <a:r>
              <a:rPr sz="2800" b="1">
                <a:latin typeface="Microsoft JhengHei"/>
                <a:cs typeface="Microsoft JhengHei"/>
              </a:rPr>
              <a:t>从如图示开始转过</a:t>
            </a:r>
            <a:r>
              <a:rPr sz="2800" b="1">
                <a:latin typeface="Times New Roman"/>
                <a:cs typeface="Times New Roman"/>
              </a:rPr>
              <a:t>60 ° ,</a:t>
            </a:r>
            <a:r>
              <a:rPr sz="2800" b="1" spc="-10">
                <a:latin typeface="Microsoft JhengHei"/>
                <a:cs typeface="Microsoft JhengHei"/>
              </a:rPr>
              <a:t>灯泡上的发热量。</a:t>
            </a:r>
            <a:endParaRPr sz="2800">
              <a:latin typeface="Microsoft JhengHei"/>
              <a:cs typeface="Microsoft JhengHei"/>
            </a:endParaRPr>
          </a:p>
          <a:p>
            <a:pPr marL="1035685" indent="-889635">
              <a:lnSpc>
                <a:spcPct val="100000"/>
              </a:lnSpc>
              <a:buSzPct val="96428"/>
              <a:buAutoNum type="arabicPlain" startAt="6"/>
              <a:tabLst>
                <a:tab pos="1035685"/>
              </a:tabLst>
            </a:pPr>
            <a:r>
              <a:rPr sz="2800" b="1">
                <a:latin typeface="Microsoft JhengHei"/>
                <a:cs typeface="Microsoft JhengHei"/>
              </a:rPr>
              <a:t>从如图示开始转过</a:t>
            </a:r>
            <a:r>
              <a:rPr sz="2800" b="1">
                <a:latin typeface="Times New Roman"/>
                <a:cs typeface="Times New Roman"/>
              </a:rPr>
              <a:t>60 ° </a:t>
            </a:r>
            <a:r>
              <a:rPr sz="2800" b="1" spc="-5">
                <a:latin typeface="Microsoft JhengHei"/>
                <a:cs typeface="Microsoft JhengHei"/>
              </a:rPr>
              <a:t>，灯泡上流过的电量。</a:t>
            </a:r>
            <a:endParaRPr sz="2800">
              <a:latin typeface="Microsoft JhengHei"/>
              <a:cs typeface="Microsoft JhengHei"/>
            </a:endParaRPr>
          </a:p>
          <a:p>
            <a:pPr marL="1035685" indent="-889635">
              <a:lnSpc>
                <a:spcPct val="100000"/>
              </a:lnSpc>
              <a:buSzPct val="96428"/>
              <a:buAutoNum type="arabicPlain" startAt="6"/>
              <a:tabLst>
                <a:tab pos="1035685"/>
              </a:tabLst>
            </a:pPr>
            <a:r>
              <a:rPr sz="2800" b="1" spc="-5">
                <a:latin typeface="Microsoft JhengHei"/>
                <a:cs typeface="Microsoft JhengHei"/>
              </a:rPr>
              <a:t>线圈转动一圈，外力做的功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19</a:t>
            </a:fld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160962" y="636588"/>
            <a:ext cx="3810000" cy="387191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04164" y="756920"/>
            <a:ext cx="8240395" cy="5614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571240">
              <a:lnSpc>
                <a:spcPct val="100000"/>
              </a:lnSpc>
              <a:spcBef>
                <a:spcPts val="100"/>
              </a:spcBef>
              <a:tabLst>
                <a:tab pos="2348865"/>
                <a:tab pos="2882265"/>
              </a:tabLst>
            </a:pP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例</a:t>
            </a:r>
            <a:r>
              <a:rPr sz="2800" b="1" spc="-150">
                <a:solidFill>
                  <a:srgbClr val="333399"/>
                </a:solidFill>
                <a:latin typeface="Microsoft JhengHei"/>
                <a:cs typeface="Microsoft JhengHei"/>
              </a:rPr>
              <a:t>1：</a:t>
            </a:r>
            <a:r>
              <a:rPr sz="2800" b="1">
                <a:latin typeface="Microsoft JhengHei"/>
                <a:cs typeface="Microsoft JhengHei"/>
              </a:rPr>
              <a:t>某交流电压随时间的</a:t>
            </a:r>
            <a:r>
              <a:rPr sz="2800" b="1" spc="-50">
                <a:latin typeface="Microsoft JhengHei"/>
                <a:cs typeface="Microsoft JhengHei"/>
              </a:rPr>
              <a:t>变</a:t>
            </a:r>
            <a:r>
              <a:rPr sz="2800" b="1">
                <a:latin typeface="Microsoft JhengHei"/>
                <a:cs typeface="Microsoft JhengHei"/>
              </a:rPr>
              <a:t>化规律如图所示，则此交流</a:t>
            </a:r>
            <a:r>
              <a:rPr sz="2800" b="1" spc="-50">
                <a:latin typeface="Microsoft JhengHei"/>
                <a:cs typeface="Microsoft JhengHei"/>
              </a:rPr>
              <a:t>电</a:t>
            </a:r>
            <a:r>
              <a:rPr sz="2800" b="1">
                <a:latin typeface="Microsoft JhengHei"/>
                <a:cs typeface="Microsoft JhengHei"/>
              </a:rPr>
              <a:t>的频率</a:t>
            </a:r>
            <a:r>
              <a:rPr sz="2800" b="1" spc="-50">
                <a:latin typeface="Microsoft JhengHei"/>
                <a:cs typeface="Microsoft JhengHei"/>
              </a:rPr>
              <a:t>是</a:t>
            </a:r>
            <a:r>
              <a:rPr sz="2800" b="1" u="sng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 b="1" spc="-280">
                <a:latin typeface="Microsoft JhengHei"/>
                <a:cs typeface="Microsoft JhengHei"/>
              </a:rPr>
              <a:t>Hz，</a:t>
            </a:r>
            <a:r>
              <a:rPr sz="2800" b="1">
                <a:latin typeface="Microsoft JhengHei"/>
                <a:cs typeface="Microsoft JhengHei"/>
              </a:rPr>
              <a:t>交流电</a:t>
            </a:r>
            <a:r>
              <a:rPr sz="2800" b="1" spc="-50">
                <a:latin typeface="Microsoft JhengHei"/>
                <a:cs typeface="Microsoft JhengHei"/>
              </a:rPr>
              <a:t>压</a:t>
            </a:r>
            <a:r>
              <a:rPr sz="2800" b="1">
                <a:latin typeface="Microsoft JhengHei"/>
                <a:cs typeface="Microsoft JhengHei"/>
              </a:rPr>
              <a:t>的有效值等</a:t>
            </a:r>
            <a:r>
              <a:rPr sz="2800" b="1" spc="-50">
                <a:latin typeface="Microsoft JhengHei"/>
                <a:cs typeface="Microsoft JhengHei"/>
              </a:rPr>
              <a:t>于</a:t>
            </a:r>
            <a:r>
              <a:rPr sz="2800" b="1" u="sng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	</a:t>
            </a:r>
            <a:r>
              <a:rPr sz="2800" b="1" spc="-590">
                <a:latin typeface="Microsoft JhengHei"/>
                <a:cs typeface="Microsoft JhengHei"/>
              </a:rPr>
              <a:t>V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050">
              <a:latin typeface="Microsoft JhengHei"/>
              <a:cs typeface="Microsoft JhengHei"/>
            </a:endParaRPr>
          </a:p>
          <a:p>
            <a:pPr marL="149225" marR="3637915">
              <a:lnSpc>
                <a:spcPts val="3180"/>
              </a:lnSpc>
            </a:pP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例</a:t>
            </a:r>
            <a:r>
              <a:rPr sz="2800" b="1" spc="-150">
                <a:solidFill>
                  <a:srgbClr val="333399"/>
                </a:solidFill>
                <a:latin typeface="Microsoft JhengHei"/>
                <a:cs typeface="Microsoft JhengHei"/>
              </a:rPr>
              <a:t>2：</a:t>
            </a:r>
            <a:r>
              <a:rPr sz="2800" b="1" spc="-5">
                <a:latin typeface="Microsoft JhengHei"/>
                <a:cs typeface="Microsoft JhengHei"/>
              </a:rPr>
              <a:t>图为一交流随时间变化的图像，求此交流的有效值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150">
              <a:latin typeface="Microsoft JhengHei"/>
              <a:cs typeface="Microsoft JhengHei"/>
            </a:endParaRPr>
          </a:p>
          <a:p>
            <a:pPr marL="182245" marR="55880">
              <a:lnSpc>
                <a:spcPct val="100000"/>
              </a:lnSpc>
              <a:spcBef>
                <a:spcPts val="5"/>
              </a:spcBef>
              <a:tabLst>
                <a:tab pos="7972425"/>
              </a:tabLst>
            </a:pPr>
            <a:r>
              <a:rPr sz="2400" b="1">
                <a:solidFill>
                  <a:srgbClr val="333399"/>
                </a:solidFill>
                <a:latin typeface="Microsoft JhengHei"/>
                <a:cs typeface="Microsoft JhengHei"/>
              </a:rPr>
              <a:t>例</a:t>
            </a: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3</a:t>
            </a:r>
            <a:r>
              <a:rPr sz="2400" b="1">
                <a:solidFill>
                  <a:srgbClr val="333399"/>
                </a:solidFill>
                <a:latin typeface="Microsoft JhengHei"/>
                <a:cs typeface="Microsoft JhengHei"/>
              </a:rPr>
              <a:t>：</a:t>
            </a:r>
            <a:r>
              <a:rPr sz="2400" b="1">
                <a:latin typeface="Microsoft JhengHei"/>
                <a:cs typeface="Microsoft JhengHei"/>
              </a:rPr>
              <a:t>电路两端的交流电压</a:t>
            </a:r>
            <a:r>
              <a:rPr sz="2400" b="1">
                <a:latin typeface="Arial"/>
                <a:cs typeface="Arial"/>
              </a:rPr>
              <a:t>u=U</a:t>
            </a:r>
            <a:r>
              <a:rPr sz="2325" b="1" baseline="-21505">
                <a:latin typeface="Arial"/>
                <a:cs typeface="Arial"/>
              </a:rPr>
              <a:t>m</a:t>
            </a:r>
            <a:r>
              <a:rPr sz="2400" b="1">
                <a:latin typeface="Arial"/>
                <a:cs typeface="Arial"/>
              </a:rPr>
              <a:t>sin314t (V)</a:t>
            </a:r>
            <a:r>
              <a:rPr sz="2400" b="1">
                <a:latin typeface="Microsoft JhengHei"/>
                <a:cs typeface="Microsoft JhengHei"/>
              </a:rPr>
              <a:t>，在</a:t>
            </a:r>
            <a:r>
              <a:rPr sz="2400" b="1" spc="-10">
                <a:latin typeface="Arial"/>
                <a:cs typeface="Arial"/>
              </a:rPr>
              <a:t>t=0.005s</a:t>
            </a:r>
            <a:r>
              <a:rPr sz="2400" b="1" spc="-50">
                <a:latin typeface="Microsoft JhengHei"/>
                <a:cs typeface="Microsoft JhengHei"/>
              </a:rPr>
              <a:t>时</a:t>
            </a:r>
            <a:r>
              <a:rPr sz="2400" b="1">
                <a:latin typeface="Microsoft JhengHei"/>
                <a:cs typeface="Microsoft JhengHei"/>
              </a:rPr>
              <a:t>的电压为</a:t>
            </a:r>
            <a:r>
              <a:rPr sz="2400" b="1" spc="-10">
                <a:latin typeface="Arial"/>
                <a:cs typeface="Arial"/>
              </a:rPr>
              <a:t>10V</a:t>
            </a:r>
            <a:r>
              <a:rPr sz="2400" b="1" spc="-10">
                <a:latin typeface="Microsoft JhengHei"/>
                <a:cs typeface="Microsoft JhengHei"/>
              </a:rPr>
              <a:t>，</a:t>
            </a:r>
            <a:r>
              <a:rPr sz="2400" b="1">
                <a:latin typeface="Microsoft JhengHei"/>
                <a:cs typeface="Microsoft JhengHei"/>
              </a:rPr>
              <a:t>则此时接在电路两端的电压表读数</a:t>
            </a:r>
            <a:r>
              <a:rPr sz="2400" b="1" spc="-50">
                <a:latin typeface="Microsoft JhengHei"/>
                <a:cs typeface="Microsoft JhengHei"/>
              </a:rPr>
              <a:t>是</a:t>
            </a:r>
            <a:r>
              <a:rPr sz="24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400" b="1" spc="-50">
                <a:latin typeface="Arial"/>
                <a:cs typeface="Arial"/>
              </a:rPr>
              <a:t>V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550">
              <a:latin typeface="Arial"/>
              <a:cs typeface="Arial"/>
            </a:endParaRPr>
          </a:p>
          <a:p>
            <a:pPr marL="182245" marR="220345">
              <a:lnSpc>
                <a:spcPct val="100000"/>
              </a:lnSpc>
            </a:pPr>
            <a:r>
              <a:rPr sz="2400" b="1">
                <a:solidFill>
                  <a:srgbClr val="333399"/>
                </a:solidFill>
                <a:latin typeface="Microsoft JhengHei"/>
                <a:cs typeface="Microsoft JhengHei"/>
              </a:rPr>
              <a:t>例</a:t>
            </a: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4</a:t>
            </a:r>
            <a:r>
              <a:rPr sz="2400" b="1">
                <a:solidFill>
                  <a:srgbClr val="333399"/>
                </a:solidFill>
                <a:latin typeface="Microsoft JhengHei"/>
                <a:cs typeface="Microsoft JhengHei"/>
              </a:rPr>
              <a:t>：</a:t>
            </a:r>
            <a:r>
              <a:rPr sz="2400" b="1">
                <a:latin typeface="Microsoft JhengHei"/>
                <a:cs typeface="Microsoft JhengHei"/>
              </a:rPr>
              <a:t>一交流电压</a:t>
            </a:r>
            <a:r>
              <a:rPr sz="2400" b="1">
                <a:latin typeface="Arial"/>
                <a:cs typeface="Arial"/>
              </a:rPr>
              <a:t>u=15sin100πt</a:t>
            </a:r>
            <a:r>
              <a:rPr sz="2400" b="1" spc="-70">
                <a:latin typeface="Arial"/>
                <a:cs typeface="Arial"/>
              </a:rPr>
              <a:t> (</a:t>
            </a:r>
            <a:r>
              <a:rPr sz="2400" b="1">
                <a:latin typeface="Arial"/>
                <a:cs typeface="Arial"/>
              </a:rPr>
              <a:t>V)</a:t>
            </a:r>
            <a:r>
              <a:rPr sz="2400" b="1" spc="-5">
                <a:latin typeface="Microsoft JhengHei"/>
                <a:cs typeface="Microsoft JhengHei"/>
              </a:rPr>
              <a:t>，将该交流电压加在一</a:t>
            </a:r>
            <a:r>
              <a:rPr sz="2400" b="1">
                <a:latin typeface="Microsoft JhengHei"/>
                <a:cs typeface="Microsoft JhengHei"/>
              </a:rPr>
              <a:t>电阻上时，产生的电功率为</a:t>
            </a:r>
            <a:r>
              <a:rPr sz="2400" b="1" spc="-10">
                <a:latin typeface="Arial"/>
                <a:cs typeface="Arial"/>
              </a:rPr>
              <a:t>25W</a:t>
            </a:r>
            <a:r>
              <a:rPr sz="2400" b="1" spc="-5">
                <a:latin typeface="Microsoft JhengHei"/>
                <a:cs typeface="Microsoft JhengHei"/>
              </a:rPr>
              <a:t>，求该电阻</a:t>
            </a:r>
            <a:r>
              <a:rPr sz="2400" b="1">
                <a:latin typeface="Arial"/>
                <a:cs typeface="Arial"/>
              </a:rPr>
              <a:t>R</a:t>
            </a:r>
            <a:r>
              <a:rPr sz="2400" b="1" spc="-15">
                <a:latin typeface="Microsoft JhengHei"/>
                <a:cs typeface="Microsoft JhengHei"/>
              </a:rPr>
              <a:t>的阻值。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20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29564" y="138425"/>
            <a:ext cx="23964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Microsoft JhengHei"/>
                <a:cs typeface="Microsoft JhengHei"/>
              </a:rPr>
              <a:t>有效值：</a:t>
            </a:r>
            <a:r>
              <a:rPr sz="2400">
                <a:latin typeface="Arial"/>
                <a:cs typeface="Arial"/>
              </a:rPr>
              <a:t>E</a:t>
            </a:r>
            <a:r>
              <a:rPr sz="2400">
                <a:latin typeface="Microsoft JhengHei"/>
                <a:cs typeface="Microsoft JhengHei"/>
              </a:rPr>
              <a:t>、</a:t>
            </a:r>
            <a:r>
              <a:rPr sz="2400">
                <a:latin typeface="Times New Roman"/>
                <a:cs typeface="Times New Roman"/>
              </a:rPr>
              <a:t>I</a:t>
            </a:r>
            <a:r>
              <a:rPr sz="2400">
                <a:latin typeface="Microsoft JhengHei"/>
                <a:cs typeface="Microsoft JhengHei"/>
              </a:rPr>
              <a:t>、</a:t>
            </a:r>
            <a:r>
              <a:rPr sz="2400" spc="-50">
                <a:latin typeface="Times New Roman"/>
                <a:cs typeface="Times New Roman"/>
              </a:rPr>
              <a:t>U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https://d.book118.com/318140100025006037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164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微软雅黑</vt:lpstr>
      <vt:lpstr>Microsoft JhengHei</vt:lpstr>
      <vt:lpstr>Times New Roman</vt:lpstr>
      <vt:lpstr>宋体</vt:lpstr>
      <vt:lpstr>Tahoma</vt:lpstr>
      <vt:lpstr>MS Gothic</vt:lpstr>
      <vt:lpstr>黑体</vt:lpstr>
      <vt:lpstr>Office Theme</vt:lpstr>
      <vt:lpstr>交变电流</vt:lpstr>
      <vt:lpstr>知	识	网	络</vt:lpstr>
      <vt:lpstr>一、交变电流的概念</vt:lpstr>
      <vt:lpstr>二、交变电流的产生</vt:lpstr>
      <vt:lpstr>两个特殊位置：第一特殊位置：S</vt:lpstr>
      <vt:lpstr>PowerPoint Presentation</vt:lpstr>
      <vt:lpstr>三、交变电流的图像和变化规律
1、正弦交变电流的图象</vt:lpstr>
      <vt:lpstr>三、交变电流的图像和变化规律</vt:lpstr>
      <vt:lpstr>PowerPoint Presentation</vt:lpstr>
      <vt:lpstr>1、如图所示，有一矩形线圈 abcd 在匀强磁场中分别绕O1、O2轴以同样的角速度匀速转动，那么此线圈在以O1、O2为轴分别旋转到线圈平面与磁场垂直时，所产生的感应电流之比为</vt:lpstr>
      <vt:lpstr>5.2	表征交变电流的物理量</vt:lpstr>
      <vt:lpstr>一、描述电流变化快慢的物理量</vt:lpstr>
      <vt:lpstr>二、描述交变电流大小的物理量——四个值</vt:lpstr>
      <vt:lpstr>3．有效值</vt:lpstr>
      <vt:lpstr>(3)．正弦（或余弦）交变电流有效值与最大值之间</vt:lpstr>
      <vt:lpstr>AB</vt:lpstr>
      <vt:lpstr>3、一个电阻接在10V的直流电源上，它的发热功率是P，当接到电压为u=10sinωtV的交流电源上，它</vt:lpstr>
      <vt:lpstr>PowerPoint Presentation</vt:lpstr>
      <vt:lpstr>PowerPoint Presentation</vt:lpstr>
      <vt:lpstr>有效值：E、I、U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2024-09-16T22:00:00.135</cp:lastPrinted>
  <dcterms:created xsi:type="dcterms:W3CDTF">2024-09-16T14:00:00Z</dcterms:created>
  <dcterms:modified xsi:type="dcterms:W3CDTF">2024-09-16T14:00:01Z</dcterms:modified>
</cp:coreProperties>
</file>