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47DCF-F26B-452C-946F-F3E696799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C41F51-72A3-40A1-AE41-5DB4AC749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8ADBB8-630A-4AE7-8442-4656681BD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A3BC83-4E58-438D-8AC0-503F854CC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A14C56-068B-49C7-8569-81318EF43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D636ED-28AF-49EF-8250-5F8BC5D04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C4F2A0-04DD-45A8-819C-E0FD79D08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E5B92-207C-429C-9D1A-A3BD41C24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D1AAF3-0766-40BF-B312-1BC027AD2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A2E1F-D3D9-4E2D-89EA-9FF1721E9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FE8E7A-350A-44FE-A45E-861C340E4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00111011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大学团支书述职报告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思想政治引领与教育工作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组织建设与发展规划实施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校园文化活动举办与参与情况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社会实践与志愿服务活动回顾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自我评价与未来展望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工作概述与背景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164883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99459" y="1881235"/>
            <a:ext cx="18973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3" name="AutoShape 23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3" name="AutoShape 33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3" name="AutoShape 43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3" name="AutoShape 53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3" name="AutoShape 63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3" name="AutoShape 73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3" name="AutoShape 83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3" name="AutoShape 93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3" name="AutoShape 103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3" name="AutoShape 113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3" name="AutoShape 123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3" name="AutoShape 133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3" name="AutoShape 143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3" name="AutoShape 153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3" name="AutoShape 163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3" name="AutoShape 173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3" name="AutoShape 183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3" name="AutoShape 193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3" name="AutoShape 203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3" name="AutoShape 213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3" name="AutoShape 223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Freeform 226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7" name="Group 227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28" name="AutoShape 228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1" name="AutoShape 231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Freeform 234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5" name="Group 235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6" name="AutoShape 236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39" name="AutoShape 239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Freeform 242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3" name="Group 243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4" name="AutoShape 244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7" name="AutoShape 247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Freeform 250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1" name="Group 251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2" name="AutoShape 252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5" name="AutoShape 255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Freeform 258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9" name="Group 259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0" name="AutoShape 260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3" name="AutoShape 263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Freeform 266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7" name="Group 267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68" name="AutoShape 268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1" name="AutoShape 271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Freeform 274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5" name="Group 275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6" name="AutoShape 276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79" name="AutoShape 279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Freeform 282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3" name="Group 283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4" name="AutoShape 284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7" name="AutoShape 287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Freeform 290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1" name="Group 291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2" name="AutoShape 292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5" name="AutoShape 295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Freeform 298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9" name="Group 299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0" name="AutoShape 300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3" name="AutoShape 303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Freeform 306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7" name="Group 307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08" name="AutoShape 308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1" name="AutoShape 311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Freeform 314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5" name="Group 315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6" name="AutoShape 316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19" name="AutoShape 319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Freeform 322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3" name="Group 323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4" name="AutoShape 324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7" name="AutoShape 327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Freeform 330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1" name="Group 331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2" name="AutoShape 332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5" name="AutoShape 335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Freeform 338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9" name="Group 339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0" name="AutoShape 340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3" name="AutoShape 343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Freeform 346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7" name="Group 347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48" name="AutoShape 348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1" name="AutoShape 351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Freeform 354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5" name="Group 355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6" name="AutoShape 356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59" name="AutoShape 359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Freeform 362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3" name="Group 363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4" name="AutoShape 364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7" name="AutoShape 367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Freeform 370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1" name="Group 371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2" name="AutoShape 372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5" name="AutoShape 375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Freeform 378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9" name="Group 379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0" name="AutoShape 380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2" name="AutoShape 382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团支书是班级团组织的核心，负责引领团员思想、组织团日活动、传达上级团组织精神等。</a:t>
            </a:r>
            <a:endParaRPr lang="en-US" sz="1100"/>
          </a:p>
        </p:txBody>
      </p:sp>
      <p:sp>
        <p:nvSpPr>
          <p:cNvPr id="383" name="AutoShape 383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作为团支书，需要具备较强的组织协调能力、沟通能力和领导力，以更好地履行职责。</a:t>
            </a:r>
            <a:endParaRPr lang="en-US" sz="1100"/>
          </a:p>
        </p:txBody>
      </p:sp>
      <p:grpSp>
        <p:nvGrpSpPr>
          <p:cNvPr id="384" name="Group 38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5" name="AutoShape 38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6" name="AutoShape 38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7" name="AutoShape 38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TextBox 40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团支书职责与角色定位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79263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242745" y="4378452"/>
            <a:ext cx="753523" cy="75561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55413" y="4571047"/>
            <a:ext cx="50768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016240" y="4120229"/>
            <a:ext cx="541877" cy="84877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536537" y="5126260"/>
            <a:ext cx="67723" cy="20535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877342" y="457104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29692" y="4168902"/>
            <a:ext cx="546068" cy="84667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375660" y="4061555"/>
            <a:ext cx="391573" cy="1106996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974913" y="4801457"/>
            <a:ext cx="67723" cy="68370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332672" y="4978336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55350" y="4291394"/>
            <a:ext cx="694277" cy="6984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093500" y="4563428"/>
            <a:ext cx="546068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76054" y="4826318"/>
            <a:ext cx="67723" cy="582073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345359" y="4728877"/>
            <a:ext cx="541877" cy="54606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890188" y="5023771"/>
            <a:ext cx="50768" cy="461391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595961" y="4604671"/>
            <a:ext cx="647700" cy="6456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710475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67552" y="1613860"/>
            <a:ext cx="1113973" cy="1113971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5173137" y="2190165"/>
            <a:ext cx="1845725" cy="3371817"/>
          </a:xfrm>
          <a:custGeom>
            <a:rect l="l" t="t" r="r" b="b"/>
            <a:pathLst>
              <a:path w="496" h="906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0" y="5151966"/>
            <a:ext cx="12192000" cy="1706034"/>
          </a:xfrm>
          <a:custGeom>
            <a:rect l="l" t="t" r="r" b="b"/>
            <a:pathLst>
              <a:path w="7680" h="1506">
                <a:moveTo>
                  <a:pt x="0" y="1489"/>
                </a:moveTo>
                <a:cubicBezTo>
                  <a:pt x="0" y="700"/>
                  <a:pt x="0" y="700"/>
                  <a:pt x="0" y="700"/>
                </a:cubicBezTo>
                <a:cubicBezTo>
                  <a:pt x="199" y="561"/>
                  <a:pt x="512" y="434"/>
                  <a:pt x="940" y="320"/>
                </a:cubicBezTo>
                <a:cubicBezTo>
                  <a:pt x="1741" y="107"/>
                  <a:pt x="2709" y="0"/>
                  <a:pt x="3842" y="0"/>
                </a:cubicBezTo>
                <a:cubicBezTo>
                  <a:pt x="4976" y="0"/>
                  <a:pt x="5943" y="107"/>
                  <a:pt x="6745" y="320"/>
                </a:cubicBezTo>
                <a:cubicBezTo>
                  <a:pt x="7168" y="433"/>
                  <a:pt x="7480" y="559"/>
                  <a:pt x="7680" y="696"/>
                </a:cubicBezTo>
                <a:cubicBezTo>
                  <a:pt x="7680" y="1492"/>
                  <a:pt x="7680" y="1492"/>
                  <a:pt x="7680" y="1492"/>
                </a:cubicBezTo>
                <a:cubicBezTo>
                  <a:pt x="7673" y="1497"/>
                  <a:pt x="7666" y="1501"/>
                  <a:pt x="7659" y="1506"/>
                </a:cubicBezTo>
                <a:cubicBezTo>
                  <a:pt x="25" y="1506"/>
                  <a:pt x="25" y="1506"/>
                  <a:pt x="25" y="1506"/>
                </a:cubicBezTo>
                <a:cubicBezTo>
                  <a:pt x="16" y="1500"/>
                  <a:pt x="8" y="1494"/>
                  <a:pt x="0" y="14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173137" y="1048536"/>
            <a:ext cx="1788893" cy="178889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33902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379102" y="2482025"/>
            <a:ext cx="1459644" cy="14596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18965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加强团员思想政治教育，提高团员政治觉悟和团组织凝聚力。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318965" y="3024253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积极参与学校、学院的各项活动，为班级争取荣誉。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16240" y="1702027"/>
            <a:ext cx="2919889" cy="649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组织开展丰富多彩的团日活动，增强团员间的交流与合作。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016240" y="3064629"/>
            <a:ext cx="2919889" cy="62108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建立健全团组织工作制度，推动团组织工作规范化、科学化。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本学年工作重点及目标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32650"/>
            <a:ext cx="2532763" cy="148026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班级团组织由团支书、组织委员、宣传委员等成员组成，分工明确，各司其职。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67480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团队成员间保持密切沟通与协作，共同策划、组织、执行各项团日活动。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402519" y="2032650"/>
            <a:ext cx="2532763" cy="149610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注重培养团队意识和团队精神，鼓励团员积极参与、充分表达意见、形成合力。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901767" y="3723125"/>
            <a:ext cx="2532763" cy="155403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在团队协作中，不断提升个人能力和团队整体战斗力。</a:t>
            </a:r>
            <a:endParaRPr lang="en-US" sz="1100"/>
          </a:p>
        </p:txBody>
      </p:sp>
      <p:sp>
        <p:nvSpPr>
          <p:cNvPr id="8" name="Freeform 8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团队组成与协作情况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思想政治引领与教育工作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97384" y="2173262"/>
            <a:ext cx="3857054" cy="652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定期组织团员学习党的路线、方针、政策，加强团员对党的认识和理解。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683187" y="2173262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5" name="Freeform 5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6683187" y="3294307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1" name="Freeform 11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AutoShape 15"/>
          <p:cNvSpPr/>
          <p:nvPr/>
        </p:nvSpPr>
        <p:spPr>
          <a:xfrm>
            <a:off x="6692712" y="4617091"/>
            <a:ext cx="652748" cy="65274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17" name="Freeform 17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 l="7806" r="7806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rcRect l="18452" r="18452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l="6935" r="6935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rcRect l="19429" r="19429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开展主题团日活动，引导团员深入讨论社会热点问题，增强团员的社会责任感。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邀请优秀党员、先进典型进校园，与团员面对面交流，激发团员的奋斗精神。</a:t>
            </a: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团员思想政治教育开展情况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设计具有针对性的主题活动，如“青春心向党·建功新时代”等，引导团员积极参与。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通过主题活动，加强团员的团队协作和沟通能力，提高团员的综合素质。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对主题活动进行总结和评估，不断完善活动设计，提高活动效果。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主题活动设计与实施效果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通过校园网站、微信公众号等渠道，宣传先进典型的优秀事迹，扩大影响力。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组织团员参加先进典型报告会、座谈会等活动，与先进典型深入交流，激发团员的进取心。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积极挖掘身边的先进典型，树立榜样，引导团员向先进看齐。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先进典型培树及宣传推广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组织建设与发展规划实施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根据班级、专业、兴趣等多元化因素，对团支部进行合理划分，确保每个支部具有明确的定位和职责。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优化团支部内部机构设置，设立组织部、宣传部、文体部等职能部门，明确各部门工作职责，提高工作效率。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加强团支部与班级、学生会等其他学生组织的沟通协作，形成工作合力，共同服务同学成长成才。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团组织架构调整优化举措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3792" y="5100246"/>
            <a:ext cx="2129328" cy="105859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903120" y="4747383"/>
            <a:ext cx="2129328" cy="1411454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31337" y="4276897"/>
            <a:ext cx="2129328" cy="188194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9554" y="3884827"/>
            <a:ext cx="2129328" cy="227401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29409" y="3083528"/>
            <a:ext cx="2020315" cy="19542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严格团员发展程序，坚持推优入党、推优入团制度，确保新团员质量。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953810" y="2847749"/>
            <a:ext cx="2020315" cy="16935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加强团员思想政治教育，通过团课、主题团日活动等形式，引导团员树立正确的世界观、人生观、价值观。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4989" y="2360581"/>
            <a:ext cx="2020315" cy="16930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建立团员考核评价机制，对团员进行定期评议，激励团员发挥先锋模范作用。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13633" y="1985955"/>
            <a:ext cx="2020315" cy="17559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搭建团员成长平台，组织开展各类文体活动、社会实践、志愿服务等活动，提高团员的综合素质和社会责任感。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287769" y="3409229"/>
            <a:ext cx="2129328" cy="274960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635014" y="1550861"/>
            <a:ext cx="1434751" cy="1532668"/>
          </a:xfrm>
          <a:custGeom>
            <a:rect l="l" t="t" r="r" b="b"/>
            <a:pathLst>
              <a:path w="1537251" h="1642176">
                <a:moveTo>
                  <a:pt x="0" y="0"/>
                </a:moveTo>
                <a:lnTo>
                  <a:pt x="1537251" y="0"/>
                </a:lnTo>
                <a:lnTo>
                  <a:pt x="1537251" y="1537251"/>
                </a:lnTo>
                <a:lnTo>
                  <a:pt x="829482" y="1537251"/>
                </a:lnTo>
                <a:lnTo>
                  <a:pt x="768625" y="1642176"/>
                </a:lnTo>
                <a:lnTo>
                  <a:pt x="707769" y="1537251"/>
                </a:lnTo>
                <a:lnTo>
                  <a:pt x="0" y="15372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73792" y="5255209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68368" y="514412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2448" y="4897058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24802" y="4725914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8882" y="4351581"/>
            <a:ext cx="2164080" cy="7486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40806" y="1901329"/>
            <a:ext cx="823253" cy="823253"/>
          </a:xfrm>
          <a:custGeom>
            <a:rect l="l" t="t" r="r" b="b"/>
            <a:pathLst>
              <a:path w="304800" h="304800">
                <a:moveTo>
                  <a:pt x="137160" y="274320"/>
                </a:moveTo>
                <a:lnTo>
                  <a:pt x="137160" y="167640"/>
                </a:lnTo>
                <a:lnTo>
                  <a:pt x="0" y="30480"/>
                </a:lnTo>
                <a:lnTo>
                  <a:pt x="0" y="0"/>
                </a:lnTo>
                <a:lnTo>
                  <a:pt x="304800" y="0"/>
                </a:lnTo>
                <a:lnTo>
                  <a:pt x="304800" y="30480"/>
                </a:lnTo>
                <a:lnTo>
                  <a:pt x="167640" y="167640"/>
                </a:lnTo>
                <a:lnTo>
                  <a:pt x="167640" y="274320"/>
                </a:lnTo>
                <a:lnTo>
                  <a:pt x="243840" y="289560"/>
                </a:lnTo>
                <a:lnTo>
                  <a:pt x="243840" y="304800"/>
                </a:lnTo>
                <a:lnTo>
                  <a:pt x="60960" y="304800"/>
                </a:lnTo>
                <a:lnTo>
                  <a:pt x="60960" y="289560"/>
                </a:lnTo>
                <a:lnTo>
                  <a:pt x="137160" y="274320"/>
                </a:lnTo>
                <a:close/>
                <a:moveTo>
                  <a:pt x="167640" y="121920"/>
                </a:moveTo>
                <a:cubicBezTo>
                  <a:pt x="184471" y="121920"/>
                  <a:pt x="198120" y="108271"/>
                  <a:pt x="198120" y="91440"/>
                </a:cubicBezTo>
                <a:cubicBezTo>
                  <a:pt x="198120" y="74609"/>
                  <a:pt x="184471" y="60960"/>
                  <a:pt x="167640" y="60960"/>
                </a:cubicBezTo>
                <a:lnTo>
                  <a:pt x="167640" y="60960"/>
                </a:lnTo>
                <a:cubicBezTo>
                  <a:pt x="150809" y="60960"/>
                  <a:pt x="137160" y="74609"/>
                  <a:pt x="137160" y="91440"/>
                </a:cubicBezTo>
                <a:cubicBezTo>
                  <a:pt x="137160" y="108271"/>
                  <a:pt x="150809" y="121920"/>
                  <a:pt x="167640" y="121920"/>
                </a:cubicBezTo>
                <a:lnTo>
                  <a:pt x="16764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团员队伍建设及培养机制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https://d.book118.com/325001110111011121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2024-09-24T06:12:50.220</cp:lastPrinted>
  <dcterms:created xsi:type="dcterms:W3CDTF">2024-09-23T22:12:50Z</dcterms:created>
  <dcterms:modified xsi:type="dcterms:W3CDTF">2024-09-23T22:12:52Z</dcterms:modified>
</cp:coreProperties>
</file>