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23762970" cy="133223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fld id="{7255D1F0-0559-45E3-AA3F-653AFB4BCBF4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71475" y="685800"/>
            <a:ext cx="61150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noProof="0"/>
              <a:t>单击此处编辑母版文本样式</a:t>
            </a:r>
            <a:endParaRPr lang="zh-CN" altLang="en-US" noProof="0"/>
          </a:p>
          <a:p>
            <a:pPr lvl="1"/>
            <a:r>
              <a:rPr lang="zh-CN" altLang="en-US" noProof="0"/>
              <a:t>第二级</a:t>
            </a:r>
            <a:endParaRPr lang="zh-CN" altLang="en-US" noProof="0"/>
          </a:p>
          <a:p>
            <a:pPr lvl="2"/>
            <a:r>
              <a:rPr lang="zh-CN" altLang="en-US" noProof="0"/>
              <a:t>第三级</a:t>
            </a:r>
            <a:endParaRPr lang="zh-CN" altLang="en-US" noProof="0"/>
          </a:p>
          <a:p>
            <a:pPr lvl="3"/>
            <a:r>
              <a:rPr lang="zh-CN" altLang="en-US" noProof="0"/>
              <a:t>第四级</a:t>
            </a:r>
            <a:endParaRPr lang="zh-CN" altLang="en-US" noProof="0"/>
          </a:p>
          <a:p>
            <a:pPr lvl="4"/>
            <a:r>
              <a:rPr lang="zh-CN" altLang="en-US" noProof="0"/>
              <a:t>第五级</a:t>
            </a:r>
            <a:endParaRPr lang="zh-CN" altLang="en-US" noProof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fld id="{09E6B5E2-414F-4B9B-AAB9-9B87664B65D6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E6B5E2-414F-4B9B-AAB9-9B87664B65D6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E6B5E2-414F-4B9B-AAB9-9B87664B65D6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E6B5E2-414F-4B9B-AAB9-9B87664B65D6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BE345-404C-4CD1-9DBF-EC7B952AA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E9A2C-1000-4306-B29C-A75594614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46F55-85EE-4626-B9DC-382B3CF7C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A4538-91B0-4DE3-95A9-DE9AD172C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578DEB-7118-4AE5-9D19-EF971C36C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9159BD-EE34-496F-BF81-80450EB78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E39C35-D8FD-44EA-9192-B74F1660A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3D85AD-707B-40BB-95B2-A886C6C54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76F39-6DFE-4457-8A80-9918ED593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6724D-D6A9-4AF1-B24B-5BDAC20A7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21C1F-CFEA-49D5-8AFE-8B0426293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1192826" y="12266307"/>
            <a:ext cx="5262469" cy="615413"/>
          </a:xfrm>
        </p:spPr>
        <p:txBody>
          <a:bodyPr/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8022341" y="12266307"/>
            <a:ext cx="7718288" cy="615413"/>
          </a:xfrm>
        </p:spPr>
        <p:txBody>
          <a:bodyPr/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17302997" y="12266307"/>
            <a:ext cx="5262469" cy="615413"/>
          </a:xfrm>
        </p:spPr>
        <p:txBody>
          <a:bodyPr/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file:///D:\qq&#25991;&#20214;\712321467\Image\C2C\Image2\%7b75232B38-A165-1FB7-499C-2E1C792CACB5%7d.png" TargetMode="External" /><Relationship Id="rId4" Type="http://schemas.openxmlformats.org/officeDocument/2006/relationships/image" Target="../media/image1.pn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ctr" defTabSz="2117725" rtl="0" eaLnBrk="0" fontAlgn="base" hangingPunct="0">
        <a:spcBef>
          <a:spcPct val="0"/>
        </a:spcBef>
        <a:spcAft>
          <a:spcPct val="0"/>
        </a:spcAft>
        <a:defRPr sz="102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2117725" rtl="0" eaLnBrk="0" fontAlgn="base" hangingPunct="0">
        <a:spcBef>
          <a:spcPct val="0"/>
        </a:spcBef>
        <a:spcAft>
          <a:spcPct val="0"/>
        </a:spcAft>
        <a:defRPr sz="10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defTabSz="2117725" rtl="0" eaLnBrk="0" fontAlgn="base" hangingPunct="0">
        <a:spcBef>
          <a:spcPct val="0"/>
        </a:spcBef>
        <a:spcAft>
          <a:spcPct val="0"/>
        </a:spcAft>
        <a:defRPr sz="10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defTabSz="2117725" rtl="0" eaLnBrk="0" fontAlgn="base" hangingPunct="0">
        <a:spcBef>
          <a:spcPct val="0"/>
        </a:spcBef>
        <a:spcAft>
          <a:spcPct val="0"/>
        </a:spcAft>
        <a:defRPr sz="10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defTabSz="2117725" rtl="0" eaLnBrk="0" fontAlgn="base" hangingPunct="0">
        <a:spcBef>
          <a:spcPct val="0"/>
        </a:spcBef>
        <a:spcAft>
          <a:spcPct val="0"/>
        </a:spcAft>
        <a:defRPr sz="10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defTabSz="2117725" rtl="0" fontAlgn="base">
        <a:spcBef>
          <a:spcPct val="0"/>
        </a:spcBef>
        <a:spcAft>
          <a:spcPct val="0"/>
        </a:spcAft>
        <a:defRPr sz="10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defTabSz="2117725" rtl="0" fontAlgn="base">
        <a:spcBef>
          <a:spcPct val="0"/>
        </a:spcBef>
        <a:spcAft>
          <a:spcPct val="0"/>
        </a:spcAft>
        <a:defRPr sz="10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defTabSz="2117725" rtl="0" fontAlgn="base">
        <a:spcBef>
          <a:spcPct val="0"/>
        </a:spcBef>
        <a:spcAft>
          <a:spcPct val="0"/>
        </a:spcAft>
        <a:defRPr sz="10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defTabSz="2117725" rtl="0" fontAlgn="base">
        <a:spcBef>
          <a:spcPct val="0"/>
        </a:spcBef>
        <a:spcAft>
          <a:spcPct val="0"/>
        </a:spcAft>
        <a:defRPr sz="10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793750" indent="-793750" algn="l" defTabSz="2117725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7400" kern="1200">
          <a:solidFill>
            <a:schemeClr val="tx1"/>
          </a:solidFill>
          <a:latin typeface="+mn-lt"/>
          <a:ea typeface="+mn-ea"/>
          <a:cs typeface="+mn-cs"/>
        </a:defRPr>
      </a:lvl1pPr>
      <a:lvl2pPr marL="1720850" indent="-662305" algn="l" defTabSz="2117725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6500" kern="1200">
          <a:solidFill>
            <a:schemeClr val="tx1"/>
          </a:solidFill>
          <a:latin typeface="+mn-lt"/>
          <a:ea typeface="+mn-ea"/>
          <a:cs typeface="+mn-cs"/>
        </a:defRPr>
      </a:lvl2pPr>
      <a:lvl3pPr marL="2647950" indent="-528955" algn="l" defTabSz="2117725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5600" kern="1200">
          <a:solidFill>
            <a:schemeClr val="tx1"/>
          </a:solidFill>
          <a:latin typeface="+mn-lt"/>
          <a:ea typeface="+mn-ea"/>
          <a:cs typeface="+mn-cs"/>
        </a:defRPr>
      </a:lvl3pPr>
      <a:lvl4pPr marL="3708400" indent="-528955" algn="l" defTabSz="2117725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4600" kern="1200">
          <a:solidFill>
            <a:schemeClr val="tx1"/>
          </a:solidFill>
          <a:latin typeface="+mn-lt"/>
          <a:ea typeface="+mn-ea"/>
          <a:cs typeface="+mn-cs"/>
        </a:defRPr>
      </a:lvl4pPr>
      <a:lvl5pPr marL="4767580" indent="-528955" algn="l" defTabSz="2117725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4600" kern="1200">
          <a:solidFill>
            <a:schemeClr val="tx1"/>
          </a:solidFill>
          <a:latin typeface="+mn-lt"/>
          <a:ea typeface="+mn-ea"/>
          <a:cs typeface="+mn-cs"/>
        </a:defRPr>
      </a:lvl5pPr>
      <a:lvl6pPr marL="5827395" indent="-529590" algn="l" defTabSz="2118995" rtl="0" eaLnBrk="1" latinLnBrk="0" hangingPunct="1">
        <a:spcBef>
          <a:spcPct val="20000"/>
        </a:spcBef>
        <a:buFont typeface="Arial" pitchFamily="34" charset="0"/>
        <a:buChar char="•"/>
        <a:defRPr sz="4600" kern="1200">
          <a:solidFill>
            <a:schemeClr val="tx1"/>
          </a:solidFill>
          <a:latin typeface="+mn-lt"/>
          <a:ea typeface="+mn-ea"/>
          <a:cs typeface="+mn-cs"/>
        </a:defRPr>
      </a:lvl6pPr>
      <a:lvl7pPr marL="6887210" indent="-529590" algn="l" defTabSz="2118995" rtl="0" eaLnBrk="1" latinLnBrk="0" hangingPunct="1">
        <a:spcBef>
          <a:spcPct val="20000"/>
        </a:spcBef>
        <a:buFont typeface="Arial" pitchFamily="34" charset="0"/>
        <a:buChar char="•"/>
        <a:defRPr sz="4600" kern="1200">
          <a:solidFill>
            <a:schemeClr val="tx1"/>
          </a:solidFill>
          <a:latin typeface="+mn-lt"/>
          <a:ea typeface="+mn-ea"/>
          <a:cs typeface="+mn-cs"/>
        </a:defRPr>
      </a:lvl7pPr>
      <a:lvl8pPr marL="7947025" indent="-529590" algn="l" defTabSz="2118995" rtl="0" eaLnBrk="1" latinLnBrk="0" hangingPunct="1">
        <a:spcBef>
          <a:spcPct val="20000"/>
        </a:spcBef>
        <a:buFont typeface="Arial" pitchFamily="34" charset="0"/>
        <a:buChar char="•"/>
        <a:defRPr sz="4600" kern="1200">
          <a:solidFill>
            <a:schemeClr val="tx1"/>
          </a:solidFill>
          <a:latin typeface="+mn-lt"/>
          <a:ea typeface="+mn-ea"/>
          <a:cs typeface="+mn-cs"/>
        </a:defRPr>
      </a:lvl8pPr>
      <a:lvl9pPr marL="9006205" indent="-529590" algn="l" defTabSz="2118995" rtl="0" eaLnBrk="1" latinLnBrk="0" hangingPunct="1">
        <a:spcBef>
          <a:spcPct val="20000"/>
        </a:spcBef>
        <a:buFont typeface="Arial" pitchFamily="34" charset="0"/>
        <a:buChar char="•"/>
        <a:defRPr sz="4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2118995" rtl="0" eaLnBrk="1" latinLnBrk="0" hangingPunct="1">
        <a:defRPr sz="4200" kern="1200">
          <a:solidFill>
            <a:schemeClr val="tx1"/>
          </a:solidFill>
          <a:latin typeface="+mn-lt"/>
          <a:ea typeface="+mn-ea"/>
          <a:cs typeface="+mn-cs"/>
        </a:defRPr>
      </a:lvl1pPr>
      <a:lvl2pPr marL="1059815" algn="l" defTabSz="2118995" rtl="0" eaLnBrk="1" latinLnBrk="0" hangingPunct="1">
        <a:defRPr sz="4200" kern="1200">
          <a:solidFill>
            <a:schemeClr val="tx1"/>
          </a:solidFill>
          <a:latin typeface="+mn-lt"/>
          <a:ea typeface="+mn-ea"/>
          <a:cs typeface="+mn-cs"/>
        </a:defRPr>
      </a:lvl2pPr>
      <a:lvl3pPr marL="2118995" algn="l" defTabSz="2118995" rtl="0" eaLnBrk="1" latinLnBrk="0" hangingPunct="1">
        <a:defRPr sz="4200" kern="1200">
          <a:solidFill>
            <a:schemeClr val="tx1"/>
          </a:solidFill>
          <a:latin typeface="+mn-lt"/>
          <a:ea typeface="+mn-ea"/>
          <a:cs typeface="+mn-cs"/>
        </a:defRPr>
      </a:lvl3pPr>
      <a:lvl4pPr marL="3178810" algn="l" defTabSz="2118995" rtl="0" eaLnBrk="1" latinLnBrk="0" hangingPunct="1">
        <a:defRPr sz="4200" kern="1200">
          <a:solidFill>
            <a:schemeClr val="tx1"/>
          </a:solidFill>
          <a:latin typeface="+mn-lt"/>
          <a:ea typeface="+mn-ea"/>
          <a:cs typeface="+mn-cs"/>
        </a:defRPr>
      </a:lvl4pPr>
      <a:lvl5pPr marL="4237990" algn="l" defTabSz="2118995" rtl="0" eaLnBrk="1" latinLnBrk="0" hangingPunct="1">
        <a:defRPr sz="4200" kern="1200">
          <a:solidFill>
            <a:schemeClr val="tx1"/>
          </a:solidFill>
          <a:latin typeface="+mn-lt"/>
          <a:ea typeface="+mn-ea"/>
          <a:cs typeface="+mn-cs"/>
        </a:defRPr>
      </a:lvl5pPr>
      <a:lvl6pPr marL="5297805" algn="l" defTabSz="2118995" rtl="0" eaLnBrk="1" latinLnBrk="0" hangingPunct="1">
        <a:defRPr sz="4200" kern="1200">
          <a:solidFill>
            <a:schemeClr val="tx1"/>
          </a:solidFill>
          <a:latin typeface="+mn-lt"/>
          <a:ea typeface="+mn-ea"/>
          <a:cs typeface="+mn-cs"/>
        </a:defRPr>
      </a:lvl6pPr>
      <a:lvl7pPr marL="6357620" algn="l" defTabSz="2118995" rtl="0" eaLnBrk="1" latinLnBrk="0" hangingPunct="1">
        <a:defRPr sz="4200" kern="1200">
          <a:solidFill>
            <a:schemeClr val="tx1"/>
          </a:solidFill>
          <a:latin typeface="+mn-lt"/>
          <a:ea typeface="+mn-ea"/>
          <a:cs typeface="+mn-cs"/>
        </a:defRPr>
      </a:lvl7pPr>
      <a:lvl8pPr marL="7416800" algn="l" defTabSz="2118995" rtl="0" eaLnBrk="1" latinLnBrk="0" hangingPunct="1">
        <a:defRPr sz="4200" kern="1200">
          <a:solidFill>
            <a:schemeClr val="tx1"/>
          </a:solidFill>
          <a:latin typeface="+mn-lt"/>
          <a:ea typeface="+mn-ea"/>
          <a:cs typeface="+mn-cs"/>
        </a:defRPr>
      </a:lvl8pPr>
      <a:lvl9pPr marL="8476615" algn="l" defTabSz="2118995" rtl="0" eaLnBrk="1" latinLnBrk="0" hangingPunct="1">
        <a:defRPr sz="4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tags" Target="../tags/tag4.xml" /><Relationship Id="rId4" Type="http://schemas.openxmlformats.org/officeDocument/2006/relationships/tags" Target="../tags/tag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01413111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Picture 3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34" r="46231"/>
          <a:stretch>
            <a:fillRect/>
          </a:stretch>
        </p:blipFill>
        <p:spPr bwMode="auto">
          <a:xfrm>
            <a:off x="117931" y="1243036"/>
            <a:ext cx="5682796" cy="11820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0" name="文本框 99"/>
          <p:cNvSpPr txBox="1"/>
          <p:nvPr/>
        </p:nvSpPr>
        <p:spPr>
          <a:xfrm>
            <a:off x="403358" y="2811007"/>
            <a:ext cx="6357387" cy="2129398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sz="434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2024</a:t>
            </a:r>
            <a:r>
              <a:rPr lang="zh-CN" sz="434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高考一轮复习</a:t>
            </a:r>
            <a:endParaRPr lang="zh-CN" sz="434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 algn="ctr"/>
            <a:endParaRPr lang="zh-CN" altLang="en-US" sz="434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973587" y="9441249"/>
            <a:ext cx="3705542" cy="2129398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/>
            <a:r>
              <a:rPr lang="en-US" sz="434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2023.</a:t>
            </a:r>
            <a:r>
              <a:rPr lang="en-US" altLang="zh-CN" sz="434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6.20—</a:t>
            </a:r>
            <a:endParaRPr lang="en-US" altLang="zh-CN" sz="434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0" indent="0"/>
            <a:r>
              <a:rPr lang="en-US" altLang="zh-CN" sz="434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2024.1.31</a:t>
            </a:r>
            <a:endParaRPr lang="zh-CN" altLang="en-US" sz="434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8174059" y="2169736"/>
            <a:ext cx="12513591" cy="14643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 eaLnBrk="1" latinLnBrk="0" hangingPunct="1">
              <a:lnSpc>
                <a:spcPct val="150000"/>
              </a:lnSpc>
            </a:pPr>
            <a:r>
              <a:rPr lang="zh-CN" sz="5945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第二部分</a:t>
            </a:r>
            <a:r>
              <a:rPr lang="en-US" sz="5945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zh-CN" sz="5945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古代诗文阅读</a:t>
            </a:r>
            <a:endParaRPr lang="zh-CN" altLang="en-US" sz="5945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607713" y="5449650"/>
            <a:ext cx="17538770" cy="4226102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/>
            <a:endParaRPr lang="zh-CN" sz="4760" b="1">
              <a:ea typeface="宋体" panose="02010600030101010101" pitchFamily="2" charset="-122"/>
            </a:endParaRPr>
          </a:p>
          <a:p>
            <a:pPr marL="0" indent="0" algn="ctr" eaLnBrk="1" latinLnBrk="0" hangingPunct="1">
              <a:lnSpc>
                <a:spcPct val="150000"/>
              </a:lnSpc>
            </a:pPr>
            <a:r>
              <a:rPr sz="6535" b="1">
                <a:solidFill>
                  <a:srgbClr val="7030A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古代诗歌</a:t>
            </a:r>
            <a:r>
              <a:rPr lang="zh-CN" sz="6535" b="1">
                <a:solidFill>
                  <a:srgbClr val="7030A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多文本比较阅读鉴赏</a:t>
            </a:r>
            <a:endParaRPr lang="zh-CN" sz="6535" b="1">
              <a:solidFill>
                <a:srgbClr val="7030A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矩形 16"/>
          <p:cNvSpPr/>
          <p:nvPr/>
        </p:nvSpPr>
        <p:spPr>
          <a:xfrm>
            <a:off x="2304580" y="5985783"/>
            <a:ext cx="19611493" cy="132207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8000" b="1" spc="3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诗歌鉴赏选择题设题角度与解答技巧</a:t>
            </a:r>
            <a:endParaRPr lang="zh-CN" altLang="en-US" sz="8000" b="1" spc="3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pull dir="d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1512492" y="1260550"/>
            <a:ext cx="20810313" cy="86177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chemeClr val="accent6">
                    <a:lumMod val="75000"/>
                  </a:schemeClr>
                </a:solidFill>
                <a:latin typeface="Times New Roman" panose="02020603050405020304"/>
                <a:ea typeface="微软雅黑" panose="020b0503020204020204" pitchFamily="34" charset="-122"/>
                <a:cs typeface="Times New Roman" panose="02020603050405020304"/>
              </a:rPr>
              <a:t>一、常见设误方式及应对技法</a:t>
            </a:r>
            <a:endParaRPr lang="zh-CN" altLang="en-US" sz="4800" b="1">
              <a:solidFill>
                <a:schemeClr val="accent6">
                  <a:lumMod val="75000"/>
                </a:schemeClr>
              </a:solidFill>
              <a:latin typeface="Times New Roman" panose="02020603050405020304"/>
              <a:ea typeface="微软雅黑" panose="020b0503020204020204" pitchFamily="34" charset="-122"/>
              <a:cs typeface="Times New Roman" panose="02020603050405020304"/>
            </a:endParaRPr>
          </a:p>
        </p:txBody>
      </p:sp>
      <p:graphicFrame>
        <p:nvGraphicFramePr>
          <p:cNvPr id="7" name="表格 6"/>
          <p:cNvGraphicFramePr>
            <a:graphicFrameLocks noGrp="1"/>
          </p:cNvGraphicFramePr>
          <p:nvPr/>
        </p:nvGraphicFramePr>
        <p:xfrm>
          <a:off x="1440484" y="2268662"/>
          <a:ext cx="20882321" cy="10387584"/>
        </p:xfrm>
        <a:graphic>
          <a:graphicData uri="http://schemas.openxmlformats.org/drawingml/2006/table">
            <a:tbl>
              <a:tblPr firstRow="1" firstCol="1" bandRow="1"/>
              <a:tblGrid>
                <a:gridCol w="1584176"/>
                <a:gridCol w="4176464"/>
                <a:gridCol w="7344816"/>
                <a:gridCol w="7776864"/>
              </a:tblGrid>
              <a:tr h="26279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5000"/>
                        </a:lnSpc>
                        <a:spcAft>
                          <a:spcPct val="0"/>
                        </a:spcAft>
                      </a:pPr>
                      <a:r>
                        <a:rPr lang="zh-CN" sz="4800" b="1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设误角度</a:t>
                      </a:r>
                      <a:endParaRPr lang="zh-CN" sz="4800" b="1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4800" b="1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角度解读</a:t>
                      </a:r>
                      <a:endParaRPr lang="zh-CN" sz="4800" b="1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4800" b="1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设误示例</a:t>
                      </a:r>
                      <a:endParaRPr lang="zh-CN" sz="4800" b="1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4800" b="1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应对技法</a:t>
                      </a:r>
                      <a:endParaRPr lang="zh-CN" sz="4800" b="1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88376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内容</a:t>
                      </a:r>
                      <a:r>
                        <a:rPr lang="zh-CN" sz="4800" b="0" kern="1200" smtClean="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理解</a:t>
                      </a:r>
                      <a:r>
                        <a:rPr lang="zh-CN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错误</a:t>
                      </a:r>
                      <a:endParaRPr lang="zh-CN" sz="48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命题者故意曲解诗中的关键词句</a:t>
                      </a:r>
                      <a:r>
                        <a:rPr lang="en-US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如曲解词义、诗句或诗意概括延伸无中生有等</a:t>
                      </a:r>
                      <a:r>
                        <a:rPr lang="en-US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或歪曲人物、季节、时辰、地点等</a:t>
                      </a:r>
                      <a:endParaRPr lang="zh-CN" sz="48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[2021</a:t>
                      </a:r>
                      <a:r>
                        <a:rPr lang="zh-CN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·全国甲卷</a:t>
                      </a:r>
                      <a:r>
                        <a:rPr lang="en-US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,T14</a:t>
                      </a:r>
                      <a:r>
                        <a:rPr lang="zh-CN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—</a:t>
                      </a:r>
                      <a:r>
                        <a:rPr lang="en-US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C] </a:t>
                      </a:r>
                      <a:r>
                        <a:rPr lang="zh-CN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住在山中的僧人虽然不能像飞鸟一样自由自在</a:t>
                      </a:r>
                      <a:r>
                        <a:rPr lang="en-US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但其生活也令人羡慕。</a:t>
                      </a:r>
                      <a:r>
                        <a:rPr lang="en-US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(</a:t>
                      </a:r>
                      <a:r>
                        <a:rPr lang="zh-CN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“住在山中的僧人虽然不能像飞鸟一样自由自在”错误</a:t>
                      </a:r>
                      <a:r>
                        <a:rPr lang="en-US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应是诗中主人公曾巩认为自己不如飞鸟自在</a:t>
                      </a:r>
                      <a:r>
                        <a:rPr lang="en-US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羡慕山中的僧人生活悠闲</a:t>
                      </a:r>
                      <a:r>
                        <a:rPr lang="en-US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)</a:t>
                      </a:r>
                      <a:endParaRPr lang="zh-CN" sz="48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一方面</a:t>
                      </a:r>
                      <a:r>
                        <a:rPr lang="en-US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把词语、句子进行翻译</a:t>
                      </a:r>
                      <a:r>
                        <a:rPr lang="en-US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同时进行相关联想</a:t>
                      </a:r>
                      <a:r>
                        <a:rPr lang="en-US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在头脑中再现诗句所描写的景物或事物</a:t>
                      </a:r>
                      <a:r>
                        <a:rPr lang="en-US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由此确定词义、句意到底是什么。另一方面</a:t>
                      </a:r>
                      <a:r>
                        <a:rPr lang="en-US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要将选项涉及的内容与相关诗句相对应</a:t>
                      </a:r>
                      <a:r>
                        <a:rPr lang="en-US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关注景物描写的时节、地点、特点</a:t>
                      </a:r>
                      <a:r>
                        <a:rPr lang="en-US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48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关注人物、事件、动作或评价</a:t>
                      </a:r>
                      <a:endParaRPr lang="zh-CN" sz="48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pull dir="d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365364" y="972518"/>
            <a:ext cx="20912717" cy="11104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5000" smtClea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（续表）</a:t>
            </a:r>
            <a:endParaRPr lang="zh-CN" altLang="en-US" sz="500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graphicFrame>
        <p:nvGraphicFramePr>
          <p:cNvPr id="7" name="表格 6"/>
          <p:cNvGraphicFramePr>
            <a:graphicFrameLocks noGrp="1"/>
          </p:cNvGraphicFramePr>
          <p:nvPr/>
        </p:nvGraphicFramePr>
        <p:xfrm>
          <a:off x="1512492" y="2412678"/>
          <a:ext cx="20738305" cy="9906000"/>
        </p:xfrm>
        <a:graphic>
          <a:graphicData uri="http://schemas.openxmlformats.org/drawingml/2006/table">
            <a:tbl>
              <a:tblPr firstRow="1" firstCol="1" bandRow="1"/>
              <a:tblGrid>
                <a:gridCol w="1872208"/>
                <a:gridCol w="4680520"/>
                <a:gridCol w="9073008"/>
                <a:gridCol w="5112568"/>
              </a:tblGrid>
              <a:tr h="26279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设误角度</a:t>
                      </a:r>
                      <a:endParaRPr lang="zh-CN" sz="5000" b="1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角度解读</a:t>
                      </a:r>
                      <a:endParaRPr lang="zh-CN" sz="5000" b="1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设误示例</a:t>
                      </a:r>
                      <a:endParaRPr lang="zh-CN" sz="5000" b="1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应对技法</a:t>
                      </a:r>
                      <a:endParaRPr lang="zh-CN" sz="5000" b="1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88376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意象、</a:t>
                      </a:r>
                      <a:r>
                        <a:rPr lang="zh-CN" sz="5000" b="0" kern="1200" smtClean="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意境</a:t>
                      </a:r>
                      <a:endParaRPr lang="en-US" altLang="zh-CN" sz="5000" b="0" kern="1200" smtClean="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0" kern="1200" smtClean="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分析</a:t>
                      </a:r>
                      <a:endParaRPr lang="zh-CN" sz="50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不当</a:t>
                      </a:r>
                      <a:endParaRPr lang="zh-CN" sz="50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同一意象的内涵和特点往往因诗句的不同而不同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命题者有意将其进行错误的分析和概括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如张冠李戴、无中生有等</a:t>
                      </a:r>
                      <a:endParaRPr lang="zh-CN" sz="50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[2022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·北京卷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,T12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—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C]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杜甫借物抒怀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用柏树的“蟠据亦高大”之姿隐喻了当时藩镇的龙盘虎踞之势。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(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“隐喻了当时藩镇的龙盘虎踞之势”错误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该项对“病柏”的象征意义解说不当。“蟠据亦高大”形容的是衰时之柏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借以隐喻家国衰落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)</a:t>
                      </a:r>
                      <a:endParaRPr lang="zh-CN" sz="50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找出诗句中的意象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根据背景、诗句等理解其语境义。再整合意象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感知其营造的氛围特点</a:t>
                      </a:r>
                      <a:endParaRPr lang="zh-CN" sz="50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pull dir="d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365364" y="972518"/>
            <a:ext cx="20912717" cy="98834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4400" smtClea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（续表）</a:t>
            </a:r>
            <a:endParaRPr lang="zh-CN" altLang="en-US" sz="440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graphicFrame>
        <p:nvGraphicFramePr>
          <p:cNvPr id="7" name="表格 6"/>
          <p:cNvGraphicFramePr>
            <a:graphicFrameLocks noGrp="1"/>
          </p:cNvGraphicFramePr>
          <p:nvPr/>
        </p:nvGraphicFramePr>
        <p:xfrm>
          <a:off x="1512492" y="2052638"/>
          <a:ext cx="20738305" cy="10723528"/>
        </p:xfrm>
        <a:graphic>
          <a:graphicData uri="http://schemas.openxmlformats.org/drawingml/2006/table">
            <a:tbl>
              <a:tblPr firstRow="1" firstCol="1" bandRow="1"/>
              <a:tblGrid>
                <a:gridCol w="1584176"/>
                <a:gridCol w="3672408"/>
                <a:gridCol w="7776864"/>
                <a:gridCol w="7704856"/>
              </a:tblGrid>
              <a:tr h="26279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4400" b="1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设误角度</a:t>
                      </a:r>
                      <a:endParaRPr lang="zh-CN" sz="4400" b="1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4400" b="1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角度解读</a:t>
                      </a:r>
                      <a:endParaRPr lang="zh-CN" sz="4400" b="1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4400" b="1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设误示例</a:t>
                      </a:r>
                      <a:endParaRPr lang="zh-CN" sz="4400" b="1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4400" b="1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应对技法</a:t>
                      </a:r>
                      <a:endParaRPr lang="zh-CN" sz="4400" b="1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1395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情感观点</a:t>
                      </a:r>
                      <a:endParaRPr lang="zh-CN" sz="44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错误</a:t>
                      </a:r>
                      <a:endParaRPr lang="zh-CN" sz="44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命题者故意在某些诗句、某个典故中的情感上设误</a:t>
                      </a: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要么弄错情感基调</a:t>
                      </a: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;</a:t>
                      </a:r>
                      <a:r>
                        <a:rPr lang="zh-CN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要么在情感内涵上过度解读</a:t>
                      </a: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任意拔高</a:t>
                      </a: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;</a:t>
                      </a:r>
                      <a:r>
                        <a:rPr lang="zh-CN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要么弄错情感表达的方式</a:t>
                      </a: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;</a:t>
                      </a:r>
                      <a:r>
                        <a:rPr lang="zh-CN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等等</a:t>
                      </a:r>
                      <a:endParaRPr lang="zh-CN" sz="44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[2022</a:t>
                      </a:r>
                      <a:r>
                        <a:rPr lang="zh-CN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·北京卷</a:t>
                      </a: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,T12</a:t>
                      </a:r>
                      <a:r>
                        <a:rPr lang="zh-CN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—</a:t>
                      </a: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A]</a:t>
                      </a:r>
                      <a:r>
                        <a:rPr lang="zh-CN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诗人善用比兴手法</a:t>
                      </a: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此诗中的病柏与刘禹锡“病树前头万木春”有相同的寄托。</a:t>
                      </a: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(</a:t>
                      </a:r>
                      <a:r>
                        <a:rPr lang="zh-CN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“有相同的寄托”错误</a:t>
                      </a: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两首诗的情感寄托不同。此诗以“病柏”为核心意象</a:t>
                      </a: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通过描写“柏”之形象、际遇抒写人之命运、感慨</a:t>
                      </a: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咏物抒怀</a:t>
                      </a: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情感深沉。而刘禹锡“病树前头万木春”对世事的变迁和仕宦的升沉表现出豁达、乐观的襟怀</a:t>
                      </a: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)</a:t>
                      </a:r>
                      <a:endParaRPr lang="zh-CN" sz="44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在把选项与原诗进行对照分析时</a:t>
                      </a: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要注意以下几点</a:t>
                      </a: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:</a:t>
                      </a:r>
                      <a:endParaRPr lang="zh-CN" sz="44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(1)</a:t>
                      </a:r>
                      <a:r>
                        <a:rPr lang="zh-CN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注意诗句的陈述主体是否与选项所述一致</a:t>
                      </a: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;</a:t>
                      </a:r>
                      <a:endParaRPr lang="zh-CN" sz="44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(2)</a:t>
                      </a:r>
                      <a:r>
                        <a:rPr lang="zh-CN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注意诗句中的词语、典故、意象</a:t>
                      </a: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对其感情色彩进行深入感知</a:t>
                      </a: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;</a:t>
                      </a:r>
                      <a:endParaRPr lang="zh-CN" sz="44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(3)</a:t>
                      </a:r>
                      <a:r>
                        <a:rPr lang="zh-CN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注意诗歌下面的注释</a:t>
                      </a: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;</a:t>
                      </a:r>
                      <a:endParaRPr lang="zh-CN" sz="44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(4)</a:t>
                      </a:r>
                      <a:r>
                        <a:rPr lang="zh-CN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特别注意选项中的敏感词语</a:t>
                      </a:r>
                      <a:r>
                        <a:rPr lang="en-US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44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如“悲苦”“喜悦”“直接抒发”“情感含蓄”等</a:t>
                      </a:r>
                      <a:endParaRPr lang="zh-CN" sz="44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792">
                <a:tc gridSpan="4">
                  <a:txBody>
                    <a:bodyPr vert="horz" wrap="square"/>
                    <a:lstStyle/>
                    <a:p>
                      <a:pPr algn="ctr">
                        <a:lnSpc>
                          <a:spcPts val="1560"/>
                        </a:lnSpc>
                        <a:spcAft>
                          <a:spcPct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NEU-B4-S92"/>
                          <a:ea typeface="方正书宋_GBK"/>
                          <a:cs typeface="Times New Roman" panose="02020603050405020304"/>
                        </a:rPr>
                        <a:t> </a:t>
                      </a:r>
                      <a:endParaRPr lang="zh-CN" sz="1100">
                        <a:solidFill>
                          <a:srgbClr val="000000"/>
                        </a:solidFill>
                        <a:effectLst/>
                        <a:latin typeface="NEU-B4-S92"/>
                        <a:ea typeface="方正书宋_GBK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pull dir="d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365364" y="972518"/>
            <a:ext cx="20912717" cy="11104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5000" smtClea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（续表）</a:t>
            </a:r>
            <a:endParaRPr lang="zh-CN" altLang="en-US" sz="500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graphicFrame>
        <p:nvGraphicFramePr>
          <p:cNvPr id="7" name="表格 6"/>
          <p:cNvGraphicFramePr>
            <a:graphicFrameLocks noGrp="1"/>
          </p:cNvGraphicFramePr>
          <p:nvPr/>
        </p:nvGraphicFramePr>
        <p:xfrm>
          <a:off x="1368476" y="2196654"/>
          <a:ext cx="20882321" cy="10740292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  <a:gridCol w="2808312"/>
                <a:gridCol w="10441160"/>
                <a:gridCol w="5904656"/>
              </a:tblGrid>
              <a:tr h="26279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5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设误角度</a:t>
                      </a:r>
                      <a:endParaRPr lang="zh-CN" sz="5000" b="1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5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角度解读</a:t>
                      </a:r>
                      <a:endParaRPr lang="zh-CN" sz="5000" b="1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5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设误示例</a:t>
                      </a:r>
                      <a:endParaRPr lang="zh-CN" sz="5000" b="1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5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应对技法</a:t>
                      </a:r>
                      <a:endParaRPr lang="zh-CN" sz="5000" b="1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88376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5000"/>
                        </a:lnSpc>
                        <a:spcAft>
                          <a:spcPct val="0"/>
                        </a:spcAft>
                      </a:pP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诗歌</a:t>
                      </a:r>
                      <a:r>
                        <a:rPr lang="zh-CN" sz="5000" b="0" kern="1200" smtClean="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常识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错误</a:t>
                      </a:r>
                      <a:endParaRPr lang="zh-CN" sz="50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ct val="0"/>
                        </a:spcAft>
                      </a:pP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一些常见的文学常识、体裁知识、典故出处有时也是命题点之一</a:t>
                      </a:r>
                      <a:endParaRPr lang="zh-CN" sz="50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ct val="0"/>
                        </a:spcAft>
                      </a:pP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[2022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·全国甲卷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,T14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—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A]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欧诗和文诗题目大体相同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都是以画眉鸟作为直接描写对象的咏物诗。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(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选项中的“以画眉鸟作为直接描写对象的咏物诗”表述错误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《画眉鸟》是以画眉鸟为主体直接描写的咏物诗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而《画眉禽》是即事抒情诗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诗中只描写了听到画眉鸟鸣的感受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画眉鸟只是作者清静宜人的生活环境的一部分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)</a:t>
                      </a:r>
                      <a:endParaRPr lang="zh-CN" sz="50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5000"/>
                        </a:lnSpc>
                        <a:spcAft>
                          <a:spcPct val="0"/>
                        </a:spcAft>
                      </a:pP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了解诗歌发展历史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对其分类及其文体特征熟记于心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就能对试题中所涉及的诗歌常识迅速做出判断或者选择。古代文学常识的识记要靠平时的积累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更重要的是注意识记方法</a:t>
                      </a:r>
                      <a:endParaRPr lang="zh-CN" sz="50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792">
                <a:tc gridSpan="4">
                  <a:txBody>
                    <a:bodyPr vert="horz" wrap="square"/>
                    <a:lstStyle/>
                    <a:p>
                      <a:pPr algn="ctr">
                        <a:lnSpc>
                          <a:spcPts val="1560"/>
                        </a:lnSpc>
                        <a:spcAft>
                          <a:spcPct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NEU-B4-S92"/>
                          <a:ea typeface="方正书宋_GBK"/>
                          <a:cs typeface="Times New Roman" panose="02020603050405020304"/>
                        </a:rPr>
                        <a:t> </a:t>
                      </a:r>
                      <a:endParaRPr lang="zh-CN" sz="1100">
                        <a:solidFill>
                          <a:srgbClr val="000000"/>
                        </a:solidFill>
                        <a:effectLst/>
                        <a:latin typeface="NEU-B4-S92"/>
                        <a:ea typeface="方正书宋_GBK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pull dir="d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365364" y="972518"/>
            <a:ext cx="20912717" cy="11104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5000" smtClea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（续表）</a:t>
            </a:r>
            <a:endParaRPr lang="zh-CN" altLang="en-US" sz="500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graphicFrame>
        <p:nvGraphicFramePr>
          <p:cNvPr id="7" name="表格 6"/>
          <p:cNvGraphicFramePr>
            <a:graphicFrameLocks noGrp="1"/>
          </p:cNvGraphicFramePr>
          <p:nvPr/>
        </p:nvGraphicFramePr>
        <p:xfrm>
          <a:off x="1440484" y="2268662"/>
          <a:ext cx="20810313" cy="10168792"/>
        </p:xfrm>
        <a:graphic>
          <a:graphicData uri="http://schemas.openxmlformats.org/drawingml/2006/table">
            <a:tbl>
              <a:tblPr firstRow="1" firstCol="1" bandRow="1"/>
              <a:tblGrid>
                <a:gridCol w="1656184"/>
                <a:gridCol w="4824536"/>
                <a:gridCol w="8928992"/>
                <a:gridCol w="5400600"/>
              </a:tblGrid>
              <a:tr h="26279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设误角度</a:t>
                      </a:r>
                      <a:endParaRPr lang="zh-CN" sz="5000" b="1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角度解读</a:t>
                      </a:r>
                      <a:endParaRPr lang="zh-CN" sz="5000" b="1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设误示例</a:t>
                      </a:r>
                      <a:endParaRPr lang="zh-CN" sz="5000" b="1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应对技法</a:t>
                      </a:r>
                      <a:endParaRPr lang="zh-CN" sz="5000" b="1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5584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艺术手法</a:t>
                      </a:r>
                      <a:endParaRPr lang="zh-CN" sz="50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错误</a:t>
                      </a:r>
                      <a:endParaRPr lang="zh-CN" sz="50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命题者故意在艺术手法的判断上设置错误。如把本该是“拟人”的说成“比喻”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本该是“实写”的说成“虚写”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等等</a:t>
                      </a:r>
                      <a:endParaRPr lang="zh-CN" sz="50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[2021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·新高考全国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Ⅰ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卷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,T15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—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B] 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第三句使用“一衣带水”的典故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表现出朋友之间“天涯若比邻”之意。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(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“似衣带”运用比喻的手法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将“湓浦”比作“衣带”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是对友人被贬地的景物描写和景色的赞美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并非运用“一衣带水”的典故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)</a:t>
                      </a:r>
                      <a:endParaRPr lang="zh-CN" sz="50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熟练掌握诗歌中的写景手法、抒情方式、修辞手法及其效果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只要选项中出现了类似“手法”的术语</a:t>
                      </a:r>
                      <a:r>
                        <a:rPr lang="en-US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sz="5000" b="0" kern="1200">
                          <a:solidFill>
                            <a:schemeClr val="tx1"/>
                          </a:solidFill>
                          <a:latin typeface="Times New Roman" panose="02020603050405020304"/>
                          <a:ea typeface="微软雅黑" panose="020b0503020204020204" pitchFamily="34" charset="-122"/>
                          <a:cs typeface="Times New Roman" panose="02020603050405020304"/>
                        </a:rPr>
                        <a:t>就要揣摩其判断是否准确</a:t>
                      </a:r>
                      <a:endParaRPr lang="zh-CN" sz="5000" b="0" kern="1200">
                        <a:solidFill>
                          <a:schemeClr val="tx1"/>
                        </a:solidFill>
                        <a:latin typeface="Times New Roman" panose="02020603050405020304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792">
                <a:tc gridSpan="4">
                  <a:txBody>
                    <a:bodyPr vert="horz" wrap="square"/>
                    <a:lstStyle/>
                    <a:p>
                      <a:pPr algn="ctr">
                        <a:lnSpc>
                          <a:spcPts val="1560"/>
                        </a:lnSpc>
                        <a:spcAft>
                          <a:spcPct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NEU-B4-S92"/>
                          <a:ea typeface="方正书宋_GBK"/>
                          <a:cs typeface="Times New Roman" panose="02020603050405020304"/>
                        </a:rPr>
                        <a:t> </a:t>
                      </a:r>
                      <a:endParaRPr lang="zh-CN" sz="1100">
                        <a:solidFill>
                          <a:srgbClr val="000000"/>
                        </a:solidFill>
                        <a:effectLst/>
                        <a:latin typeface="NEU-B4-S92"/>
                        <a:ea typeface="方正书宋_GBK"/>
                        <a:cs typeface="Times New Roman" panose="02020603050405020304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pull dir="d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425285" y="2196654"/>
            <a:ext cx="20912717" cy="88169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>
                <a:solidFill>
                  <a:srgbClr val="FF0000"/>
                </a:solidFill>
                <a:ea typeface="微软雅黑" panose="020b0503020204020204" pitchFamily="34" charset="-122"/>
              </a:rPr>
              <a:t>第一步,标注选项敏感点</a:t>
            </a:r>
            <a:endParaRPr>
              <a:solidFill>
                <a:srgbClr val="FF0000"/>
              </a:solidFill>
              <a:ea typeface="微软雅黑" panose="020b0503020204020204" pitchFamily="34" charset="-122"/>
            </a:endParaRPr>
          </a:p>
          <a:p>
            <a:pPr algn="just">
              <a:lnSpc>
                <a:spcPct val="150000"/>
              </a:lnSpc>
            </a:pPr>
            <a:r>
              <a:rPr>
                <a:ea typeface="微软雅黑" panose="020b0503020204020204" pitchFamily="34" charset="-122"/>
              </a:rPr>
              <a:t>题干中各个选项的敏感点就是题干要求的思想情感的“理解”和艺术手法的“赏析”,快速浏览各选项,把与它们相关的核心词语标注出来。</a:t>
            </a:r>
            <a:endParaRPr>
              <a:ea typeface="微软雅黑" panose="020b0503020204020204" pitchFamily="34" charset="-122"/>
            </a:endParaRPr>
          </a:p>
          <a:p>
            <a:pPr algn="just">
              <a:lnSpc>
                <a:spcPct val="150000"/>
              </a:lnSpc>
            </a:pPr>
            <a:r>
              <a:rPr>
                <a:solidFill>
                  <a:srgbClr val="FF0000"/>
                </a:solidFill>
                <a:ea typeface="微软雅黑" panose="020b0503020204020204" pitchFamily="34" charset="-122"/>
              </a:rPr>
              <a:t>第二步,找全原诗对应点</a:t>
            </a:r>
            <a:endParaRPr>
              <a:solidFill>
                <a:srgbClr val="FF0000"/>
              </a:solidFill>
              <a:ea typeface="微软雅黑" panose="020b0503020204020204" pitchFamily="34" charset="-122"/>
            </a:endParaRPr>
          </a:p>
          <a:p>
            <a:pPr algn="just">
              <a:lnSpc>
                <a:spcPct val="150000"/>
              </a:lnSpc>
            </a:pPr>
            <a:r>
              <a:rPr>
                <a:ea typeface="微软雅黑" panose="020b0503020204020204" pitchFamily="34" charset="-122"/>
              </a:rPr>
              <a:t>根据选项内容回归原诗寻找对应点,注意是否有曲解文意、以今律古的问题,评价赏析类的选项要特别关注标注的敏感点是否有依据。</a:t>
            </a:r>
            <a:endParaRPr>
              <a:ea typeface="微软雅黑" panose="020b0503020204020204" pitchFamily="34" charset="-122"/>
            </a:endParaRPr>
          </a:p>
          <a:p>
            <a:pPr algn="just">
              <a:lnSpc>
                <a:spcPct val="150000"/>
              </a:lnSpc>
            </a:pPr>
            <a:r>
              <a:rPr>
                <a:solidFill>
                  <a:srgbClr val="FF0000"/>
                </a:solidFill>
                <a:ea typeface="微软雅黑" panose="020b0503020204020204" pitchFamily="34" charset="-122"/>
              </a:rPr>
              <a:t>第三步,落实命题设误点</a:t>
            </a:r>
            <a:endParaRPr>
              <a:solidFill>
                <a:srgbClr val="FF0000"/>
              </a:solidFill>
              <a:ea typeface="微软雅黑" panose="020b0503020204020204" pitchFamily="34" charset="-122"/>
            </a:endParaRPr>
          </a:p>
          <a:p>
            <a:pPr algn="just">
              <a:lnSpc>
                <a:spcPct val="150000"/>
              </a:lnSpc>
            </a:pPr>
            <a:r>
              <a:rPr>
                <a:ea typeface="微软雅黑" panose="020b0503020204020204" pitchFamily="34" charset="-122"/>
              </a:rPr>
              <a:t>根据“内容错误”优先的原则,先将有“内容错误”的选项挑选出来,然后再考虑“赏析(手法)不当”的选项,最后确定答案。</a:t>
            </a:r>
            <a:endParaRPr>
              <a:ea typeface="微软雅黑" panose="020b0503020204020204" pitchFamily="3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352915" y="1087120"/>
            <a:ext cx="6640830" cy="937260"/>
          </a:xfrm>
          <a:prstGeom prst="rect">
            <a:avLst/>
          </a:prstGeom>
          <a:noFill/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5500" b="1">
                <a:solidFill>
                  <a:schemeClr val="accent6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◈ </a:t>
            </a:r>
            <a:r>
              <a:rPr sz="5500">
                <a:ea typeface="微软雅黑" panose="020b0503020204020204" pitchFamily="34" charset="-122"/>
                <a:sym typeface="+mn-ea"/>
              </a:rPr>
              <a:t>解题三步法</a:t>
            </a:r>
            <a:r>
              <a:rPr lang="zh-CN" altLang="en-US" sz="5500" b="1" smtClean="0">
                <a:solidFill>
                  <a:schemeClr val="accent6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◈</a:t>
            </a:r>
            <a:endParaRPr lang="zh-CN" altLang="en-US" sz="5500" b="1">
              <a:solidFill>
                <a:schemeClr val="accent6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pull dir="d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1512492" y="1260550"/>
            <a:ext cx="20810313" cy="8299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79646">
                    <a:lumMod val="75000"/>
                  </a:srgbClr>
                </a:solidFill>
                <a:latin typeface="Times New Roman" panose="02020603050405020304"/>
                <a:ea typeface="微软雅黑" panose="020b0503020204020204" pitchFamily="34" charset="-122"/>
                <a:cs typeface="Times New Roman" panose="02020603050405020304"/>
              </a:rPr>
              <a:t>答题两步骤</a:t>
            </a:r>
            <a:endParaRPr lang="zh-CN" altLang="en-US" sz="4800" b="1">
              <a:solidFill>
                <a:srgbClr val="F79646">
                  <a:lumMod val="75000"/>
                </a:srgbClr>
              </a:solidFill>
              <a:latin typeface="Times New Roman" panose="02020603050405020304"/>
              <a:ea typeface="微软雅黑" panose="020b0503020204020204" pitchFamily="34" charset="-122"/>
              <a:cs typeface="Times New Roman" panose="02020603050405020304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/>
        </p:nvGraphicFramePr>
        <p:xfrm>
          <a:off x="1438471" y="2484686"/>
          <a:ext cx="20884333" cy="6934200"/>
        </p:xfrm>
        <a:graphic>
          <a:graphicData uri="http://schemas.openxmlformats.org/drawingml/2006/table">
            <a:tbl>
              <a:tblPr firstRow="1" firstCol="1" bandRow="1"/>
              <a:tblGrid>
                <a:gridCol w="900577"/>
                <a:gridCol w="2736833"/>
                <a:gridCol w="1728192"/>
                <a:gridCol w="15518731"/>
              </a:tblGrid>
              <a:tr h="40640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第一步</a:t>
                      </a:r>
                      <a:endParaRPr lang="zh-CN" sz="5000" b="1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审清题目</a:t>
                      </a:r>
                      <a:endParaRPr lang="zh-CN" sz="5000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标关键词</a:t>
                      </a:r>
                      <a:endParaRPr lang="zh-CN" sz="5000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审题干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明确题干要求。认真研读选项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标注选项中的关键词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如意境意象修饰词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表情感态度、手法、文化常识等的词语</a:t>
                      </a:r>
                      <a:endParaRPr lang="zh-CN" sz="5000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406400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第二步</a:t>
                      </a:r>
                      <a:endParaRPr lang="zh-CN" sz="5000" b="1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对照诗句</a:t>
                      </a:r>
                      <a:endParaRPr lang="zh-CN" sz="5000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细比对</a:t>
                      </a:r>
                      <a:endParaRPr lang="zh-CN" sz="5000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逐一</a:t>
                      </a:r>
                      <a:endParaRPr lang="zh-CN" sz="5000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比对</a:t>
                      </a:r>
                      <a:endParaRPr lang="zh-CN" sz="5000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将选项与对应的诗句逐一比对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结合学过的相关知识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找出选项中的确切根据或确切错误点</a:t>
                      </a:r>
                      <a:endParaRPr lang="zh-CN" sz="5000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640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综合</a:t>
                      </a:r>
                      <a:endParaRPr lang="zh-CN" sz="5000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比对</a:t>
                      </a:r>
                      <a:endParaRPr lang="zh-CN" sz="5000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把选项与选项进行综合比对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用排除法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确定对的选项或错的选项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然后根据题干要求确定答案</a:t>
                      </a:r>
                      <a:endParaRPr lang="zh-CN" sz="5000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pull dir="d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425285" y="2196654"/>
            <a:ext cx="20912717" cy="840230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6000" b="1" smtClean="0">
                <a:solidFill>
                  <a:schemeClr val="accent6">
                    <a:lumMod val="75000"/>
                  </a:schemeClr>
                </a:solidFill>
                <a:latin typeface="Times New Roman" panose="02020603050405020304"/>
                <a:ea typeface="微软雅黑" panose="020b0503020204020204" pitchFamily="34" charset="-122"/>
                <a:cs typeface="Times New Roman" panose="02020603050405020304"/>
              </a:rPr>
              <a:t>例</a:t>
            </a:r>
            <a:r>
              <a:rPr lang="en-US" altLang="zh-CN" sz="6000" b="1" smtClean="0">
                <a:solidFill>
                  <a:schemeClr val="accent6">
                    <a:lumMod val="75000"/>
                  </a:schemeClr>
                </a:solidFill>
                <a:latin typeface="Times New Roman" panose="02020603050405020304"/>
                <a:ea typeface="微软雅黑" panose="020b0503020204020204" pitchFamily="34" charset="-122"/>
                <a:cs typeface="Times New Roman" panose="02020603050405020304"/>
              </a:rPr>
              <a:t> </a:t>
            </a:r>
            <a:r>
              <a:rPr lang="zh-CN" altLang="en-US" sz="5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[2022·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新高考全国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Ⅰ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卷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] 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阅读下面这首宋词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完成题目。</a:t>
            </a:r>
            <a:endParaRPr lang="zh-CN" altLang="en-US" sz="5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5000" b="1">
                <a:latin typeface="微软雅黑" panose="020b0503020204020204" pitchFamily="34" charset="-122"/>
                <a:ea typeface="微软雅黑" panose="020b0503020204020204" pitchFamily="34" charset="-122"/>
              </a:rPr>
              <a:t>醉落魄</a:t>
            </a:r>
            <a:r>
              <a:rPr lang="en-US" altLang="zh-CN" sz="5000" b="1"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en-US" sz="5000" b="1">
                <a:latin typeface="微软雅黑" panose="020b0503020204020204" pitchFamily="34" charset="-122"/>
                <a:ea typeface="微软雅黑" panose="020b0503020204020204" pitchFamily="34" charset="-122"/>
              </a:rPr>
              <a:t>人日南山约应提刑懋之</a:t>
            </a:r>
            <a:r>
              <a:rPr lang="en-US" altLang="zh-CN" sz="5000" b="1" baseline="30000">
                <a:latin typeface="微软雅黑" panose="020b0503020204020204" pitchFamily="34" charset="-122"/>
                <a:ea typeface="微软雅黑" panose="020b0503020204020204" pitchFamily="34" charset="-122"/>
              </a:rPr>
              <a:t>[</a:t>
            </a:r>
            <a:r>
              <a:rPr lang="zh-CN" altLang="en-US" sz="5000" b="1" baseline="30000">
                <a:latin typeface="微软雅黑" panose="020b0503020204020204" pitchFamily="34" charset="-122"/>
                <a:ea typeface="微软雅黑" panose="020b0503020204020204" pitchFamily="34" charset="-122"/>
              </a:rPr>
              <a:t>注</a:t>
            </a:r>
            <a:r>
              <a:rPr lang="en-US" altLang="zh-CN" sz="5000" b="1" baseline="30000">
                <a:latin typeface="微软雅黑" panose="020b0503020204020204" pitchFamily="34" charset="-122"/>
                <a:ea typeface="微软雅黑" panose="020b0503020204020204" pitchFamily="34" charset="-122"/>
              </a:rPr>
              <a:t>]</a:t>
            </a:r>
            <a:endParaRPr lang="en-US" altLang="zh-CN" sz="5000" b="1" baseline="30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魏了翁</a:t>
            </a:r>
            <a:endParaRPr lang="zh-CN" altLang="en-US" sz="5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ct val="150000"/>
              </a:lnSpc>
            </a:pPr>
            <a:r>
              <a:rPr lang="zh-CN" altLang="en-US" sz="5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     无边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春色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人情苦向南山觅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村村箫鼓家家笛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祈麦祈蚕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来趁元正七。</a:t>
            </a:r>
            <a:endParaRPr lang="zh-CN" altLang="en-US" sz="5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ct val="150000"/>
              </a:lnSpc>
            </a:pPr>
            <a:r>
              <a:rPr lang="zh-CN" altLang="en-US" sz="5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     翁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前子后孙扶掖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商行贾坐农耕织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须知此意无今昔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会得为人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日日是人日。</a:t>
            </a:r>
            <a:endParaRPr lang="zh-CN" altLang="en-US" sz="5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5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     [</a:t>
            </a:r>
            <a:r>
              <a:rPr lang="zh-CN" altLang="en-US" sz="5000" b="1">
                <a:latin typeface="微软雅黑" panose="020b0503020204020204" pitchFamily="34" charset="-122"/>
                <a:ea typeface="微软雅黑" panose="020b0503020204020204" pitchFamily="34" charset="-122"/>
              </a:rPr>
              <a:t>注</a:t>
            </a:r>
            <a:r>
              <a:rPr lang="en-US" altLang="zh-CN" sz="5000" b="1">
                <a:latin typeface="微软雅黑" panose="020b0503020204020204" pitchFamily="34" charset="-122"/>
                <a:ea typeface="微软雅黑" panose="020b0503020204020204" pitchFamily="34" charset="-122"/>
              </a:rPr>
              <a:t>] 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人日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旧俗以农历正月初七日为人日。</a:t>
            </a:r>
            <a:endParaRPr lang="zh-CN" altLang="en-US" sz="5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ct val="150000"/>
              </a:lnSpc>
            </a:pPr>
            <a:endParaRPr lang="en-US" altLang="zh-CN" sz="50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352844" y="1086877"/>
            <a:ext cx="5112568" cy="938719"/>
          </a:xfrm>
          <a:prstGeom prst="rect">
            <a:avLst/>
          </a:prstGeom>
          <a:noFill/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5500" b="1">
                <a:solidFill>
                  <a:schemeClr val="accent6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◈ 典</a:t>
            </a:r>
            <a:r>
              <a:rPr lang="zh-CN" altLang="en-US" sz="5500" b="1" smtClean="0">
                <a:solidFill>
                  <a:schemeClr val="accent6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题剖析◈</a:t>
            </a:r>
            <a:endParaRPr lang="zh-CN" altLang="en-US" sz="5500" b="1">
              <a:solidFill>
                <a:schemeClr val="accent6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pull dir="d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1365364" y="972518"/>
            <a:ext cx="20912717" cy="240065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5000" b="1" smtClean="0">
                <a:solidFill>
                  <a:schemeClr val="accent6">
                    <a:lumMod val="75000"/>
                  </a:schemeClr>
                </a:solidFill>
                <a:latin typeface="Times New Roman" panose="02020603050405020304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lang="zh-CN" altLang="en-US" sz="5000" b="1">
                <a:solidFill>
                  <a:schemeClr val="accent6">
                    <a:lumMod val="75000"/>
                  </a:schemeClr>
                </a:solidFill>
                <a:latin typeface="Times New Roman" panose="02020603050405020304"/>
                <a:ea typeface="微软雅黑" panose="020b0503020204020204" pitchFamily="34" charset="-122"/>
                <a:cs typeface="Times New Roman" panose="02020603050405020304"/>
              </a:rPr>
              <a:t>答题演示</a:t>
            </a:r>
            <a:r>
              <a:rPr lang="en-US" altLang="zh-CN" sz="5000" b="1" smtClean="0">
                <a:solidFill>
                  <a:schemeClr val="accent6">
                    <a:lumMod val="75000"/>
                  </a:schemeClr>
                </a:solidFill>
                <a:latin typeface="Times New Roman" panose="02020603050405020304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lang="en-US" altLang="zh-CN" sz="5000" b="1" smtClean="0">
              <a:solidFill>
                <a:schemeClr val="accent6">
                  <a:lumMod val="75000"/>
                </a:schemeClr>
              </a:solidFill>
              <a:latin typeface="Times New Roman" panose="02020603050405020304"/>
              <a:ea typeface="微软雅黑" panose="020b0503020204020204" pitchFamily="34" charset="-122"/>
              <a:cs typeface="Times New Roman" panose="02020603050405020304"/>
            </a:endParaRPr>
          </a:p>
          <a:p>
            <a:pPr algn="just">
              <a:lnSpc>
                <a:spcPct val="150000"/>
              </a:lnSpc>
            </a:pPr>
            <a:r>
              <a:rPr lang="zh-CN" altLang="en-US" sz="5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下列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对这首词的理解和赏析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不正确的一项是	</a:t>
            </a:r>
            <a:r>
              <a:rPr lang="en-US" altLang="zh-CN" sz="5000">
                <a:latin typeface="微软雅黑" panose="020b0503020204020204" pitchFamily="34" charset="-122"/>
                <a:ea typeface="微软雅黑" panose="020b0503020204020204" pitchFamily="34" charset="-122"/>
              </a:rPr>
              <a:t>(</a:t>
            </a:r>
            <a:r>
              <a:rPr lang="zh-CN" altLang="en-US" sz="5000">
                <a:latin typeface="微软雅黑" panose="020b0503020204020204" pitchFamily="34" charset="-122"/>
                <a:ea typeface="微软雅黑" panose="020b0503020204020204" pitchFamily="34" charset="-122"/>
              </a:rPr>
              <a:t>　</a:t>
            </a:r>
            <a:r>
              <a:rPr lang="en-US" altLang="zh-CN" sz="5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)</a:t>
            </a:r>
            <a:endParaRPr lang="en-US" altLang="zh-CN" sz="5000" b="1" smtClean="0">
              <a:solidFill>
                <a:schemeClr val="accent6">
                  <a:lumMod val="75000"/>
                </a:schemeClr>
              </a:solidFill>
              <a:latin typeface="Times New Roman" panose="02020603050405020304"/>
              <a:ea typeface="微软雅黑" panose="020b0503020204020204" pitchFamily="34" charset="-122"/>
              <a:cs typeface="Times New Roman" panose="02020603050405020304"/>
            </a:endParaRPr>
          </a:p>
        </p:txBody>
      </p:sp>
      <p:graphicFrame>
        <p:nvGraphicFramePr>
          <p:cNvPr id="8" name="表格 7"/>
          <p:cNvGraphicFramePr>
            <a:graphicFrameLocks noGrp="1"/>
          </p:cNvGraphicFramePr>
          <p:nvPr/>
        </p:nvGraphicFramePr>
        <p:xfrm>
          <a:off x="1294392" y="3626528"/>
          <a:ext cx="21028413" cy="8915400"/>
        </p:xfrm>
        <a:graphic>
          <a:graphicData uri="http://schemas.openxmlformats.org/drawingml/2006/table">
            <a:tbl>
              <a:tblPr firstRow="1" firstCol="1" bandRow="1"/>
              <a:tblGrid>
                <a:gridCol w="5186652"/>
                <a:gridCol w="15841760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第一步</a:t>
                      </a:r>
                      <a:r>
                        <a:rPr lang="en-US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审清</a:t>
                      </a:r>
                      <a:r>
                        <a:rPr lang="zh-CN" sz="5000" b="1" kern="1200" smtClean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题目</a:t>
                      </a:r>
                      <a:r>
                        <a:rPr lang="en-US" sz="5000" b="1" kern="1200" smtClean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endParaRPr lang="en-US" sz="5000" b="1" kern="1200" smtClean="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 smtClean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标</a:t>
                      </a: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关键词</a:t>
                      </a:r>
                      <a:endParaRPr lang="zh-CN" sz="5000" b="1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第二步</a:t>
                      </a:r>
                      <a:r>
                        <a:rPr lang="en-US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对照诗句细比对</a:t>
                      </a:r>
                      <a:endParaRPr lang="zh-CN" sz="5000" b="1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A.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词人在人日约朋友去南山探春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但因年老体弱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感到此行会比较困难　</a:t>
                      </a:r>
                      <a:endParaRPr lang="zh-CN" sz="5000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此项考查对内容的理解。</a:t>
                      </a:r>
                      <a:endParaRPr lang="zh-CN" sz="5000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比对点一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: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从诗歌题目“人日南山约应提刑懋之”和诗歌前两句可知词人约朋友去南山探春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选项前半部分正确。</a:t>
                      </a:r>
                      <a:endParaRPr lang="zh-CN" sz="5000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比对点二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: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“人情苦向南山觅”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指人们苦苦地到南山寻觅春色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“苦”并非“困难”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后面的内容就是去南山路上的所见所感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词人并没有感到此行困难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更没有提到年老体弱。“但因年老体弱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感到此行会比较困难”说法错误</a:t>
                      </a:r>
                      <a:endParaRPr lang="zh-CN" sz="5000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矩形 1"/>
          <p:cNvSpPr/>
          <p:nvPr/>
        </p:nvSpPr>
        <p:spPr>
          <a:xfrm>
            <a:off x="3888756" y="8101310"/>
            <a:ext cx="129614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1365364" y="10117534"/>
            <a:ext cx="461162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pull dir="d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1365364" y="1158165"/>
            <a:ext cx="20912717" cy="11104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5000" smtClea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（续表）</a:t>
            </a:r>
            <a:endParaRPr lang="zh-CN" altLang="en-US" sz="500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/>
        </p:nvGraphicFramePr>
        <p:xfrm>
          <a:off x="1294392" y="2412678"/>
          <a:ext cx="21028413" cy="6934200"/>
        </p:xfrm>
        <a:graphic>
          <a:graphicData uri="http://schemas.openxmlformats.org/drawingml/2006/table">
            <a:tbl>
              <a:tblPr firstRow="1" firstCol="1" bandRow="1"/>
              <a:tblGrid>
                <a:gridCol w="5186652"/>
                <a:gridCol w="15841760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第一步</a:t>
                      </a:r>
                      <a:r>
                        <a:rPr lang="en-US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审清</a:t>
                      </a:r>
                      <a:r>
                        <a:rPr lang="zh-CN" sz="5000" b="1" kern="1200" smtClean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题目</a:t>
                      </a:r>
                      <a:r>
                        <a:rPr lang="en-US" sz="5000" b="1" kern="1200" smtClean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endParaRPr lang="en-US" sz="5000" b="1" kern="1200" smtClean="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 smtClean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标</a:t>
                      </a: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关键词</a:t>
                      </a:r>
                      <a:endParaRPr lang="zh-CN" sz="5000" b="1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第二步</a:t>
                      </a:r>
                      <a:r>
                        <a:rPr lang="en-US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对照诗句细比对</a:t>
                      </a:r>
                      <a:endParaRPr lang="zh-CN" sz="5000" b="1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5000" kern="1200" spc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B.</a:t>
                      </a:r>
                      <a:r>
                        <a:rPr lang="zh-CN" sz="5000" kern="1200" spc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在人日这天吹打奏乐</a:t>
                      </a:r>
                      <a:r>
                        <a:rPr lang="en-US" sz="5000" kern="1200" spc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 spc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祈盼农桑丰收</a:t>
                      </a:r>
                      <a:r>
                        <a:rPr lang="en-US" sz="5000" kern="1200" spc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 spc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反映了人们对美好</a:t>
                      </a:r>
                      <a:r>
                        <a:rPr lang="zh-CN" sz="5000" kern="1200" spc="0" smtClean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生活</a:t>
                      </a:r>
                      <a:r>
                        <a:rPr lang="zh-CN" sz="5000" kern="1200" spc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的追求</a:t>
                      </a:r>
                      <a:endParaRPr lang="zh-CN" sz="5000" kern="1200" spc="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 </a:t>
                      </a:r>
                      <a:endParaRPr lang="zh-CN" sz="5000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此项考查理解内容观点。</a:t>
                      </a:r>
                      <a:endParaRPr lang="zh-CN" sz="5000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比对点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: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此选项是对“村村箫鼓家家笛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祈麦祈蚕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来趁元正七”的理解。村村箫鼓声起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家家笛声吹奏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人们在正月初七这天祈祷农事丰收。这是村民们对美好生活的追求。所以此选项正确</a:t>
                      </a:r>
                      <a:endParaRPr lang="zh-CN" sz="5000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矩形 5"/>
          <p:cNvSpPr/>
          <p:nvPr/>
        </p:nvSpPr>
        <p:spPr>
          <a:xfrm>
            <a:off x="2144256" y="6373118"/>
            <a:ext cx="196052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1381652" y="7453238"/>
            <a:ext cx="4595336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5328916" y="6345436"/>
            <a:ext cx="720080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pull dir="d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1365364" y="1158165"/>
            <a:ext cx="20912717" cy="11104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5000" smtClea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（续表）</a:t>
            </a:r>
            <a:endParaRPr lang="zh-CN" altLang="en-US" sz="500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/>
        </p:nvGraphicFramePr>
        <p:xfrm>
          <a:off x="1294392" y="2484686"/>
          <a:ext cx="21028413" cy="6934200"/>
        </p:xfrm>
        <a:graphic>
          <a:graphicData uri="http://schemas.openxmlformats.org/drawingml/2006/table">
            <a:tbl>
              <a:tblPr firstRow="1" firstCol="1" bandRow="1"/>
              <a:tblGrid>
                <a:gridCol w="5186652"/>
                <a:gridCol w="15841760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第一步</a:t>
                      </a:r>
                      <a:r>
                        <a:rPr lang="en-US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审清</a:t>
                      </a:r>
                      <a:r>
                        <a:rPr lang="zh-CN" sz="5000" b="1" kern="1200" smtClean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题目</a:t>
                      </a:r>
                      <a:r>
                        <a:rPr lang="en-US" sz="5000" b="1" kern="1200" smtClean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endParaRPr lang="en-US" sz="5000" b="1" kern="1200" smtClean="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 smtClean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标</a:t>
                      </a: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关键词</a:t>
                      </a:r>
                      <a:endParaRPr lang="zh-CN" sz="5000" b="1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第二步</a:t>
                      </a:r>
                      <a:r>
                        <a:rPr lang="en-US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对照诗句细比对</a:t>
                      </a:r>
                      <a:endParaRPr lang="zh-CN" sz="5000" b="1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5000" kern="1200" spc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C.</a:t>
                      </a:r>
                      <a:r>
                        <a:rPr lang="zh-CN" sz="5000" kern="1200" spc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这首词以朴实的</a:t>
                      </a:r>
                      <a:r>
                        <a:rPr lang="zh-CN" sz="5000" kern="1200" spc="3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笔触描绘当时农村的风俗景况</a:t>
                      </a:r>
                      <a:r>
                        <a:rPr lang="en-US" sz="5000" kern="1200" spc="3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 spc="3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具有</a:t>
                      </a:r>
                      <a:r>
                        <a:rPr lang="zh-CN" sz="5000" kern="1200" spc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浓郁的</a:t>
                      </a:r>
                      <a:r>
                        <a:rPr lang="zh-CN" sz="5000" kern="1200" spc="-15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生活气息　</a:t>
                      </a:r>
                      <a:endParaRPr lang="zh-CN" sz="5000" kern="1200" spc="-15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此项考查赏析艺术手法。</a:t>
                      </a:r>
                      <a:endParaRPr lang="zh-CN" sz="5000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比对点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: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此选项是对整首词的手法的赏析。“村村箫鼓家家笛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祈麦祈蚕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来趁元正七”“翁前子后孙扶掖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商行贾坐农耕织”等多幅画面描写了农村的风俗景况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可以看出词人用笔朴实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农村生活气息浓厚。所以此选项正确</a:t>
                      </a:r>
                      <a:endParaRPr lang="zh-CN" sz="5000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矩形 5"/>
          <p:cNvSpPr/>
          <p:nvPr/>
        </p:nvSpPr>
        <p:spPr>
          <a:xfrm>
            <a:off x="4536828" y="5076974"/>
            <a:ext cx="1872208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3960764" y="8029302"/>
            <a:ext cx="2448272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pull dir="d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1365364" y="1158165"/>
            <a:ext cx="20912717" cy="11104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5000" smtClea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（续表）</a:t>
            </a:r>
            <a:endParaRPr lang="zh-CN" altLang="en-US" sz="500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/>
        </p:nvGraphicFramePr>
        <p:xfrm>
          <a:off x="1294392" y="2412678"/>
          <a:ext cx="21028413" cy="7924800"/>
        </p:xfrm>
        <a:graphic>
          <a:graphicData uri="http://schemas.openxmlformats.org/drawingml/2006/table">
            <a:tbl>
              <a:tblPr firstRow="1" firstCol="1" bandRow="1"/>
              <a:tblGrid>
                <a:gridCol w="4970628"/>
                <a:gridCol w="16057784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第一步</a:t>
                      </a:r>
                      <a:r>
                        <a:rPr lang="en-US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审清</a:t>
                      </a:r>
                      <a:r>
                        <a:rPr lang="zh-CN" sz="5000" b="1" kern="1200" smtClean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题目</a:t>
                      </a:r>
                      <a:r>
                        <a:rPr lang="en-US" sz="5000" b="1" kern="1200" smtClean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endParaRPr lang="en-US" sz="5000" b="1" kern="1200" smtClean="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 smtClean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标</a:t>
                      </a: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关键词</a:t>
                      </a:r>
                      <a:endParaRPr lang="zh-CN" sz="5000" b="1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第二步</a:t>
                      </a:r>
                      <a:r>
                        <a:rPr lang="en-US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b="1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对照诗句细比对</a:t>
                      </a:r>
                      <a:endParaRPr lang="zh-CN" sz="5000" b="1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5000" kern="1200" spc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D.</a:t>
                      </a:r>
                      <a:r>
                        <a:rPr lang="zh-CN" sz="5000" kern="1200" spc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词人以议论入词</a:t>
                      </a:r>
                      <a:r>
                        <a:rPr lang="en-US" sz="5000" kern="1200" spc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 spc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能够做到情由境出</a:t>
                      </a:r>
                      <a:r>
                        <a:rPr lang="en-US" sz="5000" kern="1200" spc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 spc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情至论随</a:t>
                      </a:r>
                      <a:r>
                        <a:rPr lang="en-US" sz="5000" kern="1200" spc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 spc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全词并无生硬之感</a:t>
                      </a:r>
                      <a:endParaRPr lang="zh-CN" sz="5000" kern="1200" spc="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此项考查对艺术手法的赏析。</a:t>
                      </a:r>
                      <a:endParaRPr lang="zh-CN" sz="5000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比对点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: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此选项是对词中表达方式的赏析。词人先用“无边春色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人情苦向南山觅”议论入词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接着写沿途所见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并在结尾表达了自己的美好心愿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揭出词意</a:t>
                      </a: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,</a:t>
                      </a: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论随情至。选项正确</a:t>
                      </a:r>
                      <a:endParaRPr lang="zh-CN" sz="5000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答案</a:t>
                      </a:r>
                      <a:endParaRPr lang="zh-CN" sz="5000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5000" kern="12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A</a:t>
                      </a:r>
                      <a:endParaRPr lang="zh-CN" sz="5000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C4C4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矩形 5"/>
          <p:cNvSpPr/>
          <p:nvPr/>
        </p:nvSpPr>
        <p:spPr>
          <a:xfrm>
            <a:off x="3168676" y="5004966"/>
            <a:ext cx="2880320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1365364" y="5941070"/>
            <a:ext cx="651184" cy="7751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4752852" y="5941070"/>
            <a:ext cx="1231676" cy="7751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1400710" y="7021190"/>
            <a:ext cx="1231676" cy="73698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2804866" y="7021190"/>
            <a:ext cx="2556284" cy="7527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1059180" indent="-601980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2117725" indent="-120332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3178175" indent="-180657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4237355" indent="-2408555" algn="l" defTabSz="2117725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42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pull dir="d"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22492970" cy="120523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https://d.book118.com/325014131114011043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15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宋体</vt:lpstr>
      <vt:lpstr>微软雅黑</vt:lpstr>
      <vt:lpstr>黑体</vt:lpstr>
      <vt:lpstr>Times New Roman</vt:lpstr>
      <vt:lpstr>NEU-B4-S92</vt:lpstr>
      <vt:lpstr>方正书宋_GBK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2024-09-05T01:14:37.626</cp:lastPrinted>
  <dcterms:created xsi:type="dcterms:W3CDTF">2024-09-04T17:14:37Z</dcterms:created>
  <dcterms:modified xsi:type="dcterms:W3CDTF">2024-09-04T17:14:39Z</dcterms:modified>
</cp:coreProperties>
</file>