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62" r:id="rId2"/>
    <p:sldMasterId id="2147483664" r:id="rId3"/>
    <p:sldMasterId id="2147483666" r:id="rId4"/>
    <p:sldMasterId id="2147483668" r:id="rId5"/>
    <p:sldMasterId id="2147483670" r:id="rId6"/>
    <p:sldMasterId id="2147483672" r:id="rId7"/>
    <p:sldMasterId id="2147483674" r:id="rId8"/>
    <p:sldMasterId id="2147483676" r:id="rId9"/>
    <p:sldMasterId id="2147483678" r:id="rId10"/>
    <p:sldMasterId id="2147483680" r:id="rId11"/>
    <p:sldMasterId id="2147483682" r:id="rId12"/>
    <p:sldMasterId id="2147483684" r:id="rId13"/>
    <p:sldMasterId id="2147483686" r:id="rId14"/>
  </p:sldMasterIdLst>
  <p:sldIdLst>
    <p:sldId id="259" r:id="rId15"/>
    <p:sldId id="262" r:id="rId16"/>
    <p:sldId id="265" r:id="rId17"/>
    <p:sldId id="268" r:id="rId18"/>
    <p:sldId id="271" r:id="rId19"/>
    <p:sldId id="274" r:id="rId20"/>
    <p:sldId id="277" r:id="rId21"/>
    <p:sldId id="280" r:id="rId22"/>
    <p:sldId id="283" r:id="rId23"/>
    <p:sldId id="286" r:id="rId24"/>
    <p:sldId id="289" r:id="rId25"/>
    <p:sldId id="292" r:id="rId26"/>
    <p:sldId id="295" r:id="rId27"/>
    <p:sldId id="297" r:id="rId28"/>
  </p:sldIdLst>
  <p:sldSz cx="12192000" cy="6858000"/>
  <p:notesSz cx="6858000" cy="9144000"/>
  <p:embeddedFontLst>
    <p:embeddedFont>
      <p:font typeface="NWHHFJ+MicrosoftYaHei-Bold" panose="02000500000000000000"/>
      <p:regular r:id="rId30"/>
    </p:embeddedFont>
    <p:embeddedFont>
      <p:font typeface="LULPLP+Wingdings-Regular" panose="02000500000000000000"/>
      <p:regular r:id="rId31"/>
    </p:embeddedFont>
    <p:embeddedFont>
      <p:font typeface="WVFQEJ+MicrosoftYaHei-Bold" panose="02000500000000000000"/>
      <p:regular r:id="rId32"/>
    </p:embeddedFont>
    <p:embeddedFont>
      <p:font typeface="MDHKCH+MicrosoftYaHei" panose="02000500000000000000"/>
      <p:regular r:id="rId33"/>
    </p:embeddedFont>
    <p:embeddedFont>
      <p:font typeface="BKSNOB+MicrosoftYaHei-Bold" panose="02000500000000000000"/>
      <p:regular r:id="rId34"/>
    </p:embeddedFont>
    <p:embeddedFont>
      <p:font typeface="KJOTBF+Wingdings-Regular" panose="02000500000000000000"/>
      <p:regular r:id="rId35"/>
    </p:embeddedFont>
    <p:embeddedFont>
      <p:font typeface="URKSOP+MicrosoftYaHei-Bold" panose="02000500000000000000"/>
      <p:regular r:id="rId36"/>
    </p:embeddedFont>
    <p:embeddedFont>
      <p:font typeface="OEJOSD+Wingdings-Regular" panose="02000500000000000000"/>
      <p:regular r:id="rId37"/>
    </p:embeddedFont>
    <p:embeddedFont>
      <p:font typeface="EFFUOV+MicrosoftYaHei-Bold" panose="02000500000000000000"/>
      <p:regular r:id="rId38"/>
    </p:embeddedFont>
    <p:embeddedFont>
      <p:font typeface="MCIFTH+Wingdings-Regular" panose="02000500000000000000"/>
      <p:regular r:id="rId39"/>
    </p:embeddedFont>
    <p:embeddedFont>
      <p:font typeface="HQUMDT+MicrosoftYaHei-Bold" panose="02000500000000000000"/>
      <p:regular r:id="rId40"/>
    </p:embeddedFont>
    <p:embeddedFont>
      <p:font typeface="CQSFAU+Wingdings-Regular" panose="02000500000000000000"/>
      <p:regular r:id="rId41"/>
    </p:embeddedFont>
    <p:embeddedFont>
      <p:font typeface="HUBBHO+MicrosoftYaHei-Bold" panose="02000500000000000000"/>
      <p:regular r:id="rId42"/>
    </p:embeddedFont>
    <p:embeddedFont>
      <p:font typeface="WMAFHS+Wingdings-Regular" panose="02000500000000000000"/>
      <p:regular r:id="rId43"/>
    </p:embeddedFont>
    <p:embeddedFont>
      <p:font typeface="POJUIF+MicrosoftYaHei-Bold" panose="02000500000000000000"/>
      <p:regular r:id="rId44"/>
    </p:embeddedFont>
    <p:embeddedFont>
      <p:font typeface="隶书" panose="02010509060101010101" charset="-122"/>
      <p:regular r:id="rId45"/>
    </p:embeddedFont>
    <p:embeddedFont>
      <p:font typeface="SADUUP+MicrosoftYaHei-Bold" panose="02000500000000000000"/>
      <p:regular r:id="rId46"/>
    </p:embeddedFont>
    <p:embeddedFont>
      <p:font typeface="MEROUQ+MicrosoftYaHei-Bold" panose="02000500000000000000"/>
      <p:regular r:id="rId47"/>
    </p:embeddedFont>
    <p:embeddedFont>
      <p:font typeface="Calibri" panose="020F0502020204030204" charset="0"/>
      <p:regular r:id="rId48"/>
      <p:bold r:id="rId49"/>
      <p:italic r:id="rId50"/>
      <p:boldItalic r:id="rId51"/>
    </p:embeddedFont>
    <p:embeddedFont>
      <p:font typeface="SDSSQO+MicrosoftYaHei-Bold" panose="02000500000000000000"/>
      <p:regular r:id="rId52"/>
    </p:embeddedFont>
    <p:embeddedFont>
      <p:font typeface="PFEESO+MicrosoftYaHei-Bold" panose="02000500000000000000"/>
      <p:regular r:id="rId53"/>
    </p:embeddedFont>
    <p:embeddedFont>
      <p:font typeface="GPMWNJ+MicrosoftYaHei" panose="02000500000000000000"/>
      <p:regular r:id="rId54"/>
    </p:embeddedFont>
    <p:embeddedFont>
      <p:font typeface="QVTIOL+MicrosoftYaHei-Bold" panose="02000500000000000000"/>
      <p:regular r:id="rId55"/>
    </p:embeddedFont>
    <p:embeddedFont>
      <p:font typeface="KLNEUS+MicrosoftYaHei-Bold" panose="02000500000000000000"/>
      <p:regular r:id="rId56"/>
    </p:embeddedFont>
    <p:embeddedFont>
      <p:font typeface="QUOMNR+MicrosoftYaHei" panose="02000500000000000000"/>
      <p:regular r:id="rId57"/>
    </p:embeddedFont>
    <p:embeddedFont>
      <p:font typeface="GSLQAI+ArialMT" panose="02000500000000000000"/>
      <p:regular r:id="rId58"/>
    </p:embeddedFont>
    <p:embeddedFont>
      <p:font typeface="DGVUIP+MicrosoftYaHei-Bold" panose="02000500000000000000"/>
      <p:regular r:id="rId59"/>
    </p:embeddedFont>
    <p:embeddedFont>
      <p:font typeface="KFCSHD+MicrosoftYaHei" panose="02000500000000000000"/>
      <p:regular r:id="rId60"/>
    </p:embeddedFont>
    <p:embeddedFont>
      <p:font typeface="NPKDQN+ArialMT" panose="02000500000000000000"/>
      <p:regular r:id="rId61"/>
    </p:embeddedFont>
    <p:embeddedFont>
      <p:font typeface="TRIHCB+Arial-BoldMT" panose="02000500000000000000"/>
      <p:regular r:id="rId62"/>
    </p:embeddedFont>
    <p:embeddedFont>
      <p:font typeface="EPWIPS+MicrosoftYaHei-Bold" panose="02000500000000000000"/>
      <p:regular r:id="rId63"/>
    </p:embeddedFont>
    <p:embeddedFont>
      <p:font typeface="JWNSJV+MicrosoftYaHei" panose="02000500000000000000"/>
      <p:regular r:id="rId64"/>
    </p:embeddedFont>
    <p:embeddedFont>
      <p:font typeface="IMMBIK+ArialMT" panose="02000500000000000000"/>
      <p:regular r:id="rId65"/>
    </p:embeddedFont>
    <p:embeddedFont>
      <p:font typeface="FHRHDQ+MicrosoftYaHei-Bold" panose="02000500000000000000"/>
      <p:regular r:id="rId66"/>
    </p:embeddedFont>
    <p:embeddedFont>
      <p:font typeface="华文楷体" panose="02010600040101010101" charset="-122"/>
      <p:regular r:id="rId67"/>
    </p:embeddedFont>
    <p:embeddedFont>
      <p:font typeface="PWISQH+MicrosoftYaHei-Bold" panose="02000500000000000000"/>
      <p:regular r:id="rId68"/>
    </p:embeddedFont>
    <p:embeddedFont>
      <p:font typeface="楷体" panose="02010609060101010101" charset="-122"/>
      <p:regular r:id="rId69"/>
    </p:embeddedFont>
    <p:embeddedFont>
      <p:font typeface="WPHLTR+MicrosoftYaHei-Bold" panose="02000500000000000000"/>
      <p:regular r:id="rId70"/>
    </p:embeddedFont>
    <p:embeddedFont>
      <p:font typeface="QOLRGP+MS-PGothic" panose="02000500000000000000"/>
      <p:regular r:id="rId71"/>
    </p:embeddedFont>
    <p:embeddedFont>
      <p:font typeface="NHCDAB+MicrosoftYaHei-Bold" panose="02000500000000000000"/>
      <p:regular r:id="rId72"/>
    </p:embeddedFont>
    <p:embeddedFont>
      <p:font typeface="MHPIDQ+MicrosoftYaHei-Bold" panose="02000500000000000000"/>
      <p:regular r:id="rId73"/>
    </p:embeddedFont>
    <p:embeddedFont>
      <p:font typeface="RPTHQM+MicrosoftYaHei" panose="02000500000000000000"/>
      <p:regular r:id="rId74"/>
    </p:embeddedFont>
  </p:embeddedFontLst>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Master" Target="slideMasters/slideMaster10.xml" /><Relationship Id="rId11" Type="http://schemas.openxmlformats.org/officeDocument/2006/relationships/slideMaster" Target="slideMasters/slideMaster11.xml" /><Relationship Id="rId12" Type="http://schemas.openxmlformats.org/officeDocument/2006/relationships/slideMaster" Target="slideMasters/slideMaster12.xml" /><Relationship Id="rId13" Type="http://schemas.openxmlformats.org/officeDocument/2006/relationships/slideMaster" Target="slideMasters/slideMaster13.xml" /><Relationship Id="rId14" Type="http://schemas.openxmlformats.org/officeDocument/2006/relationships/slideMaster" Target="slideMasters/slideMaster14.xml" /><Relationship Id="rId15" Type="http://schemas.openxmlformats.org/officeDocument/2006/relationships/slide" Target="slides/slide1.xml" /><Relationship Id="rId16" Type="http://schemas.openxmlformats.org/officeDocument/2006/relationships/slide" Target="slides/slide2.xml" /><Relationship Id="rId17" Type="http://schemas.openxmlformats.org/officeDocument/2006/relationships/slide" Target="slides/slide3.xml" /><Relationship Id="rId18" Type="http://schemas.openxmlformats.org/officeDocument/2006/relationships/slide" Target="slides/slide4.xml" /><Relationship Id="rId19" Type="http://schemas.openxmlformats.org/officeDocument/2006/relationships/slide" Target="slides/slide5.xml" /><Relationship Id="rId2" Type="http://schemas.openxmlformats.org/officeDocument/2006/relationships/slideMaster" Target="slideMasters/slideMaster2.xml" /><Relationship Id="rId20" Type="http://schemas.openxmlformats.org/officeDocument/2006/relationships/slide" Target="slides/slide6.xml" /><Relationship Id="rId21" Type="http://schemas.openxmlformats.org/officeDocument/2006/relationships/slide" Target="slides/slide7.xml" /><Relationship Id="rId22" Type="http://schemas.openxmlformats.org/officeDocument/2006/relationships/slide" Target="slides/slide8.xml" /><Relationship Id="rId23" Type="http://schemas.openxmlformats.org/officeDocument/2006/relationships/slide" Target="slides/slide9.xml" /><Relationship Id="rId24" Type="http://schemas.openxmlformats.org/officeDocument/2006/relationships/slide" Target="slides/slide10.xml" /><Relationship Id="rId25" Type="http://schemas.openxmlformats.org/officeDocument/2006/relationships/slide" Target="slides/slide11.xml" /><Relationship Id="rId26" Type="http://schemas.openxmlformats.org/officeDocument/2006/relationships/slide" Target="slides/slide12.xml" /><Relationship Id="rId27" Type="http://schemas.openxmlformats.org/officeDocument/2006/relationships/slide" Target="slides/slide13.xml" /><Relationship Id="rId28" Type="http://schemas.openxmlformats.org/officeDocument/2006/relationships/slide" Target="slides/slide1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font" Target="fonts/font1.fntdata" /><Relationship Id="rId31" Type="http://schemas.openxmlformats.org/officeDocument/2006/relationships/font" Target="fonts/font2.fntdata" /><Relationship Id="rId32" Type="http://schemas.openxmlformats.org/officeDocument/2006/relationships/font" Target="fonts/font3.fntdata" /><Relationship Id="rId33" Type="http://schemas.openxmlformats.org/officeDocument/2006/relationships/font" Target="fonts/font4.fntdata" /><Relationship Id="rId34" Type="http://schemas.openxmlformats.org/officeDocument/2006/relationships/font" Target="fonts/font5.fntdata" /><Relationship Id="rId35" Type="http://schemas.openxmlformats.org/officeDocument/2006/relationships/font" Target="fonts/font6.fntdata" /><Relationship Id="rId36" Type="http://schemas.openxmlformats.org/officeDocument/2006/relationships/font" Target="fonts/font7.fntdata" /><Relationship Id="rId37" Type="http://schemas.openxmlformats.org/officeDocument/2006/relationships/font" Target="fonts/font8.fntdata" /><Relationship Id="rId38" Type="http://schemas.openxmlformats.org/officeDocument/2006/relationships/font" Target="fonts/font9.fntdata" /><Relationship Id="rId39" Type="http://schemas.openxmlformats.org/officeDocument/2006/relationships/font" Target="fonts/font10.fntdata" /><Relationship Id="rId4" Type="http://schemas.openxmlformats.org/officeDocument/2006/relationships/slideMaster" Target="slideMasters/slideMaster4.xml" /><Relationship Id="rId40" Type="http://schemas.openxmlformats.org/officeDocument/2006/relationships/font" Target="fonts/font11.fntdata" /><Relationship Id="rId41" Type="http://schemas.openxmlformats.org/officeDocument/2006/relationships/font" Target="fonts/font12.fntdata" /><Relationship Id="rId42" Type="http://schemas.openxmlformats.org/officeDocument/2006/relationships/font" Target="fonts/font13.fntdata" /><Relationship Id="rId43" Type="http://schemas.openxmlformats.org/officeDocument/2006/relationships/font" Target="fonts/font14.fntdata" /><Relationship Id="rId44" Type="http://schemas.openxmlformats.org/officeDocument/2006/relationships/font" Target="fonts/font15.fntdata" /><Relationship Id="rId45" Type="http://schemas.openxmlformats.org/officeDocument/2006/relationships/font" Target="fonts/font16.fntdata" /><Relationship Id="rId46" Type="http://schemas.openxmlformats.org/officeDocument/2006/relationships/font" Target="fonts/font17.fntdata" /><Relationship Id="rId47" Type="http://schemas.openxmlformats.org/officeDocument/2006/relationships/font" Target="fonts/font18.fntdata" /><Relationship Id="rId48" Type="http://schemas.openxmlformats.org/officeDocument/2006/relationships/font" Target="fonts/font19.fntdata" /><Relationship Id="rId49" Type="http://schemas.openxmlformats.org/officeDocument/2006/relationships/font" Target="fonts/font20.fntdata" /><Relationship Id="rId5" Type="http://schemas.openxmlformats.org/officeDocument/2006/relationships/slideMaster" Target="slideMasters/slideMaster5.xml" /><Relationship Id="rId50" Type="http://schemas.openxmlformats.org/officeDocument/2006/relationships/font" Target="fonts/font21.fntdata" /><Relationship Id="rId51" Type="http://schemas.openxmlformats.org/officeDocument/2006/relationships/font" Target="fonts/font22.fntdata" /><Relationship Id="rId52" Type="http://schemas.openxmlformats.org/officeDocument/2006/relationships/font" Target="fonts/font23.fntdata" /><Relationship Id="rId53" Type="http://schemas.openxmlformats.org/officeDocument/2006/relationships/font" Target="fonts/font24.fntdata" /><Relationship Id="rId54" Type="http://schemas.openxmlformats.org/officeDocument/2006/relationships/font" Target="fonts/font25.fntdata" /><Relationship Id="rId55" Type="http://schemas.openxmlformats.org/officeDocument/2006/relationships/font" Target="fonts/font26.fntdata" /><Relationship Id="rId56" Type="http://schemas.openxmlformats.org/officeDocument/2006/relationships/font" Target="fonts/font27.fntdata" /><Relationship Id="rId57" Type="http://schemas.openxmlformats.org/officeDocument/2006/relationships/font" Target="fonts/font28.fntdata" /><Relationship Id="rId58" Type="http://schemas.openxmlformats.org/officeDocument/2006/relationships/font" Target="fonts/font29.fntdata" /><Relationship Id="rId59" Type="http://schemas.openxmlformats.org/officeDocument/2006/relationships/font" Target="fonts/font30.fntdata" /><Relationship Id="rId6" Type="http://schemas.openxmlformats.org/officeDocument/2006/relationships/slideMaster" Target="slideMasters/slideMaster6.xml" /><Relationship Id="rId60" Type="http://schemas.openxmlformats.org/officeDocument/2006/relationships/font" Target="fonts/font31.fntdata" /><Relationship Id="rId61" Type="http://schemas.openxmlformats.org/officeDocument/2006/relationships/font" Target="fonts/font32.fntdata" /><Relationship Id="rId62" Type="http://schemas.openxmlformats.org/officeDocument/2006/relationships/font" Target="fonts/font33.fntdata" /><Relationship Id="rId63" Type="http://schemas.openxmlformats.org/officeDocument/2006/relationships/font" Target="fonts/font34.fntdata" /><Relationship Id="rId64" Type="http://schemas.openxmlformats.org/officeDocument/2006/relationships/font" Target="fonts/font35.fntdata" /><Relationship Id="rId65" Type="http://schemas.openxmlformats.org/officeDocument/2006/relationships/font" Target="fonts/font36.fntdata" /><Relationship Id="rId66" Type="http://schemas.openxmlformats.org/officeDocument/2006/relationships/font" Target="fonts/font37.fntdata" /><Relationship Id="rId67" Type="http://schemas.openxmlformats.org/officeDocument/2006/relationships/font" Target="fonts/font38.fntdata" /><Relationship Id="rId68" Type="http://schemas.openxmlformats.org/officeDocument/2006/relationships/font" Target="fonts/font39.fntdata" /><Relationship Id="rId69" Type="http://schemas.openxmlformats.org/officeDocument/2006/relationships/font" Target="fonts/font40.fntdata" /><Relationship Id="rId7" Type="http://schemas.openxmlformats.org/officeDocument/2006/relationships/slideMaster" Target="slideMasters/slideMaster7.xml" /><Relationship Id="rId70" Type="http://schemas.openxmlformats.org/officeDocument/2006/relationships/font" Target="fonts/font41.fntdata" /><Relationship Id="rId71" Type="http://schemas.openxmlformats.org/officeDocument/2006/relationships/font" Target="fonts/font42.fntdata" /><Relationship Id="rId72" Type="http://schemas.openxmlformats.org/officeDocument/2006/relationships/font" Target="fonts/font43.fntdata" /><Relationship Id="rId73" Type="http://schemas.openxmlformats.org/officeDocument/2006/relationships/font" Target="fonts/font44.fntdata" /><Relationship Id="rId74" Type="http://schemas.openxmlformats.org/officeDocument/2006/relationships/font" Target="fonts/font45.fntdata" /><Relationship Id="rId75" Type="http://schemas.openxmlformats.org/officeDocument/2006/relationships/presProps" Target="presProps.xml" /><Relationship Id="rId76" Type="http://schemas.openxmlformats.org/officeDocument/2006/relationships/viewProps" Target="viewProps.xml" /><Relationship Id="rId77" Type="http://schemas.openxmlformats.org/officeDocument/2006/relationships/theme" Target="theme/theme1.xml" /><Relationship Id="rId78" Type="http://schemas.openxmlformats.org/officeDocument/2006/relationships/tableStyles" Target="tableStyles.xml" /><Relationship Id="rId8" Type="http://schemas.openxmlformats.org/officeDocument/2006/relationships/slideMaster" Target="slideMasters/slideMaster8.xml" /><Relationship Id="rId9" Type="http://schemas.openxmlformats.org/officeDocument/2006/relationships/slideMaster" Target="slideMasters/slideMaster9.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5.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6.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7.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8.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9.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10.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11.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1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1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D786AE-7539-49A0-9AA5-F77C19D50C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EF892-7B93-4DBB-8B4B-527DE7E34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814868-7638-4DF9-96FA-BD7D1BDC7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7456AC-7EDF-4C15-A367-B4F7B7C08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B75592-2A2A-4039-9450-5D90B0B4593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A2E7B3-A73B-4006-B121-042F1E1043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594F3D-C864-4776-9D45-81C2EF2264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C3DAAB-AACB-4DB7-8B01-D3D508447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4941EF-ED70-4561-ACAE-CCA1E6EBC2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6D537-7969-4C91-9857-75964F4DF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8F836A-7E33-46E3-ABB0-D8FA857B0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
  <p:cSld name="">
    <p:spTree>
      <p:nvGrpSpPr>
        <p:cNvPr id="1" name=""/>
        <p:cNvGrpSpPr/>
        <p:nvPr/>
      </p:nvGrpSpPr>
      <p:grpSpPr>
        <a:xfrm>
          <a:off x="0" y="0"/>
          <a:ext cx="0" cy="0"/>
        </a:xfrm>
      </p:grpSpPr>
      <p:sp>
        <p:nvSpPr>
          <p:cNvPr id="2" name="Header 1"/>
          <p:cNvSpPr>
            <a:spLocks noGrp="1"/>
          </p:cNvSpPr>
          <p:nvPr>
            <p:ph type="title" hasCustomPrompt="1"/>
          </p:nvPr>
        </p:nvSpPr>
        <p:spPr/>
        <p:txBody>
          <a:bodyPr/>
          <a:lstStyle/>
          <a:p>
            <a:r>
              <a:rPr lang="en-US" smtClean="0"/>
              <a:t>Title</a:t>
            </a:r>
            <a:endParaRPr lang="en-US"/>
          </a:p>
        </p:txBody>
      </p:sp>
      <p:sp>
        <p:nvSpPr>
          <p:cNvPr id="3" name="Text 2"/>
          <p:cNvSpPr>
            <a:spLocks noGrp="1"/>
          </p:cNvSpPr>
          <p:nvPr>
            <p:ph type="body" idx="1" hasCustomPrompt="1"/>
          </p:nvPr>
        </p:nvSpPr>
        <p:spPr/>
        <p:txBody>
          <a:bodyPr/>
          <a:lstStyle/>
          <a:p>
            <a:pPr lvl="0"/>
            <a:r>
              <a:rPr lang="en-US" smtClean="0"/>
              <a:t>Text</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3"/>
          <p:cNvSpPr>
            <a:spLocks noGrp="1"/>
          </p:cNvSpPr>
          <p:nvPr>
            <p:ph type="dt" sz="half" idx="10"/>
          </p:nvPr>
        </p:nvSpPr>
        <p:spPr/>
        <p:txBody>
          <a:bodyPr/>
          <a:lstStyle/>
          <a:p>
            <a:fld id="{C16525B2-4347-4F72-BAF7-76B19438D329}" type="datetimeFigureOut">
              <a:rPr lang="en-US" smtClean="0"/>
              <a:t/>
            </a:fld>
            <a:endParaRPr lang="en-US"/>
          </a:p>
        </p:txBody>
      </p:sp>
      <p:sp>
        <p:nvSpPr>
          <p:cNvPr id="5" name="Footer 4"/>
          <p:cNvSpPr>
            <a:spLocks noGrp="1"/>
          </p:cNvSpPr>
          <p:nvPr>
            <p:ph type="ftr" sz="quarter" idx="11"/>
          </p:nvPr>
        </p:nvSpPr>
        <p:spPr/>
        <p:txBody>
          <a:bodyPr/>
          <a:lstStyle/>
          <a:p>
            <a:endParaRPr lang="en-US"/>
          </a:p>
        </p:txBody>
      </p:sp>
      <p:sp>
        <p:nvSpPr>
          <p:cNvPr id="6" name="Slide number 5"/>
          <p:cNvSpPr>
            <a:spLocks noGrp="1"/>
          </p:cNvSpPr>
          <p:nvPr>
            <p:ph type="sldNum" sz="quarter" idx="12"/>
          </p:nvPr>
        </p:nvSpPr>
        <p:spPr/>
        <p:txBody>
          <a:bodyPr/>
          <a:lstStyle/>
          <a:p>
            <a:fld id="{80F073CC-40D5-4B23-8DF0-9BD0A0C12F2C}"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heme" Target="../theme/theme5.xml" /></Relationships>
</file>

<file path=ppt/slideMasters/_rels/slideMaster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theme" Target="../theme/theme6.xml" /></Relationships>
</file>

<file path=ppt/slideMasters/_rels/slideMaster7.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theme" Target="../theme/theme7.xml" /></Relationships>
</file>

<file path=ppt/slideMasters/_rels/slideMaster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heme" Target="../theme/theme8.xml" /></Relationships>
</file>

<file path=ppt/slideMasters/_rels/slideMaster9.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theme" Target="../theme/theme9.xml" /></Relationships>
</file>

<file path=ppt/slideMasters/_rels/slideMaster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theme" Target="../theme/theme10.xml" /></Relationships>
</file>

<file path=ppt/slideMasters/_rels/slideMaster11.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theme" Target="../theme/theme11.xml" /></Relationships>
</file>

<file path=ppt/slideMasters/_rels/slideMaster12.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theme" Target="../theme/theme12.xml" /></Relationships>
</file>

<file path=ppt/slideMasters/_rels/slideMaster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heme" Target="../theme/theme13.xml" /></Relationships>
</file>

<file path=ppt/slideMasters/_rels/slideMaster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 Target="../theme/theme1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3"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5"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7"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69"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71"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73"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75"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77"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79"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81"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83"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a:xfrm>
            <a:off x="377666" y="427735"/>
            <a:ext cx="6797992" cy="1710943"/>
          </a:xfrm>
          <a:prstGeom prst="rect">
            <a:avLst/>
          </a:prstGeom>
        </p:spPr>
        <p:txBody>
          <a:bodyPr wrap="square" lIns="0" tIns="0" rIns="0" bIns="0">
            <a:spAutoFit/>
          </a:bodyPr>
          <a:lstStyle>
            <a:lvl1pPr>
              <a:defRPr/>
            </a:lvl1pPr>
          </a:lstStyle>
          <a:p/>
        </p:txBody>
      </p:sp>
      <p:sp>
        <p:nvSpPr>
          <p:cNvPr id="3" name="Holder 3"/>
          <p:cNvSpPr>
            <a:spLocks noGrp="1"/>
          </p:cNvSpPr>
          <p:nvPr>
            <p:ph type="body" idx="1"/>
          </p:nvPr>
        </p:nvSpPr>
        <p:spPr>
          <a:xfrm>
            <a:off x="377666" y="2459482"/>
            <a:ext cx="6797992" cy="7057644"/>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a:xfrm>
            <a:off x="2568130" y="9944862"/>
            <a:ext cx="2417063" cy="534670"/>
          </a:xfrm>
          <a:prstGeom prst="rect">
            <a:avLst/>
          </a:prstGeom>
        </p:spPr>
        <p:txBody>
          <a:bodyPr wrap="square" lIns="0" tIns="0" rIns="0" bIns="0">
            <a:spAutoFit/>
          </a:bodyPr>
          <a:lstStyle>
            <a:defPPr>
              <a:defRPr lang="en-US"/>
            </a:defPPr>
            <a:lvl1pPr marL="0" algn="ct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Holder 5"/>
          <p:cNvSpPr>
            <a:spLocks noGrp="1"/>
          </p:cNvSpPr>
          <p:nvPr>
            <p:ph type="dt" sz="half" idx="6"/>
          </p:nvPr>
        </p:nvSpPr>
        <p:spPr>
          <a:xfrm>
            <a:off x="377666" y="9944862"/>
            <a:ext cx="1737264" cy="534670"/>
          </a:xfrm>
          <a:prstGeom prst="rect">
            <a:avLst/>
          </a:prstGeom>
        </p:spPr>
        <p:txBody>
          <a:bodyPr wrap="square" lIns="0" tIns="0" rIns="0" bIns="0">
            <a:spAutoFit/>
          </a:bodyPr>
          <a:lstStyle>
            <a:defPPr>
              <a:defRPr lang="en-US"/>
            </a:defPPr>
            <a:lvl1pPr marL="0" algn="l"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a:t/>
            </a:fld>
            <a:endParaRPr lang="en-US"/>
          </a:p>
        </p:txBody>
      </p:sp>
      <p:sp>
        <p:nvSpPr>
          <p:cNvPr id="6" name="Holder 6"/>
          <p:cNvSpPr>
            <a:spLocks noGrp="1"/>
          </p:cNvSpPr>
          <p:nvPr>
            <p:ph type="sldNum" sz="quarter" idx="7"/>
          </p:nvPr>
        </p:nvSpPr>
        <p:spPr>
          <a:xfrm>
            <a:off x="5438394" y="9944862"/>
            <a:ext cx="1737264" cy="534670"/>
          </a:xfrm>
          <a:prstGeom prst="rect">
            <a:avLst/>
          </a:prstGeom>
        </p:spPr>
        <p:txBody>
          <a:bodyPr wrap="square" lIns="0" tIns="0" rIns="0" bIns="0">
            <a:spAutoFit/>
          </a:bodyPr>
          <a:lstStyle>
            <a:defPPr>
              <a:defRPr lang="en-US"/>
            </a:defPPr>
            <a:lvl1pPr marL="0" algn="r" defTabSz="914400" rtl="0" eaLnBrk="1" latinLnBrk="0" hangingPunct="1">
              <a:defRPr sz="18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a:t/>
            </a:fld>
            <a:endParaRPr/>
          </a:p>
        </p:txBody>
      </p:sp>
    </p:spTree>
  </p:cSld>
  <p:clrMap bg1="lt1" tx1="dk1" bg2="lt2" tx2="dk2" accent1="accent1" accent2="accent2" accent3="accent3" accent4="accent4" accent5="accent5" accent6="accent6" hlink="hlink" folHlink="folHlink"/>
  <p:sldLayoutIdLst>
    <p:sldLayoutId id="2147483685" r:id="rId1"/>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02230022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0"/>
        </a:gradFill>
        <a:effectLst/>
      </p:bgPr>
    </p:bg>
    <p:spTree>
      <p:nvGrpSpPr>
        <p:cNvPr id="1" name=""/>
        <p:cNvGrpSpPr/>
        <p:nvPr/>
      </p:nvGrpSpPr>
      <p:grpSpPr>
        <a:xfrm>
          <a:off x="0" y="0"/>
          <a:ext cx="0" cy="0"/>
        </a:xfrm>
      </p:grpSpPr>
      <p:sp>
        <p:nvSpPr>
          <p:cNvPr id="2" name="object 2"/>
          <p:cNvSpPr/>
          <p:nvPr/>
        </p:nvSpPr>
        <p:spPr>
          <a:xfrm>
            <a:off x="30480" y="3548114"/>
            <a:ext cx="12121895" cy="1572526"/>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object 4"/>
          <p:cNvSpPr/>
          <p:nvPr/>
        </p:nvSpPr>
        <p:spPr>
          <a:xfrm>
            <a:off x="91693" y="5234394"/>
            <a:ext cx="12023852" cy="95250"/>
          </a:xfrm>
          <a:prstGeom prst="rect">
            <a:avLst/>
          </a:prstGeom>
          <a:blipFill>
            <a:blip r:embed="rId3"/>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object 7"/>
          <p:cNvSpPr txBox="1"/>
          <p:nvPr/>
        </p:nvSpPr>
        <p:spPr>
          <a:xfrm>
            <a:off x="1919846" y="1717178"/>
            <a:ext cx="9659632" cy="8121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6335"/>
              </a:lnSpc>
              <a:spcBef>
                <a:spcPct val="0"/>
              </a:spcBef>
              <a:spcAft>
                <a:spcPct val="0"/>
              </a:spcAft>
            </a:pPr>
            <a:r>
              <a:rPr sz="4800" b="1">
                <a:solidFill>
                  <a:srgbClr val="0D59A7"/>
                </a:solidFill>
                <a:latin typeface="NWHHFJ+MicrosoftYaHei-Bold" panose="02000500000000000000"/>
                <a:cs typeface="NWHHFJ+MicrosoftYaHei-Bold" panose="02000500000000000000"/>
              </a:rPr>
              <a:t>创精品工程</a:t>
            </a:r>
            <a:r>
              <a:rPr sz="4800" b="1" spc="1659">
                <a:solidFill>
                  <a:srgbClr val="0D59A7"/>
                </a:solidFill>
                <a:latin typeface="NWHHFJ+MicrosoftYaHei-Bold" panose="02000500000000000000"/>
                <a:cs typeface="NWHHFJ+MicrosoftYaHei-Bold" panose="02000500000000000000"/>
              </a:rPr>
              <a:t> </a:t>
            </a:r>
            <a:r>
              <a:rPr sz="4800" b="1">
                <a:solidFill>
                  <a:srgbClr val="0D59A7"/>
                </a:solidFill>
                <a:latin typeface="NWHHFJ+MicrosoftYaHei-Bold" panose="02000500000000000000"/>
                <a:cs typeface="NWHHFJ+MicrosoftYaHei-Bold" panose="02000500000000000000"/>
              </a:rPr>
              <a:t>助企业高质量发展</a:t>
            </a:r>
            <a:endParaRPr sz="4800" b="1">
              <a:solidFill>
                <a:srgbClr val="0D59A7"/>
              </a:solidFill>
              <a:latin typeface="NWHHFJ+MicrosoftYaHei-Bold" panose="02000500000000000000"/>
              <a:cs typeface="NWHHFJ+MicrosoftYaHei-Bold" panose="0200050000000000000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507480" y="1497399"/>
            <a:ext cx="3810000" cy="161005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165"/>
              </a:lnSpc>
              <a:spcBef>
                <a:spcPct val="0"/>
              </a:spcBef>
              <a:spcAft>
                <a:spcPct val="0"/>
              </a:spcAft>
            </a:pPr>
            <a:r>
              <a:rPr sz="2400">
                <a:solidFill>
                  <a:srgbClr val="FF0000"/>
                </a:solidFill>
                <a:latin typeface="LULPLP+Wingdings-Regular" panose="02000500000000000000"/>
                <a:cs typeface="LULPLP+Wingdings-Regular" panose="02000500000000000000"/>
              </a:rPr>
              <a:t>u</a:t>
            </a:r>
            <a:r>
              <a:rPr sz="2400">
                <a:solidFill>
                  <a:srgbClr val="FF0000"/>
                </a:solidFill>
                <a:latin typeface="WVFQEJ+MicrosoftYaHei-Bold" panose="02000500000000000000"/>
                <a:cs typeface="WVFQEJ+MicrosoftYaHei-Bold" panose="02000500000000000000"/>
              </a:rPr>
              <a:t>P</a:t>
            </a:r>
            <a:r>
              <a:rPr sz="2400" spc="33">
                <a:solidFill>
                  <a:srgbClr val="0A08C7"/>
                </a:solidFill>
                <a:latin typeface="WVFQEJ+MicrosoftYaHei-Bold" panose="02000500000000000000"/>
                <a:cs typeface="WVFQEJ+MicrosoftYaHei-Bold" panose="02000500000000000000"/>
              </a:rPr>
              <a:t>art</a:t>
            </a:r>
            <a:r>
              <a:rPr sz="2400" spc="82">
                <a:solidFill>
                  <a:srgbClr val="0A08C7"/>
                </a:solidFill>
                <a:latin typeface="WVFQEJ+MicrosoftYaHei-Bold" panose="02000500000000000000"/>
                <a:cs typeface="WVFQEJ+MicrosoftYaHei-Bold" panose="02000500000000000000"/>
              </a:rPr>
              <a:t> </a:t>
            </a:r>
            <a:r>
              <a:rPr sz="2400">
                <a:solidFill>
                  <a:srgbClr val="0A08C7"/>
                </a:solidFill>
                <a:latin typeface="WVFQEJ+MicrosoftYaHei-Bold" panose="02000500000000000000"/>
                <a:cs typeface="WVFQEJ+MicrosoftYaHei-Bold" panose="02000500000000000000"/>
              </a:rPr>
              <a:t>1、创优理念及方针</a:t>
            </a:r>
            <a:endParaRPr sz="2400">
              <a:solidFill>
                <a:srgbClr val="0A08C7"/>
              </a:solidFill>
              <a:latin typeface="WVFQEJ+MicrosoftYaHei-Bold" panose="02000500000000000000"/>
              <a:cs typeface="WVFQEJ+MicrosoftYaHei-Bold" panose="02000500000000000000"/>
            </a:endParaRPr>
          </a:p>
          <a:p>
            <a:pPr marL="0" marR="0">
              <a:lnSpc>
                <a:spcPts val="3165"/>
              </a:lnSpc>
              <a:spcBef>
                <a:spcPts val="1435"/>
              </a:spcBef>
              <a:spcAft>
                <a:spcPct val="0"/>
              </a:spcAft>
            </a:pPr>
            <a:r>
              <a:rPr sz="2400">
                <a:solidFill>
                  <a:srgbClr val="FF0000"/>
                </a:solidFill>
                <a:latin typeface="LULPLP+Wingdings-Regular" panose="02000500000000000000"/>
                <a:cs typeface="LULPLP+Wingdings-Regular" panose="02000500000000000000"/>
              </a:rPr>
              <a:t>u</a:t>
            </a:r>
            <a:r>
              <a:rPr sz="2400">
                <a:solidFill>
                  <a:srgbClr val="FF0000"/>
                </a:solidFill>
                <a:latin typeface="WVFQEJ+MicrosoftYaHei-Bold" panose="02000500000000000000"/>
                <a:cs typeface="WVFQEJ+MicrosoftYaHei-Bold" panose="02000500000000000000"/>
              </a:rPr>
              <a:t>P</a:t>
            </a:r>
            <a:r>
              <a:rPr sz="2400" spc="33">
                <a:solidFill>
                  <a:srgbClr val="0A08C7"/>
                </a:solidFill>
                <a:latin typeface="WVFQEJ+MicrosoftYaHei-Bold" panose="02000500000000000000"/>
                <a:cs typeface="WVFQEJ+MicrosoftYaHei-Bold" panose="02000500000000000000"/>
              </a:rPr>
              <a:t>art</a:t>
            </a:r>
            <a:r>
              <a:rPr sz="2400" spc="82">
                <a:solidFill>
                  <a:srgbClr val="0A08C7"/>
                </a:solidFill>
                <a:latin typeface="WVFQEJ+MicrosoftYaHei-Bold" panose="02000500000000000000"/>
                <a:cs typeface="WVFQEJ+MicrosoftYaHei-Bold" panose="02000500000000000000"/>
              </a:rPr>
              <a:t> </a:t>
            </a:r>
            <a:r>
              <a:rPr sz="2400">
                <a:solidFill>
                  <a:srgbClr val="0A08C7"/>
                </a:solidFill>
                <a:latin typeface="WVFQEJ+MicrosoftYaHei-Bold" panose="02000500000000000000"/>
                <a:cs typeface="WVFQEJ+MicrosoftYaHei-Bold" panose="02000500000000000000"/>
              </a:rPr>
              <a:t>2、创优组织及措施</a:t>
            </a:r>
            <a:endParaRPr sz="2400">
              <a:solidFill>
                <a:srgbClr val="0A08C7"/>
              </a:solidFill>
              <a:latin typeface="WVFQEJ+MicrosoftYaHei-Bold" panose="02000500000000000000"/>
              <a:cs typeface="WVFQEJ+MicrosoftYaHei-Bold" panose="02000500000000000000"/>
            </a:endParaRPr>
          </a:p>
          <a:p>
            <a:pPr marL="0" marR="0">
              <a:lnSpc>
                <a:spcPts val="3165"/>
              </a:lnSpc>
              <a:spcBef>
                <a:spcPts val="1435"/>
              </a:spcBef>
              <a:spcAft>
                <a:spcPct val="0"/>
              </a:spcAft>
            </a:pPr>
            <a:r>
              <a:rPr sz="2400">
                <a:solidFill>
                  <a:srgbClr val="FF0000"/>
                </a:solidFill>
                <a:latin typeface="LULPLP+Wingdings-Regular" panose="02000500000000000000"/>
                <a:cs typeface="LULPLP+Wingdings-Regular" panose="02000500000000000000"/>
              </a:rPr>
              <a:t>u</a:t>
            </a:r>
            <a:r>
              <a:rPr sz="2400">
                <a:solidFill>
                  <a:srgbClr val="FF0000"/>
                </a:solidFill>
                <a:latin typeface="WVFQEJ+MicrosoftYaHei-Bold" panose="02000500000000000000"/>
                <a:cs typeface="WVFQEJ+MicrosoftYaHei-Bold" panose="02000500000000000000"/>
              </a:rPr>
              <a:t>P</a:t>
            </a:r>
            <a:r>
              <a:rPr sz="2400" spc="33">
                <a:solidFill>
                  <a:srgbClr val="0A08C7"/>
                </a:solidFill>
                <a:latin typeface="WVFQEJ+MicrosoftYaHei-Bold" panose="02000500000000000000"/>
                <a:cs typeface="WVFQEJ+MicrosoftYaHei-Bold" panose="02000500000000000000"/>
              </a:rPr>
              <a:t>art</a:t>
            </a:r>
            <a:r>
              <a:rPr sz="2400" spc="82">
                <a:solidFill>
                  <a:srgbClr val="0A08C7"/>
                </a:solidFill>
                <a:latin typeface="WVFQEJ+MicrosoftYaHei-Bold" panose="02000500000000000000"/>
                <a:cs typeface="WVFQEJ+MicrosoftYaHei-Bold" panose="02000500000000000000"/>
              </a:rPr>
              <a:t> </a:t>
            </a:r>
            <a:r>
              <a:rPr sz="2400">
                <a:solidFill>
                  <a:srgbClr val="0A08C7"/>
                </a:solidFill>
                <a:latin typeface="WVFQEJ+MicrosoftYaHei-Bold" panose="02000500000000000000"/>
                <a:cs typeface="WVFQEJ+MicrosoftYaHei-Bold" panose="02000500000000000000"/>
              </a:rPr>
              <a:t>3、创优做法及效果</a:t>
            </a:r>
            <a:endParaRPr sz="2400">
              <a:solidFill>
                <a:srgbClr val="0A08C7"/>
              </a:solidFill>
              <a:latin typeface="WVFQEJ+MicrosoftYaHei-Bold" panose="02000500000000000000"/>
              <a:cs typeface="WVFQEJ+MicrosoftYaHei-Bold" panose="02000500000000000000"/>
            </a:endParaRPr>
          </a:p>
        </p:txBody>
      </p:sp>
      <p:sp>
        <p:nvSpPr>
          <p:cNvPr id="4" name="object 4"/>
          <p:cNvSpPr txBox="1"/>
          <p:nvPr/>
        </p:nvSpPr>
        <p:spPr>
          <a:xfrm>
            <a:off x="2254681" y="2781939"/>
            <a:ext cx="1750482" cy="113178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5340"/>
              </a:lnSpc>
              <a:spcBef>
                <a:spcPct val="0"/>
              </a:spcBef>
              <a:spcAft>
                <a:spcPct val="0"/>
              </a:spcAft>
            </a:pPr>
            <a:r>
              <a:rPr sz="5350">
                <a:solidFill>
                  <a:srgbClr val="0070C0"/>
                </a:solidFill>
                <a:latin typeface="宋体" panose="02010600030101010101" pitchFamily="2" charset="-122"/>
                <a:cs typeface="宋体" panose="02010600030101010101" pitchFamily="2" charset="-122"/>
              </a:rPr>
              <a:t>目</a:t>
            </a:r>
            <a:r>
              <a:rPr sz="5350" spc="162">
                <a:solidFill>
                  <a:srgbClr val="0070C0"/>
                </a:solidFill>
                <a:latin typeface="Times New Roman" panose="02020603050405020304"/>
                <a:cs typeface="Times New Roman" panose="02020603050405020304"/>
              </a:rPr>
              <a:t> </a:t>
            </a:r>
            <a:r>
              <a:rPr sz="5350">
                <a:solidFill>
                  <a:srgbClr val="0070C0"/>
                </a:solidFill>
                <a:latin typeface="宋体" panose="02010600030101010101" pitchFamily="2" charset="-122"/>
                <a:cs typeface="宋体" panose="02010600030101010101" pitchFamily="2" charset="-122"/>
              </a:rPr>
              <a:t>录</a:t>
            </a:r>
            <a:endParaRPr sz="5350">
              <a:solidFill>
                <a:srgbClr val="0070C0"/>
              </a:solidFill>
              <a:latin typeface="宋体" panose="02010600030101010101" pitchFamily="2" charset="-122"/>
              <a:cs typeface="宋体" panose="02010600030101010101" pitchFamily="2" charset="-122"/>
            </a:endParaRPr>
          </a:p>
          <a:p>
            <a:pPr marL="46355" marR="0">
              <a:lnSpc>
                <a:spcPts val="2995"/>
              </a:lnSpc>
              <a:spcBef>
                <a:spcPts val="275"/>
              </a:spcBef>
              <a:spcAft>
                <a:spcPct val="0"/>
              </a:spcAft>
            </a:pPr>
            <a:r>
              <a:rPr sz="2250" spc="14">
                <a:solidFill>
                  <a:srgbClr val="595959"/>
                </a:solidFill>
                <a:latin typeface="MDHKCH+MicrosoftYaHei" panose="02000500000000000000"/>
                <a:cs typeface="MDHKCH+MicrosoftYaHei" panose="02000500000000000000"/>
              </a:rPr>
              <a:t>CONTENTS</a:t>
            </a:r>
            <a:endParaRPr sz="2250" spc="14">
              <a:solidFill>
                <a:srgbClr val="595959"/>
              </a:solidFill>
              <a:latin typeface="MDHKCH+MicrosoftYaHei" panose="02000500000000000000"/>
              <a:cs typeface="MDHKCH+MicrosoftYaHei" panose="02000500000000000000"/>
            </a:endParaRPr>
          </a:p>
        </p:txBody>
      </p:sp>
      <p:sp>
        <p:nvSpPr>
          <p:cNvPr id="5" name="object 5"/>
          <p:cNvSpPr txBox="1"/>
          <p:nvPr/>
        </p:nvSpPr>
        <p:spPr>
          <a:xfrm>
            <a:off x="7162165" y="3372294"/>
            <a:ext cx="2856864" cy="1832133"/>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645"/>
              </a:lnSpc>
              <a:spcBef>
                <a:spcPct val="0"/>
              </a:spcBef>
              <a:spcAft>
                <a:spcPct val="0"/>
              </a:spcAft>
            </a:pPr>
            <a:r>
              <a:rPr sz="2000" spc="276">
                <a:solidFill>
                  <a:srgbClr val="FF0000"/>
                </a:solidFill>
                <a:latin typeface="LULPLP+Wingdings-Regular" panose="02000500000000000000"/>
                <a:cs typeface="LULPLP+Wingdings-Regular" panose="02000500000000000000"/>
              </a:rPr>
              <a:t>u</a:t>
            </a:r>
            <a:r>
              <a:rPr sz="2000">
                <a:solidFill>
                  <a:srgbClr val="FF0000"/>
                </a:solidFill>
                <a:latin typeface="WVFQEJ+MicrosoftYaHei-Bold" panose="02000500000000000000"/>
                <a:cs typeface="WVFQEJ+MicrosoftYaHei-Bold" panose="02000500000000000000"/>
              </a:rPr>
              <a:t>3.1、防渗漏全面治理</a:t>
            </a:r>
            <a:endParaRPr sz="2000">
              <a:solidFill>
                <a:srgbClr val="FF0000"/>
              </a:solidFill>
              <a:latin typeface="WVFQEJ+MicrosoftYaHei-Bold" panose="02000500000000000000"/>
              <a:cs typeface="WVFQEJ+MicrosoftYaHei-Bold" panose="02000500000000000000"/>
            </a:endParaRPr>
          </a:p>
          <a:p>
            <a:pPr marL="0" marR="0">
              <a:lnSpc>
                <a:spcPts val="2645"/>
              </a:lnSpc>
              <a:spcBef>
                <a:spcPts val="1155"/>
              </a:spcBef>
              <a:spcAft>
                <a:spcPct val="0"/>
              </a:spcAft>
            </a:pPr>
            <a:r>
              <a:rPr sz="2000" spc="276">
                <a:solidFill>
                  <a:srgbClr val="FF0000"/>
                </a:solidFill>
                <a:latin typeface="LULPLP+Wingdings-Regular" panose="02000500000000000000"/>
                <a:cs typeface="LULPLP+Wingdings-Regular" panose="02000500000000000000"/>
              </a:rPr>
              <a:t>u</a:t>
            </a:r>
            <a:r>
              <a:rPr sz="2000">
                <a:solidFill>
                  <a:srgbClr val="FF0000"/>
                </a:solidFill>
                <a:latin typeface="WVFQEJ+MicrosoftYaHei-Bold" panose="02000500000000000000"/>
                <a:cs typeface="WVFQEJ+MicrosoftYaHei-Bold" panose="02000500000000000000"/>
              </a:rPr>
              <a:t>3.2、设备间超前策划</a:t>
            </a:r>
            <a:endParaRPr sz="2000">
              <a:solidFill>
                <a:srgbClr val="FF0000"/>
              </a:solidFill>
              <a:latin typeface="WVFQEJ+MicrosoftYaHei-Bold" panose="02000500000000000000"/>
              <a:cs typeface="WVFQEJ+MicrosoftYaHei-Bold" panose="02000500000000000000"/>
            </a:endParaRPr>
          </a:p>
          <a:p>
            <a:pPr marL="0" marR="0">
              <a:lnSpc>
                <a:spcPts val="2645"/>
              </a:lnSpc>
              <a:spcBef>
                <a:spcPts val="1245"/>
              </a:spcBef>
              <a:spcAft>
                <a:spcPct val="0"/>
              </a:spcAft>
            </a:pPr>
            <a:r>
              <a:rPr sz="2000" spc="276">
                <a:solidFill>
                  <a:srgbClr val="FF0000"/>
                </a:solidFill>
                <a:latin typeface="LULPLP+Wingdings-Regular" panose="02000500000000000000"/>
                <a:cs typeface="LULPLP+Wingdings-Regular" panose="02000500000000000000"/>
              </a:rPr>
              <a:t>u</a:t>
            </a:r>
            <a:r>
              <a:rPr sz="2000">
                <a:solidFill>
                  <a:srgbClr val="FF0000"/>
                </a:solidFill>
                <a:latin typeface="WVFQEJ+MicrosoftYaHei-Bold" panose="02000500000000000000"/>
                <a:cs typeface="WVFQEJ+MicrosoftYaHei-Bold" panose="02000500000000000000"/>
              </a:rPr>
              <a:t>3.3、屋面工程精细化</a:t>
            </a:r>
            <a:endParaRPr sz="2000">
              <a:solidFill>
                <a:srgbClr val="FF0000"/>
              </a:solidFill>
              <a:latin typeface="WVFQEJ+MicrosoftYaHei-Bold" panose="02000500000000000000"/>
              <a:cs typeface="WVFQEJ+MicrosoftYaHei-Bold" panose="02000500000000000000"/>
            </a:endParaRPr>
          </a:p>
          <a:p>
            <a:pPr marL="0" marR="0">
              <a:lnSpc>
                <a:spcPts val="2645"/>
              </a:lnSpc>
              <a:spcBef>
                <a:spcPts val="1195"/>
              </a:spcBef>
              <a:spcAft>
                <a:spcPct val="0"/>
              </a:spcAft>
            </a:pPr>
            <a:r>
              <a:rPr sz="2000" spc="276">
                <a:solidFill>
                  <a:srgbClr val="FF0000"/>
                </a:solidFill>
                <a:latin typeface="LULPLP+Wingdings-Regular" panose="02000500000000000000"/>
                <a:cs typeface="LULPLP+Wingdings-Regular" panose="02000500000000000000"/>
              </a:rPr>
              <a:t>u</a:t>
            </a:r>
            <a:r>
              <a:rPr sz="2000">
                <a:solidFill>
                  <a:srgbClr val="FF0000"/>
                </a:solidFill>
                <a:latin typeface="WVFQEJ+MicrosoftYaHei-Bold" panose="02000500000000000000"/>
                <a:cs typeface="WVFQEJ+MicrosoftYaHei-Bold" panose="02000500000000000000"/>
              </a:rPr>
              <a:t>3.4、安装工程系统化</a:t>
            </a:r>
            <a:endParaRPr sz="2000">
              <a:solidFill>
                <a:srgbClr val="FF0000"/>
              </a:solidFill>
              <a:latin typeface="WVFQEJ+MicrosoftYaHei-Bold" panose="02000500000000000000"/>
              <a:cs typeface="WVFQEJ+MicrosoftYaHei-Bold" panose="0200050000000000000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655295" y="3435939"/>
            <a:ext cx="628015" cy="5137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745"/>
              </a:lnSpc>
              <a:spcBef>
                <a:spcPct val="0"/>
              </a:spcBef>
              <a:spcAft>
                <a:spcPct val="0"/>
              </a:spcAft>
            </a:pPr>
            <a:r>
              <a:rPr sz="3750">
                <a:solidFill>
                  <a:srgbClr val="FFFFFF"/>
                </a:solidFill>
                <a:latin typeface="宋体" panose="02010600030101010101" pitchFamily="2" charset="-122"/>
                <a:cs typeface="宋体" panose="02010600030101010101" pitchFamily="2" charset="-122"/>
              </a:rPr>
              <a:t>01</a:t>
            </a:r>
            <a:endParaRPr sz="3750">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4593590" y="4317094"/>
            <a:ext cx="3707765" cy="70773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5270"/>
              </a:lnSpc>
              <a:spcBef>
                <a:spcPct val="0"/>
              </a:spcBef>
              <a:spcAft>
                <a:spcPct val="0"/>
              </a:spcAft>
            </a:pPr>
            <a:r>
              <a:rPr sz="4000">
                <a:solidFill>
                  <a:srgbClr val="0070C0"/>
                </a:solidFill>
                <a:latin typeface="BKSNOB+MicrosoftYaHei-Bold" panose="02000500000000000000"/>
                <a:cs typeface="BKSNOB+MicrosoftYaHei-Bold" panose="02000500000000000000"/>
              </a:rPr>
              <a:t>创优理念及方针</a:t>
            </a:r>
            <a:endParaRPr sz="4000">
              <a:solidFill>
                <a:srgbClr val="0070C0"/>
              </a:solidFill>
              <a:latin typeface="BKSNOB+MicrosoftYaHei-Bold" panose="02000500000000000000"/>
              <a:cs typeface="BKSNOB+MicrosoftYaHei-Bold" panose="0200050000000000000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质量创优理念</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759460" y="1197287"/>
            <a:ext cx="3847465"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KJOTBF+Wingdings-Regular" panose="02000500000000000000"/>
                <a:cs typeface="KJOTBF+Wingdings-Regular" panose="02000500000000000000"/>
              </a:rPr>
              <a:t>Ø</a:t>
            </a:r>
            <a:r>
              <a:rPr sz="2200" spc="401">
                <a:solidFill>
                  <a:srgbClr val="FF0000"/>
                </a:solidFill>
                <a:latin typeface="Times New Roman" panose="02020603050405020304"/>
                <a:cs typeface="Times New Roman" panose="02020603050405020304"/>
              </a:rPr>
              <a:t> </a:t>
            </a:r>
            <a:r>
              <a:rPr sz="2200">
                <a:solidFill>
                  <a:srgbClr val="FF0000"/>
                </a:solidFill>
                <a:latin typeface="URKSOP+MicrosoftYaHei-Bold" panose="02000500000000000000"/>
                <a:cs typeface="URKSOP+MicrosoftYaHei-Bold" panose="02000500000000000000"/>
              </a:rPr>
              <a:t>对新时代精品工程的认识：</a:t>
            </a:r>
            <a:endParaRPr sz="2200">
              <a:solidFill>
                <a:srgbClr val="FF0000"/>
              </a:solidFill>
              <a:latin typeface="URKSOP+MicrosoftYaHei-Bold" panose="02000500000000000000"/>
              <a:cs typeface="URKSOP+MicrosoftYaHei-Bold" panose="02000500000000000000"/>
            </a:endParaRPr>
          </a:p>
        </p:txBody>
      </p:sp>
      <p:sp>
        <p:nvSpPr>
          <p:cNvPr id="5" name="object 5"/>
          <p:cNvSpPr txBox="1"/>
          <p:nvPr/>
        </p:nvSpPr>
        <p:spPr>
          <a:xfrm>
            <a:off x="886461" y="1731339"/>
            <a:ext cx="507365" cy="114667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690"/>
              </a:lnSpc>
              <a:spcBef>
                <a:spcPct val="0"/>
              </a:spcBef>
              <a:spcAft>
                <a:spcPct val="0"/>
              </a:spcAft>
            </a:pPr>
            <a:r>
              <a:rPr sz="2800">
                <a:solidFill>
                  <a:srgbClr val="FF0000"/>
                </a:solidFill>
                <a:latin typeface="URKSOP+MicrosoftYaHei-Bold" panose="02000500000000000000"/>
                <a:cs typeface="URKSOP+MicrosoftYaHei-Bold" panose="02000500000000000000"/>
              </a:rPr>
              <a:t>精</a:t>
            </a:r>
            <a:endParaRPr sz="2800">
              <a:solidFill>
                <a:srgbClr val="FF0000"/>
              </a:solidFill>
              <a:latin typeface="URKSOP+MicrosoftYaHei-Bold" panose="02000500000000000000"/>
              <a:cs typeface="URKSOP+MicrosoftYaHei-Bold" panose="02000500000000000000"/>
            </a:endParaRPr>
          </a:p>
          <a:p>
            <a:pPr marL="0" marR="0">
              <a:lnSpc>
                <a:spcPts val="3690"/>
              </a:lnSpc>
              <a:spcBef>
                <a:spcPts val="1300"/>
              </a:spcBef>
              <a:spcAft>
                <a:spcPct val="0"/>
              </a:spcAft>
            </a:pPr>
            <a:r>
              <a:rPr sz="2800">
                <a:solidFill>
                  <a:srgbClr val="FF0000"/>
                </a:solidFill>
                <a:latin typeface="URKSOP+MicrosoftYaHei-Bold" panose="02000500000000000000"/>
                <a:cs typeface="URKSOP+MicrosoftYaHei-Bold" panose="02000500000000000000"/>
              </a:rPr>
              <a:t>品</a:t>
            </a:r>
            <a:endParaRPr sz="2800">
              <a:solidFill>
                <a:srgbClr val="FF0000"/>
              </a:solidFill>
              <a:latin typeface="URKSOP+MicrosoftYaHei-Bold" panose="02000500000000000000"/>
              <a:cs typeface="URKSOP+MicrosoftYaHei-Bold" panose="02000500000000000000"/>
            </a:endParaRPr>
          </a:p>
        </p:txBody>
      </p:sp>
      <p:sp>
        <p:nvSpPr>
          <p:cNvPr id="6" name="object 6"/>
          <p:cNvSpPr txBox="1"/>
          <p:nvPr/>
        </p:nvSpPr>
        <p:spPr>
          <a:xfrm>
            <a:off x="759459" y="3043364"/>
            <a:ext cx="10847065" cy="20207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04825" marR="0">
              <a:lnSpc>
                <a:spcPts val="2645"/>
              </a:lnSpc>
              <a:spcBef>
                <a:spcPct val="0"/>
              </a:spcBef>
              <a:spcAft>
                <a:spcPct val="0"/>
              </a:spcAft>
            </a:pPr>
            <a:r>
              <a:rPr sz="2000">
                <a:solidFill>
                  <a:srgbClr val="000000"/>
                </a:solidFill>
                <a:latin typeface="URKSOP+MicrosoftYaHei-Bold" panose="02000500000000000000"/>
                <a:cs typeface="URKSOP+MicrosoftYaHei-Bold" panose="02000500000000000000"/>
              </a:rPr>
              <a:t>新时代的精品工程，就是在“</a:t>
            </a:r>
            <a:r>
              <a:rPr sz="2000" u="sng">
                <a:solidFill>
                  <a:srgbClr val="FF0000"/>
                </a:solidFill>
                <a:latin typeface="URKSOP+MicrosoftYaHei-Bold" panose="02000500000000000000"/>
                <a:cs typeface="URKSOP+MicrosoftYaHei-Bold" panose="02000500000000000000"/>
              </a:rPr>
              <a:t>安全、适用、经济、美观</a:t>
            </a:r>
            <a:r>
              <a:rPr sz="2000">
                <a:solidFill>
                  <a:srgbClr val="000000"/>
                </a:solidFill>
                <a:latin typeface="URKSOP+MicrosoftYaHei-Bold" panose="02000500000000000000"/>
                <a:cs typeface="URKSOP+MicrosoftYaHei-Bold" panose="02000500000000000000"/>
              </a:rPr>
              <a:t>”的基础上，本着“</a:t>
            </a:r>
            <a:r>
              <a:rPr sz="2000" u="sng">
                <a:solidFill>
                  <a:srgbClr val="FF0000"/>
                </a:solidFill>
                <a:latin typeface="URKSOP+MicrosoftYaHei-Bold" panose="02000500000000000000"/>
                <a:cs typeface="URKSOP+MicrosoftYaHei-Bold" panose="02000500000000000000"/>
              </a:rPr>
              <a:t>人无我有、人有</a:t>
            </a:r>
            <a:endParaRPr sz="2000" u="sng">
              <a:solidFill>
                <a:srgbClr val="FF0000"/>
              </a:solidFill>
              <a:latin typeface="URKSOP+MicrosoftYaHei-Bold" panose="02000500000000000000"/>
              <a:cs typeface="URKSOP+MicrosoftYaHei-Bold" panose="02000500000000000000"/>
            </a:endParaRPr>
          </a:p>
          <a:p>
            <a:pPr marL="0" marR="0">
              <a:lnSpc>
                <a:spcPts val="2645"/>
              </a:lnSpc>
              <a:spcBef>
                <a:spcPts val="1720"/>
              </a:spcBef>
              <a:spcAft>
                <a:spcPct val="0"/>
              </a:spcAft>
            </a:pPr>
            <a:r>
              <a:rPr sz="2000" u="sng">
                <a:solidFill>
                  <a:srgbClr val="FF0000"/>
                </a:solidFill>
                <a:latin typeface="URKSOP+MicrosoftYaHei-Bold" panose="02000500000000000000"/>
                <a:cs typeface="URKSOP+MicrosoftYaHei-Bold" panose="02000500000000000000"/>
              </a:rPr>
              <a:t>我优、人优我精、人精我特</a:t>
            </a:r>
            <a:r>
              <a:rPr sz="2000">
                <a:solidFill>
                  <a:srgbClr val="000000"/>
                </a:solidFill>
                <a:latin typeface="URKSOP+MicrosoftYaHei-Bold" panose="02000500000000000000"/>
                <a:cs typeface="URKSOP+MicrosoftYaHei-Bold" panose="02000500000000000000"/>
              </a:rPr>
              <a:t>”的精神，通过工业化、数字化、绿色化转型升级带动高质量发展，</a:t>
            </a:r>
            <a:endParaRPr sz="2000">
              <a:solidFill>
                <a:srgbClr val="000000"/>
              </a:solidFill>
              <a:latin typeface="URKSOP+MicrosoftYaHei-Bold" panose="02000500000000000000"/>
              <a:cs typeface="URKSOP+MicrosoftYaHei-Bold" panose="02000500000000000000"/>
            </a:endParaRPr>
          </a:p>
          <a:p>
            <a:pPr marL="0" marR="0">
              <a:lnSpc>
                <a:spcPts val="2645"/>
              </a:lnSpc>
              <a:spcBef>
                <a:spcPts val="1670"/>
              </a:spcBef>
              <a:spcAft>
                <a:spcPct val="0"/>
              </a:spcAft>
            </a:pPr>
            <a:r>
              <a:rPr sz="2000">
                <a:solidFill>
                  <a:srgbClr val="000000"/>
                </a:solidFill>
                <a:latin typeface="URKSOP+MicrosoftYaHei-Bold" panose="02000500000000000000"/>
                <a:cs typeface="URKSOP+MicrosoftYaHei-Bold" panose="02000500000000000000"/>
              </a:rPr>
              <a:t>做到工程可研、设计、施工、交付、运营全过程一体化和全寿命周期管理，达到“</a:t>
            </a:r>
            <a:r>
              <a:rPr sz="2000" u="sng">
                <a:solidFill>
                  <a:srgbClr val="FF0000"/>
                </a:solidFill>
                <a:latin typeface="URKSOP+MicrosoftYaHei-Bold" panose="02000500000000000000"/>
                <a:cs typeface="URKSOP+MicrosoftYaHei-Bold" panose="02000500000000000000"/>
              </a:rPr>
              <a:t>优质、绿色、</a:t>
            </a:r>
            <a:endParaRPr sz="2000" u="sng">
              <a:solidFill>
                <a:srgbClr val="FF0000"/>
              </a:solidFill>
              <a:latin typeface="URKSOP+MicrosoftYaHei-Bold" panose="02000500000000000000"/>
              <a:cs typeface="URKSOP+MicrosoftYaHei-Bold" panose="02000500000000000000"/>
            </a:endParaRPr>
          </a:p>
          <a:p>
            <a:pPr marL="0" marR="0">
              <a:lnSpc>
                <a:spcPts val="2645"/>
              </a:lnSpc>
              <a:spcBef>
                <a:spcPts val="1670"/>
              </a:spcBef>
              <a:spcAft>
                <a:spcPct val="0"/>
              </a:spcAft>
            </a:pPr>
            <a:r>
              <a:rPr sz="2000" u="sng">
                <a:solidFill>
                  <a:srgbClr val="FF0000"/>
                </a:solidFill>
                <a:latin typeface="URKSOP+MicrosoftYaHei-Bold" panose="02000500000000000000"/>
                <a:cs typeface="URKSOP+MicrosoftYaHei-Bold" panose="02000500000000000000"/>
              </a:rPr>
              <a:t>智能、健康</a:t>
            </a:r>
            <a:r>
              <a:rPr sz="2000">
                <a:solidFill>
                  <a:srgbClr val="000000"/>
                </a:solidFill>
                <a:latin typeface="URKSOP+MicrosoftYaHei-Bold" panose="02000500000000000000"/>
                <a:cs typeface="URKSOP+MicrosoftYaHei-Bold" panose="02000500000000000000"/>
              </a:rPr>
              <a:t>",实现建筑与人和环境的和谐共生。</a:t>
            </a:r>
            <a:endParaRPr sz="2000">
              <a:solidFill>
                <a:srgbClr val="000000"/>
              </a:solidFill>
              <a:latin typeface="URKSOP+MicrosoftYaHei-Bold" panose="02000500000000000000"/>
              <a:cs typeface="URKSOP+MicrosoftYaHei-Bold" panose="0200050000000000000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质量创优理念</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759460" y="1265231"/>
            <a:ext cx="4406265" cy="206040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OEJOSD+Wingdings-Regular" panose="02000500000000000000"/>
                <a:cs typeface="OEJOSD+Wingdings-Regular" panose="02000500000000000000"/>
              </a:rPr>
              <a:t>Ø</a:t>
            </a:r>
            <a:r>
              <a:rPr sz="2200" spc="401">
                <a:solidFill>
                  <a:srgbClr val="FF0000"/>
                </a:solidFill>
                <a:latin typeface="Times New Roman" panose="02020603050405020304"/>
                <a:cs typeface="Times New Roman" panose="02020603050405020304"/>
              </a:rPr>
              <a:t> </a:t>
            </a:r>
            <a:r>
              <a:rPr sz="2200">
                <a:solidFill>
                  <a:srgbClr val="FF0000"/>
                </a:solidFill>
                <a:latin typeface="EFFUOV+MicrosoftYaHei-Bold" panose="02000500000000000000"/>
                <a:cs typeface="EFFUOV+MicrosoftYaHei-Bold" panose="02000500000000000000"/>
              </a:rPr>
              <a:t>创建新时代精品工程管理要点：</a:t>
            </a:r>
            <a:endParaRPr sz="2200">
              <a:solidFill>
                <a:srgbClr val="FF0000"/>
              </a:solidFill>
              <a:latin typeface="EFFUOV+MicrosoftYaHei-Bold" panose="02000500000000000000"/>
              <a:cs typeface="EFFUOV+MicrosoftYaHei-Bold" panose="02000500000000000000"/>
            </a:endParaRPr>
          </a:p>
          <a:p>
            <a:pPr marL="127000" marR="0">
              <a:lnSpc>
                <a:spcPts val="2375"/>
              </a:lnSpc>
              <a:spcBef>
                <a:spcPts val="2010"/>
              </a:spcBef>
              <a:spcAft>
                <a:spcPct val="0"/>
              </a:spcAft>
            </a:pPr>
            <a:r>
              <a:rPr sz="1800">
                <a:solidFill>
                  <a:srgbClr val="000000"/>
                </a:solidFill>
                <a:latin typeface="EFFUOV+MicrosoftYaHei-Bold" panose="02000500000000000000"/>
                <a:cs typeface="EFFUOV+MicrosoftYaHei-Bold" panose="02000500000000000000"/>
              </a:rPr>
              <a:t>超前策划，科学管理，程序合规</a:t>
            </a:r>
            <a:endParaRPr sz="1800">
              <a:solidFill>
                <a:srgbClr val="000000"/>
              </a:solidFill>
              <a:latin typeface="EFFUOV+MicrosoftYaHei-Bold" panose="02000500000000000000"/>
              <a:cs typeface="EFFUOV+MicrosoftYaHei-Bold" panose="02000500000000000000"/>
            </a:endParaRPr>
          </a:p>
          <a:p>
            <a:pPr marL="127000" marR="0">
              <a:lnSpc>
                <a:spcPts val="2375"/>
              </a:lnSpc>
              <a:spcBef>
                <a:spcPts val="1945"/>
              </a:spcBef>
              <a:spcAft>
                <a:spcPct val="0"/>
              </a:spcAft>
            </a:pPr>
            <a:r>
              <a:rPr sz="1800">
                <a:solidFill>
                  <a:srgbClr val="000000"/>
                </a:solidFill>
                <a:latin typeface="EFFUOV+MicrosoftYaHei-Bold" panose="02000500000000000000"/>
                <a:cs typeface="EFFUOV+MicrosoftYaHei-Bold" panose="02000500000000000000"/>
              </a:rPr>
              <a:t>设计先导，科技引领，绿色建造</a:t>
            </a:r>
            <a:endParaRPr sz="1800">
              <a:solidFill>
                <a:srgbClr val="000000"/>
              </a:solidFill>
              <a:latin typeface="EFFUOV+MicrosoftYaHei-Bold" panose="02000500000000000000"/>
              <a:cs typeface="EFFUOV+MicrosoftYaHei-Bold" panose="02000500000000000000"/>
            </a:endParaRPr>
          </a:p>
          <a:p>
            <a:pPr marL="127000" marR="0">
              <a:lnSpc>
                <a:spcPts val="2375"/>
              </a:lnSpc>
              <a:spcBef>
                <a:spcPts val="1945"/>
              </a:spcBef>
              <a:spcAft>
                <a:spcPct val="0"/>
              </a:spcAft>
            </a:pPr>
            <a:r>
              <a:rPr sz="1800">
                <a:solidFill>
                  <a:srgbClr val="000000"/>
                </a:solidFill>
                <a:latin typeface="EFFUOV+MicrosoftYaHei-Bold" panose="02000500000000000000"/>
                <a:cs typeface="EFFUOV+MicrosoftYaHei-Bold" panose="02000500000000000000"/>
              </a:rPr>
              <a:t>精雕细琢，过程管控，一次成优</a:t>
            </a:r>
            <a:endParaRPr sz="1800">
              <a:solidFill>
                <a:srgbClr val="000000"/>
              </a:solidFill>
              <a:latin typeface="EFFUOV+MicrosoftYaHei-Bold" panose="02000500000000000000"/>
              <a:cs typeface="EFFUOV+MicrosoftYaHei-Bold" panose="02000500000000000000"/>
            </a:endParaRPr>
          </a:p>
        </p:txBody>
      </p:sp>
      <p:sp>
        <p:nvSpPr>
          <p:cNvPr id="5" name="object 5"/>
          <p:cNvSpPr txBox="1"/>
          <p:nvPr/>
        </p:nvSpPr>
        <p:spPr>
          <a:xfrm>
            <a:off x="759462" y="3581711"/>
            <a:ext cx="4406265"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OEJOSD+Wingdings-Regular" panose="02000500000000000000"/>
                <a:cs typeface="OEJOSD+Wingdings-Regular" panose="02000500000000000000"/>
              </a:rPr>
              <a:t>Ø</a:t>
            </a:r>
            <a:r>
              <a:rPr sz="2200" spc="401">
                <a:solidFill>
                  <a:srgbClr val="FF0000"/>
                </a:solidFill>
                <a:latin typeface="Times New Roman" panose="02020603050405020304"/>
                <a:cs typeface="Times New Roman" panose="02020603050405020304"/>
              </a:rPr>
              <a:t> </a:t>
            </a:r>
            <a:r>
              <a:rPr sz="2200">
                <a:solidFill>
                  <a:srgbClr val="FF0000"/>
                </a:solidFill>
                <a:latin typeface="EFFUOV+MicrosoftYaHei-Bold" panose="02000500000000000000"/>
                <a:cs typeface="EFFUOV+MicrosoftYaHei-Bold" panose="02000500000000000000"/>
              </a:rPr>
              <a:t>创建新时代精品工程管理总则：</a:t>
            </a:r>
            <a:endParaRPr sz="2200">
              <a:solidFill>
                <a:srgbClr val="FF0000"/>
              </a:solidFill>
              <a:latin typeface="EFFUOV+MicrosoftYaHei-Bold" panose="02000500000000000000"/>
              <a:cs typeface="EFFUOV+MicrosoftYaHei-Bold" panose="02000500000000000000"/>
            </a:endParaRPr>
          </a:p>
        </p:txBody>
      </p:sp>
      <p:sp>
        <p:nvSpPr>
          <p:cNvPr id="6" name="object 6"/>
          <p:cNvSpPr txBox="1"/>
          <p:nvPr/>
        </p:nvSpPr>
        <p:spPr>
          <a:xfrm>
            <a:off x="759466" y="4090721"/>
            <a:ext cx="10634343" cy="75129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0" marR="0">
              <a:lnSpc>
                <a:spcPts val="2375"/>
              </a:lnSpc>
              <a:spcBef>
                <a:spcPct val="0"/>
              </a:spcBef>
              <a:spcAft>
                <a:spcPct val="0"/>
              </a:spcAft>
            </a:pPr>
            <a:r>
              <a:rPr sz="1800">
                <a:solidFill>
                  <a:srgbClr val="000000"/>
                </a:solidFill>
                <a:latin typeface="EFFUOV+MicrosoftYaHei-Bold" panose="02000500000000000000"/>
                <a:cs typeface="EFFUOV+MicrosoftYaHei-Bold" panose="02000500000000000000"/>
              </a:rPr>
              <a:t>新时代下的工程质量管理，是</a:t>
            </a:r>
            <a:r>
              <a:rPr sz="1800">
                <a:solidFill>
                  <a:srgbClr val="FF0000"/>
                </a:solidFill>
                <a:latin typeface="EFFUOV+MicrosoftYaHei-Bold" panose="02000500000000000000"/>
                <a:cs typeface="EFFUOV+MicrosoftYaHei-Bold" panose="02000500000000000000"/>
              </a:rPr>
              <a:t>全员质量管理、</a:t>
            </a:r>
            <a:r>
              <a:rPr sz="1800" spc="85">
                <a:solidFill>
                  <a:srgbClr val="FF0000"/>
                </a:solidFill>
                <a:latin typeface="EFFUOV+MicrosoftYaHei-Bold" panose="02000500000000000000"/>
                <a:cs typeface="EFFUOV+MicrosoftYaHei-Bold" panose="02000500000000000000"/>
              </a:rPr>
              <a:t> </a:t>
            </a:r>
            <a:r>
              <a:rPr sz="1800">
                <a:solidFill>
                  <a:srgbClr val="FF0000"/>
                </a:solidFill>
                <a:latin typeface="EFFUOV+MicrosoftYaHei-Bold" panose="02000500000000000000"/>
                <a:cs typeface="EFFUOV+MicrosoftYaHei-Bold" panose="02000500000000000000"/>
              </a:rPr>
              <a:t>全过程质量管理、全专业质量管理</a:t>
            </a:r>
            <a:r>
              <a:rPr sz="1800">
                <a:solidFill>
                  <a:srgbClr val="000000"/>
                </a:solidFill>
                <a:latin typeface="EFFUOV+MicrosoftYaHei-Bold" panose="02000500000000000000"/>
                <a:cs typeface="EFFUOV+MicrosoftYaHei-Bold" panose="02000500000000000000"/>
              </a:rPr>
              <a:t>，涉及多个责任主体，</a:t>
            </a:r>
            <a:endParaRPr sz="1800">
              <a:solidFill>
                <a:srgbClr val="000000"/>
              </a:solidFill>
              <a:latin typeface="EFFUOV+MicrosoftYaHei-Bold" panose="02000500000000000000"/>
              <a:cs typeface="EFFUOV+MicrosoftYaHei-Bold" panose="02000500000000000000"/>
            </a:endParaRPr>
          </a:p>
          <a:p>
            <a:pPr marL="0" marR="0">
              <a:lnSpc>
                <a:spcPts val="2375"/>
              </a:lnSpc>
              <a:spcBef>
                <a:spcPts val="815"/>
              </a:spcBef>
              <a:spcAft>
                <a:spcPct val="0"/>
              </a:spcAft>
            </a:pPr>
            <a:r>
              <a:rPr sz="1800">
                <a:solidFill>
                  <a:srgbClr val="000000"/>
                </a:solidFill>
                <a:latin typeface="EFFUOV+MicrosoftYaHei-Bold" panose="02000500000000000000"/>
                <a:cs typeface="EFFUOV+MicrosoftYaHei-Bold" panose="02000500000000000000"/>
              </a:rPr>
              <a:t>应以</a:t>
            </a:r>
            <a:r>
              <a:rPr sz="1800">
                <a:solidFill>
                  <a:srgbClr val="FF0000"/>
                </a:solidFill>
                <a:latin typeface="EFFUOV+MicrosoftYaHei-Bold" panose="02000500000000000000"/>
                <a:cs typeface="EFFUOV+MicrosoftYaHei-Bold" panose="02000500000000000000"/>
              </a:rPr>
              <a:t>工程总承包</a:t>
            </a:r>
            <a:r>
              <a:rPr sz="1800">
                <a:solidFill>
                  <a:srgbClr val="000000"/>
                </a:solidFill>
                <a:latin typeface="EFFUOV+MicrosoftYaHei-Bold" panose="02000500000000000000"/>
                <a:cs typeface="EFFUOV+MicrosoftYaHei-Bold" panose="02000500000000000000"/>
              </a:rPr>
              <a:t>的角色做好全面统筹管理。</a:t>
            </a:r>
            <a:endParaRPr sz="1800">
              <a:solidFill>
                <a:srgbClr val="000000"/>
              </a:solidFill>
              <a:latin typeface="EFFUOV+MicrosoftYaHei-Bold" panose="02000500000000000000"/>
              <a:cs typeface="EFFUOV+MicrosoftYaHei-Bold" panose="0200050000000000000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质量创优理念</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594995" y="1125531"/>
            <a:ext cx="4349115"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MCIFTH+Wingdings-Regular" panose="02000500000000000000"/>
                <a:cs typeface="MCIFTH+Wingdings-Regular" panose="02000500000000000000"/>
              </a:rPr>
              <a:t>Ø</a:t>
            </a:r>
            <a:r>
              <a:rPr sz="2200" spc="-47">
                <a:solidFill>
                  <a:srgbClr val="FF0000"/>
                </a:solidFill>
                <a:latin typeface="Times New Roman" panose="02020603050405020304"/>
                <a:cs typeface="Times New Roman" panose="02020603050405020304"/>
              </a:rPr>
              <a:t> </a:t>
            </a:r>
            <a:r>
              <a:rPr sz="2200">
                <a:solidFill>
                  <a:srgbClr val="FF0000"/>
                </a:solidFill>
                <a:latin typeface="HQUMDT+MicrosoftYaHei-Bold" panose="02000500000000000000"/>
                <a:cs typeface="HQUMDT+MicrosoftYaHei-Bold" panose="02000500000000000000"/>
              </a:rPr>
              <a:t>创建新时代精品工程综合策划：</a:t>
            </a:r>
            <a:endParaRPr sz="2200">
              <a:solidFill>
                <a:srgbClr val="FF0000"/>
              </a:solidFill>
              <a:latin typeface="HQUMDT+MicrosoftYaHei-Bold" panose="02000500000000000000"/>
              <a:cs typeface="HQUMDT+MicrosoftYaHei-Bold" panose="02000500000000000000"/>
            </a:endParaRPr>
          </a:p>
        </p:txBody>
      </p:sp>
      <p:sp>
        <p:nvSpPr>
          <p:cNvPr id="5" name="object 5"/>
          <p:cNvSpPr txBox="1"/>
          <p:nvPr/>
        </p:nvSpPr>
        <p:spPr>
          <a:xfrm>
            <a:off x="888366" y="1628451"/>
            <a:ext cx="1548764"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1100EF"/>
                </a:solidFill>
                <a:latin typeface="HQUMDT+MicrosoftYaHei-Bold" panose="02000500000000000000"/>
                <a:cs typeface="HQUMDT+MicrosoftYaHei-Bold" panose="02000500000000000000"/>
              </a:rPr>
              <a:t>设计深化：</a:t>
            </a:r>
            <a:endParaRPr sz="2200">
              <a:solidFill>
                <a:srgbClr val="1100EF"/>
              </a:solidFill>
              <a:latin typeface="HQUMDT+MicrosoftYaHei-Bold" panose="02000500000000000000"/>
              <a:cs typeface="HQUMDT+MicrosoftYaHei-Bold" panose="02000500000000000000"/>
            </a:endParaRPr>
          </a:p>
        </p:txBody>
      </p:sp>
      <p:sp>
        <p:nvSpPr>
          <p:cNvPr id="6" name="object 6"/>
          <p:cNvSpPr txBox="1"/>
          <p:nvPr/>
        </p:nvSpPr>
        <p:spPr>
          <a:xfrm>
            <a:off x="857886" y="2109521"/>
            <a:ext cx="8610601" cy="75129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HQUMDT+MicrosoftYaHei-Bold" panose="02000500000000000000"/>
                <a:cs typeface="HQUMDT+MicrosoftYaHei-Bold" panose="02000500000000000000"/>
              </a:rPr>
              <a:t>按工艺综合考虑，尽量避免设计院在施工图设计中的交叉配合不到位的现象。</a:t>
            </a:r>
            <a:endParaRPr sz="1800">
              <a:solidFill>
                <a:srgbClr val="000000"/>
              </a:solidFill>
              <a:latin typeface="HQUMDT+MicrosoftYaHei-Bold" panose="02000500000000000000"/>
              <a:cs typeface="HQUMDT+MicrosoftYaHei-Bold" panose="02000500000000000000"/>
            </a:endParaRPr>
          </a:p>
          <a:p>
            <a:pPr marL="0" marR="0">
              <a:lnSpc>
                <a:spcPts val="2375"/>
              </a:lnSpc>
              <a:spcBef>
                <a:spcPts val="815"/>
              </a:spcBef>
              <a:spcAft>
                <a:spcPct val="0"/>
              </a:spcAft>
            </a:pPr>
            <a:r>
              <a:rPr sz="1800">
                <a:solidFill>
                  <a:srgbClr val="000000"/>
                </a:solidFill>
                <a:latin typeface="HQUMDT+MicrosoftYaHei-Bold" panose="02000500000000000000"/>
                <a:cs typeface="HQUMDT+MicrosoftYaHei-Bold" panose="02000500000000000000"/>
              </a:rPr>
              <a:t>土建、安装等工程的各个专业之间的配合问题通过深化设计来统一施工的各个环节。</a:t>
            </a:r>
            <a:endParaRPr sz="1800">
              <a:solidFill>
                <a:srgbClr val="000000"/>
              </a:solidFill>
              <a:latin typeface="HQUMDT+MicrosoftYaHei-Bold" panose="02000500000000000000"/>
              <a:cs typeface="HQUMDT+MicrosoftYaHei-Bold" panose="02000500000000000000"/>
            </a:endParaRPr>
          </a:p>
        </p:txBody>
      </p:sp>
      <p:sp>
        <p:nvSpPr>
          <p:cNvPr id="7" name="object 7"/>
          <p:cNvSpPr txBox="1"/>
          <p:nvPr/>
        </p:nvSpPr>
        <p:spPr>
          <a:xfrm>
            <a:off x="888369" y="2954331"/>
            <a:ext cx="1548764"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1100EF"/>
                </a:solidFill>
                <a:latin typeface="HQUMDT+MicrosoftYaHei-Bold" panose="02000500000000000000"/>
                <a:cs typeface="HQUMDT+MicrosoftYaHei-Bold" panose="02000500000000000000"/>
              </a:rPr>
              <a:t>工艺优化：</a:t>
            </a:r>
            <a:endParaRPr sz="2200">
              <a:solidFill>
                <a:srgbClr val="1100EF"/>
              </a:solidFill>
              <a:latin typeface="HQUMDT+MicrosoftYaHei-Bold" panose="02000500000000000000"/>
              <a:cs typeface="HQUMDT+MicrosoftYaHei-Bold" panose="02000500000000000000"/>
            </a:endParaRPr>
          </a:p>
        </p:txBody>
      </p:sp>
      <p:sp>
        <p:nvSpPr>
          <p:cNvPr id="8" name="object 8"/>
          <p:cNvSpPr txBox="1"/>
          <p:nvPr/>
        </p:nvSpPr>
        <p:spPr>
          <a:xfrm>
            <a:off x="595000" y="3435401"/>
            <a:ext cx="11159488" cy="75129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2890" marR="0">
              <a:lnSpc>
                <a:spcPts val="2375"/>
              </a:lnSpc>
              <a:spcBef>
                <a:spcPct val="0"/>
              </a:spcBef>
              <a:spcAft>
                <a:spcPct val="0"/>
              </a:spcAft>
            </a:pPr>
            <a:r>
              <a:rPr sz="1800">
                <a:solidFill>
                  <a:srgbClr val="000000"/>
                </a:solidFill>
                <a:latin typeface="HQUMDT+MicrosoftYaHei-Bold" panose="02000500000000000000"/>
                <a:cs typeface="HQUMDT+MicrosoftYaHei-Bold" panose="02000500000000000000"/>
              </a:rPr>
              <a:t>包括工艺、标准、做法、施工技术、施工方法、管线布置、装饰色彩、管线走向、材料选择、装饰细部以及</a:t>
            </a:r>
            <a:endParaRPr sz="1800">
              <a:solidFill>
                <a:srgbClr val="000000"/>
              </a:solidFill>
              <a:latin typeface="HQUMDT+MicrosoftYaHei-Bold" panose="02000500000000000000"/>
              <a:cs typeface="HQUMDT+MicrosoftYaHei-Bold" panose="02000500000000000000"/>
            </a:endParaRPr>
          </a:p>
          <a:p>
            <a:pPr marL="0" marR="0">
              <a:lnSpc>
                <a:spcPts val="2375"/>
              </a:lnSpc>
              <a:spcBef>
                <a:spcPts val="815"/>
              </a:spcBef>
              <a:spcAft>
                <a:spcPct val="0"/>
              </a:spcAft>
            </a:pPr>
            <a:r>
              <a:rPr sz="1800">
                <a:solidFill>
                  <a:srgbClr val="000000"/>
                </a:solidFill>
                <a:latin typeface="HQUMDT+MicrosoftYaHei-Bold" panose="02000500000000000000"/>
                <a:cs typeface="HQUMDT+MicrosoftYaHei-Bold" panose="02000500000000000000"/>
              </a:rPr>
              <a:t>现场施工的各种要素等。通过统一的施工策划，保证各个分项工程内在质量和外部表现上的一致性和统一性。</a:t>
            </a:r>
            <a:endParaRPr sz="1800">
              <a:solidFill>
                <a:srgbClr val="000000"/>
              </a:solidFill>
              <a:latin typeface="HQUMDT+MicrosoftYaHei-Bold" panose="02000500000000000000"/>
              <a:cs typeface="HQUMDT+MicrosoftYaHei-Bold" panose="02000500000000000000"/>
            </a:endParaRPr>
          </a:p>
        </p:txBody>
      </p:sp>
      <p:sp>
        <p:nvSpPr>
          <p:cNvPr id="9" name="object 9"/>
          <p:cNvSpPr txBox="1"/>
          <p:nvPr/>
        </p:nvSpPr>
        <p:spPr>
          <a:xfrm>
            <a:off x="888371" y="4280212"/>
            <a:ext cx="1548764"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1100EF"/>
                </a:solidFill>
                <a:latin typeface="HQUMDT+MicrosoftYaHei-Bold" panose="02000500000000000000"/>
                <a:cs typeface="HQUMDT+MicrosoftYaHei-Bold" panose="02000500000000000000"/>
              </a:rPr>
              <a:t>部位策划：</a:t>
            </a:r>
            <a:endParaRPr sz="2200">
              <a:solidFill>
                <a:srgbClr val="1100EF"/>
              </a:solidFill>
              <a:latin typeface="HQUMDT+MicrosoftYaHei-Bold" panose="02000500000000000000"/>
              <a:cs typeface="HQUMDT+MicrosoftYaHei-Bold" panose="02000500000000000000"/>
            </a:endParaRPr>
          </a:p>
        </p:txBody>
      </p:sp>
      <p:sp>
        <p:nvSpPr>
          <p:cNvPr id="10" name="object 10"/>
          <p:cNvSpPr txBox="1"/>
          <p:nvPr/>
        </p:nvSpPr>
        <p:spPr>
          <a:xfrm>
            <a:off x="595003" y="4761282"/>
            <a:ext cx="11159488" cy="75129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2890" marR="0">
              <a:lnSpc>
                <a:spcPts val="2375"/>
              </a:lnSpc>
              <a:spcBef>
                <a:spcPct val="0"/>
              </a:spcBef>
              <a:spcAft>
                <a:spcPct val="0"/>
              </a:spcAft>
            </a:pPr>
            <a:r>
              <a:rPr sz="1800">
                <a:solidFill>
                  <a:srgbClr val="000000"/>
                </a:solidFill>
                <a:latin typeface="HQUMDT+MicrosoftYaHei-Bold" panose="02000500000000000000"/>
                <a:cs typeface="HQUMDT+MicrosoftYaHei-Bold" panose="02000500000000000000"/>
              </a:rPr>
              <a:t>包括屋面工程、楼梯间、走廊、管道井、电缆井、卫生间、室内房间、外墙装饰、室外工程、地下室、设备</a:t>
            </a:r>
            <a:endParaRPr sz="1800">
              <a:solidFill>
                <a:srgbClr val="000000"/>
              </a:solidFill>
              <a:latin typeface="HQUMDT+MicrosoftYaHei-Bold" panose="02000500000000000000"/>
              <a:cs typeface="HQUMDT+MicrosoftYaHei-Bold" panose="02000500000000000000"/>
            </a:endParaRPr>
          </a:p>
          <a:p>
            <a:pPr marL="0" marR="0">
              <a:lnSpc>
                <a:spcPts val="2375"/>
              </a:lnSpc>
              <a:spcBef>
                <a:spcPts val="815"/>
              </a:spcBef>
              <a:spcAft>
                <a:spcPct val="0"/>
              </a:spcAft>
            </a:pPr>
            <a:r>
              <a:rPr sz="1800">
                <a:solidFill>
                  <a:srgbClr val="000000"/>
                </a:solidFill>
                <a:latin typeface="HQUMDT+MicrosoftYaHei-Bold" panose="02000500000000000000"/>
                <a:cs typeface="HQUMDT+MicrosoftYaHei-Bold" panose="02000500000000000000"/>
              </a:rPr>
              <a:t>机房等。</a:t>
            </a:r>
            <a:endParaRPr sz="1800">
              <a:solidFill>
                <a:srgbClr val="000000"/>
              </a:solidFill>
              <a:latin typeface="HQUMDT+MicrosoftYaHei-Bold" panose="02000500000000000000"/>
              <a:cs typeface="HQUMDT+MicrosoftYaHei-Bold" panose="0200050000000000000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质量创优理念</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759460" y="1125531"/>
            <a:ext cx="4349115"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CQSFAU+Wingdings-Regular" panose="02000500000000000000"/>
                <a:cs typeface="CQSFAU+Wingdings-Regular" panose="02000500000000000000"/>
              </a:rPr>
              <a:t>Ø</a:t>
            </a:r>
            <a:r>
              <a:rPr sz="2200" spc="-47">
                <a:solidFill>
                  <a:srgbClr val="FF0000"/>
                </a:solidFill>
                <a:latin typeface="Times New Roman" panose="02020603050405020304"/>
                <a:cs typeface="Times New Roman" panose="02020603050405020304"/>
              </a:rPr>
              <a:t> </a:t>
            </a:r>
            <a:r>
              <a:rPr sz="2200">
                <a:solidFill>
                  <a:srgbClr val="FF0000"/>
                </a:solidFill>
                <a:latin typeface="HUBBHO+MicrosoftYaHei-Bold" panose="02000500000000000000"/>
                <a:cs typeface="HUBBHO+MicrosoftYaHei-Bold" panose="02000500000000000000"/>
              </a:rPr>
              <a:t>创建新时代精品工程细部策划：</a:t>
            </a:r>
            <a:endParaRPr sz="2200">
              <a:solidFill>
                <a:srgbClr val="FF0000"/>
              </a:solidFill>
              <a:latin typeface="HUBBHO+MicrosoftYaHei-Bold" panose="02000500000000000000"/>
              <a:cs typeface="HUBBHO+MicrosoftYaHei-Bold" panose="02000500000000000000"/>
            </a:endParaRPr>
          </a:p>
        </p:txBody>
      </p:sp>
      <p:sp>
        <p:nvSpPr>
          <p:cNvPr id="5" name="object 5"/>
          <p:cNvSpPr txBox="1"/>
          <p:nvPr/>
        </p:nvSpPr>
        <p:spPr>
          <a:xfrm>
            <a:off x="886461" y="1628451"/>
            <a:ext cx="6629400" cy="90894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1100EF"/>
                </a:solidFill>
                <a:latin typeface="HUBBHO+MicrosoftYaHei-Bold" panose="02000500000000000000"/>
                <a:cs typeface="HUBBHO+MicrosoftYaHei-Bold" panose="02000500000000000000"/>
              </a:rPr>
              <a:t>“一条缝”：</a:t>
            </a:r>
            <a:r>
              <a:rPr sz="1800">
                <a:solidFill>
                  <a:srgbClr val="000000"/>
                </a:solidFill>
                <a:latin typeface="HUBBHO+MicrosoftYaHei-Bold" panose="02000500000000000000"/>
                <a:cs typeface="HUBBHO+MicrosoftYaHei-Bold" panose="02000500000000000000"/>
              </a:rPr>
              <a:t>一条缝到底；一条缝到边；整层交圈；整幢交圈</a:t>
            </a:r>
            <a:endParaRPr sz="1800">
              <a:solidFill>
                <a:srgbClr val="000000"/>
              </a:solidFill>
              <a:latin typeface="HUBBHO+MicrosoftYaHei-Bold" panose="02000500000000000000"/>
              <a:cs typeface="HUBBHO+MicrosoftYaHei-Bold" panose="02000500000000000000"/>
            </a:endParaRPr>
          </a:p>
          <a:p>
            <a:pPr marL="0" marR="0">
              <a:lnSpc>
                <a:spcPts val="2895"/>
              </a:lnSpc>
              <a:spcBef>
                <a:spcPts val="1060"/>
              </a:spcBef>
              <a:spcAft>
                <a:spcPct val="0"/>
              </a:spcAft>
            </a:pPr>
            <a:r>
              <a:rPr sz="2200">
                <a:solidFill>
                  <a:srgbClr val="1100EF"/>
                </a:solidFill>
                <a:latin typeface="HUBBHO+MicrosoftYaHei-Bold" panose="02000500000000000000"/>
                <a:cs typeface="HUBBHO+MicrosoftYaHei-Bold" panose="02000500000000000000"/>
              </a:rPr>
              <a:t>“二居中”:</a:t>
            </a:r>
            <a:r>
              <a:rPr sz="2200" spc="761">
                <a:solidFill>
                  <a:srgbClr val="1100EF"/>
                </a:solidFill>
                <a:latin typeface="HUBBHO+MicrosoftYaHei-Bold" panose="02000500000000000000"/>
                <a:cs typeface="HUBBHO+MicrosoftYaHei-Bold" panose="02000500000000000000"/>
              </a:rPr>
              <a:t> </a:t>
            </a:r>
            <a:r>
              <a:rPr sz="1800">
                <a:solidFill>
                  <a:srgbClr val="000000"/>
                </a:solidFill>
                <a:latin typeface="HUBBHO+MicrosoftYaHei-Bold" panose="02000500000000000000"/>
                <a:cs typeface="HUBBHO+MicrosoftYaHei-Bold" panose="02000500000000000000"/>
              </a:rPr>
              <a:t>地漏在地板砖中心；吊灯、喷淋等在吊顶中心</a:t>
            </a:r>
            <a:endParaRPr sz="1800">
              <a:solidFill>
                <a:srgbClr val="000000"/>
              </a:solidFill>
              <a:latin typeface="HUBBHO+MicrosoftYaHei-Bold" panose="02000500000000000000"/>
              <a:cs typeface="HUBBHO+MicrosoftYaHei-Bold" panose="02000500000000000000"/>
            </a:endParaRPr>
          </a:p>
        </p:txBody>
      </p:sp>
      <p:sp>
        <p:nvSpPr>
          <p:cNvPr id="6" name="object 6"/>
          <p:cNvSpPr txBox="1"/>
          <p:nvPr/>
        </p:nvSpPr>
        <p:spPr>
          <a:xfrm>
            <a:off x="886462" y="2671122"/>
            <a:ext cx="7061200" cy="95466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1100EF"/>
                </a:solidFill>
                <a:latin typeface="HUBBHO+MicrosoftYaHei-Bold" panose="02000500000000000000"/>
                <a:cs typeface="HUBBHO+MicrosoftYaHei-Bold" panose="02000500000000000000"/>
              </a:rPr>
              <a:t>“三成线”:</a:t>
            </a:r>
            <a:r>
              <a:rPr sz="2200" spc="821">
                <a:solidFill>
                  <a:srgbClr val="1100EF"/>
                </a:solidFill>
                <a:latin typeface="HUBBHO+MicrosoftYaHei-Bold" panose="02000500000000000000"/>
                <a:cs typeface="HUBBHO+MicrosoftYaHei-Bold" panose="02000500000000000000"/>
              </a:rPr>
              <a:t> </a:t>
            </a:r>
            <a:r>
              <a:rPr sz="1800">
                <a:solidFill>
                  <a:srgbClr val="000000"/>
                </a:solidFill>
                <a:latin typeface="HUBBHO+MicrosoftYaHei-Bold" panose="02000500000000000000"/>
                <a:cs typeface="HUBBHO+MicrosoftYaHei-Bold" panose="02000500000000000000"/>
              </a:rPr>
              <a:t>横成排；竖成行；斜成线；墙砖、地砖、吊顶三同缝</a:t>
            </a:r>
            <a:endParaRPr sz="1800">
              <a:solidFill>
                <a:srgbClr val="000000"/>
              </a:solidFill>
              <a:latin typeface="HUBBHO+MicrosoftYaHei-Bold" panose="02000500000000000000"/>
              <a:cs typeface="HUBBHO+MicrosoftYaHei-Bold" panose="02000500000000000000"/>
            </a:endParaRPr>
          </a:p>
          <a:p>
            <a:pPr marL="0" marR="0">
              <a:lnSpc>
                <a:spcPts val="2895"/>
              </a:lnSpc>
              <a:spcBef>
                <a:spcPts val="1420"/>
              </a:spcBef>
              <a:spcAft>
                <a:spcPct val="0"/>
              </a:spcAft>
            </a:pPr>
            <a:r>
              <a:rPr sz="2200">
                <a:solidFill>
                  <a:srgbClr val="1100EF"/>
                </a:solidFill>
                <a:latin typeface="HUBBHO+MicrosoftYaHei-Bold" panose="02000500000000000000"/>
                <a:cs typeface="HUBBHO+MicrosoftYaHei-Bold" panose="02000500000000000000"/>
              </a:rPr>
              <a:t>“四一致”:</a:t>
            </a:r>
            <a:r>
              <a:rPr sz="2200" spc="881">
                <a:solidFill>
                  <a:srgbClr val="1100EF"/>
                </a:solidFill>
                <a:latin typeface="HUBBHO+MicrosoftYaHei-Bold" panose="02000500000000000000"/>
                <a:cs typeface="HUBBHO+MicrosoftYaHei-Bold" panose="02000500000000000000"/>
              </a:rPr>
              <a:t> </a:t>
            </a:r>
            <a:r>
              <a:rPr sz="1800">
                <a:solidFill>
                  <a:srgbClr val="000000"/>
                </a:solidFill>
                <a:latin typeface="HUBBHO+MicrosoftYaHei-Bold" panose="02000500000000000000"/>
                <a:cs typeface="HUBBHO+MicrosoftYaHei-Bold" panose="02000500000000000000"/>
              </a:rPr>
              <a:t>内外一致；上下一致；明暗一致；大面小面一致</a:t>
            </a:r>
            <a:endParaRPr sz="1800">
              <a:solidFill>
                <a:srgbClr val="000000"/>
              </a:solidFill>
              <a:latin typeface="HUBBHO+MicrosoftYaHei-Bold" panose="02000500000000000000"/>
              <a:cs typeface="HUBBHO+MicrosoftYaHei-Bold" panose="02000500000000000000"/>
            </a:endParaRPr>
          </a:p>
        </p:txBody>
      </p:sp>
      <p:sp>
        <p:nvSpPr>
          <p:cNvPr id="7" name="object 7"/>
          <p:cNvSpPr txBox="1"/>
          <p:nvPr/>
        </p:nvSpPr>
        <p:spPr>
          <a:xfrm>
            <a:off x="759466" y="3768402"/>
            <a:ext cx="10853419" cy="12412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27000" marR="0">
              <a:lnSpc>
                <a:spcPts val="2895"/>
              </a:lnSpc>
              <a:spcBef>
                <a:spcPct val="0"/>
              </a:spcBef>
              <a:spcAft>
                <a:spcPct val="0"/>
              </a:spcAft>
            </a:pPr>
            <a:r>
              <a:rPr sz="2200">
                <a:solidFill>
                  <a:srgbClr val="1100EF"/>
                </a:solidFill>
                <a:latin typeface="HUBBHO+MicrosoftYaHei-Bold" panose="02000500000000000000"/>
                <a:cs typeface="HUBBHO+MicrosoftYaHei-Bold" panose="02000500000000000000"/>
              </a:rPr>
              <a:t>“六对齐”:</a:t>
            </a:r>
            <a:r>
              <a:rPr sz="2200" spc="881">
                <a:solidFill>
                  <a:srgbClr val="1100EF"/>
                </a:solidFill>
                <a:latin typeface="HUBBHO+MicrosoftYaHei-Bold" panose="02000500000000000000"/>
                <a:cs typeface="HUBBHO+MicrosoftYaHei-Bold" panose="02000500000000000000"/>
              </a:rPr>
              <a:t> </a:t>
            </a:r>
            <a:r>
              <a:rPr sz="1800">
                <a:solidFill>
                  <a:srgbClr val="000000"/>
                </a:solidFill>
                <a:latin typeface="HUBBHO+MicrosoftYaHei-Bold" panose="02000500000000000000"/>
                <a:cs typeface="HUBBHO+MicrosoftYaHei-Bold" panose="02000500000000000000"/>
              </a:rPr>
              <a:t>洗脸台板上口与墙砖对齐；台板立面挡板与强砖对齐；镜子上下水平缝对齐，两侧对称，</a:t>
            </a:r>
            <a:endParaRPr sz="1800">
              <a:solidFill>
                <a:srgbClr val="000000"/>
              </a:solidFill>
              <a:latin typeface="HUBBHO+MicrosoftYaHei-Bold" panose="02000500000000000000"/>
              <a:cs typeface="HUBBHO+MicrosoftYaHei-Bold" panose="02000500000000000000"/>
            </a:endParaRPr>
          </a:p>
          <a:p>
            <a:pPr marL="0" marR="0">
              <a:lnSpc>
                <a:spcPts val="2375"/>
              </a:lnSpc>
              <a:spcBef>
                <a:spcPts val="910"/>
              </a:spcBef>
              <a:spcAft>
                <a:spcPct val="0"/>
              </a:spcAft>
            </a:pPr>
            <a:r>
              <a:rPr sz="1800">
                <a:solidFill>
                  <a:srgbClr val="000000"/>
                </a:solidFill>
                <a:latin typeface="HUBBHO+MicrosoftYaHei-Bold" panose="02000500000000000000"/>
                <a:cs typeface="HUBBHO+MicrosoftYaHei-Bold" panose="02000500000000000000"/>
              </a:rPr>
              <a:t>竖缝对齐；门上口和水平缝，立框和砖模数对齐；小便器、落地、上口、墙缝、两边和竖缝对齐；电气开</a:t>
            </a:r>
            <a:endParaRPr sz="1800">
              <a:solidFill>
                <a:srgbClr val="000000"/>
              </a:solidFill>
              <a:latin typeface="HUBBHO+MicrosoftYaHei-Bold" panose="02000500000000000000"/>
              <a:cs typeface="HUBBHO+MicrosoftYaHei-Bold" panose="02000500000000000000"/>
            </a:endParaRPr>
          </a:p>
          <a:p>
            <a:pPr marL="0" marR="0">
              <a:lnSpc>
                <a:spcPts val="2375"/>
              </a:lnSpc>
              <a:spcBef>
                <a:spcPts val="865"/>
              </a:spcBef>
              <a:spcAft>
                <a:spcPct val="0"/>
              </a:spcAft>
            </a:pPr>
            <a:r>
              <a:rPr sz="1800">
                <a:solidFill>
                  <a:srgbClr val="000000"/>
                </a:solidFill>
                <a:latin typeface="HUBBHO+MicrosoftYaHei-Bold" panose="02000500000000000000"/>
                <a:cs typeface="HUBBHO+MicrosoftYaHei-Bold" panose="02000500000000000000"/>
              </a:rPr>
              <a:t>关、插座，上口水平缝对齐</a:t>
            </a:r>
            <a:endParaRPr sz="1800">
              <a:solidFill>
                <a:srgbClr val="000000"/>
              </a:solidFill>
              <a:latin typeface="HUBBHO+MicrosoftYaHei-Bold" panose="02000500000000000000"/>
              <a:cs typeface="HUBBHO+MicrosoftYaHei-Bold" panose="0200050000000000000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0"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质量创优理念</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759460" y="928047"/>
            <a:ext cx="4921250"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FF0000"/>
                </a:solidFill>
                <a:latin typeface="WMAFHS+Wingdings-Regular" panose="02000500000000000000"/>
                <a:cs typeface="WMAFHS+Wingdings-Regular" panose="02000500000000000000"/>
              </a:rPr>
              <a:t>Ø</a:t>
            </a:r>
            <a:r>
              <a:rPr sz="2200" spc="-47">
                <a:solidFill>
                  <a:srgbClr val="FF0000"/>
                </a:solidFill>
                <a:latin typeface="Times New Roman" panose="02020603050405020304"/>
                <a:cs typeface="Times New Roman" panose="02020603050405020304"/>
              </a:rPr>
              <a:t> </a:t>
            </a:r>
            <a:r>
              <a:rPr sz="2200">
                <a:solidFill>
                  <a:srgbClr val="FF0000"/>
                </a:solidFill>
                <a:latin typeface="POJUIF+MicrosoftYaHei-Bold" panose="02000500000000000000"/>
                <a:cs typeface="POJUIF+MicrosoftYaHei-Bold" panose="02000500000000000000"/>
              </a:rPr>
              <a:t>创建新时代精品工程BIM辅助策划：</a:t>
            </a:r>
            <a:endParaRPr sz="2200">
              <a:solidFill>
                <a:srgbClr val="FF0000"/>
              </a:solidFill>
              <a:latin typeface="POJUIF+MicrosoftYaHei-Bold" panose="02000500000000000000"/>
              <a:cs typeface="POJUIF+MicrosoftYaHei-Bold" panose="02000500000000000000"/>
            </a:endParaRPr>
          </a:p>
        </p:txBody>
      </p:sp>
      <p:sp>
        <p:nvSpPr>
          <p:cNvPr id="5" name="object 5"/>
          <p:cNvSpPr txBox="1"/>
          <p:nvPr/>
        </p:nvSpPr>
        <p:spPr>
          <a:xfrm>
            <a:off x="759461" y="1387267"/>
            <a:ext cx="11045380" cy="59364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55"/>
              </a:lnSpc>
              <a:spcBef>
                <a:spcPct val="0"/>
              </a:spcBef>
              <a:spcAft>
                <a:spcPct val="0"/>
              </a:spcAft>
            </a:pPr>
            <a:r>
              <a:rPr sz="1400">
                <a:solidFill>
                  <a:srgbClr val="000000"/>
                </a:solidFill>
                <a:latin typeface="POJUIF+MicrosoftYaHei-Bold" panose="02000500000000000000"/>
                <a:cs typeface="POJUIF+MicrosoftYaHei-Bold" panose="02000500000000000000"/>
              </a:rPr>
              <a:t>基于BIM的现场施工管理信息技术：适用于建筑工程项目施工阶段的</a:t>
            </a:r>
            <a:r>
              <a:rPr sz="1400">
                <a:solidFill>
                  <a:srgbClr val="FF0000"/>
                </a:solidFill>
                <a:latin typeface="POJUIF+MicrosoftYaHei-Bold" panose="02000500000000000000"/>
                <a:cs typeface="POJUIF+MicrosoftYaHei-Bold" panose="02000500000000000000"/>
              </a:rPr>
              <a:t>深化、场布、施组、进度、材料、设备、质量、安全</a:t>
            </a:r>
            <a:r>
              <a:rPr sz="1400">
                <a:solidFill>
                  <a:srgbClr val="000000"/>
                </a:solidFill>
                <a:latin typeface="POJUIF+MicrosoftYaHei-Bold" panose="02000500000000000000"/>
                <a:cs typeface="POJUIF+MicrosoftYaHei-Bold" panose="02000500000000000000"/>
              </a:rPr>
              <a:t>等业务管理环节的</a:t>
            </a:r>
            <a:endParaRPr sz="1400">
              <a:solidFill>
                <a:srgbClr val="000000"/>
              </a:solidFill>
              <a:latin typeface="POJUIF+MicrosoftYaHei-Bold" panose="02000500000000000000"/>
              <a:cs typeface="POJUIF+MicrosoftYaHei-Bold" panose="02000500000000000000"/>
            </a:endParaRPr>
          </a:p>
          <a:p>
            <a:pPr marL="0" marR="0">
              <a:lnSpc>
                <a:spcPts val="1855"/>
              </a:lnSpc>
              <a:spcBef>
                <a:spcPts val="615"/>
              </a:spcBef>
              <a:spcAft>
                <a:spcPct val="0"/>
              </a:spcAft>
            </a:pPr>
            <a:r>
              <a:rPr sz="1400">
                <a:solidFill>
                  <a:srgbClr val="000000"/>
                </a:solidFill>
                <a:latin typeface="POJUIF+MicrosoftYaHei-Bold" panose="02000500000000000000"/>
                <a:cs typeface="POJUIF+MicrosoftYaHei-Bold" panose="02000500000000000000"/>
              </a:rPr>
              <a:t>现场协同动态管理。</a:t>
            </a:r>
            <a:endParaRPr sz="1400">
              <a:solidFill>
                <a:srgbClr val="000000"/>
              </a:solidFill>
              <a:latin typeface="POJUIF+MicrosoftYaHei-Bold" panose="02000500000000000000"/>
              <a:cs typeface="POJUIF+MicrosoftYaHei-Bold" panose="02000500000000000000"/>
            </a:endParaRPr>
          </a:p>
        </p:txBody>
      </p:sp>
      <p:sp>
        <p:nvSpPr>
          <p:cNvPr id="6" name="object 6"/>
          <p:cNvSpPr txBox="1"/>
          <p:nvPr/>
        </p:nvSpPr>
        <p:spPr>
          <a:xfrm>
            <a:off x="7911467" y="2143525"/>
            <a:ext cx="3238501" cy="108966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FF0000"/>
                </a:solidFill>
                <a:latin typeface="隶书" panose="02010509060101010101" charset="-122"/>
                <a:cs typeface="隶书" panose="02010509060101010101" charset="-122"/>
              </a:rPr>
              <a:t>应用BIM技术进行各专业深化设</a:t>
            </a:r>
            <a:endParaRPr sz="1800">
              <a:solidFill>
                <a:srgbClr val="FF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计</a:t>
            </a:r>
            <a:r>
              <a:rPr sz="1800">
                <a:solidFill>
                  <a:srgbClr val="000000"/>
                </a:solidFill>
                <a:latin typeface="隶书" panose="02010509060101010101" charset="-122"/>
                <a:cs typeface="隶书" panose="02010509060101010101" charset="-122"/>
              </a:rPr>
              <a:t>。形成全专业的深化设计BIM</a:t>
            </a:r>
            <a:endParaRPr sz="1800">
              <a:solidFill>
                <a:srgbClr val="00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000000"/>
                </a:solidFill>
                <a:latin typeface="隶书" panose="02010509060101010101" charset="-122"/>
                <a:cs typeface="隶书" panose="02010509060101010101" charset="-122"/>
              </a:rPr>
              <a:t>模型，减少设计问题对施工的</a:t>
            </a:r>
            <a:endParaRPr sz="1800">
              <a:solidFill>
                <a:srgbClr val="00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000000"/>
                </a:solidFill>
                <a:latin typeface="隶书" panose="02010509060101010101" charset="-122"/>
                <a:cs typeface="隶书" panose="02010509060101010101" charset="-122"/>
              </a:rPr>
              <a:t>影响.</a:t>
            </a:r>
            <a:endParaRPr sz="1800">
              <a:solidFill>
                <a:srgbClr val="000000"/>
              </a:solidFill>
              <a:latin typeface="隶书" panose="02010509060101010101" charset="-122"/>
              <a:cs typeface="隶书" panose="02010509060101010101" charset="-122"/>
            </a:endParaRPr>
          </a:p>
        </p:txBody>
      </p:sp>
      <p:sp>
        <p:nvSpPr>
          <p:cNvPr id="7" name="object 7"/>
          <p:cNvSpPr txBox="1"/>
          <p:nvPr/>
        </p:nvSpPr>
        <p:spPr>
          <a:xfrm>
            <a:off x="1525906" y="2165748"/>
            <a:ext cx="3238500" cy="81534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000000"/>
                </a:solidFill>
                <a:latin typeface="隶书" panose="02010509060101010101" charset="-122"/>
                <a:cs typeface="隶书" panose="02010509060101010101" charset="-122"/>
              </a:rPr>
              <a:t>选择较为成熟的</a:t>
            </a:r>
            <a:r>
              <a:rPr sz="1800">
                <a:solidFill>
                  <a:srgbClr val="FF0000"/>
                </a:solidFill>
                <a:latin typeface="隶书" panose="02010509060101010101" charset="-122"/>
                <a:cs typeface="隶书" panose="02010509060101010101" charset="-122"/>
              </a:rPr>
              <a:t>基于BIM的管理</a:t>
            </a:r>
            <a:endParaRPr sz="1800">
              <a:solidFill>
                <a:srgbClr val="FF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平台</a:t>
            </a:r>
            <a:r>
              <a:rPr sz="1800">
                <a:solidFill>
                  <a:srgbClr val="000000"/>
                </a:solidFill>
                <a:latin typeface="隶书" panose="02010509060101010101" charset="-122"/>
                <a:cs typeface="隶书" panose="02010509060101010101" charset="-122"/>
              </a:rPr>
              <a:t>，收集整理项目动态管理</a:t>
            </a:r>
            <a:endParaRPr sz="1800">
              <a:solidFill>
                <a:srgbClr val="00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000000"/>
                </a:solidFill>
                <a:latin typeface="隶书" panose="02010509060101010101" charset="-122"/>
                <a:cs typeface="隶书" panose="02010509060101010101" charset="-122"/>
              </a:rPr>
              <a:t>和信息</a:t>
            </a:r>
            <a:endParaRPr sz="1800">
              <a:solidFill>
                <a:srgbClr val="000000"/>
              </a:solidFill>
              <a:latin typeface="隶书" panose="02010509060101010101" charset="-122"/>
              <a:cs typeface="隶书" panose="02010509060101010101" charset="-122"/>
            </a:endParaRPr>
          </a:p>
        </p:txBody>
      </p:sp>
      <p:sp>
        <p:nvSpPr>
          <p:cNvPr id="8" name="object 8"/>
          <p:cNvSpPr txBox="1"/>
          <p:nvPr/>
        </p:nvSpPr>
        <p:spPr>
          <a:xfrm>
            <a:off x="5064125" y="2261922"/>
            <a:ext cx="609600"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项目</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管理</a:t>
            </a:r>
            <a:endParaRPr sz="1800">
              <a:solidFill>
                <a:srgbClr val="FFFFFF"/>
              </a:solidFill>
              <a:latin typeface="POJUIF+MicrosoftYaHei-Bold" panose="02000500000000000000"/>
              <a:cs typeface="POJUIF+MicrosoftYaHei-Bold" panose="02000500000000000000"/>
            </a:endParaRPr>
          </a:p>
        </p:txBody>
      </p:sp>
      <p:sp>
        <p:nvSpPr>
          <p:cNvPr id="9" name="object 9"/>
          <p:cNvSpPr txBox="1"/>
          <p:nvPr/>
        </p:nvSpPr>
        <p:spPr>
          <a:xfrm>
            <a:off x="6547484" y="2303832"/>
            <a:ext cx="609600"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深化</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设计</a:t>
            </a:r>
            <a:endParaRPr sz="1800">
              <a:solidFill>
                <a:srgbClr val="FFFFFF"/>
              </a:solidFill>
              <a:latin typeface="POJUIF+MicrosoftYaHei-Bold" panose="02000500000000000000"/>
              <a:cs typeface="POJUIF+MicrosoftYaHei-Bold" panose="02000500000000000000"/>
            </a:endParaRPr>
          </a:p>
        </p:txBody>
      </p:sp>
      <p:sp>
        <p:nvSpPr>
          <p:cNvPr id="10" name="object 10"/>
          <p:cNvSpPr txBox="1"/>
          <p:nvPr/>
        </p:nvSpPr>
        <p:spPr>
          <a:xfrm>
            <a:off x="626751" y="3496078"/>
            <a:ext cx="3238500"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FF0000"/>
                </a:solidFill>
                <a:latin typeface="隶书" panose="02010509060101010101" charset="-122"/>
                <a:cs typeface="隶书" panose="02010509060101010101" charset="-122"/>
              </a:rPr>
              <a:t>利用BIM可视化模拟各类方案，</a:t>
            </a:r>
            <a:endParaRPr sz="1800">
              <a:solidFill>
                <a:srgbClr val="FF0000"/>
              </a:solidFill>
              <a:latin typeface="隶书" panose="02010509060101010101" charset="-122"/>
              <a:cs typeface="隶书" panose="02010509060101010101" charset="-122"/>
            </a:endParaRPr>
          </a:p>
        </p:txBody>
      </p:sp>
      <p:sp>
        <p:nvSpPr>
          <p:cNvPr id="11" name="object 11"/>
          <p:cNvSpPr txBox="1"/>
          <p:nvPr/>
        </p:nvSpPr>
        <p:spPr>
          <a:xfrm>
            <a:off x="8347718" y="3707533"/>
            <a:ext cx="3124200" cy="81533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FF0000"/>
                </a:solidFill>
                <a:latin typeface="隶书" panose="02010509060101010101" charset="-122"/>
                <a:cs typeface="隶书" panose="02010509060101010101" charset="-122"/>
              </a:rPr>
              <a:t>为场地布置、钢结构、幕墙、</a:t>
            </a:r>
            <a:endParaRPr sz="1800">
              <a:solidFill>
                <a:srgbClr val="FF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机电、装修等工厂加工</a:t>
            </a:r>
            <a:r>
              <a:rPr sz="1800">
                <a:solidFill>
                  <a:srgbClr val="000000"/>
                </a:solidFill>
                <a:latin typeface="隶书" panose="02010509060101010101" charset="-122"/>
                <a:cs typeface="隶书" panose="02010509060101010101" charset="-122"/>
              </a:rPr>
              <a:t>提供可</a:t>
            </a:r>
            <a:endParaRPr sz="1800">
              <a:solidFill>
                <a:srgbClr val="00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000000"/>
                </a:solidFill>
                <a:latin typeface="隶书" panose="02010509060101010101" charset="-122"/>
                <a:cs typeface="隶书" panose="02010509060101010101" charset="-122"/>
              </a:rPr>
              <a:t>靠数据，保障到场运输安装</a:t>
            </a:r>
            <a:endParaRPr sz="1800">
              <a:solidFill>
                <a:srgbClr val="000000"/>
              </a:solidFill>
              <a:latin typeface="隶书" panose="02010509060101010101" charset="-122"/>
              <a:cs typeface="隶书" panose="02010509060101010101" charset="-122"/>
            </a:endParaRPr>
          </a:p>
        </p:txBody>
      </p:sp>
      <p:sp>
        <p:nvSpPr>
          <p:cNvPr id="12" name="object 12"/>
          <p:cNvSpPr txBox="1"/>
          <p:nvPr/>
        </p:nvSpPr>
        <p:spPr>
          <a:xfrm>
            <a:off x="5735956" y="3744013"/>
            <a:ext cx="620519"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BIM</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应用</a:t>
            </a:r>
            <a:endParaRPr sz="1800">
              <a:solidFill>
                <a:srgbClr val="FFFFFF"/>
              </a:solidFill>
              <a:latin typeface="POJUIF+MicrosoftYaHei-Bold" panose="02000500000000000000"/>
              <a:cs typeface="POJUIF+MicrosoftYaHei-Bold" panose="02000500000000000000"/>
            </a:endParaRPr>
          </a:p>
        </p:txBody>
      </p:sp>
      <p:sp>
        <p:nvSpPr>
          <p:cNvPr id="13" name="object 13"/>
          <p:cNvSpPr txBox="1"/>
          <p:nvPr/>
        </p:nvSpPr>
        <p:spPr>
          <a:xfrm>
            <a:off x="626752" y="3770398"/>
            <a:ext cx="3124201" cy="81533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FF0000"/>
                </a:solidFill>
                <a:latin typeface="隶书" panose="02010509060101010101" charset="-122"/>
                <a:cs typeface="隶书" panose="02010509060101010101" charset="-122"/>
              </a:rPr>
              <a:t>对复杂施工技术方案、节点、</a:t>
            </a:r>
            <a:endParaRPr sz="1800">
              <a:solidFill>
                <a:srgbClr val="FF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施工工序进行验证</a:t>
            </a:r>
            <a:r>
              <a:rPr sz="1800">
                <a:solidFill>
                  <a:srgbClr val="000000"/>
                </a:solidFill>
                <a:latin typeface="隶书" panose="02010509060101010101" charset="-122"/>
                <a:cs typeface="隶书" panose="02010509060101010101" charset="-122"/>
              </a:rPr>
              <a:t>。进行可视</a:t>
            </a:r>
            <a:endParaRPr sz="1800">
              <a:solidFill>
                <a:srgbClr val="00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000000"/>
                </a:solidFill>
                <a:latin typeface="隶书" panose="02010509060101010101" charset="-122"/>
                <a:cs typeface="隶书" panose="02010509060101010101" charset="-122"/>
              </a:rPr>
              <a:t>化交底，提高项目管理效益</a:t>
            </a:r>
            <a:endParaRPr sz="1800">
              <a:solidFill>
                <a:srgbClr val="000000"/>
              </a:solidFill>
              <a:latin typeface="隶书" panose="02010509060101010101" charset="-122"/>
              <a:cs typeface="隶书" panose="02010509060101010101" charset="-122"/>
            </a:endParaRPr>
          </a:p>
        </p:txBody>
      </p:sp>
      <p:sp>
        <p:nvSpPr>
          <p:cNvPr id="14" name="object 14"/>
          <p:cNvSpPr txBox="1"/>
          <p:nvPr/>
        </p:nvSpPr>
        <p:spPr>
          <a:xfrm>
            <a:off x="4099559" y="3816401"/>
            <a:ext cx="609600"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方案</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模拟</a:t>
            </a:r>
            <a:endParaRPr sz="1800">
              <a:solidFill>
                <a:srgbClr val="FFFFFF"/>
              </a:solidFill>
              <a:latin typeface="POJUIF+MicrosoftYaHei-Bold" panose="02000500000000000000"/>
              <a:cs typeface="POJUIF+MicrosoftYaHei-Bold" panose="02000500000000000000"/>
            </a:endParaRPr>
          </a:p>
        </p:txBody>
      </p:sp>
      <p:sp>
        <p:nvSpPr>
          <p:cNvPr id="15" name="object 15"/>
          <p:cNvSpPr txBox="1"/>
          <p:nvPr/>
        </p:nvSpPr>
        <p:spPr>
          <a:xfrm>
            <a:off x="7411719" y="3816401"/>
            <a:ext cx="609600"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预制</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加工</a:t>
            </a:r>
            <a:endParaRPr sz="1800">
              <a:solidFill>
                <a:srgbClr val="FFFFFF"/>
              </a:solidFill>
              <a:latin typeface="POJUIF+MicrosoftYaHei-Bold" panose="02000500000000000000"/>
              <a:cs typeface="POJUIF+MicrosoftYaHei-Bold" panose="02000500000000000000"/>
            </a:endParaRPr>
          </a:p>
        </p:txBody>
      </p:sp>
      <p:sp>
        <p:nvSpPr>
          <p:cNvPr id="16" name="object 16"/>
          <p:cNvSpPr txBox="1"/>
          <p:nvPr/>
        </p:nvSpPr>
        <p:spPr>
          <a:xfrm>
            <a:off x="759469" y="5006107"/>
            <a:ext cx="3924300" cy="108966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000000"/>
                </a:solidFill>
                <a:latin typeface="隶书" panose="02010509060101010101" charset="-122"/>
                <a:cs typeface="隶书" panose="02010509060101010101" charset="-122"/>
              </a:rPr>
              <a:t>将BIM工作与施工现场管理紧密结合，</a:t>
            </a:r>
            <a:endParaRPr sz="1800">
              <a:solidFill>
                <a:srgbClr val="00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实现基于BIM的进度、成本、竣工交</a:t>
            </a:r>
            <a:endParaRPr sz="1800">
              <a:solidFill>
                <a:srgbClr val="FF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FF0000"/>
                </a:solidFill>
                <a:latin typeface="隶书" panose="02010509060101010101" charset="-122"/>
                <a:cs typeface="隶书" panose="02010509060101010101" charset="-122"/>
              </a:rPr>
              <a:t>付管理</a:t>
            </a:r>
            <a:r>
              <a:rPr sz="1800">
                <a:solidFill>
                  <a:srgbClr val="000000"/>
                </a:solidFill>
                <a:latin typeface="隶书" panose="02010509060101010101" charset="-122"/>
                <a:cs typeface="隶书" panose="02010509060101010101" charset="-122"/>
              </a:rPr>
              <a:t>，提高对各专业分包及独立</a:t>
            </a:r>
            <a:endParaRPr sz="1800">
              <a:solidFill>
                <a:srgbClr val="00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000000"/>
                </a:solidFill>
                <a:latin typeface="隶书" panose="02010509060101010101" charset="-122"/>
                <a:cs typeface="隶书" panose="02010509060101010101" charset="-122"/>
              </a:rPr>
              <a:t>承包商的管理水平和现场协调能力</a:t>
            </a:r>
            <a:endParaRPr sz="1800">
              <a:solidFill>
                <a:srgbClr val="000000"/>
              </a:solidFill>
              <a:latin typeface="隶书" panose="02010509060101010101" charset="-122"/>
              <a:cs typeface="隶书" panose="02010509060101010101" charset="-122"/>
            </a:endParaRPr>
          </a:p>
        </p:txBody>
      </p:sp>
      <p:sp>
        <p:nvSpPr>
          <p:cNvPr id="17" name="object 17"/>
          <p:cNvSpPr txBox="1"/>
          <p:nvPr/>
        </p:nvSpPr>
        <p:spPr>
          <a:xfrm>
            <a:off x="7700019" y="5084213"/>
            <a:ext cx="3124200" cy="108966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a:solidFill>
                  <a:srgbClr val="000000"/>
                </a:solidFill>
                <a:latin typeface="隶书" panose="02010509060101010101" charset="-122"/>
                <a:cs typeface="隶书" panose="02010509060101010101" charset="-122"/>
              </a:rPr>
              <a:t>应用BIM5D软件辅助项目进行</a:t>
            </a:r>
            <a:endParaRPr sz="1800">
              <a:solidFill>
                <a:srgbClr val="00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000000"/>
                </a:solidFill>
                <a:latin typeface="隶书" panose="02010509060101010101" charset="-122"/>
                <a:cs typeface="隶书" panose="02010509060101010101" charset="-122"/>
              </a:rPr>
              <a:t>质量、安全、进度管控。开发</a:t>
            </a:r>
            <a:endParaRPr sz="1800">
              <a:solidFill>
                <a:srgbClr val="000000"/>
              </a:solidFill>
              <a:latin typeface="隶书" panose="02010509060101010101" charset="-122"/>
              <a:cs typeface="隶书" panose="02010509060101010101" charset="-122"/>
            </a:endParaRPr>
          </a:p>
          <a:p>
            <a:pPr marL="0" marR="0">
              <a:lnSpc>
                <a:spcPts val="1800"/>
              </a:lnSpc>
              <a:spcBef>
                <a:spcPts val="310"/>
              </a:spcBef>
              <a:spcAft>
                <a:spcPct val="0"/>
              </a:spcAft>
            </a:pPr>
            <a:r>
              <a:rPr sz="1800">
                <a:solidFill>
                  <a:srgbClr val="000000"/>
                </a:solidFill>
                <a:latin typeface="隶书" panose="02010509060101010101" charset="-122"/>
                <a:cs typeface="隶书" panose="02010509060101010101" charset="-122"/>
              </a:rPr>
              <a:t>基于</a:t>
            </a:r>
            <a:r>
              <a:rPr sz="1800">
                <a:solidFill>
                  <a:srgbClr val="FF0000"/>
                </a:solidFill>
                <a:latin typeface="隶书" panose="02010509060101010101" charset="-122"/>
                <a:cs typeface="隶书" panose="02010509060101010101" charset="-122"/>
              </a:rPr>
              <a:t>手机端的BIM管理平台</a:t>
            </a:r>
            <a:endParaRPr sz="1800">
              <a:solidFill>
                <a:srgbClr val="FF0000"/>
              </a:solidFill>
              <a:latin typeface="隶书" panose="02010509060101010101" charset="-122"/>
              <a:cs typeface="隶书" panose="02010509060101010101" charset="-122"/>
            </a:endParaRPr>
          </a:p>
          <a:p>
            <a:pPr marL="0" marR="0">
              <a:lnSpc>
                <a:spcPts val="1800"/>
              </a:lnSpc>
              <a:spcBef>
                <a:spcPts val="360"/>
              </a:spcBef>
              <a:spcAft>
                <a:spcPct val="0"/>
              </a:spcAft>
            </a:pPr>
            <a:r>
              <a:rPr sz="1800">
                <a:solidFill>
                  <a:srgbClr val="FF0000"/>
                </a:solidFill>
                <a:latin typeface="隶书" panose="02010509060101010101" charset="-122"/>
                <a:cs typeface="隶书" panose="02010509060101010101" charset="-122"/>
              </a:rPr>
              <a:t>实时掌握</a:t>
            </a:r>
            <a:r>
              <a:rPr sz="1800">
                <a:solidFill>
                  <a:srgbClr val="000000"/>
                </a:solidFill>
                <a:latin typeface="隶书" panose="02010509060101010101" charset="-122"/>
                <a:cs typeface="隶书" panose="02010509060101010101" charset="-122"/>
              </a:rPr>
              <a:t>项目动态管理和信息</a:t>
            </a:r>
            <a:endParaRPr sz="1800">
              <a:solidFill>
                <a:srgbClr val="000000"/>
              </a:solidFill>
              <a:latin typeface="隶书" panose="02010509060101010101" charset="-122"/>
              <a:cs typeface="隶书" panose="02010509060101010101" charset="-122"/>
            </a:endParaRPr>
          </a:p>
        </p:txBody>
      </p:sp>
      <p:sp>
        <p:nvSpPr>
          <p:cNvPr id="18" name="object 18"/>
          <p:cNvSpPr txBox="1"/>
          <p:nvPr/>
        </p:nvSpPr>
        <p:spPr>
          <a:xfrm>
            <a:off x="4819650" y="5193082"/>
            <a:ext cx="609600" cy="61413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商务</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管理</a:t>
            </a:r>
            <a:endParaRPr sz="1800">
              <a:solidFill>
                <a:srgbClr val="FFFFFF"/>
              </a:solidFill>
              <a:latin typeface="POJUIF+MicrosoftYaHei-Bold" panose="02000500000000000000"/>
              <a:cs typeface="POJUIF+MicrosoftYaHei-Bold" panose="02000500000000000000"/>
            </a:endParaRPr>
          </a:p>
        </p:txBody>
      </p:sp>
      <p:sp>
        <p:nvSpPr>
          <p:cNvPr id="19" name="object 19"/>
          <p:cNvSpPr txBox="1"/>
          <p:nvPr/>
        </p:nvSpPr>
        <p:spPr>
          <a:xfrm>
            <a:off x="6678295" y="5184192"/>
            <a:ext cx="609600" cy="61413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FFFF"/>
                </a:solidFill>
                <a:latin typeface="POJUIF+MicrosoftYaHei-Bold" panose="02000500000000000000"/>
                <a:cs typeface="POJUIF+MicrosoftYaHei-Bold" panose="02000500000000000000"/>
              </a:rPr>
              <a:t>动态</a:t>
            </a:r>
            <a:endParaRPr sz="1800">
              <a:solidFill>
                <a:srgbClr val="FFFFFF"/>
              </a:solidFill>
              <a:latin typeface="POJUIF+MicrosoftYaHei-Bold" panose="02000500000000000000"/>
              <a:cs typeface="POJUIF+MicrosoftYaHei-Bold" panose="02000500000000000000"/>
            </a:endParaRPr>
          </a:p>
          <a:p>
            <a:pPr marL="0" marR="0">
              <a:lnSpc>
                <a:spcPts val="2160"/>
              </a:lnSpc>
              <a:spcBef>
                <a:spcPct val="0"/>
              </a:spcBef>
              <a:spcAft>
                <a:spcPct val="0"/>
              </a:spcAft>
            </a:pPr>
            <a:r>
              <a:rPr sz="1800">
                <a:solidFill>
                  <a:srgbClr val="FFFFFF"/>
                </a:solidFill>
                <a:latin typeface="POJUIF+MicrosoftYaHei-Bold" panose="02000500000000000000"/>
                <a:cs typeface="POJUIF+MicrosoftYaHei-Bold" panose="02000500000000000000"/>
              </a:rPr>
              <a:t>管理</a:t>
            </a:r>
            <a:endParaRPr sz="1800">
              <a:solidFill>
                <a:srgbClr val="FFFFFF"/>
              </a:solidFill>
              <a:latin typeface="POJUIF+MicrosoftYaHei-Bold" panose="02000500000000000000"/>
              <a:cs typeface="POJUIF+MicrosoftYaHei-Bold" panose="0200050000000000000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1"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443979" y="308997"/>
            <a:ext cx="229489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质量创优方针</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1755139" y="1031926"/>
            <a:ext cx="1752600" cy="33981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FF0000"/>
                </a:solidFill>
                <a:latin typeface="SADUUP+MicrosoftYaHei-Bold" panose="02000500000000000000"/>
                <a:cs typeface="SADUUP+MicrosoftYaHei-Bold" panose="02000500000000000000"/>
              </a:rPr>
              <a:t>质量创优方针：</a:t>
            </a:r>
            <a:endParaRPr sz="1800">
              <a:solidFill>
                <a:srgbClr val="FF0000"/>
              </a:solidFill>
              <a:latin typeface="SADUUP+MicrosoftYaHei-Bold" panose="02000500000000000000"/>
              <a:cs typeface="SADUUP+MicrosoftYaHei-Bold" panose="02000500000000000000"/>
            </a:endParaRPr>
          </a:p>
        </p:txBody>
      </p:sp>
      <p:sp>
        <p:nvSpPr>
          <p:cNvPr id="5" name="object 5"/>
          <p:cNvSpPr txBox="1"/>
          <p:nvPr/>
        </p:nvSpPr>
        <p:spPr>
          <a:xfrm>
            <a:off x="1514475" y="1819962"/>
            <a:ext cx="3950977" cy="33981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C00000"/>
                </a:solidFill>
                <a:latin typeface="SADUUP+MicrosoftYaHei-Bold" panose="02000500000000000000"/>
                <a:cs typeface="SADUUP+MicrosoftYaHei-Bold" panose="02000500000000000000"/>
              </a:rPr>
              <a:t>（1）、重点抓好项目前期质量策划；</a:t>
            </a:r>
            <a:endParaRPr sz="1800">
              <a:solidFill>
                <a:srgbClr val="C00000"/>
              </a:solidFill>
              <a:latin typeface="SADUUP+MicrosoftYaHei-Bold" panose="02000500000000000000"/>
              <a:cs typeface="SADUUP+MicrosoftYaHei-Bold" panose="02000500000000000000"/>
            </a:endParaRPr>
          </a:p>
        </p:txBody>
      </p:sp>
      <p:sp>
        <p:nvSpPr>
          <p:cNvPr id="6" name="object 6"/>
          <p:cNvSpPr txBox="1"/>
          <p:nvPr/>
        </p:nvSpPr>
        <p:spPr>
          <a:xfrm>
            <a:off x="1514475" y="2203501"/>
            <a:ext cx="6694177"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C00000"/>
                </a:solidFill>
                <a:latin typeface="SADUUP+MicrosoftYaHei-Bold" panose="02000500000000000000"/>
                <a:cs typeface="SADUUP+MicrosoftYaHei-Bold" panose="02000500000000000000"/>
              </a:rPr>
              <a:t>（2）、分解创优目标，把阶段性创优目标作为部门检查的重点；</a:t>
            </a:r>
            <a:endParaRPr sz="1800">
              <a:solidFill>
                <a:srgbClr val="C00000"/>
              </a:solidFill>
              <a:latin typeface="SADUUP+MicrosoftYaHei-Bold" panose="02000500000000000000"/>
              <a:cs typeface="SADUUP+MicrosoftYaHei-Bold" panose="02000500000000000000"/>
            </a:endParaRPr>
          </a:p>
          <a:p>
            <a:pPr marL="0" marR="0">
              <a:lnSpc>
                <a:spcPts val="2375"/>
              </a:lnSpc>
              <a:spcBef>
                <a:spcPts val="645"/>
              </a:spcBef>
              <a:spcAft>
                <a:spcPct val="0"/>
              </a:spcAft>
            </a:pPr>
            <a:r>
              <a:rPr sz="1800">
                <a:solidFill>
                  <a:srgbClr val="C00000"/>
                </a:solidFill>
                <a:latin typeface="SADUUP+MicrosoftYaHei-Bold" panose="02000500000000000000"/>
                <a:cs typeface="SADUUP+MicrosoftYaHei-Bold" panose="02000500000000000000"/>
              </a:rPr>
              <a:t>（3）、控制质量关键点，确保整体质量一次优。</a:t>
            </a:r>
            <a:endParaRPr sz="1800">
              <a:solidFill>
                <a:srgbClr val="C00000"/>
              </a:solidFill>
              <a:latin typeface="SADUUP+MicrosoftYaHei-Bold" panose="02000500000000000000"/>
              <a:cs typeface="SADUUP+MicrosoftYaHei-Bold" panose="02000500000000000000"/>
            </a:endParaRPr>
          </a:p>
        </p:txBody>
      </p:sp>
      <p:sp>
        <p:nvSpPr>
          <p:cNvPr id="7" name="object 7"/>
          <p:cNvSpPr txBox="1"/>
          <p:nvPr/>
        </p:nvSpPr>
        <p:spPr>
          <a:xfrm>
            <a:off x="1542417" y="3062657"/>
            <a:ext cx="5410200"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C489D"/>
                </a:solidFill>
                <a:latin typeface="SADUUP+MicrosoftYaHei-Bold" panose="02000500000000000000"/>
                <a:cs typeface="SADUUP+MicrosoftYaHei-Bold" panose="02000500000000000000"/>
              </a:rPr>
              <a:t>通过创优弘扬“工匠精神”，引领企业整体质量提升</a:t>
            </a:r>
            <a:endParaRPr sz="1800">
              <a:solidFill>
                <a:srgbClr val="0C489D"/>
              </a:solidFill>
              <a:latin typeface="SADUUP+MicrosoftYaHei-Bold" panose="02000500000000000000"/>
              <a:cs typeface="SADUUP+MicrosoftYaHei-Bold" panose="02000500000000000000"/>
            </a:endParaRPr>
          </a:p>
          <a:p>
            <a:pPr marL="0" marR="0">
              <a:lnSpc>
                <a:spcPts val="2375"/>
              </a:lnSpc>
              <a:spcBef>
                <a:spcPts val="645"/>
              </a:spcBef>
              <a:spcAft>
                <a:spcPct val="0"/>
              </a:spcAft>
            </a:pPr>
            <a:r>
              <a:rPr sz="1800">
                <a:solidFill>
                  <a:srgbClr val="C00000"/>
                </a:solidFill>
                <a:latin typeface="SADUUP+MicrosoftYaHei-Bold" panose="02000500000000000000"/>
                <a:cs typeface="SADUUP+MicrosoftYaHei-Bold" panose="02000500000000000000"/>
              </a:rPr>
              <a:t>（1）、坚定创优目标，落实创优责任；</a:t>
            </a:r>
            <a:endParaRPr sz="1800">
              <a:solidFill>
                <a:srgbClr val="C00000"/>
              </a:solidFill>
              <a:latin typeface="SADUUP+MicrosoftYaHei-Bold" panose="02000500000000000000"/>
              <a:cs typeface="SADUUP+MicrosoftYaHei-Bold" panose="02000500000000000000"/>
            </a:endParaRPr>
          </a:p>
        </p:txBody>
      </p:sp>
      <p:sp>
        <p:nvSpPr>
          <p:cNvPr id="8" name="object 8"/>
          <p:cNvSpPr txBox="1"/>
          <p:nvPr/>
        </p:nvSpPr>
        <p:spPr>
          <a:xfrm>
            <a:off x="1542419" y="3829737"/>
            <a:ext cx="5779777"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C00000"/>
                </a:solidFill>
                <a:latin typeface="SADUUP+MicrosoftYaHei-Bold" panose="02000500000000000000"/>
                <a:cs typeface="SADUUP+MicrosoftYaHei-Bold" panose="02000500000000000000"/>
              </a:rPr>
              <a:t>（2）、推广宣传创优项目的先进工艺，示范创优做法；</a:t>
            </a:r>
            <a:endParaRPr sz="1800">
              <a:solidFill>
                <a:srgbClr val="C00000"/>
              </a:solidFill>
              <a:latin typeface="SADUUP+MicrosoftYaHei-Bold" panose="02000500000000000000"/>
              <a:cs typeface="SADUUP+MicrosoftYaHei-Bold" panose="02000500000000000000"/>
            </a:endParaRPr>
          </a:p>
          <a:p>
            <a:pPr marL="0" marR="0">
              <a:lnSpc>
                <a:spcPts val="2375"/>
              </a:lnSpc>
              <a:spcBef>
                <a:spcPts val="645"/>
              </a:spcBef>
              <a:spcAft>
                <a:spcPct val="0"/>
              </a:spcAft>
            </a:pPr>
            <a:r>
              <a:rPr sz="1800">
                <a:solidFill>
                  <a:srgbClr val="C00000"/>
                </a:solidFill>
                <a:latin typeface="SADUUP+MicrosoftYaHei-Bold" panose="02000500000000000000"/>
                <a:cs typeface="SADUUP+MicrosoftYaHei-Bold" panose="02000500000000000000"/>
              </a:rPr>
              <a:t>（3）、牢固树立质量红线意识；</a:t>
            </a:r>
            <a:endParaRPr sz="1800">
              <a:solidFill>
                <a:srgbClr val="C00000"/>
              </a:solidFill>
              <a:latin typeface="SADUUP+MicrosoftYaHei-Bold" panose="02000500000000000000"/>
              <a:cs typeface="SADUUP+MicrosoftYaHei-Bold" panose="02000500000000000000"/>
            </a:endParaRPr>
          </a:p>
        </p:txBody>
      </p:sp>
      <p:sp>
        <p:nvSpPr>
          <p:cNvPr id="9" name="object 9"/>
          <p:cNvSpPr txBox="1"/>
          <p:nvPr/>
        </p:nvSpPr>
        <p:spPr>
          <a:xfrm>
            <a:off x="1542419" y="4596817"/>
            <a:ext cx="6008377" cy="11069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C00000"/>
                </a:solidFill>
                <a:latin typeface="SADUUP+MicrosoftYaHei-Bold" panose="02000500000000000000"/>
                <a:cs typeface="SADUUP+MicrosoftYaHei-Bold" panose="02000500000000000000"/>
              </a:rPr>
              <a:t>（4）、推行质量通病治理方案，积极推广优秀施工工艺。</a:t>
            </a:r>
            <a:endParaRPr sz="1800">
              <a:solidFill>
                <a:srgbClr val="C00000"/>
              </a:solidFill>
              <a:latin typeface="SADUUP+MicrosoftYaHei-Bold" panose="02000500000000000000"/>
              <a:cs typeface="SADUUP+MicrosoftYaHei-Bold" panose="02000500000000000000"/>
            </a:endParaRPr>
          </a:p>
          <a:p>
            <a:pPr marL="67945" marR="0">
              <a:lnSpc>
                <a:spcPts val="2375"/>
              </a:lnSpc>
              <a:spcBef>
                <a:spcPts val="645"/>
              </a:spcBef>
              <a:spcAft>
                <a:spcPct val="0"/>
              </a:spcAft>
            </a:pPr>
            <a:r>
              <a:rPr sz="1800">
                <a:solidFill>
                  <a:srgbClr val="0C489D"/>
                </a:solidFill>
                <a:latin typeface="SADUUP+MicrosoftYaHei-Bold" panose="02000500000000000000"/>
                <a:cs typeface="SADUUP+MicrosoftYaHei-Bold" panose="02000500000000000000"/>
              </a:rPr>
              <a:t>坚持“策划先行、样板引路、过程控制、一次成优”</a:t>
            </a:r>
            <a:endParaRPr sz="1800">
              <a:solidFill>
                <a:srgbClr val="0C489D"/>
              </a:solidFill>
              <a:latin typeface="SADUUP+MicrosoftYaHei-Bold" panose="02000500000000000000"/>
              <a:cs typeface="SADUUP+MicrosoftYaHei-Bold" panose="02000500000000000000"/>
            </a:endParaRPr>
          </a:p>
          <a:p>
            <a:pPr marL="0" marR="0">
              <a:lnSpc>
                <a:spcPts val="2375"/>
              </a:lnSpc>
              <a:spcBef>
                <a:spcPts val="645"/>
              </a:spcBef>
              <a:spcAft>
                <a:spcPct val="0"/>
              </a:spcAft>
            </a:pPr>
            <a:r>
              <a:rPr sz="1800">
                <a:solidFill>
                  <a:srgbClr val="C00000"/>
                </a:solidFill>
                <a:latin typeface="SADUUP+MicrosoftYaHei-Bold" panose="02000500000000000000"/>
                <a:cs typeface="SADUUP+MicrosoftYaHei-Bold" panose="02000500000000000000"/>
              </a:rPr>
              <a:t>（1）、重点抓好项目前期质量策划；</a:t>
            </a:r>
            <a:endParaRPr sz="1800">
              <a:solidFill>
                <a:srgbClr val="C00000"/>
              </a:solidFill>
              <a:latin typeface="SADUUP+MicrosoftYaHei-Bold" panose="02000500000000000000"/>
              <a:cs typeface="SADUUP+MicrosoftYaHei-Bold" panose="02000500000000000000"/>
            </a:endParaRPr>
          </a:p>
        </p:txBody>
      </p:sp>
      <p:sp>
        <p:nvSpPr>
          <p:cNvPr id="10" name="object 10"/>
          <p:cNvSpPr txBox="1"/>
          <p:nvPr/>
        </p:nvSpPr>
        <p:spPr>
          <a:xfrm>
            <a:off x="1542420" y="5747446"/>
            <a:ext cx="6694177"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C00000"/>
                </a:solidFill>
                <a:latin typeface="SADUUP+MicrosoftYaHei-Bold" panose="02000500000000000000"/>
                <a:cs typeface="SADUUP+MicrosoftYaHei-Bold" panose="02000500000000000000"/>
              </a:rPr>
              <a:t>（2）、分解创优目标，把阶段性创优目标作为部门检查的重点；</a:t>
            </a:r>
            <a:endParaRPr sz="1800">
              <a:solidFill>
                <a:srgbClr val="C00000"/>
              </a:solidFill>
              <a:latin typeface="SADUUP+MicrosoftYaHei-Bold" panose="02000500000000000000"/>
              <a:cs typeface="SADUUP+MicrosoftYaHei-Bold" panose="02000500000000000000"/>
            </a:endParaRPr>
          </a:p>
          <a:p>
            <a:pPr marL="0" marR="0">
              <a:lnSpc>
                <a:spcPts val="2375"/>
              </a:lnSpc>
              <a:spcBef>
                <a:spcPts val="645"/>
              </a:spcBef>
              <a:spcAft>
                <a:spcPct val="0"/>
              </a:spcAft>
            </a:pPr>
            <a:r>
              <a:rPr sz="1800">
                <a:solidFill>
                  <a:srgbClr val="C00000"/>
                </a:solidFill>
                <a:latin typeface="SADUUP+MicrosoftYaHei-Bold" panose="02000500000000000000"/>
                <a:cs typeface="SADUUP+MicrosoftYaHei-Bold" panose="02000500000000000000"/>
              </a:rPr>
              <a:t>（3）、控制质量关键点，确保整体质量一次优。</a:t>
            </a:r>
            <a:endParaRPr sz="1800">
              <a:solidFill>
                <a:srgbClr val="C00000"/>
              </a:solidFill>
              <a:latin typeface="SADUUP+MicrosoftYaHei-Bold" panose="02000500000000000000"/>
              <a:cs typeface="SADUUP+MicrosoftYaHei-Bold" panose="0200050000000000000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655295" y="3435939"/>
            <a:ext cx="628015" cy="5137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745"/>
              </a:lnSpc>
              <a:spcBef>
                <a:spcPct val="0"/>
              </a:spcBef>
              <a:spcAft>
                <a:spcPct val="0"/>
              </a:spcAft>
            </a:pPr>
            <a:r>
              <a:rPr sz="3750">
                <a:solidFill>
                  <a:srgbClr val="FFFFFF"/>
                </a:solidFill>
                <a:latin typeface="宋体" panose="02010600030101010101" pitchFamily="2" charset="-122"/>
                <a:cs typeface="宋体" panose="02010600030101010101" pitchFamily="2" charset="-122"/>
              </a:rPr>
              <a:t>02</a:t>
            </a:r>
            <a:endParaRPr sz="3750">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4593590" y="4317094"/>
            <a:ext cx="3707765" cy="70773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5270"/>
              </a:lnSpc>
              <a:spcBef>
                <a:spcPct val="0"/>
              </a:spcBef>
              <a:spcAft>
                <a:spcPct val="0"/>
              </a:spcAft>
            </a:pPr>
            <a:r>
              <a:rPr sz="4000">
                <a:solidFill>
                  <a:srgbClr val="0070C0"/>
                </a:solidFill>
                <a:latin typeface="MEROUQ+MicrosoftYaHei-Bold" panose="02000500000000000000"/>
                <a:cs typeface="MEROUQ+MicrosoftYaHei-Bold" panose="02000500000000000000"/>
              </a:rPr>
              <a:t>创优组织及措施</a:t>
            </a:r>
            <a:endParaRPr sz="4000">
              <a:solidFill>
                <a:srgbClr val="0070C0"/>
              </a:solidFill>
              <a:latin typeface="MEROUQ+MicrosoftYaHei-Bold" panose="02000500000000000000"/>
              <a:cs typeface="MEROUQ+MicrosoftYaHei-Bold" panose="0200050000000000000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7"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265545" y="308997"/>
            <a:ext cx="2652395"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企业层面的措施</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869314" y="1051237"/>
            <a:ext cx="7136765"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C00000"/>
                </a:solidFill>
                <a:latin typeface="SDSSQO+MicrosoftYaHei-Bold" panose="02000500000000000000"/>
                <a:cs typeface="SDSSQO+MicrosoftYaHei-Bold" panose="02000500000000000000"/>
              </a:rPr>
              <a:t>制定相关制度及标准，全力做好制度执行，执行标准落实</a:t>
            </a:r>
            <a:endParaRPr sz="2200">
              <a:solidFill>
                <a:srgbClr val="C00000"/>
              </a:solidFill>
              <a:latin typeface="SDSSQO+MicrosoftYaHei-Bold" panose="02000500000000000000"/>
              <a:cs typeface="SDSSQO+MicrosoftYaHei-Bold" panose="02000500000000000000"/>
            </a:endParaRPr>
          </a:p>
        </p:txBody>
      </p:sp>
      <p:sp>
        <p:nvSpPr>
          <p:cNvPr id="5" name="object 5"/>
          <p:cNvSpPr txBox="1"/>
          <p:nvPr/>
        </p:nvSpPr>
        <p:spPr>
          <a:xfrm>
            <a:off x="583565" y="1532307"/>
            <a:ext cx="11037577" cy="75129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SDSSQO+MicrosoftYaHei-Bold" panose="02000500000000000000"/>
                <a:cs typeface="SDSSQO+MicrosoftYaHei-Bold" panose="02000500000000000000"/>
              </a:rPr>
              <a:t>1、紧扣集团战略发展要求和质量管理需求，建立健全质量管理体系，持续加强制度建设，编制、修订科技质</a:t>
            </a:r>
            <a:endParaRPr sz="1800">
              <a:solidFill>
                <a:srgbClr val="000000"/>
              </a:solidFill>
              <a:latin typeface="SDSSQO+MicrosoftYaHei-Bold" panose="02000500000000000000"/>
              <a:cs typeface="SDSSQO+MicrosoftYaHei-Bold" panose="02000500000000000000"/>
            </a:endParaRPr>
          </a:p>
          <a:p>
            <a:pPr marL="0" marR="0">
              <a:lnSpc>
                <a:spcPts val="2375"/>
              </a:lnSpc>
              <a:spcBef>
                <a:spcPts val="815"/>
              </a:spcBef>
              <a:spcAft>
                <a:spcPct val="0"/>
              </a:spcAft>
            </a:pPr>
            <a:r>
              <a:rPr sz="1800">
                <a:solidFill>
                  <a:srgbClr val="000000"/>
                </a:solidFill>
                <a:latin typeface="SDSSQO+MicrosoftYaHei-Bold" panose="02000500000000000000"/>
                <a:cs typeface="SDSSQO+MicrosoftYaHei-Bold" panose="02000500000000000000"/>
              </a:rPr>
              <a:t>量管理制度，规范管理程序，明确管理责任</a:t>
            </a:r>
            <a:r>
              <a:rPr sz="1800" spc="85">
                <a:solidFill>
                  <a:srgbClr val="000000"/>
                </a:solidFill>
                <a:latin typeface="SDSSQO+MicrosoftYaHei-Bold" panose="02000500000000000000"/>
                <a:cs typeface="SDSSQO+MicrosoftYaHei-Bold" panose="02000500000000000000"/>
              </a:rPr>
              <a:t> </a:t>
            </a:r>
            <a:r>
              <a:rPr sz="1800">
                <a:solidFill>
                  <a:srgbClr val="000000"/>
                </a:solidFill>
                <a:latin typeface="SDSSQO+MicrosoftYaHei-Bold" panose="02000500000000000000"/>
                <a:cs typeface="SDSSQO+MicrosoftYaHei-Bold" panose="02000500000000000000"/>
              </a:rPr>
              <a:t>。</a:t>
            </a:r>
            <a:endParaRPr sz="1800">
              <a:solidFill>
                <a:srgbClr val="000000"/>
              </a:solidFill>
              <a:latin typeface="SDSSQO+MicrosoftYaHei-Bold" panose="02000500000000000000"/>
              <a:cs typeface="SDSSQO+MicrosoftYaHei-Bold" panose="02000500000000000000"/>
            </a:endParaRPr>
          </a:p>
        </p:txBody>
      </p:sp>
      <p:sp>
        <p:nvSpPr>
          <p:cNvPr id="6" name="object 6"/>
          <p:cNvSpPr txBox="1"/>
          <p:nvPr/>
        </p:nvSpPr>
        <p:spPr>
          <a:xfrm>
            <a:off x="583566" y="2355267"/>
            <a:ext cx="10808977" cy="75129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SDSSQO+MicrosoftYaHei-Bold" panose="02000500000000000000"/>
                <a:cs typeface="SDSSQO+MicrosoftYaHei-Bold" panose="02000500000000000000"/>
              </a:rPr>
              <a:t>2、对于新发布的制度，落实各层级的宣贯培训，把制度的执行作为分公司、项目部的一项重要考核内容。</a:t>
            </a:r>
            <a:endParaRPr sz="1800">
              <a:solidFill>
                <a:srgbClr val="000000"/>
              </a:solidFill>
              <a:latin typeface="SDSSQO+MicrosoftYaHei-Bold" panose="02000500000000000000"/>
              <a:cs typeface="SDSSQO+MicrosoftYaHei-Bold" panose="02000500000000000000"/>
            </a:endParaRPr>
          </a:p>
          <a:p>
            <a:pPr marL="0" marR="0">
              <a:lnSpc>
                <a:spcPts val="2375"/>
              </a:lnSpc>
              <a:spcBef>
                <a:spcPts val="815"/>
              </a:spcBef>
              <a:spcAft>
                <a:spcPct val="0"/>
              </a:spcAft>
            </a:pPr>
            <a:r>
              <a:rPr sz="1800">
                <a:solidFill>
                  <a:srgbClr val="000000"/>
                </a:solidFill>
                <a:latin typeface="SDSSQO+MicrosoftYaHei-Bold" panose="02000500000000000000"/>
                <a:cs typeface="SDSSQO+MicrosoftYaHei-Bold" panose="02000500000000000000"/>
              </a:rPr>
              <a:t>3、通过完善制度、细化标准，促进质量管理标准化、施工管理精细化。</a:t>
            </a:r>
            <a:endParaRPr sz="1800">
              <a:solidFill>
                <a:srgbClr val="000000"/>
              </a:solidFill>
              <a:latin typeface="SDSSQO+MicrosoftYaHei-Bold" panose="02000500000000000000"/>
              <a:cs typeface="SDSSQO+MicrosoftYaHei-Bold" panose="02000500000000000000"/>
            </a:endParaRPr>
          </a:p>
        </p:txBody>
      </p:sp>
      <p:sp>
        <p:nvSpPr>
          <p:cNvPr id="7" name="object 7"/>
          <p:cNvSpPr txBox="1"/>
          <p:nvPr/>
        </p:nvSpPr>
        <p:spPr>
          <a:xfrm>
            <a:off x="1703070" y="3484641"/>
            <a:ext cx="1530350"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内控管理手册</a:t>
            </a:r>
            <a:endParaRPr sz="1800" spc="10">
              <a:solidFill>
                <a:srgbClr val="000000"/>
              </a:solidFill>
              <a:latin typeface="宋体" panose="02010600030101010101" pitchFamily="2" charset="-122"/>
              <a:cs typeface="宋体" panose="02010600030101010101" pitchFamily="2" charset="-122"/>
            </a:endParaRPr>
          </a:p>
        </p:txBody>
      </p:sp>
      <p:sp>
        <p:nvSpPr>
          <p:cNvPr id="8" name="object 8"/>
          <p:cNvSpPr txBox="1"/>
          <p:nvPr/>
        </p:nvSpPr>
        <p:spPr>
          <a:xfrm>
            <a:off x="5227320" y="3484641"/>
            <a:ext cx="1990090" cy="824864"/>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集中采购管理办法</a:t>
            </a:r>
            <a:endParaRPr sz="1800" spc="10">
              <a:solidFill>
                <a:srgbClr val="000000"/>
              </a:solidFill>
              <a:latin typeface="宋体" panose="02010600030101010101" pitchFamily="2" charset="-122"/>
              <a:cs typeface="宋体" panose="02010600030101010101" pitchFamily="2" charset="-122"/>
            </a:endParaRPr>
          </a:p>
          <a:p>
            <a:pPr marL="0" marR="0">
              <a:lnSpc>
                <a:spcPts val="1800"/>
              </a:lnSpc>
              <a:spcBef>
                <a:spcPts val="2595"/>
              </a:spcBef>
              <a:spcAft>
                <a:spcPct val="0"/>
              </a:spcAft>
            </a:pPr>
            <a:r>
              <a:rPr sz="1800" spc="10">
                <a:solidFill>
                  <a:srgbClr val="000000"/>
                </a:solidFill>
                <a:latin typeface="宋体" panose="02010600030101010101" pitchFamily="2" charset="-122"/>
                <a:cs typeface="宋体" panose="02010600030101010101" pitchFamily="2" charset="-122"/>
              </a:rPr>
              <a:t>实测实量指导手册</a:t>
            </a:r>
            <a:endParaRPr sz="1800" spc="10">
              <a:solidFill>
                <a:srgbClr val="000000"/>
              </a:solidFill>
              <a:latin typeface="宋体" panose="02010600030101010101" pitchFamily="2" charset="-122"/>
              <a:cs typeface="宋体" panose="02010600030101010101" pitchFamily="2" charset="-122"/>
            </a:endParaRPr>
          </a:p>
        </p:txBody>
      </p:sp>
      <p:sp>
        <p:nvSpPr>
          <p:cNvPr id="9" name="object 9"/>
          <p:cNvSpPr txBox="1"/>
          <p:nvPr/>
        </p:nvSpPr>
        <p:spPr>
          <a:xfrm>
            <a:off x="8754109" y="3484641"/>
            <a:ext cx="2449830" cy="824864"/>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劳务分包企业准入制度</a:t>
            </a:r>
            <a:endParaRPr sz="1800" spc="10">
              <a:solidFill>
                <a:srgbClr val="000000"/>
              </a:solidFill>
              <a:latin typeface="宋体" panose="02010600030101010101" pitchFamily="2" charset="-122"/>
              <a:cs typeface="宋体" panose="02010600030101010101" pitchFamily="2" charset="-122"/>
            </a:endParaRPr>
          </a:p>
          <a:p>
            <a:pPr marL="0" marR="0">
              <a:lnSpc>
                <a:spcPts val="1800"/>
              </a:lnSpc>
              <a:spcBef>
                <a:spcPts val="2595"/>
              </a:spcBef>
              <a:spcAft>
                <a:spcPct val="0"/>
              </a:spcAft>
            </a:pPr>
            <a:r>
              <a:rPr sz="1800" spc="10">
                <a:solidFill>
                  <a:srgbClr val="000000"/>
                </a:solidFill>
                <a:latin typeface="宋体" panose="02010600030101010101" pitchFamily="2" charset="-122"/>
                <a:cs typeface="宋体" panose="02010600030101010101" pitchFamily="2" charset="-122"/>
              </a:rPr>
              <a:t>技术质量红线管控办法</a:t>
            </a:r>
            <a:endParaRPr sz="1800" spc="10">
              <a:solidFill>
                <a:srgbClr val="000000"/>
              </a:solidFill>
              <a:latin typeface="宋体" panose="02010600030101010101" pitchFamily="2" charset="-122"/>
              <a:cs typeface="宋体" panose="02010600030101010101" pitchFamily="2" charset="-122"/>
            </a:endParaRPr>
          </a:p>
        </p:txBody>
      </p:sp>
      <p:sp>
        <p:nvSpPr>
          <p:cNvPr id="10" name="object 10"/>
          <p:cNvSpPr txBox="1"/>
          <p:nvPr/>
        </p:nvSpPr>
        <p:spPr>
          <a:xfrm>
            <a:off x="1243330" y="4042806"/>
            <a:ext cx="2449829"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建设工程质量管理办法</a:t>
            </a:r>
            <a:endParaRPr sz="1800" spc="10">
              <a:solidFill>
                <a:srgbClr val="000000"/>
              </a:solidFill>
              <a:latin typeface="宋体" panose="02010600030101010101" pitchFamily="2" charset="-122"/>
              <a:cs typeface="宋体" panose="02010600030101010101" pitchFamily="2" charset="-122"/>
            </a:endParaRPr>
          </a:p>
        </p:txBody>
      </p:sp>
      <p:sp>
        <p:nvSpPr>
          <p:cNvPr id="11" name="object 11"/>
          <p:cNvSpPr txBox="1"/>
          <p:nvPr/>
        </p:nvSpPr>
        <p:spPr>
          <a:xfrm>
            <a:off x="4422775" y="4540012"/>
            <a:ext cx="3599180" cy="541019"/>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房屋建筑和市政基础设施工程施工</a:t>
            </a:r>
            <a:endParaRPr sz="1800" spc="10">
              <a:solidFill>
                <a:srgbClr val="000000"/>
              </a:solidFill>
              <a:latin typeface="宋体" panose="02010600030101010101" pitchFamily="2" charset="-122"/>
              <a:cs typeface="宋体" panose="02010600030101010101" pitchFamily="2" charset="-122"/>
            </a:endParaRPr>
          </a:p>
          <a:p>
            <a:pPr marL="804545" marR="0">
              <a:lnSpc>
                <a:spcPts val="1800"/>
              </a:lnSpc>
              <a:spcBef>
                <a:spcPts val="360"/>
              </a:spcBef>
              <a:spcAft>
                <a:spcPct val="0"/>
              </a:spcAft>
            </a:pPr>
            <a:r>
              <a:rPr sz="1800" spc="10">
                <a:solidFill>
                  <a:srgbClr val="000000"/>
                </a:solidFill>
                <a:latin typeface="宋体" panose="02010600030101010101" pitchFamily="2" charset="-122"/>
                <a:cs typeface="宋体" panose="02010600030101010101" pitchFamily="2" charset="-122"/>
              </a:rPr>
              <a:t>质量举牌验收制度</a:t>
            </a:r>
            <a:endParaRPr sz="1800" spc="10">
              <a:solidFill>
                <a:srgbClr val="000000"/>
              </a:solidFill>
              <a:latin typeface="宋体" panose="02010600030101010101" pitchFamily="2" charset="-122"/>
              <a:cs typeface="宋体" panose="02010600030101010101" pitchFamily="2" charset="-122"/>
            </a:endParaRPr>
          </a:p>
        </p:txBody>
      </p:sp>
      <p:sp>
        <p:nvSpPr>
          <p:cNvPr id="12" name="object 12"/>
          <p:cNvSpPr txBox="1"/>
          <p:nvPr/>
        </p:nvSpPr>
        <p:spPr>
          <a:xfrm>
            <a:off x="553719" y="4677171"/>
            <a:ext cx="3829050" cy="90487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房屋建筑渗漏专项治理活动实施细则</a:t>
            </a:r>
            <a:endParaRPr sz="1800" spc="10">
              <a:solidFill>
                <a:srgbClr val="000000"/>
              </a:solidFill>
              <a:latin typeface="宋体" panose="02010600030101010101" pitchFamily="2" charset="-122"/>
              <a:cs typeface="宋体" panose="02010600030101010101" pitchFamily="2" charset="-122"/>
            </a:endParaRPr>
          </a:p>
          <a:p>
            <a:pPr marL="689610" marR="0">
              <a:lnSpc>
                <a:spcPts val="1800"/>
              </a:lnSpc>
              <a:spcBef>
                <a:spcPts val="3225"/>
              </a:spcBef>
              <a:spcAft>
                <a:spcPct val="0"/>
              </a:spcAft>
            </a:pPr>
            <a:r>
              <a:rPr sz="1800" spc="10">
                <a:solidFill>
                  <a:srgbClr val="000000"/>
                </a:solidFill>
                <a:latin typeface="宋体" panose="02010600030101010101" pitchFamily="2" charset="-122"/>
                <a:cs typeface="宋体" panose="02010600030101010101" pitchFamily="2" charset="-122"/>
              </a:rPr>
              <a:t>项目考核检查管理办法</a:t>
            </a:r>
            <a:endParaRPr sz="1800" spc="10">
              <a:solidFill>
                <a:srgbClr val="000000"/>
              </a:solidFill>
              <a:latin typeface="宋体" panose="02010600030101010101" pitchFamily="2" charset="-122"/>
              <a:cs typeface="宋体" panose="02010600030101010101" pitchFamily="2" charset="-122"/>
            </a:endParaRPr>
          </a:p>
        </p:txBody>
      </p:sp>
      <p:sp>
        <p:nvSpPr>
          <p:cNvPr id="13" name="object 13"/>
          <p:cNvSpPr txBox="1"/>
          <p:nvPr/>
        </p:nvSpPr>
        <p:spPr>
          <a:xfrm>
            <a:off x="8294369" y="4677171"/>
            <a:ext cx="3369310" cy="90487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建设工程施工技术质量检查办法</a:t>
            </a:r>
            <a:endParaRPr sz="1800" spc="10">
              <a:solidFill>
                <a:srgbClr val="000000"/>
              </a:solidFill>
              <a:latin typeface="宋体" panose="02010600030101010101" pitchFamily="2" charset="-122"/>
              <a:cs typeface="宋体" panose="02010600030101010101" pitchFamily="2" charset="-122"/>
            </a:endParaRPr>
          </a:p>
          <a:p>
            <a:pPr marL="344805" marR="0">
              <a:lnSpc>
                <a:spcPts val="1800"/>
              </a:lnSpc>
              <a:spcBef>
                <a:spcPts val="3225"/>
              </a:spcBef>
              <a:spcAft>
                <a:spcPct val="0"/>
              </a:spcAft>
            </a:pPr>
            <a:r>
              <a:rPr sz="1800" spc="10">
                <a:solidFill>
                  <a:srgbClr val="000000"/>
                </a:solidFill>
                <a:latin typeface="宋体" panose="02010600030101010101" pitchFamily="2" charset="-122"/>
                <a:cs typeface="宋体" panose="02010600030101010101" pitchFamily="2" charset="-122"/>
              </a:rPr>
              <a:t>工程资料整编及归档制度</a:t>
            </a:r>
            <a:endParaRPr sz="1800" spc="10">
              <a:solidFill>
                <a:srgbClr val="000000"/>
              </a:solidFill>
              <a:latin typeface="宋体" panose="02010600030101010101" pitchFamily="2" charset="-122"/>
              <a:cs typeface="宋体" panose="02010600030101010101" pitchFamily="2" charset="-122"/>
            </a:endParaRPr>
          </a:p>
        </p:txBody>
      </p:sp>
      <p:sp>
        <p:nvSpPr>
          <p:cNvPr id="14" name="object 14"/>
          <p:cNvSpPr txBox="1"/>
          <p:nvPr/>
        </p:nvSpPr>
        <p:spPr>
          <a:xfrm>
            <a:off x="4997450" y="5315346"/>
            <a:ext cx="2449831"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质量巡检系统管理办法</a:t>
            </a:r>
            <a:endParaRPr sz="1800" spc="10">
              <a:solidFill>
                <a:srgbClr val="000000"/>
              </a:solidFill>
              <a:latin typeface="宋体" panose="02010600030101010101" pitchFamily="2" charset="-122"/>
              <a:cs typeface="宋体" panose="02010600030101010101" pitchFamily="2" charset="-122"/>
            </a:endParaRPr>
          </a:p>
        </p:txBody>
      </p:sp>
      <p:sp>
        <p:nvSpPr>
          <p:cNvPr id="15" name="object 15"/>
          <p:cNvSpPr txBox="1"/>
          <p:nvPr/>
        </p:nvSpPr>
        <p:spPr>
          <a:xfrm>
            <a:off x="1473200" y="5945901"/>
            <a:ext cx="1990090"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各类表彰奖励办法</a:t>
            </a:r>
            <a:endParaRPr sz="1800" spc="10">
              <a:solidFill>
                <a:srgbClr val="000000"/>
              </a:solidFill>
              <a:latin typeface="宋体" panose="02010600030101010101" pitchFamily="2" charset="-122"/>
              <a:cs typeface="宋体" panose="02010600030101010101" pitchFamily="2" charset="-122"/>
            </a:endParaRPr>
          </a:p>
        </p:txBody>
      </p:sp>
      <p:sp>
        <p:nvSpPr>
          <p:cNvPr id="16" name="object 16"/>
          <p:cNvSpPr txBox="1"/>
          <p:nvPr/>
        </p:nvSpPr>
        <p:spPr>
          <a:xfrm>
            <a:off x="4422775" y="5945901"/>
            <a:ext cx="7470775" cy="26670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1800"/>
              </a:lnSpc>
              <a:spcBef>
                <a:spcPct val="0"/>
              </a:spcBef>
              <a:spcAft>
                <a:spcPct val="0"/>
              </a:spcAft>
            </a:pPr>
            <a:r>
              <a:rPr sz="1800" spc="10">
                <a:solidFill>
                  <a:srgbClr val="000000"/>
                </a:solidFill>
                <a:latin typeface="宋体" panose="02010600030101010101" pitchFamily="2" charset="-122"/>
                <a:cs typeface="宋体" panose="02010600030101010101" pitchFamily="2" charset="-122"/>
              </a:rPr>
              <a:t>省外及专业工程质量管理试行办法</a:t>
            </a:r>
            <a:r>
              <a:rPr sz="1800" spc="1075">
                <a:solidFill>
                  <a:srgbClr val="000000"/>
                </a:solidFill>
                <a:latin typeface="Times New Roman" panose="02020603050405020304"/>
                <a:cs typeface="Times New Roman" panose="02020603050405020304"/>
              </a:rPr>
              <a:t> </a:t>
            </a:r>
            <a:r>
              <a:rPr sz="1800" spc="10">
                <a:solidFill>
                  <a:srgbClr val="000000"/>
                </a:solidFill>
                <a:latin typeface="宋体" panose="02010600030101010101" pitchFamily="2" charset="-122"/>
                <a:cs typeface="宋体" panose="02010600030101010101" pitchFamily="2" charset="-122"/>
              </a:rPr>
              <a:t>建筑工程施工质量控制等级核验办法</a:t>
            </a:r>
            <a:endParaRPr sz="1800" spc="10">
              <a:solidFill>
                <a:srgbClr val="000000"/>
              </a:solidFill>
              <a:latin typeface="宋体" panose="02010600030101010101" pitchFamily="2" charset="-122"/>
              <a:cs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9"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086475" y="308997"/>
            <a:ext cx="3009900" cy="39306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795"/>
              </a:lnSpc>
              <a:spcBef>
                <a:spcPct val="0"/>
              </a:spcBef>
              <a:spcAft>
                <a:spcPct val="0"/>
              </a:spcAft>
            </a:pPr>
            <a:r>
              <a:rPr sz="2800" spc="15">
                <a:solidFill>
                  <a:srgbClr val="FFFFFF"/>
                </a:solidFill>
                <a:latin typeface="宋体" panose="02010600030101010101" pitchFamily="2" charset="-122"/>
                <a:cs typeface="宋体" panose="02010600030101010101" pitchFamily="2" charset="-122"/>
              </a:rPr>
              <a:t>分公司层面的措施</a:t>
            </a:r>
            <a:endParaRPr sz="2800" spc="15">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869314" y="1051237"/>
            <a:ext cx="2666364" cy="406020"/>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895"/>
              </a:lnSpc>
              <a:spcBef>
                <a:spcPct val="0"/>
              </a:spcBef>
              <a:spcAft>
                <a:spcPct val="0"/>
              </a:spcAft>
            </a:pPr>
            <a:r>
              <a:rPr sz="2200">
                <a:solidFill>
                  <a:srgbClr val="C00000"/>
                </a:solidFill>
                <a:latin typeface="PFEESO+MicrosoftYaHei-Bold" panose="02000500000000000000"/>
                <a:cs typeface="PFEESO+MicrosoftYaHei-Bold" panose="02000500000000000000"/>
              </a:rPr>
              <a:t>强化培训，明确标准</a:t>
            </a:r>
            <a:endParaRPr sz="2200">
              <a:solidFill>
                <a:srgbClr val="C00000"/>
              </a:solidFill>
              <a:latin typeface="PFEESO+MicrosoftYaHei-Bold" panose="02000500000000000000"/>
              <a:cs typeface="PFEESO+MicrosoftYaHei-Bold" panose="02000500000000000000"/>
            </a:endParaRPr>
          </a:p>
        </p:txBody>
      </p:sp>
      <p:sp>
        <p:nvSpPr>
          <p:cNvPr id="5" name="object 5"/>
          <p:cNvSpPr txBox="1"/>
          <p:nvPr/>
        </p:nvSpPr>
        <p:spPr>
          <a:xfrm>
            <a:off x="583564" y="1508812"/>
            <a:ext cx="10573456" cy="225751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GPMWNJ+MicrosoftYaHei" panose="02000500000000000000"/>
                <a:cs typeface="GPMWNJ+MicrosoftYaHei" panose="02000500000000000000"/>
              </a:rPr>
              <a:t>1、建立年度培训计划，分层级、分阶段组织全员培训，</a:t>
            </a:r>
            <a:r>
              <a:rPr sz="1800">
                <a:solidFill>
                  <a:srgbClr val="FF0000"/>
                </a:solidFill>
                <a:latin typeface="PFEESO+MicrosoftYaHei-Bold" panose="02000500000000000000"/>
                <a:cs typeface="PFEESO+MicrosoftYaHei-Bold" panose="02000500000000000000"/>
              </a:rPr>
              <a:t>逢培必考，让创优标准做法深入人心</a:t>
            </a:r>
            <a:r>
              <a:rPr sz="1800">
                <a:solidFill>
                  <a:srgbClr val="000000"/>
                </a:solidFill>
                <a:latin typeface="GPMWNJ+MicrosoftYaHei" panose="02000500000000000000"/>
                <a:cs typeface="GPMWNJ+MicrosoftYaHei" panose="02000500000000000000"/>
              </a:rPr>
              <a:t>；</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2、开展</a:t>
            </a:r>
            <a:r>
              <a:rPr sz="1800">
                <a:solidFill>
                  <a:srgbClr val="FF0000"/>
                </a:solidFill>
                <a:latin typeface="PFEESO+MicrosoftYaHei-Bold" panose="02000500000000000000"/>
                <a:cs typeface="PFEESO+MicrosoftYaHei-Bold" panose="02000500000000000000"/>
              </a:rPr>
              <a:t>“人人上讲台、轮流讲业务”培训活动</a:t>
            </a:r>
            <a:r>
              <a:rPr sz="1800">
                <a:solidFill>
                  <a:srgbClr val="000000"/>
                </a:solidFill>
                <a:latin typeface="GPMWNJ+MicrosoftYaHei" panose="02000500000000000000"/>
                <a:cs typeface="GPMWNJ+MicrosoftYaHei" panose="02000500000000000000"/>
              </a:rPr>
              <a:t>，加强更多技术质量人员的参与度，激发学习潜能，营造</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“比、学、赶、超”的浓厚氛围，通过总结、分享、交流获得能力提升；</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3、遴选优质质量标杆项目，组织开展内外部优质结构工程项目及</a:t>
            </a:r>
            <a:r>
              <a:rPr sz="1800">
                <a:solidFill>
                  <a:srgbClr val="FF0000"/>
                </a:solidFill>
                <a:latin typeface="PFEESO+MicrosoftYaHei-Bold" panose="02000500000000000000"/>
                <a:cs typeface="PFEESO+MicrosoftYaHei-Bold" panose="02000500000000000000"/>
              </a:rPr>
              <a:t>精品工程项目观摩交流活动</a:t>
            </a:r>
            <a:r>
              <a:rPr sz="1800">
                <a:solidFill>
                  <a:srgbClr val="000000"/>
                </a:solidFill>
                <a:latin typeface="GPMWNJ+MicrosoftYaHei" panose="02000500000000000000"/>
                <a:cs typeface="GPMWNJ+MicrosoftYaHei" panose="02000500000000000000"/>
              </a:rPr>
              <a:t>；</a:t>
            </a:r>
            <a:endParaRPr sz="1800">
              <a:solidFill>
                <a:srgbClr val="000000"/>
              </a:solidFill>
              <a:latin typeface="GPMWNJ+MicrosoftYaHei" panose="02000500000000000000"/>
              <a:cs typeface="GPMWNJ+MicrosoftYaHei" panose="02000500000000000000"/>
            </a:endParaRPr>
          </a:p>
          <a:p>
            <a:pPr marL="0" marR="0">
              <a:lnSpc>
                <a:spcPts val="2375"/>
              </a:lnSpc>
              <a:spcBef>
                <a:spcPts val="695"/>
              </a:spcBef>
              <a:spcAft>
                <a:spcPct val="0"/>
              </a:spcAft>
            </a:pPr>
            <a:r>
              <a:rPr sz="1800">
                <a:solidFill>
                  <a:srgbClr val="000000"/>
                </a:solidFill>
                <a:latin typeface="GPMWNJ+MicrosoftYaHei" panose="02000500000000000000"/>
                <a:cs typeface="GPMWNJ+MicrosoftYaHei" panose="02000500000000000000"/>
              </a:rPr>
              <a:t>4、依托集团重点难点大型工程项目，不定期组织开展关键技术及创新技术交流培训；</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5、</a:t>
            </a:r>
            <a:r>
              <a:rPr sz="1800">
                <a:solidFill>
                  <a:srgbClr val="FF0000"/>
                </a:solidFill>
                <a:latin typeface="PFEESO+MicrosoftYaHei-Bold" panose="02000500000000000000"/>
                <a:cs typeface="PFEESO+MicrosoftYaHei-Bold" panose="02000500000000000000"/>
              </a:rPr>
              <a:t>开展现场实操培训，以正反面案例项目作为教学基地，以案促学；</a:t>
            </a:r>
            <a:endParaRPr sz="1800">
              <a:solidFill>
                <a:srgbClr val="FF0000"/>
              </a:solidFill>
              <a:latin typeface="PFEESO+MicrosoftYaHei-Bold" panose="02000500000000000000"/>
              <a:cs typeface="PFEESO+MicrosoftYaHei-Bold" panose="02000500000000000000"/>
            </a:endParaRPr>
          </a:p>
        </p:txBody>
      </p:sp>
      <p:sp>
        <p:nvSpPr>
          <p:cNvPr id="6" name="object 6"/>
          <p:cNvSpPr txBox="1"/>
          <p:nvPr/>
        </p:nvSpPr>
        <p:spPr>
          <a:xfrm>
            <a:off x="583569" y="3810051"/>
            <a:ext cx="11030656"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GPMWNJ+MicrosoftYaHei" panose="02000500000000000000"/>
                <a:cs typeface="GPMWNJ+MicrosoftYaHei" panose="02000500000000000000"/>
              </a:rPr>
              <a:t>6、邀请内外部专家持续开展质量管理培训会、专业技术资料整编培训会，以及通过</a:t>
            </a:r>
            <a:r>
              <a:rPr sz="1800">
                <a:solidFill>
                  <a:srgbClr val="FF0000"/>
                </a:solidFill>
                <a:latin typeface="PFEESO+MicrosoftYaHei-Bold" panose="02000500000000000000"/>
                <a:cs typeface="PFEESO+MicrosoftYaHei-Bold" panose="02000500000000000000"/>
              </a:rPr>
              <a:t>开展同业务竞赛</a:t>
            </a:r>
            <a:r>
              <a:rPr sz="1800">
                <a:solidFill>
                  <a:srgbClr val="000000"/>
                </a:solidFill>
                <a:latin typeface="GPMWNJ+MicrosoftYaHei" panose="02000500000000000000"/>
                <a:cs typeface="GPMWNJ+MicrosoftYaHei" panose="02000500000000000000"/>
              </a:rPr>
              <a:t>等活动，</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提高质量人员综合素质能力；</a:t>
            </a:r>
            <a:endParaRPr sz="1800">
              <a:solidFill>
                <a:srgbClr val="000000"/>
              </a:solidFill>
              <a:latin typeface="GPMWNJ+MicrosoftYaHei" panose="02000500000000000000"/>
              <a:cs typeface="GPMWNJ+MicrosoftYaHei" panose="02000500000000000000"/>
            </a:endParaRPr>
          </a:p>
        </p:txBody>
      </p:sp>
      <p:sp>
        <p:nvSpPr>
          <p:cNvPr id="7" name="object 7"/>
          <p:cNvSpPr txBox="1"/>
          <p:nvPr/>
        </p:nvSpPr>
        <p:spPr>
          <a:xfrm>
            <a:off x="583569" y="4577132"/>
            <a:ext cx="10802056"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GPMWNJ+MicrosoftYaHei" panose="02000500000000000000"/>
                <a:cs typeface="GPMWNJ+MicrosoftYaHei" panose="02000500000000000000"/>
              </a:rPr>
              <a:t>7、组织技术质量人员参与行业协会、学会举办的</a:t>
            </a:r>
            <a:r>
              <a:rPr sz="1800">
                <a:solidFill>
                  <a:srgbClr val="FF0000"/>
                </a:solidFill>
                <a:latin typeface="PFEESO+MicrosoftYaHei-Bold" panose="02000500000000000000"/>
                <a:cs typeface="PFEESO+MicrosoftYaHei-Bold" panose="02000500000000000000"/>
              </a:rPr>
              <a:t>专业技能培训会</a:t>
            </a:r>
            <a:r>
              <a:rPr sz="1800">
                <a:solidFill>
                  <a:srgbClr val="000000"/>
                </a:solidFill>
                <a:latin typeface="GPMWNJ+MicrosoftYaHei" panose="02000500000000000000"/>
                <a:cs typeface="GPMWNJ+MicrosoftYaHei" panose="02000500000000000000"/>
              </a:rPr>
              <a:t>，提升集团质量管理人员的业务技能和质</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量管理水平；</a:t>
            </a:r>
            <a:endParaRPr sz="1800">
              <a:solidFill>
                <a:srgbClr val="000000"/>
              </a:solidFill>
              <a:latin typeface="GPMWNJ+MicrosoftYaHei" panose="02000500000000000000"/>
              <a:cs typeface="GPMWNJ+MicrosoftYaHei" panose="02000500000000000000"/>
            </a:endParaRPr>
          </a:p>
        </p:txBody>
      </p:sp>
      <p:sp>
        <p:nvSpPr>
          <p:cNvPr id="8" name="object 8"/>
          <p:cNvSpPr txBox="1"/>
          <p:nvPr/>
        </p:nvSpPr>
        <p:spPr>
          <a:xfrm>
            <a:off x="583570" y="5344212"/>
            <a:ext cx="11030656" cy="723351"/>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2375"/>
              </a:lnSpc>
              <a:spcBef>
                <a:spcPct val="0"/>
              </a:spcBef>
              <a:spcAft>
                <a:spcPct val="0"/>
              </a:spcAft>
            </a:pPr>
            <a:r>
              <a:rPr sz="1800">
                <a:solidFill>
                  <a:srgbClr val="000000"/>
                </a:solidFill>
                <a:latin typeface="GPMWNJ+MicrosoftYaHei" panose="02000500000000000000"/>
                <a:cs typeface="GPMWNJ+MicrosoftYaHei" panose="02000500000000000000"/>
              </a:rPr>
              <a:t>8、持续分批次抽调项目青年技术质量骨干人员参与集团综合考核检查工作、重大项目创优工作，</a:t>
            </a:r>
            <a:r>
              <a:rPr sz="1800">
                <a:solidFill>
                  <a:srgbClr val="FF0000"/>
                </a:solidFill>
                <a:latin typeface="PFEESO+MicrosoftYaHei-Bold" panose="02000500000000000000"/>
                <a:cs typeface="PFEESO+MicrosoftYaHei-Bold" panose="02000500000000000000"/>
              </a:rPr>
              <a:t>交流学习</a:t>
            </a:r>
            <a:r>
              <a:rPr sz="1800">
                <a:solidFill>
                  <a:srgbClr val="000000"/>
                </a:solidFill>
                <a:latin typeface="GPMWNJ+MicrosoftYaHei" panose="02000500000000000000"/>
                <a:cs typeface="GPMWNJ+MicrosoftYaHei" panose="02000500000000000000"/>
              </a:rPr>
              <a:t>，</a:t>
            </a:r>
            <a:endParaRPr sz="1800">
              <a:solidFill>
                <a:srgbClr val="000000"/>
              </a:solidFill>
              <a:latin typeface="GPMWNJ+MicrosoftYaHei" panose="02000500000000000000"/>
              <a:cs typeface="GPMWNJ+MicrosoftYaHei" panose="02000500000000000000"/>
            </a:endParaRPr>
          </a:p>
          <a:p>
            <a:pPr marL="0" marR="0">
              <a:lnSpc>
                <a:spcPts val="2375"/>
              </a:lnSpc>
              <a:spcBef>
                <a:spcPts val="645"/>
              </a:spcBef>
              <a:spcAft>
                <a:spcPct val="0"/>
              </a:spcAft>
            </a:pPr>
            <a:r>
              <a:rPr sz="1800">
                <a:solidFill>
                  <a:srgbClr val="000000"/>
                </a:solidFill>
                <a:latin typeface="GPMWNJ+MicrosoftYaHei" panose="02000500000000000000"/>
                <a:cs typeface="GPMWNJ+MicrosoftYaHei" panose="02000500000000000000"/>
              </a:rPr>
              <a:t>开拓视野，拓宽思路，提升业务水平。</a:t>
            </a:r>
            <a:endParaRPr sz="1800">
              <a:solidFill>
                <a:srgbClr val="000000"/>
              </a:solidFill>
              <a:latin typeface="GPMWNJ+MicrosoftYaHei" panose="02000500000000000000"/>
              <a:cs typeface="GPMWNJ+MicrosoftYaHei" panose="0200050000000000000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 name="object 1"/>
          <p:cNvSpPr/>
          <p:nvPr/>
        </p:nvSpPr>
        <p:spPr>
          <a:xfrm>
            <a:off x="0" y="0"/>
            <a:ext cx="12192000" cy="6858000"/>
          </a:xfrm>
          <a:prstGeom prst="rect">
            <a:avLst/>
          </a:prstGeom>
          <a:blipFill>
            <a:blip r:embed="rId2"/>
            <a:stretch>
              <a:fillRect/>
            </a:stretch>
          </a:blipFill>
        </p:spPr>
        <p:txBody>
          <a:bodyPr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object 3"/>
          <p:cNvSpPr txBox="1"/>
          <p:nvPr/>
        </p:nvSpPr>
        <p:spPr>
          <a:xfrm>
            <a:off x="6655295" y="3435939"/>
            <a:ext cx="628015" cy="513715"/>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3745"/>
              </a:lnSpc>
              <a:spcBef>
                <a:spcPct val="0"/>
              </a:spcBef>
              <a:spcAft>
                <a:spcPct val="0"/>
              </a:spcAft>
            </a:pPr>
            <a:r>
              <a:rPr sz="3750">
                <a:solidFill>
                  <a:srgbClr val="FFFFFF"/>
                </a:solidFill>
                <a:latin typeface="宋体" panose="02010600030101010101" pitchFamily="2" charset="-122"/>
                <a:cs typeface="宋体" panose="02010600030101010101" pitchFamily="2" charset="-122"/>
              </a:rPr>
              <a:t>03</a:t>
            </a:r>
            <a:endParaRPr sz="3750">
              <a:solidFill>
                <a:srgbClr val="FFFFFF"/>
              </a:solidFill>
              <a:latin typeface="宋体" panose="02010600030101010101" pitchFamily="2" charset="-122"/>
              <a:cs typeface="宋体" panose="02010600030101010101" pitchFamily="2" charset="-122"/>
            </a:endParaRPr>
          </a:p>
        </p:txBody>
      </p:sp>
      <p:sp>
        <p:nvSpPr>
          <p:cNvPr id="4" name="object 4"/>
          <p:cNvSpPr txBox="1"/>
          <p:nvPr/>
        </p:nvSpPr>
        <p:spPr>
          <a:xfrm>
            <a:off x="4593590" y="4317094"/>
            <a:ext cx="3707765" cy="707732"/>
          </a:xfrm>
          <a:prstGeom prst="rect">
            <a:avLst/>
          </a:prstGeom>
        </p:spPr>
        <p:txBody>
          <a:bodyPr vert="horz" wrap="square" lIns="0" tIns="0"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a:lnSpc>
                <a:spcPts val="5270"/>
              </a:lnSpc>
              <a:spcBef>
                <a:spcPct val="0"/>
              </a:spcBef>
              <a:spcAft>
                <a:spcPct val="0"/>
              </a:spcAft>
            </a:pPr>
            <a:r>
              <a:rPr sz="4000">
                <a:solidFill>
                  <a:srgbClr val="0070C0"/>
                </a:solidFill>
                <a:latin typeface="QVTIOL+MicrosoftYaHei-Bold" panose="02000500000000000000"/>
                <a:cs typeface="QVTIOL+MicrosoftYaHei-Bold" panose="02000500000000000000"/>
              </a:rPr>
              <a:t>创优做法及效果</a:t>
            </a:r>
            <a:endParaRPr sz="4000">
              <a:solidFill>
                <a:srgbClr val="0070C0"/>
              </a:solidFill>
              <a:latin typeface="QVTIOL+MicrosoftYaHei-Bold" panose="02000500000000000000"/>
              <a:cs typeface="QVTIOL+MicrosoftYaHei-Bold" panose="02000500000000000000"/>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https://d.book118.com/325022300221011101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r="http://schemas.openxmlformats.org/officeDocument/2006/relationships" xmlns:a="http://schemas.openxmlformats.org/drawingml/2006/main" name="Theme Office">
  <a:themeElements>
    <a:clrScheme name="Standard">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tandard">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tandard">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14</Slides>
  <Notes>0</Notes>
  <TotalTime>1</TotalTime>
  <HiddenSlides>0</HiddenSlides>
  <MMClips>0</MMClips>
  <ScaleCrop>0</ScaleCrop>
  <HeadingPairs>
    <vt:vector baseType="variant" size="6">
      <vt:variant>
        <vt:lpstr>Fonts used</vt:lpstr>
      </vt:variant>
      <vt:variant>
        <vt:i4>26</vt:i4>
      </vt:variant>
      <vt:variant>
        <vt:lpstr>Theme</vt:lpstr>
      </vt:variant>
      <vt:variant>
        <vt:i4>1</vt:i4>
      </vt:variant>
      <vt:variant>
        <vt:lpstr>Slide Titles</vt:lpstr>
      </vt:variant>
      <vt:variant>
        <vt:i4>14</vt:i4>
      </vt:variant>
    </vt:vector>
  </HeadingPairs>
  <TitlesOfParts>
    <vt:vector baseType="lpstr" size="41">
      <vt:lpstr>Arial</vt:lpstr>
      <vt:lpstr>Calibri</vt:lpstr>
      <vt:lpstr>NWHHFJ+MicrosoftYaHei-Bold</vt:lpstr>
      <vt:lpstr>LULPLP+Wingdings-Regular</vt:lpstr>
      <vt:lpstr>WVFQEJ+MicrosoftYaHei-Bold</vt:lpstr>
      <vt:lpstr>宋体</vt:lpstr>
      <vt:lpstr>Times New Roman</vt:lpstr>
      <vt:lpstr>MDHKCH+MicrosoftYaHei</vt:lpstr>
      <vt:lpstr>BKSNOB+MicrosoftYaHei-Bold</vt:lpstr>
      <vt:lpstr>KJOTBF+Wingdings-Regular</vt:lpstr>
      <vt:lpstr>URKSOP+MicrosoftYaHei-Bold</vt:lpstr>
      <vt:lpstr>OEJOSD+Wingdings-Regular</vt:lpstr>
      <vt:lpstr>EFFUOV+MicrosoftYaHei-Bold</vt:lpstr>
      <vt:lpstr>MCIFTH+Wingdings-Regular</vt:lpstr>
      <vt:lpstr>HQUMDT+MicrosoftYaHei-Bold</vt:lpstr>
      <vt:lpstr>CQSFAU+Wingdings-Regular</vt:lpstr>
      <vt:lpstr>HUBBHO+MicrosoftYaHei-Bold</vt:lpstr>
      <vt:lpstr>WMAFHS+Wingdings-Regular</vt:lpstr>
      <vt:lpstr>POJUIF+MicrosoftYaHei-Bold</vt:lpstr>
      <vt:lpstr>隶书</vt:lpstr>
      <vt:lpstr>SADUUP+MicrosoftYaHei-Bold</vt:lpstr>
      <vt:lpstr>MEROUQ+MicrosoftYaHei-Bold</vt:lpstr>
      <vt:lpstr>SDSSQO+MicrosoftYaHei-Bold</vt:lpstr>
      <vt:lpstr>PFEESO+MicrosoftYaHei-Bold</vt:lpstr>
      <vt:lpstr>GPMWNJ+MicrosoftYaHei</vt:lpstr>
      <vt:lpstr>QVTIOL+MicrosoftYaHei-Bold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2024-09-10T02:56:05.332</cp:lastPrinted>
  <dcterms:created xsi:type="dcterms:W3CDTF">2024-09-09T18:56:05Z</dcterms:created>
  <dcterms:modified xsi:type="dcterms:W3CDTF">2024-09-09T18:56:07Z</dcterms:modified>
</cp:coreProperties>
</file>