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61D98B-9260-4034-94D5-494D03818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726D3-87F9-479D-9689-59CE627C9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1E442A-9C71-4E3A-835E-00B943DAF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850A87-230D-45C6-AF8E-63653D1E9F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B86BE-F207-4A33-9839-20AC2B3F07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AC18E1-D0BD-4EB5-A52D-57AF4C4F17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911F3D-1FBC-48F7-9A21-269F282B24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539B40-BC81-4A80-A6FE-721E35EAAF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67386-136B-440E-91D6-9F9C1E8B2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9E6D4-6513-47B5-ACF8-DC846AF93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1FED43-6E70-461B-B6DD-D3F3DCF16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2024/1/17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tags" Target="../tags/tag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04300100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107440" y="1802130"/>
            <a:ext cx="9977120" cy="304609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b="1">
                <a:solidFill>
                  <a:schemeClr val="accent1"/>
                </a:solidFill>
                <a:latin typeface="楷体" panose="02010609060101010101" charset="-122"/>
                <a:ea typeface="楷体" panose="02010609060101010101" charset="-122"/>
              </a:rPr>
              <a:t>小说叙事方式专题</a:t>
            </a:r>
          </a:p>
          <a:p>
            <a:r>
              <a:rPr lang="zh-CN" altLang="en-US" sz="9600" b="1">
                <a:solidFill>
                  <a:schemeClr val="accent1"/>
                </a:solidFill>
                <a:latin typeface="楷体" panose="02010609060101010101" charset="-122"/>
                <a:ea typeface="楷体" panose="02010609060101010101" charset="-122"/>
              </a:rPr>
              <a:t> </a:t>
            </a:r>
            <a:r>
              <a:rPr lang="en-US" altLang="zh-CN" sz="9600" b="1">
                <a:solidFill>
                  <a:schemeClr val="accent1"/>
                </a:solidFill>
                <a:latin typeface="楷体" panose="02010609060101010101" charset="-122"/>
                <a:ea typeface="楷体" panose="02010609060101010101" charset="-122"/>
              </a:rPr>
              <a:t>      </a:t>
            </a:r>
            <a:endParaRPr lang="zh-CN" altLang="en-US" sz="7200" b="1">
              <a:solidFill>
                <a:schemeClr val="accent1"/>
              </a:solidFill>
              <a:latin typeface="楷体" panose="02010609060101010101" charset="-122"/>
              <a:ea typeface="楷体" panose="02010609060101010101"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301625" y="101600"/>
            <a:ext cx="11363960" cy="69856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3200" b="1">
                <a:solidFill>
                  <a:srgbClr val="FF0000"/>
                </a:solidFill>
                <a:highlight>
                  <a:srgbClr val="FFFF00"/>
                </a:highlight>
                <a:latin typeface="楷体" panose="02010609060101010101" charset="-122"/>
                <a:ea typeface="楷体" panose="02010609060101010101" charset="-122"/>
                <a:cs typeface="楷体" panose="02010609060101010101" charset="-122"/>
              </a:rPr>
              <a:t>备考策略：</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1.熟悉小说叙事方式有关专业知识。知道有哪些叙事方式？对这些叙事方式要从理论上有认识。任何一个考点，背后都有专业理论知识支撑这，这是答题之源。先熟悉了解，然后简化为导图形式，化长为短，梳理出几个关键知识。</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2.理论知识与文本结合。叙事方式多样，并不是每篇小说、每位作者都使用其中的所有方式，阅读理解时，要结合文本实际来答题，做到活学活用。也就是说，遇到叙事方式的考题时，要学会第一时间审题，然后把所学到的叙事方式理论知识具体到某一篇小说中，看看能找到几个叙事方式，然后迅速找到得分点，以此提高答题的规范性和得分率。</a:t>
            </a:r>
          </a:p>
          <a:p>
            <a:pPr indent="0"/>
            <a:endParaRPr lang="zh-CN" altLang="en-US" sz="3200">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0" y="221615"/>
            <a:ext cx="1183576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3200">
                <a:latin typeface="楷体" panose="02010609060101010101" charset="-122"/>
                <a:ea typeface="楷体" panose="02010609060101010101" charset="-122"/>
                <a:cs typeface="楷体" panose="02010609060101010101" charset="-122"/>
                <a:sym typeface="+mn-ea"/>
              </a:rPr>
              <a:t>3.熟悉考题的多样性。一是题目的问法是多样的，但离不开叙事、叙述、讲述这样的字眼；二是题目的难度地不断提高，有反套路的倾向，考到最后是考阅读理解能力；三是题目有精细化发展趋势，也就是说不是笼统地考叙事方式，而是就某一叙事方式进行具体考察。因此，备考过程中要让学生熟悉不同题型，并在训练中得到提高。</a:t>
            </a:r>
            <a:endParaRPr lang="zh-CN" altLang="en-US" sz="3200" b="1">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85115" y="247015"/>
            <a:ext cx="1162113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b="1">
                <a:highlight>
                  <a:srgbClr val="FFFF00"/>
                </a:highlight>
              </a:rPr>
              <a:t>知识点：叙事方式（特点）概要梳理</a:t>
            </a:r>
            <a:endParaRPr lang="zh-CN" altLang="en-US" sz="2800"/>
          </a:p>
        </p:txBody>
      </p:sp>
      <p:pic>
        <p:nvPicPr>
          <p:cNvPr id="5" name="图片 5"/>
          <p:cNvPicPr>
            <a:picLocks noChangeAspect="1"/>
          </p:cNvPicPr>
          <p:nvPr>
            <p:custDataLst>
              <p:tags r:id="rId3"/>
            </p:custDataLst>
          </p:nvPr>
        </p:nvPicPr>
        <p:blipFill>
          <a:blip r:embed="rId2"/>
          <a:srcRect t="13150" r="-1139"/>
          <a:stretch>
            <a:fillRect/>
          </a:stretch>
        </p:blipFill>
        <p:spPr>
          <a:xfrm>
            <a:off x="285115" y="2450465"/>
            <a:ext cx="10936605" cy="3267075"/>
          </a:xfrm>
          <a:prstGeom prst="rect">
            <a:avLst/>
          </a:prstGeom>
        </p:spPr>
      </p:pic>
      <p:sp>
        <p:nvSpPr>
          <p:cNvPr id="6" name="文本框 5"/>
          <p:cNvSpPr txBox="1"/>
          <p:nvPr/>
        </p:nvSpPr>
        <p:spPr>
          <a:xfrm>
            <a:off x="462915" y="1336675"/>
            <a:ext cx="3550920" cy="7683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400" b="1">
                <a:highlight>
                  <a:srgbClr val="FFFF00"/>
                </a:highlight>
                <a:latin typeface="楷体" panose="02010609060101010101" charset="-122"/>
                <a:ea typeface="楷体" panose="02010609060101010101" charset="-122"/>
                <a:sym typeface="+mn-ea"/>
              </a:rPr>
              <a:t>一、叙事人称</a:t>
            </a:r>
            <a:endParaRPr lang="zh-CN" altLang="en-US" sz="4400" b="1">
              <a:highlight>
                <a:srgbClr val="FFFF00"/>
              </a:highlight>
              <a:latin typeface="楷体" panose="02010609060101010101" charset="-122"/>
              <a:ea typeface="楷体" panose="02010609060101010101" charset="-122"/>
            </a:endParaRPr>
          </a:p>
        </p:txBody>
      </p:sp>
      <p:sp>
        <p:nvSpPr>
          <p:cNvPr id="3" name="圆角矩形 2"/>
          <p:cNvSpPr/>
          <p:nvPr/>
        </p:nvSpPr>
        <p:spPr>
          <a:xfrm>
            <a:off x="2934335" y="3091180"/>
            <a:ext cx="2518410" cy="5060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t>真实可信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47320" y="123190"/>
            <a:ext cx="11896725" cy="59080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highlight>
                  <a:srgbClr val="FFFF00"/>
                </a:highlight>
              </a:rPr>
              <a:t>第一人称</a:t>
            </a:r>
            <a:endParaRPr lang="zh-CN" altLang="en-US"/>
          </a:p>
          <a:p>
            <a:endParaRPr lang="zh-CN" altLang="en-US"/>
          </a:p>
          <a:p>
            <a:r>
              <a:rPr lang="zh-CN" altLang="en-US"/>
              <a:t>第一人称叙述的作品中，叙述者同时又是故事中的一个角色，叙述视角因此而移入作品内部，成为内在式焦点叙述。这种叙述角度有两个特点:首先，这个人物作为叙述者兼角色，他不仅可以参与事件过程，又可以离开作品环境而向读者进行描述和评价。这双重身份使这个角色不同于作品中其他角色，比其他故事中人物更“透明”、更易于理解。其次，他作为叙述者的视角受到角色身份的限制，不能叙述本角色所不知的内容。</a:t>
            </a:r>
          </a:p>
          <a:p>
            <a:endParaRPr lang="zh-CN" altLang="en-US"/>
          </a:p>
          <a:p>
            <a:r>
              <a:rPr lang="zh-CN" altLang="en-US"/>
              <a:t>小说采用第一人称进行叙述，因为叙述人是局内人，熟悉人物及其活动或是直接介入某事件，所以叙述人很容易</a:t>
            </a:r>
            <a:r>
              <a:rPr lang="zh-CN" altLang="en-US" b="1"/>
              <a:t>给人一种真实感，无意中也拉近了与读者的距离。</a:t>
            </a:r>
            <a:r>
              <a:rPr lang="zh-CN" altLang="en-US"/>
              <a:t>与此同时，它往往带有比较强的主观性，从而使小说在很大程度上呈现较浓厚的感情色彩。具体有以下几种情形</a:t>
            </a:r>
          </a:p>
          <a:p>
            <a:endParaRPr lang="zh-CN" altLang="en-US"/>
          </a:p>
          <a:p>
            <a:r>
              <a:rPr lang="zh-CN" altLang="en-US"/>
              <a:t>①</a:t>
            </a:r>
            <a:r>
              <a:rPr lang="zh-CN" altLang="en-US" b="1"/>
              <a:t>为了增加作品的真实感，拉近与读者之间的距离，使读者读后有一种亲切感</a:t>
            </a:r>
            <a:r>
              <a:rPr lang="zh-CN" altLang="en-US"/>
              <a:t>。</a:t>
            </a:r>
          </a:p>
          <a:p>
            <a:endParaRPr lang="zh-CN" altLang="en-US"/>
          </a:p>
          <a:p>
            <a:r>
              <a:rPr lang="zh-CN" altLang="en-US"/>
              <a:t>②</a:t>
            </a:r>
            <a:r>
              <a:rPr lang="zh-CN" altLang="en-US" b="1"/>
              <a:t>小说叙述者叙述时带有比较浓的抒情气息。</a:t>
            </a:r>
            <a:r>
              <a:rPr lang="zh-CN" altLang="en-US"/>
              <a:t>这种小说通常侧重于叙述由生活（事件）所带来的感受和心理。</a:t>
            </a:r>
          </a:p>
          <a:p>
            <a:endParaRPr lang="zh-CN" altLang="en-US"/>
          </a:p>
          <a:p>
            <a:r>
              <a:rPr lang="zh-CN" altLang="en-US"/>
              <a:t>③</a:t>
            </a:r>
            <a:r>
              <a:rPr lang="zh-CN" altLang="en-US" b="1"/>
              <a:t>小说要着力表现的是人物，选取的素材又比较零散，为了突出人物，将这些零散的素材集中，这种情况下，也比较适合采用第一人称进行叙述</a:t>
            </a:r>
            <a:r>
              <a:rPr lang="zh-CN" altLang="en-US"/>
              <a:t>。如老舍《我这一辈子》，作者要表现的是主人公的灰色人生，主人公一辈子经历的事件多而杂，作者采用第一人称叙述，通过“我”的口吻，叙述小说主人公一生不顺畅的经历。</a:t>
            </a:r>
          </a:p>
          <a:p>
            <a:endParaRPr lang="zh-CN" altLang="en-US"/>
          </a:p>
          <a:p>
            <a:r>
              <a:rPr lang="zh-CN" altLang="en-US"/>
              <a:t>④</a:t>
            </a:r>
            <a:r>
              <a:rPr lang="zh-CN" altLang="en-US" b="1"/>
              <a:t>小说以日记、书信等形式出现。这时的叙述人一般采用第一人称，在具体叙述时，要兼顾日记体和书信体的特点，叙述人应该自由灵活一些。</a:t>
            </a:r>
            <a:r>
              <a:rPr lang="zh-CN" altLang="en-US"/>
              <a:t>比较著名的如鲁迅的《狂人日记》、歌德的《少年维特之烦恼》等。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43205" y="629920"/>
            <a:ext cx="11705590" cy="54775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highlight>
                  <a:srgbClr val="FFFF00"/>
                </a:highlight>
              </a:rPr>
              <a:t>第二人称（一般与叙述视角无关）</a:t>
            </a:r>
          </a:p>
          <a:p>
            <a:endParaRPr lang="zh-CN" altLang="en-US"/>
          </a:p>
          <a:p>
            <a:r>
              <a:rPr lang="zh-CN" altLang="en-US" sz="2000">
                <a:latin typeface="楷体" panose="02010609060101010101" charset="-122"/>
                <a:ea typeface="楷体" panose="02010609060101010101" charset="-122"/>
                <a:cs typeface="楷体" panose="02010609060101010101" charset="-122"/>
              </a:rPr>
              <a:t>第二人称叙述是指故事中的主人公或者某个角是以“你”的称谓出现的。这是一种很少见的叙述视角。因为这里似乎强制性地把读者拉进了故事中，尽管这只是个虚拟的读者，但总归会使现实中的读者觉得有点奇怪。</a:t>
            </a:r>
          </a:p>
          <a:p>
            <a:endParaRPr lang="zh-CN" altLang="en-US" sz="2000">
              <a:latin typeface="楷体" panose="02010609060101010101" charset="-122"/>
              <a:ea typeface="楷体" panose="02010609060101010101" charset="-122"/>
              <a:cs typeface="楷体" panose="02010609060101010101" charset="-122"/>
            </a:endParaRPr>
          </a:p>
          <a:p>
            <a:endParaRPr lang="zh-CN" altLang="en-US"/>
          </a:p>
          <a:p>
            <a:r>
              <a:rPr lang="zh-CN" altLang="en-US"/>
              <a:t>阿根廷作家博尔赫斯的短篇小说《玫瑰色街角的人》中就有这样的叙述方式:</a:t>
            </a:r>
          </a:p>
          <a:p>
            <a:endParaRPr lang="zh-CN" altLang="en-US"/>
          </a:p>
          <a:p>
            <a:r>
              <a:rPr lang="zh-CN" altLang="en-US"/>
              <a:t>想想看，您走过来，在所有的人中间，独独向我打听那个已故的弗兰西斯科·雷亚尔的事。是的，我认识他，尽管他不是这一带的人。他的地盘是在北边——从瓜达卢佩湖直到炮兵营的整个狭长地带。我见到他的面没有超过三次，而且都是在同一个晚上。可是这种晚上永远不会使您忘记……当然，您不是那种认为名声有多么了不起的人……</a:t>
            </a:r>
          </a:p>
          <a:p>
            <a:endParaRPr lang="zh-CN" altLang="en-US"/>
          </a:p>
          <a:p>
            <a:r>
              <a:rPr lang="zh-CN" altLang="en-US">
                <a:latin typeface="楷体" panose="02010609060101010101" charset="-122"/>
                <a:ea typeface="楷体" panose="02010609060101010101" charset="-122"/>
                <a:cs typeface="楷体" panose="02010609060101010101" charset="-122"/>
              </a:rPr>
              <a:t>这里的第二人称不过是叙述者设定的一个听众，与叙述视角毫无关系。故事本身的叙述视角仍然是第一人称。事实上，讲述“你”的故事的叙述者只能是“我”也就是第一人称，即使故事中的叙述完全都是“你”的语言，那也只能是“我”在转述，但因为“我”不出场而使得叙述变成了旁观者的视角，也就是变成了以“你”为角色称谓的一种第三人称叙述的变体。但因为叙述者把叙述的接受者作为故事中的一个角色来对待，从而使得现实的读者与虚拟的叙述接受者作为故事中的一个角色来对待，从而使得现实的读者与虚拟的叙述接受者二者之间的距离拉大，形成一种叙述者参与到故事内容中的反常阅读经验。这是作者意制造的一种特殊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92405" y="432435"/>
            <a:ext cx="11807190" cy="4799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highlight>
                  <a:srgbClr val="FFFF00"/>
                </a:highlight>
              </a:rPr>
              <a:t>第三人称（全知或有限视角）</a:t>
            </a:r>
          </a:p>
          <a:p>
            <a:endParaRPr lang="zh-CN" altLang="en-US"/>
          </a:p>
          <a:p>
            <a:r>
              <a:rPr lang="zh-CN" altLang="en-US"/>
              <a:t>第三人称叙述是从与故事无关的旁观者立场进行的叙述。由于叙述者通常是身份不确定的旁观者，因而造成这类叙述的传统特点是无视角限制。叙述者如同无所不知的上帝，可以在同一时间内出现在各个不同的地点，可以了解过去、预知未来，还可随意进入任何一个人物的心灵深处挖掘隐私。小说采用第三人称叙述视角，由于叙述者在局外，抒写很自由，不受限制，叙述者可以全方位地描写人物，叙述事件，可以多角度地反映社会生活和现实人生。第三人称叙述一般比较客观冷静。</a:t>
            </a:r>
          </a:p>
          <a:p>
            <a:endParaRPr lang="zh-CN" altLang="en-US"/>
          </a:p>
          <a:p>
            <a:r>
              <a:rPr lang="zh-CN" altLang="en-US"/>
              <a:t>但正由于作者获得了充分的叙述自由，这种叙述方式容易产生的一种倾向便是叙述者对作品中人物及其命运、对所有事件可完全预知和任意摆布，读者在阅读过程中也会有意无意地意识到，叙述者早已洞悉故事中还未发生的一切，而且终将讲述出读者所需要知道的一切，因此读者在阅读中只能被动地等待叙述者将自己还未知悉的一切讲述出来。这样就剥夺了接受者的大部分探索、解释作品的权利。</a:t>
            </a:r>
          </a:p>
          <a:p>
            <a:endParaRPr lang="zh-CN" altLang="en-US"/>
          </a:p>
          <a:p>
            <a:r>
              <a:rPr lang="zh-CN" altLang="en-US"/>
              <a:t>到了现代，这种无所不知的叙述方式受到许多小说批评家的非难。因此，很多作家放弃了第三人称可以无所不在的自由，而是故意采用有限视角——叙述者只对某个人物无所不知，而对其他人物却并不了解，</a:t>
            </a:r>
          </a:p>
          <a:p>
            <a:endParaRPr lang="zh-CN" altLang="en-US"/>
          </a:p>
          <a:p>
            <a:r>
              <a:rPr lang="zh-CN" altLang="en-US"/>
              <a:t>第三人称叙述视角有全知视角和限制视角之分。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28600" y="208915"/>
            <a:ext cx="11715115" cy="66776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4400" b="1">
                <a:highlight>
                  <a:srgbClr val="FFFF00"/>
                </a:highlight>
                <a:latin typeface="楷体" panose="02010609060101010101" charset="-122"/>
                <a:ea typeface="楷体" panose="02010609060101010101" charset="-122"/>
              </a:rPr>
              <a:t>二、叙事视角</a:t>
            </a:r>
          </a:p>
          <a:p>
            <a:pPr indent="0"/>
            <a:r>
              <a:rPr lang="zh-CN" altLang="en-US" sz="3200">
                <a:latin typeface="楷体" panose="02010609060101010101" charset="-122"/>
                <a:ea typeface="楷体" panose="02010609060101010101" charset="-122"/>
                <a:cs typeface="楷体" panose="02010609060101010101" charset="-122"/>
              </a:rPr>
              <a:t>叙述视角也称叙述聚焦，是指叙述语言中对故事内容进行观察和讲述的特定角度。同样的事件从不同的角度看去就可能呈现出不同的面貌，在不同的人看来也会有不同的意义。</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b="1">
                <a:highlight>
                  <a:srgbClr val="FFFF00"/>
                </a:highlight>
                <a:latin typeface="楷体" panose="02010609060101010101" charset="-122"/>
                <a:ea typeface="楷体" panose="02010609060101010101" charset="-122"/>
                <a:cs typeface="楷体" panose="02010609060101010101" charset="-122"/>
              </a:rPr>
              <a:t>叙述视角分类:</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有限视角</a:t>
            </a:r>
            <a:r>
              <a:rPr lang="zh-CN" altLang="en-US" sz="3200">
                <a:latin typeface="楷体" panose="02010609060101010101" charset="-122"/>
                <a:ea typeface="楷体" panose="02010609060101010101" charset="-122"/>
                <a:cs typeface="楷体" panose="02010609060101010101" charset="-122"/>
                <a:sym typeface="+mn-ea"/>
              </a:rPr>
              <a:t>与</a:t>
            </a:r>
            <a:r>
              <a:rPr lang="zh-CN" altLang="en-US" sz="3200">
                <a:latin typeface="楷体" panose="02010609060101010101" charset="-122"/>
                <a:ea typeface="楷体" panose="02010609060101010101" charset="-122"/>
                <a:cs typeface="楷体" panose="02010609060101010101" charset="-122"/>
              </a:rPr>
              <a:t>全知视角、</a:t>
            </a:r>
          </a:p>
          <a:p>
            <a:pPr indent="0"/>
            <a:r>
              <a:rPr lang="zh-CN" altLang="en-US" sz="3200">
                <a:latin typeface="楷体" panose="02010609060101010101" charset="-122"/>
                <a:ea typeface="楷体" panose="02010609060101010101" charset="-122"/>
                <a:cs typeface="楷体" panose="02010609060101010101" charset="-122"/>
              </a:rPr>
              <a:t>成人视角与儿童视角、</a:t>
            </a:r>
          </a:p>
          <a:p>
            <a:pPr indent="0"/>
            <a:r>
              <a:rPr lang="zh-CN" altLang="en-US" sz="3200">
                <a:latin typeface="楷体" panose="02010609060101010101" charset="-122"/>
                <a:ea typeface="楷体" panose="02010609060101010101" charset="-122"/>
                <a:cs typeface="楷体" panose="02010609060101010101" charset="-122"/>
              </a:rPr>
              <a:t>仰视与俯视、</a:t>
            </a:r>
          </a:p>
          <a:p>
            <a:pPr indent="0"/>
            <a:r>
              <a:rPr lang="zh-CN" altLang="en-US" sz="3200">
                <a:latin typeface="楷体" panose="02010609060101010101" charset="-122"/>
                <a:ea typeface="楷体" panose="02010609060101010101" charset="-122"/>
                <a:cs typeface="楷体" panose="02010609060101010101" charset="-122"/>
              </a:rPr>
              <a:t>主视角与副视角、</a:t>
            </a:r>
          </a:p>
          <a:p>
            <a:pPr indent="0"/>
            <a:r>
              <a:rPr lang="zh-CN" altLang="en-US" sz="3200">
                <a:latin typeface="楷体" panose="02010609060101010101" charset="-122"/>
                <a:ea typeface="楷体" panose="02010609060101010101" charset="-122"/>
                <a:cs typeface="楷体" panose="02010609060101010101" charset="-122"/>
              </a:rPr>
              <a:t>动物视角</a:t>
            </a:r>
          </a:p>
          <a:p>
            <a:pPr indent="0"/>
            <a:r>
              <a:rPr lang="zh-CN" altLang="en-US" sz="3200" b="1">
                <a:solidFill>
                  <a:srgbClr val="FF0000"/>
                </a:solidFill>
                <a:latin typeface="楷体" panose="02010609060101010101" charset="-122"/>
                <a:ea typeface="楷体" panose="02010609060101010101" charset="-122"/>
                <a:cs typeface="楷体" panose="02010609060101010101" charset="-122"/>
              </a:rPr>
              <a:t>多视角与视角转换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30810" y="197485"/>
            <a:ext cx="11930380" cy="64623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楷体" panose="02010609060101010101" charset="-122"/>
                <a:ea typeface="楷体" panose="02010609060101010101" charset="-122"/>
                <a:cs typeface="楷体" panose="02010609060101010101" charset="-122"/>
              </a:rPr>
              <a:t>（1）全知视角（上帝视角）</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叙述者＞人物，也就是叙述者比任何人物知道的都多，他全知全觉，而且可以不向读者解释这一切他是如何知道的。正如韦勒克.沃伦在《文学原理》中所说:“他可以用第三人称写作，作一个‘全知全能’的作家。这无疑是传统的和‘自然的’叙述模式。作者出现在他的作品的旁边，就像一个演讲者伴随着幻灯片或纪录片进行讲解一样。”这种“讲解”可以超越一切，任何地方发生的任何事，甚至是同时发生的几件事,他全都知晓。在这种情况下，读者只是被动地接受故事和讲述.</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这种“全知全能”的叙述视角，很像古典小说中的说书人，只要叙述者想办到的事，没有办不到的。想听、想看、想走进人物内心、想知道任何时间、任何地点发生的任何事，都不难办到。因此，这种叙述视角最大最明显的优势在于，视野无限开阔，适合表现时空延展度大，矛盾复杂，人物众多的题材，因此颇受史诗性作品的青睐。其次是便于全方位（内、外，正、侧，虚、实，动、静）地描述人物和事件。另外，可以在局部灵活地暂时改变、转移观察或叙述角度，这既多少增加了作品的可信性，又使叙事形态显出变化并从而强化其表现力。叙事朴素明晰，读者看起来觉得轻松，也是它的一个优点。</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正因为有如上优越性，全知视角尽管已被视为落伍，却至今仍具有生命力。</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但这种叙述视角的缺陷也是相当明显的。它经常受到挑剔和怀疑的是叙事的真实可信性，亦即全知性”，冯·麦特尔·艾姆斯在《小说美学》中说:“一般的方法是这样:无所不知的作者不断地插入到故事中来，告诉读者知道的东西。这种过程的不真实性，往往破坏了故事的幻觉。除非作者本人的风度极为有趣，否则他的介入是不受欢迎的。”因为这里只有作者的一个声音，一切都是作者意识的体现，再者，这种叙事形态大体是封闭的，结构比较呆板，时空基本按照自然时序延伸扩展或改变，缺少腾挪迭宕；加之是“全知”的叙事，留给读者的再创造的余地十分有限，迫使他们被动地跟着叙事跑，这显然也不符合现代人的口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41605" y="113665"/>
            <a:ext cx="11908790" cy="64623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楷体" panose="02010609060101010101" charset="-122"/>
                <a:ea typeface="楷体" panose="02010609060101010101" charset="-122"/>
                <a:cs typeface="楷体" panose="02010609060101010101" charset="-122"/>
              </a:rPr>
              <a:t>（2）有限视角</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叙述者＝人物，也就是叙述者所知道的同人物知道的一样多，叙述者只借助某个人物的感觉和意识，从他的视觉、听觉及感受的角度去传达一切。由于叙述者进入故事和场景，一身二任，或讲述亲历或转叙见闻，其话语的可信性、亲切性自然超过全知视角叙事。这种</a:t>
            </a:r>
            <a:r>
              <a:rPr lang="zh-CN" altLang="en-US" b="1">
                <a:latin typeface="楷体" panose="02010609060101010101" charset="-122"/>
                <a:ea typeface="楷体" panose="02010609060101010101" charset="-122"/>
                <a:cs typeface="楷体" panose="02010609060101010101" charset="-122"/>
              </a:rPr>
              <a:t>内视角</a:t>
            </a:r>
            <a:r>
              <a:rPr lang="zh-CN" altLang="en-US">
                <a:latin typeface="楷体" panose="02010609060101010101" charset="-122"/>
                <a:ea typeface="楷体" panose="02010609060101010101" charset="-122"/>
                <a:cs typeface="楷体" panose="02010609060101010101" charset="-122"/>
              </a:rPr>
              <a:t>包括主人公视角和见证人视角两种。</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主人公视角即由主要人物充当叙述的视点，其好处在于:①人物叙述自己的事情，自然而然地带有一种特殊的亲切感和真实感，只要他愿意就可以祖露内心深处隐秘的东西，即使他的话语有所夸张或自谦，读者也许把这当作他性格的外现，而不像对待“全知”视角那样百般挑剔质疑。②它多少吸收了全知视角全方位描述人物的优点，特别便于揭示主人公自己的深层心理，对于其他人物，也可以从外部描写，并运用一定的艺术方式接触到他们的内心世界。这种视角的主要局限是:①受视点人物本身条件诸如年龄性别、教养熏陶、思想性格、气质智商等等的限制。弄不好容易造成主人公情况与其叙事话语格调、口吻，与其所叙题材的错位，结果就会像全知视角那样不可信。②难以用来叙述背景复杂事件重大的题材③很难描写充当视点人物的主人公的外部形象，勉强这样做就像照镜子，不免有些扭捏造作。</a:t>
            </a:r>
          </a:p>
          <a:p>
            <a:endParaRPr lang="zh-CN" altLang="en-US">
              <a:latin typeface="楷体" panose="02010609060101010101" charset="-122"/>
              <a:ea typeface="楷体" panose="02010609060101010101" charset="-122"/>
              <a:cs typeface="楷体" panose="02010609060101010101" charset="-122"/>
            </a:endParaRPr>
          </a:p>
          <a:p>
            <a:r>
              <a:rPr lang="zh-CN" altLang="en-US">
                <a:latin typeface="楷体" panose="02010609060101010101" charset="-122"/>
                <a:ea typeface="楷体" panose="02010609060101010101" charset="-122"/>
                <a:cs typeface="楷体" panose="02010609060101010101" charset="-122"/>
              </a:rPr>
              <a:t>见证人视角即由次要人物（一般是线索人物）充当叙述的视点，它的优越性要大于主人公视点:</a:t>
            </a:r>
          </a:p>
          <a:p>
            <a:r>
              <a:rPr lang="zh-CN" altLang="en-US">
                <a:latin typeface="楷体" panose="02010609060101010101" charset="-122"/>
                <a:ea typeface="楷体" panose="02010609060101010101" charset="-122"/>
                <a:cs typeface="楷体" panose="02010609060101010101" charset="-122"/>
              </a:rPr>
              <a:t>①作为目击者、见证人，他的叙述对于塑造主要人物的完整形象更客观更有效，这是很明显的。</a:t>
            </a:r>
          </a:p>
          <a:p>
            <a:r>
              <a:rPr lang="zh-CN" altLang="en-US">
                <a:latin typeface="楷体" panose="02010609060101010101" charset="-122"/>
                <a:ea typeface="楷体" panose="02010609060101010101" charset="-122"/>
                <a:cs typeface="楷体" panose="02010609060101010101" charset="-122"/>
              </a:rPr>
              <a:t>②必要时叙述者可以对所叙人物和事件做出感情反映和道德评价，这不仅为作者间接介入提供了方便，而且给作品带来一定的政论色彩和抒情气息。</a:t>
            </a:r>
          </a:p>
          <a:p>
            <a:r>
              <a:rPr lang="zh-CN" altLang="en-US">
                <a:latin typeface="楷体" panose="02010609060101010101" charset="-122"/>
                <a:ea typeface="楷体" panose="02010609060101010101" charset="-122"/>
                <a:cs typeface="楷体" panose="02010609060101010101" charset="-122"/>
              </a:rPr>
              <a:t>③通过叙述者倾听别人的转述，灵活地暂时改变叙事角度，以突破他本人在见闻方面的限制。</a:t>
            </a:r>
          </a:p>
          <a:p>
            <a:r>
              <a:rPr lang="zh-CN" altLang="en-US">
                <a:latin typeface="楷体" panose="02010609060101010101" charset="-122"/>
                <a:ea typeface="楷体" panose="02010609060101010101" charset="-122"/>
                <a:cs typeface="楷体" panose="02010609060101010101" charset="-122"/>
              </a:rPr>
              <a:t>④见证人在叙述主要人物故事的时候，由于他进入场景，往往形成他们之间的映衬、矛盾、对话关系，无疑会加强作品表现人物和主题的力度，有时则会借以推动情节的发展。但见证人视点同样受叙述者见闻、性格、智力等的局限，有些事情的真相以及主要人物内心深处的东西，只有靠上面提到的主人公自己的话语来揭示，如果这样的话语写得过长，就可能冲淡基本情节，并造成叙事呆板等弊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37185" y="347345"/>
            <a:ext cx="11719560" cy="60007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a:latin typeface="楷体" panose="02010609060101010101" charset="-122"/>
                <a:ea typeface="楷体" panose="02010609060101010101" charset="-122"/>
                <a:cs typeface="楷体" panose="02010609060101010101" charset="-122"/>
              </a:rPr>
              <a:t>    </a:t>
            </a:r>
            <a:r>
              <a:rPr lang="zh-CN" altLang="en-US" sz="3200">
                <a:latin typeface="楷体" panose="02010609060101010101" charset="-122"/>
                <a:ea typeface="楷体" panose="02010609060101010101" charset="-122"/>
                <a:cs typeface="楷体" panose="02010609060101010101" charset="-122"/>
              </a:rPr>
              <a:t>小说叙述视角的区分是相对的，在具体小说创作中，不少小说的叙述视角往往不是单一采用第一人称叙述视角或第三人称叙述视角，而是在必要时将二者结合来使用。</a:t>
            </a:r>
          </a:p>
          <a:p>
            <a:r>
              <a:rPr lang="zh-CN" altLang="en-US" sz="3200">
                <a:latin typeface="楷体" panose="02010609060101010101" charset="-122"/>
                <a:ea typeface="楷体" panose="02010609060101010101" charset="-122"/>
                <a:cs typeface="楷体" panose="02010609060101010101" charset="-122"/>
              </a:rPr>
              <a:t>  </a:t>
            </a:r>
            <a:r>
              <a:rPr lang="en-US" altLang="zh-CN" sz="3200">
                <a:latin typeface="楷体" panose="02010609060101010101" charset="-122"/>
                <a:ea typeface="楷体" panose="02010609060101010101" charset="-122"/>
                <a:cs typeface="楷体" panose="02010609060101010101" charset="-122"/>
              </a:rPr>
              <a:t>  </a:t>
            </a:r>
            <a:r>
              <a:rPr lang="zh-CN" altLang="en-US" sz="3200" b="1">
                <a:latin typeface="楷体" panose="02010609060101010101" charset="-122"/>
                <a:ea typeface="楷体" panose="02010609060101010101" charset="-122"/>
                <a:cs typeface="楷体" panose="02010609060101010101" charset="-122"/>
              </a:rPr>
              <a:t>视角的转换</a:t>
            </a:r>
            <a:r>
              <a:rPr lang="zh-CN" altLang="en-US" sz="3200">
                <a:latin typeface="楷体" panose="02010609060101010101" charset="-122"/>
                <a:ea typeface="楷体" panose="02010609060101010101" charset="-122"/>
                <a:cs typeface="楷体" panose="02010609060101010101" charset="-122"/>
              </a:rPr>
              <a:t>是使小说叙述灵活、不板滞的一个重要手段。《红楼梦》第三回“林黛玉进贾府”就是运用视角转换非常成功的例子:贾府中贾母及贾府中重要人物如王熙凤、贾宝玉等人的外貌和、性格是通过林黛玉的视角来叙述的，而有关林黛玉的形容和表现则是通过王熙凤、贾宝玉等人的视角来观察的。这种转换视角比用单一视角叙述要生动得多，而且人物性格也被刻画得鲜明有力。</a:t>
            </a:r>
          </a:p>
          <a:p>
            <a:r>
              <a:rPr lang="zh-CN" altLang="en-US" sz="3200">
                <a:latin typeface="楷体" panose="02010609060101010101" charset="-122"/>
                <a:ea typeface="楷体" panose="02010609060101010101" charset="-122"/>
                <a:cs typeface="楷体" panose="02010609060101010101" charset="-122"/>
              </a:rPr>
              <a:t>   </a:t>
            </a:r>
            <a:r>
              <a:rPr lang="en-US" altLang="zh-CN" sz="3200">
                <a:latin typeface="楷体" panose="02010609060101010101" charset="-122"/>
                <a:ea typeface="楷体" panose="02010609060101010101" charset="-122"/>
                <a:cs typeface="楷体" panose="02010609060101010101" charset="-122"/>
              </a:rPr>
              <a:t> </a:t>
            </a:r>
            <a:r>
              <a:rPr lang="zh-CN" altLang="en-US" sz="3200">
                <a:latin typeface="楷体" panose="02010609060101010101" charset="-122"/>
                <a:ea typeface="楷体" panose="02010609060101010101" charset="-122"/>
                <a:cs typeface="楷体" panose="02010609060101010101" charset="-122"/>
              </a:rPr>
              <a:t>不仅叙述视角可以从所叙述的内容看出变换，故事中</a:t>
            </a:r>
            <a:r>
              <a:rPr lang="zh-CN" altLang="en-US" sz="3200" b="1">
                <a:latin typeface="楷体" panose="02010609060101010101" charset="-122"/>
                <a:ea typeface="楷体" panose="02010609060101010101" charset="-122"/>
                <a:cs typeface="楷体" panose="02010609060101010101" charset="-122"/>
              </a:rPr>
              <a:t>叙述人称也可以变换。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45415" y="443230"/>
            <a:ext cx="3550920" cy="7683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a:r>
              <a:rPr lang="zh-CN" altLang="en-US" sz="4400" b="1">
                <a:highlight>
                  <a:srgbClr val="FFFF00"/>
                </a:highlight>
                <a:latin typeface="楷体" panose="02010609060101010101" charset="-122"/>
                <a:ea typeface="楷体" panose="02010609060101010101" charset="-122"/>
                <a:sym typeface="+mn-ea"/>
              </a:rPr>
              <a:t>三、叙事顺序</a:t>
            </a:r>
            <a:endParaRPr lang="zh-CN" altLang="en-US" sz="3200">
              <a:solidFill>
                <a:srgbClr val="FF0000"/>
              </a:solidFill>
              <a:latin typeface="楷体" panose="02010609060101010101" charset="-122"/>
              <a:ea typeface="楷体" panose="02010609060101010101" charset="-122"/>
              <a:cs typeface="楷体" panose="02010609060101010101" charset="-122"/>
              <a:sym typeface="+mn-ea"/>
            </a:endParaRPr>
          </a:p>
        </p:txBody>
      </p:sp>
      <p:pic>
        <p:nvPicPr>
          <p:cNvPr id="7" name="图片 7"/>
          <p:cNvPicPr>
            <a:picLocks noChangeAspect="1"/>
          </p:cNvPicPr>
          <p:nvPr/>
        </p:nvPicPr>
        <p:blipFill>
          <a:blip r:embed="rId2"/>
          <a:stretch>
            <a:fillRect/>
          </a:stretch>
        </p:blipFill>
        <p:spPr>
          <a:xfrm>
            <a:off x="318135" y="1510030"/>
            <a:ext cx="11072495" cy="534797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47320" y="194310"/>
            <a:ext cx="11852275" cy="40925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highlight>
                  <a:srgbClr val="FFFF00"/>
                </a:highlight>
                <a:latin typeface="楷体" panose="02010609060101010101" charset="-122"/>
                <a:ea typeface="楷体" panose="02010609060101010101" charset="-122"/>
              </a:rPr>
              <a:t>顺叙</a:t>
            </a:r>
            <a:r>
              <a:rPr lang="zh-CN" altLang="en-US" sz="3200">
                <a:latin typeface="楷体" panose="02010609060101010101" charset="-122"/>
                <a:ea typeface="楷体" panose="02010609060101010101" charset="-122"/>
              </a:rPr>
              <a:t>，也叫正叙，小说情节基本上是按照时间发展的先后顺序依次叙述的。</a:t>
            </a:r>
          </a:p>
          <a:p>
            <a:endParaRPr lang="zh-CN" altLang="en-US" sz="3200">
              <a:latin typeface="楷体" panose="02010609060101010101" charset="-122"/>
              <a:ea typeface="楷体" panose="02010609060101010101" charset="-122"/>
            </a:endParaRPr>
          </a:p>
          <a:p>
            <a:r>
              <a:rPr lang="zh-CN" altLang="en-US" sz="3200">
                <a:latin typeface="楷体" panose="02010609060101010101" charset="-122"/>
                <a:ea typeface="楷体" panose="02010609060101010101" charset="-122"/>
              </a:rPr>
              <a:t>顺叙的优点是能将事件的来龙去脉交代得比较清楚，条理清晰，在故事情节的不断推进中，人物的性格也得以充分的展现；缺点是平铺直叙容易给人以平淡的感觉，从而缺乏足够的吸引力。</a:t>
            </a:r>
          </a:p>
          <a:p>
            <a:endParaRPr lang="zh-CN" altLang="en-US" sz="3200">
              <a:latin typeface="楷体" panose="02010609060101010101" charset="-122"/>
              <a:ea typeface="楷体" panose="02010609060101010101" charset="-122"/>
            </a:endParaRPr>
          </a:p>
          <a:p>
            <a:endParaRPr lang="zh-CN" altLang="en-US"/>
          </a:p>
          <a:p>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80975" y="59055"/>
            <a:ext cx="11919585"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highlight>
                  <a:srgbClr val="FFFF00"/>
                </a:highlight>
                <a:latin typeface="楷体" panose="02010609060101010101" charset="-122"/>
                <a:ea typeface="楷体" panose="02010609060101010101" charset="-122"/>
                <a:cs typeface="楷体" panose="02010609060101010101" charset="-122"/>
              </a:rPr>
              <a:t>倒叙</a:t>
            </a:r>
            <a:r>
              <a:rPr lang="zh-CN" altLang="en-US" sz="2400">
                <a:latin typeface="楷体" panose="02010609060101010101" charset="-122"/>
                <a:ea typeface="楷体" panose="02010609060101010101" charset="-122"/>
                <a:cs typeface="楷体" panose="02010609060101010101" charset="-122"/>
              </a:rPr>
              <a:t>是相对于顺叙来说的一种叙述方式，它不按时间先后的顺叙来叙述事件，而是在小说的开头就对某些发生较晚近的故事情节或结局先作交代，然后再回过头来叙述事件的来龙去脉、前因后果和发展过程。</a:t>
            </a:r>
          </a:p>
          <a:p>
            <a:endParaRPr lang="zh-CN" altLang="en-US" sz="2400">
              <a:latin typeface="楷体" panose="02010609060101010101" charset="-122"/>
              <a:ea typeface="楷体" panose="02010609060101010101" charset="-122"/>
              <a:cs typeface="楷体" panose="02010609060101010101" charset="-122"/>
            </a:endParaRPr>
          </a:p>
          <a:p>
            <a:r>
              <a:rPr lang="zh-CN" altLang="en-US" sz="2400">
                <a:latin typeface="楷体" panose="02010609060101010101" charset="-122"/>
                <a:ea typeface="楷体" panose="02010609060101010101" charset="-122"/>
                <a:cs typeface="楷体" panose="02010609060101010101" charset="-122"/>
              </a:rPr>
              <a:t>①为了凸显小说的主题，可以把最能表现主题的部分提到开头，以示突出。如鲁迅的小说《祝福》就属于这一类倒叙，小说一开头就把样林嫂的悲惨结局写出来，在叙述样林嫂不幸的人生遭际。</a:t>
            </a:r>
          </a:p>
          <a:p>
            <a:endParaRPr lang="zh-CN" altLang="en-US" sz="2400">
              <a:latin typeface="楷体" panose="02010609060101010101" charset="-122"/>
              <a:ea typeface="楷体" panose="02010609060101010101" charset="-122"/>
              <a:cs typeface="楷体" panose="02010609060101010101" charset="-122"/>
            </a:endParaRPr>
          </a:p>
          <a:p>
            <a:r>
              <a:rPr lang="zh-CN" altLang="en-US" sz="2400">
                <a:latin typeface="楷体" panose="02010609060101010101" charset="-122"/>
                <a:ea typeface="楷体" panose="02010609060101010101" charset="-122"/>
                <a:cs typeface="楷体" panose="02010609060101010101" charset="-122"/>
              </a:rPr>
              <a:t>②为了使小说在章法上不呆滞，富有变化，避免单调的平铺直叙，可将事件发展过程中最关键的部分或结局放到开头写，使小说显得章法灵。</a:t>
            </a:r>
          </a:p>
          <a:p>
            <a:endParaRPr lang="zh-CN" altLang="en-US" sz="2400">
              <a:latin typeface="楷体" panose="02010609060101010101" charset="-122"/>
              <a:ea typeface="楷体" panose="02010609060101010101" charset="-122"/>
              <a:cs typeface="楷体" panose="02010609060101010101" charset="-122"/>
            </a:endParaRPr>
          </a:p>
          <a:p>
            <a:endParaRPr lang="zh-CN" altLang="en-US" sz="2400">
              <a:latin typeface="楷体" panose="02010609060101010101" charset="-122"/>
              <a:ea typeface="楷体" panose="02010609060101010101" charset="-122"/>
              <a:cs typeface="楷体" panose="02010609060101010101" charset="-122"/>
            </a:endParaRPr>
          </a:p>
          <a:p>
            <a:r>
              <a:rPr lang="zh-CN" altLang="en-US" sz="2400">
                <a:latin typeface="楷体" panose="02010609060101010101" charset="-122"/>
                <a:ea typeface="楷体" panose="02010609060101010101" charset="-122"/>
                <a:cs typeface="楷体" panose="02010609060101010101" charset="-122"/>
              </a:rPr>
              <a:t>③为了增强小说的艺术效果，使小说情节引人入胜，可将最能引起读者兴趣的内容放在小说的开头，制造一定的悬念。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71780" y="242570"/>
            <a:ext cx="11784965" cy="43999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highlight>
                  <a:srgbClr val="FFFF00"/>
                </a:highlight>
                <a:latin typeface="楷体" panose="02010609060101010101" charset="-122"/>
                <a:ea typeface="楷体" panose="02010609060101010101" charset="-122"/>
                <a:cs typeface="楷体" panose="02010609060101010101" charset="-122"/>
              </a:rPr>
              <a:t>插叙</a:t>
            </a:r>
          </a:p>
          <a:p>
            <a:endParaRPr lang="zh-CN" altLang="en-US" sz="2000">
              <a:latin typeface="楷体" panose="02010609060101010101" charset="-122"/>
              <a:ea typeface="楷体" panose="02010609060101010101" charset="-122"/>
              <a:cs typeface="楷体" panose="02010609060101010101" charset="-122"/>
            </a:endParaRPr>
          </a:p>
          <a:p>
            <a:r>
              <a:rPr lang="zh-CN" altLang="en-US" sz="2000">
                <a:latin typeface="楷体" panose="02010609060101010101" charset="-122"/>
                <a:ea typeface="楷体" panose="02010609060101010101" charset="-122"/>
                <a:cs typeface="楷体" panose="02010609060101010101" charset="-122"/>
              </a:rPr>
              <a:t>所谓插叙，就是在叙述主要事件的过程中，插入一段与人物或情节相关的内容（譬如人物的介绍、事件的背景或原因）的一种叙述方式</a:t>
            </a:r>
          </a:p>
          <a:p>
            <a:endParaRPr lang="zh-CN" altLang="en-US" sz="2000">
              <a:latin typeface="楷体" panose="02010609060101010101" charset="-122"/>
              <a:ea typeface="楷体" panose="02010609060101010101" charset="-122"/>
              <a:cs typeface="楷体" panose="02010609060101010101" charset="-122"/>
            </a:endParaRPr>
          </a:p>
          <a:p>
            <a:r>
              <a:rPr lang="zh-CN" altLang="en-US" sz="2000">
                <a:latin typeface="楷体" panose="02010609060101010101" charset="-122"/>
                <a:ea typeface="楷体" panose="02010609060101010101" charset="-122"/>
                <a:cs typeface="楷体" panose="02010609060101010101" charset="-122"/>
              </a:rPr>
              <a:t>①为了使读者更多地了解故事情节，在叙述中心事件的发展过程中，有关事件的背景或原因插入一段叙述，带有追叙的性质。如鲁迅先生的《故乡》，当母亲和“我”提到闰土时，作者写道:“这时候，我的脑子里忽然闪出一幅神异的图画来”接着便插叙了一段30年前“我”与少年闰土交往的故事，刻画了少年闰土天真活泼、机智勇敢的形象，这与眼前所见的闰土形成鲜明的对比。</a:t>
            </a:r>
          </a:p>
          <a:p>
            <a:endParaRPr lang="zh-CN" altLang="en-US" sz="2000">
              <a:latin typeface="楷体" panose="02010609060101010101" charset="-122"/>
              <a:ea typeface="楷体" panose="02010609060101010101" charset="-122"/>
              <a:cs typeface="楷体" panose="02010609060101010101" charset="-122"/>
            </a:endParaRPr>
          </a:p>
          <a:p>
            <a:r>
              <a:rPr lang="zh-CN" altLang="en-US" sz="2000">
                <a:latin typeface="楷体" panose="02010609060101010101" charset="-122"/>
                <a:ea typeface="楷体" panose="02010609060101010101" charset="-122"/>
                <a:cs typeface="楷体" panose="02010609060101010101" charset="-122"/>
              </a:rPr>
              <a:t> ②为了使事件叙述得更清楚，增强表现力，插入一段叙述，对小说人物或情节做必要的注释。</a:t>
            </a:r>
          </a:p>
          <a:p>
            <a:endParaRPr lang="zh-CN" altLang="en-US" sz="2000">
              <a:latin typeface="楷体" panose="02010609060101010101" charset="-122"/>
              <a:ea typeface="楷体" panose="02010609060101010101" charset="-122"/>
              <a:cs typeface="楷体" panose="02010609060101010101" charset="-122"/>
            </a:endParaRPr>
          </a:p>
          <a:p>
            <a:r>
              <a:rPr lang="zh-CN" altLang="en-US" sz="2000">
                <a:latin typeface="楷体" panose="02010609060101010101" charset="-122"/>
                <a:ea typeface="楷体" panose="02010609060101010101" charset="-122"/>
                <a:cs typeface="楷体" panose="02010609060101010101" charset="-122"/>
              </a:rPr>
              <a:t>插叙是为了适应内容的需要，插叙的分量不能超过中心事件，不可喧宾夺主。运用插叙，有助于展开主要事件，丰富文章内容，刻画人物形象，使叙述曲折有致，结构富于变化。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p:cNvSpPr txBox="1"/>
          <p:nvPr/>
        </p:nvSpPr>
        <p:spPr>
          <a:xfrm>
            <a:off x="154940" y="220345"/>
            <a:ext cx="11881485" cy="64928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3200">
                <a:latin typeface="楷体" panose="02010609060101010101" charset="-122"/>
                <a:ea typeface="楷体" panose="02010609060101010101" charset="-122"/>
                <a:cs typeface="楷体" panose="02010609060101010101" charset="-122"/>
              </a:rPr>
              <a:t>四、</a:t>
            </a:r>
            <a:r>
              <a:rPr lang="zh-CN" altLang="en-US" sz="3200" b="1">
                <a:highlight>
                  <a:srgbClr val="FFFF00"/>
                </a:highlight>
                <a:latin typeface="楷体" panose="02010609060101010101" charset="-122"/>
                <a:ea typeface="楷体" panose="02010609060101010101" charset="-122"/>
                <a:cs typeface="楷体" panose="02010609060101010101" charset="-122"/>
              </a:rPr>
              <a:t>叙事腔调（风格）</a:t>
            </a:r>
            <a:r>
              <a:rPr lang="zh-CN" altLang="en-US" sz="3200">
                <a:latin typeface="楷体" panose="02010609060101010101" charset="-122"/>
                <a:ea typeface="楷体" panose="02010609060101010101" charset="-122"/>
                <a:cs typeface="楷体" panose="02010609060101010101" charset="-122"/>
              </a:rPr>
              <a:t>：</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 </a:t>
            </a:r>
            <a:r>
              <a:rPr lang="en-US" altLang="zh-CN" sz="3200">
                <a:latin typeface="楷体" panose="02010609060101010101" charset="-122"/>
                <a:ea typeface="楷体" panose="02010609060101010101" charset="-122"/>
                <a:cs typeface="楷体" panose="02010609060101010101" charset="-122"/>
              </a:rPr>
              <a:t>  </a:t>
            </a:r>
            <a:r>
              <a:rPr lang="zh-CN" altLang="en-US" sz="3200">
                <a:latin typeface="楷体" panose="02010609060101010101" charset="-122"/>
                <a:ea typeface="楷体" panose="02010609060101010101" charset="-122"/>
                <a:cs typeface="楷体" panose="02010609060101010101" charset="-122"/>
              </a:rPr>
              <a:t>叙述者流露出的感情色彩、年龄、性别、身份等个性化的特征；它或多或少带有作者的影子和烙印，与小说或作者的风格密切相关，甚至可说腔调即风格。</a:t>
            </a:r>
          </a:p>
          <a:p>
            <a:pPr indent="0"/>
            <a:r>
              <a:rPr lang="zh-CN" altLang="en-US" sz="3200">
                <a:latin typeface="楷体" panose="02010609060101010101" charset="-122"/>
                <a:ea typeface="楷体" panose="02010609060101010101" charset="-122"/>
                <a:cs typeface="楷体" panose="02010609060101010101" charset="-122"/>
              </a:rPr>
              <a:t>  </a:t>
            </a:r>
            <a:r>
              <a:rPr lang="en-US" altLang="zh-CN" sz="3200">
                <a:latin typeface="楷体" panose="02010609060101010101" charset="-122"/>
                <a:ea typeface="楷体" panose="02010609060101010101" charset="-122"/>
                <a:cs typeface="楷体" panose="02010609060101010101" charset="-122"/>
              </a:rPr>
              <a:t> </a:t>
            </a:r>
            <a:r>
              <a:rPr lang="zh-CN" altLang="en-US" sz="3200">
                <a:latin typeface="楷体" panose="02010609060101010101" charset="-122"/>
                <a:ea typeface="楷体" panose="02010609060101010101" charset="-122"/>
                <a:cs typeface="楷体" panose="02010609060101010101" charset="-122"/>
              </a:rPr>
              <a:t>伍尔芙小说的睿智与抒情，海明威小说的内敛与沉潜，芥川龙之介小说的深刻与蕴藉，鲁迅小说的幽默与深刻，余华小说的冷峻与悲悯，老舍小说的幽默与睿智……</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五、</a:t>
            </a:r>
            <a:r>
              <a:rPr lang="zh-CN" altLang="en-US" sz="3200" b="1">
                <a:highlight>
                  <a:srgbClr val="FFFF00"/>
                </a:highlight>
                <a:latin typeface="楷体" panose="02010609060101010101" charset="-122"/>
                <a:ea typeface="楷体" panose="02010609060101010101" charset="-122"/>
                <a:cs typeface="楷体" panose="02010609060101010101" charset="-122"/>
              </a:rPr>
              <a:t>叙事速度</a:t>
            </a:r>
            <a:r>
              <a:rPr lang="zh-CN" altLang="en-US" sz="3200">
                <a:latin typeface="楷体" panose="02010609060101010101" charset="-122"/>
                <a:ea typeface="楷体" panose="02010609060101010101" charset="-122"/>
                <a:cs typeface="楷体" panose="02010609060101010101" charset="-122"/>
              </a:rPr>
              <a:t>（</a:t>
            </a:r>
            <a:r>
              <a:rPr lang="zh-CN" altLang="en-US" sz="3200">
                <a:highlight>
                  <a:srgbClr val="FFFF00"/>
                </a:highlight>
                <a:latin typeface="楷体" panose="02010609060101010101" charset="-122"/>
                <a:ea typeface="楷体" panose="02010609060101010101" charset="-122"/>
                <a:cs typeface="楷体" panose="02010609060101010101" charset="-122"/>
              </a:rPr>
              <a:t>节奏</a:t>
            </a:r>
            <a:r>
              <a:rPr lang="zh-CN" altLang="en-US" sz="3200">
                <a:latin typeface="楷体" panose="02010609060101010101" charset="-122"/>
                <a:ea typeface="楷体" panose="02010609060101010101" charset="-122"/>
                <a:cs typeface="楷体" panose="02010609060101010101" charset="-122"/>
              </a:rPr>
              <a:t>）：快慢，详略，紧张与舒缓，反复，延迟</a:t>
            </a:r>
          </a:p>
          <a:p>
            <a:pPr indent="0"/>
            <a:endParaRPr lang="zh-CN" altLang="en-US" sz="3200">
              <a:latin typeface="楷体" panose="02010609060101010101" charset="-122"/>
              <a:ea typeface="楷体" panose="02010609060101010101" charset="-122"/>
              <a:cs typeface="楷体" panose="02010609060101010101" charset="-122"/>
            </a:endParaRPr>
          </a:p>
          <a:p>
            <a:pPr indent="0"/>
            <a:r>
              <a:rPr lang="zh-CN" altLang="en-US" sz="3200">
                <a:latin typeface="楷体" panose="02010609060101010101" charset="-122"/>
                <a:ea typeface="楷体" panose="02010609060101010101" charset="-122"/>
                <a:cs typeface="楷体" panose="02010609060101010101" charset="-122"/>
              </a:rPr>
              <a:t>六、</a:t>
            </a:r>
            <a:r>
              <a:rPr lang="zh-CN" altLang="en-US" sz="3200" b="1">
                <a:highlight>
                  <a:srgbClr val="FFFF00"/>
                </a:highlight>
                <a:latin typeface="楷体" panose="02010609060101010101" charset="-122"/>
                <a:ea typeface="楷体" panose="02010609060101010101" charset="-122"/>
                <a:cs typeface="楷体" panose="02010609060101010101" charset="-122"/>
              </a:rPr>
              <a:t>叙事频率</a:t>
            </a:r>
            <a:r>
              <a:rPr lang="zh-CN" altLang="en-US" sz="3200">
                <a:latin typeface="楷体" panose="02010609060101010101" charset="-122"/>
                <a:ea typeface="楷体" panose="02010609060101010101" charset="-122"/>
                <a:cs typeface="楷体" panose="02010609060101010101" charset="-122"/>
              </a:rPr>
              <a:t>：重复甚至多次</a:t>
            </a:r>
          </a:p>
          <a:p>
            <a:pPr indent="0"/>
            <a:endParaRPr lang="zh-CN" altLang="en-US" sz="3200">
              <a:latin typeface="楷体" panose="02010609060101010101" charset="-122"/>
              <a:ea typeface="楷体" panose="02010609060101010101" charset="-122"/>
              <a:cs typeface="楷体" panose="02010609060101010101" charset="-122"/>
            </a:endParaRPr>
          </a:p>
        </p:txBody>
      </p:sp>
      <p:pic>
        <p:nvPicPr>
          <p:cNvPr id="2" name="Picture 2"/>
          <p:cNvPicPr>
            <a:picLocks noChangeAspect="1"/>
          </p:cNvPicPr>
          <p:nvPr/>
        </p:nvPicPr>
        <p:blipFill>
          <a:blip r:embed="rId2"/>
          <a:stretch>
            <a:fillRect/>
          </a:stretch>
        </p:blipFill>
        <p:spPr>
          <a:xfrm flipH="1">
            <a:off x="11582400" y="11430000"/>
            <a:ext cx="0" cy="0"/>
          </a:xfrm>
          <a:prstGeom prst="rect">
            <a:avLst/>
          </a:prstGeom>
          <a:ln>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https://d.book118.com/325043001001011043</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3073,&quot;width&quot;:9740}"/>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2024-09-04T11:57:37.141</cp:lastPrinted>
  <dcterms:created xsi:type="dcterms:W3CDTF">2024-09-04T03:57:37Z</dcterms:created>
  <dcterms:modified xsi:type="dcterms:W3CDTF">2024-09-04T03:57:38Z</dcterms:modified>
</cp:coreProperties>
</file>