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953D3-5669-44A6-911B-184BE3FF1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3790BD-0F55-4C63-B592-7263AC9B9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858B21-0BE4-4616-984E-5687C0A2E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87318E-063F-4479-A772-3E41E0DF9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DB5448-C086-407F-AF40-D51D8D5A8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B90B1A-C2A7-4040-9E18-9ED5B2394E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DCBC49-91CE-4C9F-B2AC-EA41E2CBF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086C31-D2FE-404C-95DC-AC5FB8F6E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269E1E-6B93-4881-91F0-5AD9845CF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D3F3E5-5C96-4181-ABA2-F7672100E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0194C6-9485-4DE7-AA8C-4AA86818E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1213100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车间工人培训计划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汇报时间：2023-12-30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培训目标与计划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培训方式与师资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培训后跟踪与服务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培训目标与计划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提高工人的技能水平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通过培训，使工人掌握先进的生产技术和操作方法，提高生产效率和产品质量。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培养团队合作精神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通过培训，增强工人的团队合作精神和沟通协调能力，提高整体生产效率。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增强安全意识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通过培训，使工人了解安全生产知识和操作规程，减少事故发生的风险。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通过培训，使工人掌握更高效的工作方法和流程，提高工作效率和产能。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包括理论知识和实践操作两部分，涵盖生产技术、操作规程、安全生产、团队合作等方面的内容。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87195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175885" y="1990630"/>
            <a:ext cx="182880" cy="73533"/>
          </a:xfrm>
          <a:custGeom>
            <a:rect l="l" t="t" r="r" b="b"/>
            <a:pathLst>
              <a:path w="189" h="76">
                <a:moveTo>
                  <a:pt x="189" y="76"/>
                </a:moveTo>
                <a:lnTo>
                  <a:pt x="0" y="76"/>
                </a:lnTo>
                <a:lnTo>
                  <a:pt x="0" y="0"/>
                </a:lnTo>
                <a:lnTo>
                  <a:pt x="19" y="0"/>
                </a:lnTo>
                <a:lnTo>
                  <a:pt x="19" y="57"/>
                </a:lnTo>
                <a:lnTo>
                  <a:pt x="170" y="57"/>
                </a:lnTo>
                <a:lnTo>
                  <a:pt x="170" y="0"/>
                </a:lnTo>
                <a:lnTo>
                  <a:pt x="189" y="0"/>
                </a:lnTo>
                <a:lnTo>
                  <a:pt x="189" y="7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67801" y="1990630"/>
            <a:ext cx="54197" cy="36766"/>
          </a:xfrm>
          <a:custGeom>
            <a:rect l="l" t="t" r="r" b="b"/>
            <a:pathLst>
              <a:path w="56" h="38">
                <a:moveTo>
                  <a:pt x="56" y="38"/>
                </a:moveTo>
                <a:lnTo>
                  <a:pt x="0" y="38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lnTo>
                  <a:pt x="37" y="19"/>
                </a:lnTo>
                <a:lnTo>
                  <a:pt x="37" y="0"/>
                </a:lnTo>
                <a:lnTo>
                  <a:pt x="56" y="0"/>
                </a:lnTo>
                <a:lnTo>
                  <a:pt x="56" y="3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121688" y="1936528"/>
            <a:ext cx="292227" cy="292227"/>
          </a:xfrm>
          <a:custGeom>
            <a:rect l="l" t="t" r="r" b="b"/>
            <a:pathLst>
              <a:path w="302" h="302">
                <a:moveTo>
                  <a:pt x="302" y="302"/>
                </a:moveTo>
                <a:lnTo>
                  <a:pt x="0" y="302"/>
                </a:lnTo>
                <a:lnTo>
                  <a:pt x="0" y="0"/>
                </a:lnTo>
                <a:lnTo>
                  <a:pt x="245" y="0"/>
                </a:lnTo>
                <a:lnTo>
                  <a:pt x="245" y="18"/>
                </a:lnTo>
                <a:lnTo>
                  <a:pt x="18" y="18"/>
                </a:lnTo>
                <a:lnTo>
                  <a:pt x="18" y="283"/>
                </a:lnTo>
                <a:lnTo>
                  <a:pt x="283" y="283"/>
                </a:lnTo>
                <a:lnTo>
                  <a:pt x="283" y="56"/>
                </a:lnTo>
                <a:lnTo>
                  <a:pt x="302" y="56"/>
                </a:lnTo>
                <a:lnTo>
                  <a:pt x="302" y="30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175885" y="2100929"/>
            <a:ext cx="182880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175885" y="2136743"/>
            <a:ext cx="182880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175885" y="2173510"/>
            <a:ext cx="182880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54409" y="1919002"/>
            <a:ext cx="1897189" cy="36804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采用集中授课、实践操作、小组讨论等多种形式，确保工人充分理解和掌握培训内容。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培训形式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380762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569452" y="2072926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624601" y="2072926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679752" y="2072926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8734901" y="2072926"/>
            <a:ext cx="17431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8569452" y="2036159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624601" y="2036159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8679752" y="2036159"/>
            <a:ext cx="18383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734901" y="2036159"/>
            <a:ext cx="17431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587835" y="2128075"/>
            <a:ext cx="147066" cy="1838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515255" y="1990630"/>
            <a:ext cx="292227" cy="201263"/>
          </a:xfrm>
          <a:custGeom>
            <a:rect l="l" t="t" r="r" b="b"/>
            <a:pathLst>
              <a:path w="302" h="208">
                <a:moveTo>
                  <a:pt x="302" y="208"/>
                </a:moveTo>
                <a:lnTo>
                  <a:pt x="0" y="208"/>
                </a:lnTo>
                <a:lnTo>
                  <a:pt x="0" y="28"/>
                </a:lnTo>
                <a:lnTo>
                  <a:pt x="19" y="28"/>
                </a:lnTo>
                <a:lnTo>
                  <a:pt x="19" y="189"/>
                </a:lnTo>
                <a:lnTo>
                  <a:pt x="283" y="189"/>
                </a:lnTo>
                <a:lnTo>
                  <a:pt x="283" y="19"/>
                </a:lnTo>
                <a:lnTo>
                  <a:pt x="0" y="19"/>
                </a:lnTo>
                <a:lnTo>
                  <a:pt x="0" y="0"/>
                </a:lnTo>
                <a:lnTo>
                  <a:pt x="302" y="0"/>
                </a:lnTo>
                <a:lnTo>
                  <a:pt x="302" y="2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根据工人的技能水平和岗位需求，制定个性化的培训周期，一般以周为单位。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培训周期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4987195" y="4188148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27" name="Freeform 27"/>
          <p:cNvSpPr/>
          <p:nvPr/>
        </p:nvSpPr>
        <p:spPr>
          <a:xfrm>
            <a:off x="5182267" y="4370832"/>
            <a:ext cx="176879" cy="175927"/>
          </a:xfrm>
          <a:custGeom>
            <a:rect l="l" t="t" r="r" b="b"/>
            <a:pathLst>
              <a:path w="187" h="186">
                <a:moveTo>
                  <a:pt x="81" y="186"/>
                </a:moveTo>
                <a:lnTo>
                  <a:pt x="0" y="106"/>
                </a:lnTo>
                <a:lnTo>
                  <a:pt x="107" y="0"/>
                </a:lnTo>
                <a:lnTo>
                  <a:pt x="187" y="80"/>
                </a:lnTo>
                <a:lnTo>
                  <a:pt x="81" y="186"/>
                </a:lnTo>
                <a:close/>
                <a:moveTo>
                  <a:pt x="26" y="106"/>
                </a:moveTo>
                <a:lnTo>
                  <a:pt x="81" y="158"/>
                </a:lnTo>
                <a:lnTo>
                  <a:pt x="159" y="80"/>
                </a:lnTo>
                <a:lnTo>
                  <a:pt x="107" y="26"/>
                </a:lnTo>
                <a:lnTo>
                  <a:pt x="26" y="10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5122640" y="4484275"/>
            <a:ext cx="120110" cy="116300"/>
          </a:xfrm>
          <a:custGeom>
            <a:rect l="l" t="t" r="r" b="b"/>
            <a:pathLst>
              <a:path w="54" h="52">
                <a:moveTo>
                  <a:pt x="26" y="52"/>
                </a:moveTo>
                <a:cubicBezTo>
                  <a:pt x="20" y="52"/>
                  <a:pt x="14" y="50"/>
                  <a:pt x="9" y="45"/>
                </a:cubicBezTo>
                <a:cubicBezTo>
                  <a:pt x="0" y="36"/>
                  <a:pt x="0" y="20"/>
                  <a:pt x="9" y="11"/>
                </a:cubicBezTo>
                <a:cubicBezTo>
                  <a:pt x="20" y="0"/>
                  <a:pt x="20" y="0"/>
                  <a:pt x="20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20"/>
                  <a:pt x="10" y="24"/>
                  <a:pt x="10" y="28"/>
                </a:cubicBezTo>
                <a:cubicBezTo>
                  <a:pt x="10" y="32"/>
                  <a:pt x="12" y="36"/>
                  <a:pt x="15" y="39"/>
                </a:cubicBezTo>
                <a:cubicBezTo>
                  <a:pt x="18" y="42"/>
                  <a:pt x="22" y="44"/>
                  <a:pt x="26" y="44"/>
                </a:cubicBezTo>
                <a:cubicBezTo>
                  <a:pt x="30" y="44"/>
                  <a:pt x="34" y="42"/>
                  <a:pt x="37" y="39"/>
                </a:cubicBezTo>
                <a:cubicBezTo>
                  <a:pt x="48" y="28"/>
                  <a:pt x="48" y="28"/>
                  <a:pt x="48" y="28"/>
                </a:cubicBezTo>
                <a:cubicBezTo>
                  <a:pt x="54" y="34"/>
                  <a:pt x="54" y="34"/>
                  <a:pt x="54" y="34"/>
                </a:cubicBezTo>
                <a:cubicBezTo>
                  <a:pt x="43" y="45"/>
                  <a:pt x="43" y="45"/>
                  <a:pt x="43" y="45"/>
                </a:cubicBezTo>
                <a:cubicBezTo>
                  <a:pt x="38" y="50"/>
                  <a:pt x="32" y="52"/>
                  <a:pt x="26" y="5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296662" y="4315015"/>
            <a:ext cx="116300" cy="115348"/>
          </a:xfrm>
          <a:custGeom>
            <a:rect l="l" t="t" r="r" b="b"/>
            <a:pathLst>
              <a:path w="52" h="52">
                <a:moveTo>
                  <a:pt x="34" y="52"/>
                </a:moveTo>
                <a:cubicBezTo>
                  <a:pt x="28" y="46"/>
                  <a:pt x="28" y="46"/>
                  <a:pt x="28" y="46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2"/>
                  <a:pt x="44" y="28"/>
                  <a:pt x="44" y="24"/>
                </a:cubicBezTo>
                <a:cubicBezTo>
                  <a:pt x="44" y="20"/>
                  <a:pt x="42" y="16"/>
                  <a:pt x="39" y="13"/>
                </a:cubicBezTo>
                <a:cubicBezTo>
                  <a:pt x="33" y="7"/>
                  <a:pt x="23" y="7"/>
                  <a:pt x="17" y="13"/>
                </a:cubicBezTo>
                <a:cubicBezTo>
                  <a:pt x="6" y="24"/>
                  <a:pt x="6" y="24"/>
                  <a:pt x="6" y="24"/>
                </a:cubicBezTo>
                <a:cubicBezTo>
                  <a:pt x="0" y="18"/>
                  <a:pt x="0" y="18"/>
                  <a:pt x="0" y="18"/>
                </a:cubicBezTo>
                <a:cubicBezTo>
                  <a:pt x="11" y="7"/>
                  <a:pt x="11" y="7"/>
                  <a:pt x="11" y="7"/>
                </a:cubicBezTo>
                <a:cubicBezTo>
                  <a:pt x="16" y="2"/>
                  <a:pt x="22" y="0"/>
                  <a:pt x="28" y="0"/>
                </a:cubicBezTo>
                <a:cubicBezTo>
                  <a:pt x="34" y="0"/>
                  <a:pt x="40" y="2"/>
                  <a:pt x="45" y="7"/>
                </a:cubicBezTo>
                <a:cubicBezTo>
                  <a:pt x="50" y="12"/>
                  <a:pt x="52" y="18"/>
                  <a:pt x="52" y="24"/>
                </a:cubicBezTo>
                <a:cubicBezTo>
                  <a:pt x="52" y="30"/>
                  <a:pt x="50" y="36"/>
                  <a:pt x="45" y="41"/>
                </a:cubicBezTo>
                <a:lnTo>
                  <a:pt x="34" y="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220081" y="4453128"/>
            <a:ext cx="27432" cy="26479"/>
          </a:xfrm>
          <a:custGeom>
            <a:rect l="l" t="t" r="r" b="b"/>
            <a:pathLst>
              <a:path w="28" h="28">
                <a:moveTo>
                  <a:pt x="15" y="28"/>
                </a:moveTo>
                <a:lnTo>
                  <a:pt x="0" y="14"/>
                </a:lnTo>
                <a:lnTo>
                  <a:pt x="15" y="0"/>
                </a:lnTo>
                <a:lnTo>
                  <a:pt x="29" y="14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255990" y="4444555"/>
            <a:ext cx="27432" cy="26479"/>
          </a:xfrm>
          <a:custGeom>
            <a:rect l="l" t="t" r="r" b="b"/>
            <a:pathLst>
              <a:path w="28" h="28">
                <a:moveTo>
                  <a:pt x="14" y="28"/>
                </a:moveTo>
                <a:lnTo>
                  <a:pt x="0" y="14"/>
                </a:lnTo>
                <a:lnTo>
                  <a:pt x="14" y="0"/>
                </a:lnTo>
                <a:lnTo>
                  <a:pt x="29" y="14"/>
                </a:lnTo>
                <a:lnTo>
                  <a:pt x="14" y="2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265420" y="4408646"/>
            <a:ext cx="26479" cy="26479"/>
          </a:xfrm>
          <a:custGeom>
            <a:rect l="l" t="t" r="r" b="b"/>
            <a:pathLst>
              <a:path w="28" h="28">
                <a:moveTo>
                  <a:pt x="14" y="28"/>
                </a:moveTo>
                <a:lnTo>
                  <a:pt x="0" y="14"/>
                </a:lnTo>
                <a:lnTo>
                  <a:pt x="14" y="0"/>
                </a:lnTo>
                <a:lnTo>
                  <a:pt x="28" y="14"/>
                </a:lnTo>
                <a:lnTo>
                  <a:pt x="14" y="2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47513" y="4479607"/>
            <a:ext cx="26479" cy="27432"/>
          </a:xfrm>
          <a:custGeom>
            <a:rect l="l" t="t" r="r" b="b"/>
            <a:pathLst>
              <a:path w="28" h="28">
                <a:moveTo>
                  <a:pt x="14" y="29"/>
                </a:moveTo>
                <a:lnTo>
                  <a:pt x="0" y="15"/>
                </a:lnTo>
                <a:lnTo>
                  <a:pt x="14" y="0"/>
                </a:lnTo>
                <a:lnTo>
                  <a:pt x="28" y="15"/>
                </a:lnTo>
                <a:lnTo>
                  <a:pt x="14" y="2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91900" y="4435126"/>
            <a:ext cx="26479" cy="27432"/>
          </a:xfrm>
          <a:custGeom>
            <a:rect l="l" t="t" r="r" b="b"/>
            <a:pathLst>
              <a:path w="28" h="28">
                <a:moveTo>
                  <a:pt x="14" y="29"/>
                </a:moveTo>
                <a:lnTo>
                  <a:pt x="0" y="14"/>
                </a:lnTo>
                <a:lnTo>
                  <a:pt x="14" y="0"/>
                </a:lnTo>
                <a:lnTo>
                  <a:pt x="28" y="14"/>
                </a:lnTo>
                <a:lnTo>
                  <a:pt x="14" y="2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对工人的培训成果进行考核，确保培训效果和质量。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培训考核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8380762" y="4177284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8562499" y="4316063"/>
            <a:ext cx="253460" cy="254508"/>
          </a:xfrm>
          <a:custGeom>
            <a:rect l="l" t="t" r="r" b="b"/>
            <a:pathLst>
              <a:path w="262" h="263">
                <a:moveTo>
                  <a:pt x="102" y="263"/>
                </a:moveTo>
                <a:lnTo>
                  <a:pt x="0" y="159"/>
                </a:lnTo>
                <a:lnTo>
                  <a:pt x="203" y="0"/>
                </a:lnTo>
                <a:lnTo>
                  <a:pt x="262" y="59"/>
                </a:lnTo>
                <a:lnTo>
                  <a:pt x="102" y="263"/>
                </a:lnTo>
                <a:close/>
                <a:moveTo>
                  <a:pt x="29" y="161"/>
                </a:moveTo>
                <a:lnTo>
                  <a:pt x="100" y="234"/>
                </a:lnTo>
                <a:lnTo>
                  <a:pt x="237" y="62"/>
                </a:lnTo>
                <a:lnTo>
                  <a:pt x="201" y="26"/>
                </a:lnTo>
                <a:lnTo>
                  <a:pt x="29" y="16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8624507" y="4371213"/>
            <a:ext cx="134493" cy="109347"/>
          </a:xfrm>
          <a:custGeom>
            <a:rect l="l" t="t" r="r" b="b"/>
            <a:pathLst>
              <a:path w="139" h="113">
                <a:moveTo>
                  <a:pt x="12" y="113"/>
                </a:moveTo>
                <a:lnTo>
                  <a:pt x="0" y="99"/>
                </a:lnTo>
                <a:lnTo>
                  <a:pt x="128" y="0"/>
                </a:lnTo>
                <a:lnTo>
                  <a:pt x="139" y="14"/>
                </a:lnTo>
                <a:lnTo>
                  <a:pt x="12" y="11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8540305" y="4495038"/>
            <a:ext cx="97727" cy="97727"/>
          </a:xfrm>
          <a:custGeom>
            <a:rect l="l" t="t" r="r" b="b"/>
            <a:pathLst>
              <a:path w="43" h="43">
                <a:moveTo>
                  <a:pt x="12" y="43"/>
                </a:moveTo>
                <a:cubicBezTo>
                  <a:pt x="0" y="31"/>
                  <a:pt x="0" y="31"/>
                  <a:pt x="0" y="31"/>
                </a:cubicBezTo>
                <a:cubicBezTo>
                  <a:pt x="3" y="29"/>
                  <a:pt x="3" y="29"/>
                  <a:pt x="3" y="29"/>
                </a:cubicBezTo>
                <a:cubicBezTo>
                  <a:pt x="8" y="24"/>
                  <a:pt x="8" y="16"/>
                  <a:pt x="3" y="12"/>
                </a:cubicBezTo>
                <a:cubicBezTo>
                  <a:pt x="0" y="9"/>
                  <a:pt x="0" y="9"/>
                  <a:pt x="0" y="9"/>
                </a:cubicBezTo>
                <a:cubicBezTo>
                  <a:pt x="9" y="0"/>
                  <a:pt x="9" y="0"/>
                  <a:pt x="9" y="0"/>
                </a:cubicBezTo>
                <a:cubicBezTo>
                  <a:pt x="14" y="6"/>
                  <a:pt x="14" y="6"/>
                  <a:pt x="14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16" y="16"/>
                  <a:pt x="16" y="25"/>
                  <a:pt x="11" y="31"/>
                </a:cubicBezTo>
                <a:cubicBezTo>
                  <a:pt x="12" y="32"/>
                  <a:pt x="12" y="32"/>
                  <a:pt x="12" y="32"/>
                </a:cubicBezTo>
                <a:cubicBezTo>
                  <a:pt x="18" y="27"/>
                  <a:pt x="27" y="27"/>
                  <a:pt x="34" y="32"/>
                </a:cubicBezTo>
                <a:cubicBezTo>
                  <a:pt x="37" y="29"/>
                  <a:pt x="37" y="29"/>
                  <a:pt x="37" y="29"/>
                </a:cubicBezTo>
                <a:cubicBezTo>
                  <a:pt x="43" y="34"/>
                  <a:pt x="43" y="34"/>
                  <a:pt x="43" y="34"/>
                </a:cubicBezTo>
                <a:cubicBezTo>
                  <a:pt x="34" y="43"/>
                  <a:pt x="34" y="43"/>
                  <a:pt x="34" y="43"/>
                </a:cubicBezTo>
                <a:cubicBezTo>
                  <a:pt x="31" y="40"/>
                  <a:pt x="31" y="40"/>
                  <a:pt x="31" y="40"/>
                </a:cubicBezTo>
                <a:cubicBezTo>
                  <a:pt x="27" y="35"/>
                  <a:pt x="19" y="35"/>
                  <a:pt x="14" y="40"/>
                </a:cubicBezTo>
                <a:lnTo>
                  <a:pt x="12" y="4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8533542" y="4565713"/>
            <a:ext cx="33909" cy="33909"/>
          </a:xfrm>
          <a:custGeom>
            <a:rect l="l" t="t" r="r" b="b"/>
            <a:pathLst>
              <a:path w="35" h="35">
                <a:moveTo>
                  <a:pt x="14" y="35"/>
                </a:moveTo>
                <a:lnTo>
                  <a:pt x="0" y="21"/>
                </a:lnTo>
                <a:lnTo>
                  <a:pt x="21" y="0"/>
                </a:lnTo>
                <a:lnTo>
                  <a:pt x="35" y="14"/>
                </a:lnTo>
                <a:lnTo>
                  <a:pt x="14" y="3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rcRect l="3716" r="371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sp>
        <p:nvSpPr>
          <p:cNvPr id="43" name="AutoShape 4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TextBox 6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6" r="104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91051" y="3854863"/>
            <a:ext cx="2621496" cy="26214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8842439" y="1144815"/>
            <a:ext cx="2558510" cy="259355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521636" y="1144815"/>
            <a:ext cx="2511690" cy="259355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根据工人的工作时间和生产安排，合理安排培训时间，确保不影响正常生产。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158675" y="3854863"/>
            <a:ext cx="2558510" cy="26214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906577" y="4602766"/>
            <a:ext cx="832294" cy="609981"/>
          </a:xfrm>
          <a:custGeom>
            <a:rect l="l" t="t" r="r" b="b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 rot="18000000">
            <a:off x="7035165" y="4412837"/>
            <a:ext cx="403955" cy="124778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3600000" flipH="1">
            <a:off x="7446073" y="4324921"/>
            <a:ext cx="200978" cy="124778"/>
          </a:xfrm>
          <a:custGeom>
            <a:rect l="l" t="t" r="r" b="b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499509" y="4488180"/>
            <a:ext cx="469678" cy="469678"/>
          </a:xfrm>
          <a:custGeom>
            <a:rect l="l" t="t" r="r" b="b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21730" y="5263039"/>
            <a:ext cx="2432304" cy="88668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选择适合的场地作为培训场所，可以是在车间内部或者外部的专业培训机构。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培训时间</a:t>
            </a:r>
          </a:p>
        </p:txBody>
      </p:sp>
      <p:cxnSp>
        <p:nvCxnSpPr>
          <p:cNvPr id="22" name="Connector 22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3" name="TextBox 23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培训地点</a:t>
            </a:r>
          </a:p>
        </p:txBody>
      </p:sp>
      <p:cxnSp>
        <p:nvCxnSpPr>
          <p:cNvPr id="24" name="Connector 24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培训时间与地点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2406" y="1984343"/>
            <a:ext cx="347186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014698" y="1448943"/>
            <a:ext cx="234601" cy="304991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874776" y="1732788"/>
            <a:ext cx="514445" cy="29689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02900" y="1782128"/>
            <a:ext cx="59817" cy="44482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457219">
            <a:off x="854583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1142780" flipH="1">
            <a:off x="1319403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1437230" flipH="1">
            <a:off x="1168241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769">
            <a:off x="943356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42487" y="1984343"/>
            <a:ext cx="336137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457219">
            <a:off x="6843332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1142780" flipH="1">
            <a:off x="7281100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21437230" flipH="1">
            <a:off x="7138416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62769">
            <a:off x="6922580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867811" y="1448848"/>
            <a:ext cx="494824" cy="580834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664446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64446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83853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83853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0" name="AutoShape 20"/>
          <p:cNvSpPr/>
          <p:nvPr/>
        </p:nvSpPr>
        <p:spPr>
          <a:xfrm>
            <a:off x="9021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925163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86353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96412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 rot="457219">
            <a:off x="854583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 rot="21142780" flipH="1">
            <a:off x="1059561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 rot="21437230" flipH="1">
            <a:off x="99288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 rot="162769">
            <a:off x="89373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363980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387030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32540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425988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 rot="457219">
            <a:off x="1316450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 rot="21142780" flipH="1">
            <a:off x="1521428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 rot="21437230" flipH="1">
            <a:off x="145475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 rot="162769">
            <a:off x="135559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1825847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184889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1787271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1887855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 rot="457219">
            <a:off x="177831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 rot="21142780" flipH="1">
            <a:off x="198329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 rot="21437230" flipH="1">
            <a:off x="191662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 rot="162769">
            <a:off x="181746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228771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31076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2249138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2349722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 rot="457219">
            <a:off x="2240185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 rot="21142780" flipH="1">
            <a:off x="2445163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 rot="21437230" flipH="1">
            <a:off x="237848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 rot="162769">
            <a:off x="227933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2749582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277272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2711005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281158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 rot="457219">
            <a:off x="2702052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 rot="21142780" flipH="1">
            <a:off x="2907030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 rot="21437230" flipH="1">
            <a:off x="284035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 rot="162769">
            <a:off x="2741200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3211449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323459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3172873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3273457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 rot="457219">
            <a:off x="3163919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rot="21142780" flipH="1">
            <a:off x="3368897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rot="21437230" flipH="1">
            <a:off x="330222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rot="162769">
            <a:off x="320306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3673316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Freeform 69"/>
          <p:cNvSpPr/>
          <p:nvPr/>
        </p:nvSpPr>
        <p:spPr>
          <a:xfrm>
            <a:off x="3696462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Freeform 70"/>
          <p:cNvSpPr/>
          <p:nvPr/>
        </p:nvSpPr>
        <p:spPr>
          <a:xfrm>
            <a:off x="3634740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Freeform 71"/>
          <p:cNvSpPr/>
          <p:nvPr/>
        </p:nvSpPr>
        <p:spPr>
          <a:xfrm>
            <a:off x="3735324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AutoShape 72"/>
          <p:cNvSpPr/>
          <p:nvPr/>
        </p:nvSpPr>
        <p:spPr>
          <a:xfrm rot="457219">
            <a:off x="362578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 rot="21142780" flipH="1">
            <a:off x="3830764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 rot="21437230" flipH="1">
            <a:off x="376408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 rot="162769">
            <a:off x="366493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413518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Freeform 77"/>
          <p:cNvSpPr/>
          <p:nvPr/>
        </p:nvSpPr>
        <p:spPr>
          <a:xfrm>
            <a:off x="4158329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Freeform 78"/>
          <p:cNvSpPr/>
          <p:nvPr/>
        </p:nvSpPr>
        <p:spPr>
          <a:xfrm>
            <a:off x="409660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Freeform 79"/>
          <p:cNvSpPr/>
          <p:nvPr/>
        </p:nvSpPr>
        <p:spPr>
          <a:xfrm>
            <a:off x="419719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 rot="457219">
            <a:off x="4087654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 rot="21142780" flipH="1">
            <a:off x="4292632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 rot="21437230" flipH="1">
            <a:off x="422595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AutoShape 83"/>
          <p:cNvSpPr/>
          <p:nvPr/>
        </p:nvSpPr>
        <p:spPr>
          <a:xfrm rot="162769">
            <a:off x="412680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4597051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Freeform 85"/>
          <p:cNvSpPr/>
          <p:nvPr/>
        </p:nvSpPr>
        <p:spPr>
          <a:xfrm>
            <a:off x="4620196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Freeform 86"/>
          <p:cNvSpPr/>
          <p:nvPr/>
        </p:nvSpPr>
        <p:spPr>
          <a:xfrm>
            <a:off x="455847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Freeform 87"/>
          <p:cNvSpPr/>
          <p:nvPr/>
        </p:nvSpPr>
        <p:spPr>
          <a:xfrm>
            <a:off x="465905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AutoShape 88"/>
          <p:cNvSpPr/>
          <p:nvPr/>
        </p:nvSpPr>
        <p:spPr>
          <a:xfrm rot="457219">
            <a:off x="4549521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AutoShape 89"/>
          <p:cNvSpPr/>
          <p:nvPr/>
        </p:nvSpPr>
        <p:spPr>
          <a:xfrm rot="21142780" flipH="1">
            <a:off x="4754499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 rot="21437230" flipH="1">
            <a:off x="468782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AutoShape 91"/>
          <p:cNvSpPr/>
          <p:nvPr/>
        </p:nvSpPr>
        <p:spPr>
          <a:xfrm rot="162769">
            <a:off x="458866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AutoShape 92"/>
          <p:cNvSpPr/>
          <p:nvPr/>
        </p:nvSpPr>
        <p:spPr>
          <a:xfrm>
            <a:off x="50590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3" name="Freeform 93"/>
          <p:cNvSpPr/>
          <p:nvPr/>
        </p:nvSpPr>
        <p:spPr>
          <a:xfrm>
            <a:off x="5082064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4" name="Freeform 94"/>
          <p:cNvSpPr/>
          <p:nvPr/>
        </p:nvSpPr>
        <p:spPr>
          <a:xfrm>
            <a:off x="5020342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5" name="Freeform 95"/>
          <p:cNvSpPr/>
          <p:nvPr/>
        </p:nvSpPr>
        <p:spPr>
          <a:xfrm>
            <a:off x="5120926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6" name="AutoShape 96"/>
          <p:cNvSpPr/>
          <p:nvPr/>
        </p:nvSpPr>
        <p:spPr>
          <a:xfrm rot="457219">
            <a:off x="5011388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7" name="AutoShape 97"/>
          <p:cNvSpPr/>
          <p:nvPr/>
        </p:nvSpPr>
        <p:spPr>
          <a:xfrm rot="21142780" flipH="1">
            <a:off x="521636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8" name="AutoShape 98"/>
          <p:cNvSpPr/>
          <p:nvPr/>
        </p:nvSpPr>
        <p:spPr>
          <a:xfrm rot="21437230" flipH="1">
            <a:off x="514969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9" name="AutoShape 99"/>
          <p:cNvSpPr/>
          <p:nvPr/>
        </p:nvSpPr>
        <p:spPr>
          <a:xfrm rot="162769">
            <a:off x="505053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0" name="AutoShape 100"/>
          <p:cNvSpPr/>
          <p:nvPr/>
        </p:nvSpPr>
        <p:spPr>
          <a:xfrm>
            <a:off x="9021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1" name="Freeform 101"/>
          <p:cNvSpPr/>
          <p:nvPr/>
        </p:nvSpPr>
        <p:spPr>
          <a:xfrm>
            <a:off x="925163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2" name="Freeform 102"/>
          <p:cNvSpPr/>
          <p:nvPr/>
        </p:nvSpPr>
        <p:spPr>
          <a:xfrm>
            <a:off x="86353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3" name="Freeform 103"/>
          <p:cNvSpPr/>
          <p:nvPr/>
        </p:nvSpPr>
        <p:spPr>
          <a:xfrm>
            <a:off x="96412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" name="AutoShape 104"/>
          <p:cNvSpPr/>
          <p:nvPr/>
        </p:nvSpPr>
        <p:spPr>
          <a:xfrm rot="457219">
            <a:off x="854583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5" name="AutoShape 105"/>
          <p:cNvSpPr/>
          <p:nvPr/>
        </p:nvSpPr>
        <p:spPr>
          <a:xfrm rot="21142780" flipH="1">
            <a:off x="1059561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6" name="AutoShape 106"/>
          <p:cNvSpPr/>
          <p:nvPr/>
        </p:nvSpPr>
        <p:spPr>
          <a:xfrm rot="21437230" flipH="1">
            <a:off x="99288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7" name="AutoShape 107"/>
          <p:cNvSpPr/>
          <p:nvPr/>
        </p:nvSpPr>
        <p:spPr>
          <a:xfrm rot="162769">
            <a:off x="89373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8" name="AutoShape 108"/>
          <p:cNvSpPr/>
          <p:nvPr/>
        </p:nvSpPr>
        <p:spPr>
          <a:xfrm>
            <a:off x="1363980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9" name="Freeform 109"/>
          <p:cNvSpPr/>
          <p:nvPr/>
        </p:nvSpPr>
        <p:spPr>
          <a:xfrm>
            <a:off x="1387030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0" name="Freeform 110"/>
          <p:cNvSpPr/>
          <p:nvPr/>
        </p:nvSpPr>
        <p:spPr>
          <a:xfrm>
            <a:off x="132540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1" name="Freeform 111"/>
          <p:cNvSpPr/>
          <p:nvPr/>
        </p:nvSpPr>
        <p:spPr>
          <a:xfrm>
            <a:off x="1425988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" name="AutoShape 112"/>
          <p:cNvSpPr/>
          <p:nvPr/>
        </p:nvSpPr>
        <p:spPr>
          <a:xfrm rot="457219">
            <a:off x="1316450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3" name="AutoShape 113"/>
          <p:cNvSpPr/>
          <p:nvPr/>
        </p:nvSpPr>
        <p:spPr>
          <a:xfrm rot="21142780" flipH="1">
            <a:off x="1521428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4" name="AutoShape 114"/>
          <p:cNvSpPr/>
          <p:nvPr/>
        </p:nvSpPr>
        <p:spPr>
          <a:xfrm rot="21437230" flipH="1">
            <a:off x="145475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5" name="AutoShape 115"/>
          <p:cNvSpPr/>
          <p:nvPr/>
        </p:nvSpPr>
        <p:spPr>
          <a:xfrm rot="162769">
            <a:off x="135559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6" name="AutoShape 116"/>
          <p:cNvSpPr/>
          <p:nvPr/>
        </p:nvSpPr>
        <p:spPr>
          <a:xfrm>
            <a:off x="1825847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7" name="Freeform 117"/>
          <p:cNvSpPr/>
          <p:nvPr/>
        </p:nvSpPr>
        <p:spPr>
          <a:xfrm>
            <a:off x="184889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8" name="Freeform 118"/>
          <p:cNvSpPr/>
          <p:nvPr/>
        </p:nvSpPr>
        <p:spPr>
          <a:xfrm>
            <a:off x="1787271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9" name="Freeform 119"/>
          <p:cNvSpPr/>
          <p:nvPr/>
        </p:nvSpPr>
        <p:spPr>
          <a:xfrm>
            <a:off x="1887855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0" name="AutoShape 120"/>
          <p:cNvSpPr/>
          <p:nvPr/>
        </p:nvSpPr>
        <p:spPr>
          <a:xfrm rot="457219">
            <a:off x="177831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1" name="AutoShape 121"/>
          <p:cNvSpPr/>
          <p:nvPr/>
        </p:nvSpPr>
        <p:spPr>
          <a:xfrm rot="21142780" flipH="1">
            <a:off x="198329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2" name="AutoShape 122"/>
          <p:cNvSpPr/>
          <p:nvPr/>
        </p:nvSpPr>
        <p:spPr>
          <a:xfrm rot="21437230" flipH="1">
            <a:off x="191662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3" name="AutoShape 123"/>
          <p:cNvSpPr/>
          <p:nvPr/>
        </p:nvSpPr>
        <p:spPr>
          <a:xfrm rot="162769">
            <a:off x="181746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4" name="AutoShape 124"/>
          <p:cNvSpPr/>
          <p:nvPr/>
        </p:nvSpPr>
        <p:spPr>
          <a:xfrm>
            <a:off x="228771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5" name="Freeform 125"/>
          <p:cNvSpPr/>
          <p:nvPr/>
        </p:nvSpPr>
        <p:spPr>
          <a:xfrm>
            <a:off x="231076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6" name="Freeform 126"/>
          <p:cNvSpPr/>
          <p:nvPr/>
        </p:nvSpPr>
        <p:spPr>
          <a:xfrm>
            <a:off x="2249138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7" name="Freeform 127"/>
          <p:cNvSpPr/>
          <p:nvPr/>
        </p:nvSpPr>
        <p:spPr>
          <a:xfrm>
            <a:off x="2349722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8" name="AutoShape 128"/>
          <p:cNvSpPr/>
          <p:nvPr/>
        </p:nvSpPr>
        <p:spPr>
          <a:xfrm rot="457219">
            <a:off x="2240185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9" name="AutoShape 129"/>
          <p:cNvSpPr/>
          <p:nvPr/>
        </p:nvSpPr>
        <p:spPr>
          <a:xfrm rot="21142780" flipH="1">
            <a:off x="2445163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0" name="AutoShape 130"/>
          <p:cNvSpPr/>
          <p:nvPr/>
        </p:nvSpPr>
        <p:spPr>
          <a:xfrm rot="21437230" flipH="1">
            <a:off x="237848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1" name="AutoShape 131"/>
          <p:cNvSpPr/>
          <p:nvPr/>
        </p:nvSpPr>
        <p:spPr>
          <a:xfrm rot="162769">
            <a:off x="227933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2" name="AutoShape 132"/>
          <p:cNvSpPr/>
          <p:nvPr/>
        </p:nvSpPr>
        <p:spPr>
          <a:xfrm>
            <a:off x="2749582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3" name="Freeform 133"/>
          <p:cNvSpPr/>
          <p:nvPr/>
        </p:nvSpPr>
        <p:spPr>
          <a:xfrm>
            <a:off x="277272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4" name="Freeform 134"/>
          <p:cNvSpPr/>
          <p:nvPr/>
        </p:nvSpPr>
        <p:spPr>
          <a:xfrm>
            <a:off x="2711005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5" name="Freeform 135"/>
          <p:cNvSpPr/>
          <p:nvPr/>
        </p:nvSpPr>
        <p:spPr>
          <a:xfrm>
            <a:off x="281158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6" name="AutoShape 136"/>
          <p:cNvSpPr/>
          <p:nvPr/>
        </p:nvSpPr>
        <p:spPr>
          <a:xfrm rot="457219">
            <a:off x="2702052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7" name="AutoShape 137"/>
          <p:cNvSpPr/>
          <p:nvPr/>
        </p:nvSpPr>
        <p:spPr>
          <a:xfrm rot="21142780" flipH="1">
            <a:off x="2907030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8" name="AutoShape 138"/>
          <p:cNvSpPr/>
          <p:nvPr/>
        </p:nvSpPr>
        <p:spPr>
          <a:xfrm rot="21437230" flipH="1">
            <a:off x="284035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9" name="AutoShape 139"/>
          <p:cNvSpPr/>
          <p:nvPr/>
        </p:nvSpPr>
        <p:spPr>
          <a:xfrm rot="162769">
            <a:off x="2741200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0" name="AutoShape 140"/>
          <p:cNvSpPr/>
          <p:nvPr/>
        </p:nvSpPr>
        <p:spPr>
          <a:xfrm>
            <a:off x="3211449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1" name="Freeform 141"/>
          <p:cNvSpPr/>
          <p:nvPr/>
        </p:nvSpPr>
        <p:spPr>
          <a:xfrm>
            <a:off x="323459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2" name="Freeform 142"/>
          <p:cNvSpPr/>
          <p:nvPr/>
        </p:nvSpPr>
        <p:spPr>
          <a:xfrm>
            <a:off x="3172873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3" name="Freeform 143"/>
          <p:cNvSpPr/>
          <p:nvPr/>
        </p:nvSpPr>
        <p:spPr>
          <a:xfrm>
            <a:off x="3273457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4" name="AutoShape 144"/>
          <p:cNvSpPr/>
          <p:nvPr/>
        </p:nvSpPr>
        <p:spPr>
          <a:xfrm rot="457219">
            <a:off x="3163919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5" name="AutoShape 145"/>
          <p:cNvSpPr/>
          <p:nvPr/>
        </p:nvSpPr>
        <p:spPr>
          <a:xfrm rot="21142780" flipH="1">
            <a:off x="3368897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6" name="AutoShape 146"/>
          <p:cNvSpPr/>
          <p:nvPr/>
        </p:nvSpPr>
        <p:spPr>
          <a:xfrm rot="21437230" flipH="1">
            <a:off x="330222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7" name="AutoShape 147"/>
          <p:cNvSpPr/>
          <p:nvPr/>
        </p:nvSpPr>
        <p:spPr>
          <a:xfrm rot="162769">
            <a:off x="320306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8" name="AutoShape 148"/>
          <p:cNvSpPr/>
          <p:nvPr/>
        </p:nvSpPr>
        <p:spPr>
          <a:xfrm>
            <a:off x="3673316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9" name="Freeform 149"/>
          <p:cNvSpPr/>
          <p:nvPr/>
        </p:nvSpPr>
        <p:spPr>
          <a:xfrm>
            <a:off x="3696462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0" name="Freeform 150"/>
          <p:cNvSpPr/>
          <p:nvPr/>
        </p:nvSpPr>
        <p:spPr>
          <a:xfrm>
            <a:off x="3634740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1" name="Freeform 151"/>
          <p:cNvSpPr/>
          <p:nvPr/>
        </p:nvSpPr>
        <p:spPr>
          <a:xfrm>
            <a:off x="3735324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2" name="AutoShape 152"/>
          <p:cNvSpPr/>
          <p:nvPr/>
        </p:nvSpPr>
        <p:spPr>
          <a:xfrm rot="457219">
            <a:off x="362578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3" name="AutoShape 153"/>
          <p:cNvSpPr/>
          <p:nvPr/>
        </p:nvSpPr>
        <p:spPr>
          <a:xfrm rot="21142780" flipH="1">
            <a:off x="3830764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4" name="AutoShape 154"/>
          <p:cNvSpPr/>
          <p:nvPr/>
        </p:nvSpPr>
        <p:spPr>
          <a:xfrm rot="21437230" flipH="1">
            <a:off x="376408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5" name="AutoShape 155"/>
          <p:cNvSpPr/>
          <p:nvPr/>
        </p:nvSpPr>
        <p:spPr>
          <a:xfrm rot="162769">
            <a:off x="366493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6" name="AutoShape 156"/>
          <p:cNvSpPr/>
          <p:nvPr/>
        </p:nvSpPr>
        <p:spPr>
          <a:xfrm>
            <a:off x="413518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7" name="Freeform 157"/>
          <p:cNvSpPr/>
          <p:nvPr/>
        </p:nvSpPr>
        <p:spPr>
          <a:xfrm>
            <a:off x="4158329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8" name="Freeform 158"/>
          <p:cNvSpPr/>
          <p:nvPr/>
        </p:nvSpPr>
        <p:spPr>
          <a:xfrm>
            <a:off x="409660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9" name="Freeform 159"/>
          <p:cNvSpPr/>
          <p:nvPr/>
        </p:nvSpPr>
        <p:spPr>
          <a:xfrm>
            <a:off x="419719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0" name="AutoShape 160"/>
          <p:cNvSpPr/>
          <p:nvPr/>
        </p:nvSpPr>
        <p:spPr>
          <a:xfrm rot="457219">
            <a:off x="4087654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1" name="AutoShape 161"/>
          <p:cNvSpPr/>
          <p:nvPr/>
        </p:nvSpPr>
        <p:spPr>
          <a:xfrm rot="21142780" flipH="1">
            <a:off x="4292632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2" name="AutoShape 162"/>
          <p:cNvSpPr/>
          <p:nvPr/>
        </p:nvSpPr>
        <p:spPr>
          <a:xfrm rot="21437230" flipH="1">
            <a:off x="422595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3" name="AutoShape 163"/>
          <p:cNvSpPr/>
          <p:nvPr/>
        </p:nvSpPr>
        <p:spPr>
          <a:xfrm rot="162769">
            <a:off x="412680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4" name="AutoShape 164"/>
          <p:cNvSpPr/>
          <p:nvPr/>
        </p:nvSpPr>
        <p:spPr>
          <a:xfrm>
            <a:off x="4597051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5" name="Freeform 165"/>
          <p:cNvSpPr/>
          <p:nvPr/>
        </p:nvSpPr>
        <p:spPr>
          <a:xfrm>
            <a:off x="4620196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6" name="Freeform 166"/>
          <p:cNvSpPr/>
          <p:nvPr/>
        </p:nvSpPr>
        <p:spPr>
          <a:xfrm>
            <a:off x="455847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7" name="Freeform 167"/>
          <p:cNvSpPr/>
          <p:nvPr/>
        </p:nvSpPr>
        <p:spPr>
          <a:xfrm>
            <a:off x="465905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8" name="AutoShape 168"/>
          <p:cNvSpPr/>
          <p:nvPr/>
        </p:nvSpPr>
        <p:spPr>
          <a:xfrm rot="457219">
            <a:off x="4549521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9" name="AutoShape 169"/>
          <p:cNvSpPr/>
          <p:nvPr/>
        </p:nvSpPr>
        <p:spPr>
          <a:xfrm rot="21142780" flipH="1">
            <a:off x="4754499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0" name="AutoShape 170"/>
          <p:cNvSpPr/>
          <p:nvPr/>
        </p:nvSpPr>
        <p:spPr>
          <a:xfrm rot="21437230" flipH="1">
            <a:off x="468782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1" name="AutoShape 171"/>
          <p:cNvSpPr/>
          <p:nvPr/>
        </p:nvSpPr>
        <p:spPr>
          <a:xfrm rot="162769">
            <a:off x="458866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2" name="AutoShape 172"/>
          <p:cNvSpPr/>
          <p:nvPr/>
        </p:nvSpPr>
        <p:spPr>
          <a:xfrm>
            <a:off x="50590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3" name="Freeform 173"/>
          <p:cNvSpPr/>
          <p:nvPr/>
        </p:nvSpPr>
        <p:spPr>
          <a:xfrm>
            <a:off x="5082064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4" name="Freeform 174"/>
          <p:cNvSpPr/>
          <p:nvPr/>
        </p:nvSpPr>
        <p:spPr>
          <a:xfrm>
            <a:off x="5020342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5" name="Freeform 175"/>
          <p:cNvSpPr/>
          <p:nvPr/>
        </p:nvSpPr>
        <p:spPr>
          <a:xfrm>
            <a:off x="5120926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6" name="AutoShape 176"/>
          <p:cNvSpPr/>
          <p:nvPr/>
        </p:nvSpPr>
        <p:spPr>
          <a:xfrm rot="457219">
            <a:off x="5011388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7" name="AutoShape 177"/>
          <p:cNvSpPr/>
          <p:nvPr/>
        </p:nvSpPr>
        <p:spPr>
          <a:xfrm rot="21142780" flipH="1">
            <a:off x="521636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8" name="AutoShape 178"/>
          <p:cNvSpPr/>
          <p:nvPr/>
        </p:nvSpPr>
        <p:spPr>
          <a:xfrm rot="21437230" flipH="1">
            <a:off x="514969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9" name="AutoShape 179"/>
          <p:cNvSpPr/>
          <p:nvPr/>
        </p:nvSpPr>
        <p:spPr>
          <a:xfrm rot="162769">
            <a:off x="505053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0" name="AutoShape 180"/>
          <p:cNvSpPr/>
          <p:nvPr/>
        </p:nvSpPr>
        <p:spPr>
          <a:xfrm>
            <a:off x="6851428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1" name="AutoShape 181"/>
          <p:cNvSpPr/>
          <p:nvPr/>
        </p:nvSpPr>
        <p:spPr>
          <a:xfrm rot="457219">
            <a:off x="6807708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2" name="AutoShape 182"/>
          <p:cNvSpPr/>
          <p:nvPr/>
        </p:nvSpPr>
        <p:spPr>
          <a:xfrm rot="21142780" flipH="1">
            <a:off x="7000684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3" name="AutoShape 183"/>
          <p:cNvSpPr/>
          <p:nvPr/>
        </p:nvSpPr>
        <p:spPr>
          <a:xfrm rot="21437230" flipH="1">
            <a:off x="69378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4" name="AutoShape 184"/>
          <p:cNvSpPr/>
          <p:nvPr/>
        </p:nvSpPr>
        <p:spPr>
          <a:xfrm rot="162769">
            <a:off x="684266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5" name="Freeform 185"/>
          <p:cNvSpPr/>
          <p:nvPr/>
        </p:nvSpPr>
        <p:spPr>
          <a:xfrm>
            <a:off x="68184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6" name="AutoShape 186"/>
          <p:cNvSpPr/>
          <p:nvPr/>
        </p:nvSpPr>
        <p:spPr>
          <a:xfrm>
            <a:off x="73146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7" name="AutoShape 187"/>
          <p:cNvSpPr/>
          <p:nvPr/>
        </p:nvSpPr>
        <p:spPr>
          <a:xfrm rot="457219">
            <a:off x="72709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8" name="AutoShape 188"/>
          <p:cNvSpPr/>
          <p:nvPr/>
        </p:nvSpPr>
        <p:spPr>
          <a:xfrm rot="21142780" flipH="1">
            <a:off x="7463885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9" name="AutoShape 189"/>
          <p:cNvSpPr/>
          <p:nvPr/>
        </p:nvSpPr>
        <p:spPr>
          <a:xfrm rot="21437230" flipH="1">
            <a:off x="74010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0" name="AutoShape 190"/>
          <p:cNvSpPr/>
          <p:nvPr/>
        </p:nvSpPr>
        <p:spPr>
          <a:xfrm rot="162769">
            <a:off x="73058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1" name="Freeform 191"/>
          <p:cNvSpPr/>
          <p:nvPr/>
        </p:nvSpPr>
        <p:spPr>
          <a:xfrm>
            <a:off x="72816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2" name="AutoShape 192"/>
          <p:cNvSpPr/>
          <p:nvPr/>
        </p:nvSpPr>
        <p:spPr>
          <a:xfrm>
            <a:off x="77778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3" name="AutoShape 193"/>
          <p:cNvSpPr/>
          <p:nvPr/>
        </p:nvSpPr>
        <p:spPr>
          <a:xfrm rot="457219">
            <a:off x="77341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4" name="AutoShape 194"/>
          <p:cNvSpPr/>
          <p:nvPr/>
        </p:nvSpPr>
        <p:spPr>
          <a:xfrm rot="21142780" flipH="1">
            <a:off x="7927086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5" name="AutoShape 195"/>
          <p:cNvSpPr/>
          <p:nvPr/>
        </p:nvSpPr>
        <p:spPr>
          <a:xfrm rot="21437230" flipH="1">
            <a:off x="786422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6" name="AutoShape 196"/>
          <p:cNvSpPr/>
          <p:nvPr/>
        </p:nvSpPr>
        <p:spPr>
          <a:xfrm rot="162769">
            <a:off x="77690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7" name="Freeform 197"/>
          <p:cNvSpPr/>
          <p:nvPr/>
        </p:nvSpPr>
        <p:spPr>
          <a:xfrm>
            <a:off x="77448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8" name="AutoShape 198"/>
          <p:cNvSpPr/>
          <p:nvPr/>
        </p:nvSpPr>
        <p:spPr>
          <a:xfrm>
            <a:off x="8241030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9" name="AutoShape 199"/>
          <p:cNvSpPr/>
          <p:nvPr/>
        </p:nvSpPr>
        <p:spPr>
          <a:xfrm rot="457219">
            <a:off x="81973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0" name="AutoShape 200"/>
          <p:cNvSpPr/>
          <p:nvPr/>
        </p:nvSpPr>
        <p:spPr>
          <a:xfrm rot="21142780" flipH="1">
            <a:off x="8390287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1" name="AutoShape 201"/>
          <p:cNvSpPr/>
          <p:nvPr/>
        </p:nvSpPr>
        <p:spPr>
          <a:xfrm rot="21437230" flipH="1">
            <a:off x="832742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2" name="AutoShape 202"/>
          <p:cNvSpPr/>
          <p:nvPr/>
        </p:nvSpPr>
        <p:spPr>
          <a:xfrm rot="162769">
            <a:off x="82322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3" name="Freeform 203"/>
          <p:cNvSpPr/>
          <p:nvPr/>
        </p:nvSpPr>
        <p:spPr>
          <a:xfrm>
            <a:off x="82080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4" name="AutoShape 204"/>
          <p:cNvSpPr/>
          <p:nvPr/>
        </p:nvSpPr>
        <p:spPr>
          <a:xfrm>
            <a:off x="8704231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5" name="AutoShape 205"/>
          <p:cNvSpPr/>
          <p:nvPr/>
        </p:nvSpPr>
        <p:spPr>
          <a:xfrm rot="457219">
            <a:off x="8660511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6" name="AutoShape 206"/>
          <p:cNvSpPr/>
          <p:nvPr/>
        </p:nvSpPr>
        <p:spPr>
          <a:xfrm rot="21142780" flipH="1">
            <a:off x="88534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7" name="AutoShape 207"/>
          <p:cNvSpPr/>
          <p:nvPr/>
        </p:nvSpPr>
        <p:spPr>
          <a:xfrm rot="21437230" flipH="1">
            <a:off x="8790623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8" name="AutoShape 208"/>
          <p:cNvSpPr/>
          <p:nvPr/>
        </p:nvSpPr>
        <p:spPr>
          <a:xfrm rot="162769">
            <a:off x="86954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9" name="Freeform 209"/>
          <p:cNvSpPr/>
          <p:nvPr/>
        </p:nvSpPr>
        <p:spPr>
          <a:xfrm>
            <a:off x="86712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0" name="AutoShape 210"/>
          <p:cNvSpPr/>
          <p:nvPr/>
        </p:nvSpPr>
        <p:spPr>
          <a:xfrm>
            <a:off x="9167432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1" name="AutoShape 211"/>
          <p:cNvSpPr/>
          <p:nvPr/>
        </p:nvSpPr>
        <p:spPr>
          <a:xfrm rot="457219">
            <a:off x="9123712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2" name="AutoShape 212"/>
          <p:cNvSpPr/>
          <p:nvPr/>
        </p:nvSpPr>
        <p:spPr>
          <a:xfrm rot="21142780" flipH="1">
            <a:off x="93166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3" name="AutoShape 213"/>
          <p:cNvSpPr/>
          <p:nvPr/>
        </p:nvSpPr>
        <p:spPr>
          <a:xfrm rot="21437230" flipH="1">
            <a:off x="92538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4" name="AutoShape 214"/>
          <p:cNvSpPr/>
          <p:nvPr/>
        </p:nvSpPr>
        <p:spPr>
          <a:xfrm rot="162769">
            <a:off x="9158668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5" name="Freeform 215"/>
          <p:cNvSpPr/>
          <p:nvPr/>
        </p:nvSpPr>
        <p:spPr>
          <a:xfrm>
            <a:off x="9134475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6" name="AutoShape 216"/>
          <p:cNvSpPr/>
          <p:nvPr/>
        </p:nvSpPr>
        <p:spPr>
          <a:xfrm>
            <a:off x="96306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7" name="AutoShape 217"/>
          <p:cNvSpPr/>
          <p:nvPr/>
        </p:nvSpPr>
        <p:spPr>
          <a:xfrm rot="457219">
            <a:off x="95869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8" name="AutoShape 218"/>
          <p:cNvSpPr/>
          <p:nvPr/>
        </p:nvSpPr>
        <p:spPr>
          <a:xfrm rot="21142780" flipH="1">
            <a:off x="9779889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9" name="AutoShape 219"/>
          <p:cNvSpPr/>
          <p:nvPr/>
        </p:nvSpPr>
        <p:spPr>
          <a:xfrm rot="21437230" flipH="1">
            <a:off x="97170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0" name="AutoShape 220"/>
          <p:cNvSpPr/>
          <p:nvPr/>
        </p:nvSpPr>
        <p:spPr>
          <a:xfrm rot="162769">
            <a:off x="9621869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1" name="Freeform 221"/>
          <p:cNvSpPr/>
          <p:nvPr/>
        </p:nvSpPr>
        <p:spPr>
          <a:xfrm>
            <a:off x="95977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2" name="AutoShape 222"/>
          <p:cNvSpPr/>
          <p:nvPr/>
        </p:nvSpPr>
        <p:spPr>
          <a:xfrm>
            <a:off x="100938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3" name="AutoShape 223"/>
          <p:cNvSpPr/>
          <p:nvPr/>
        </p:nvSpPr>
        <p:spPr>
          <a:xfrm rot="457219">
            <a:off x="100501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4" name="AutoShape 224"/>
          <p:cNvSpPr/>
          <p:nvPr/>
        </p:nvSpPr>
        <p:spPr>
          <a:xfrm rot="21142780" flipH="1">
            <a:off x="10243090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5" name="AutoShape 225"/>
          <p:cNvSpPr/>
          <p:nvPr/>
        </p:nvSpPr>
        <p:spPr>
          <a:xfrm rot="21437230" flipH="1">
            <a:off x="1018022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6" name="AutoShape 226"/>
          <p:cNvSpPr/>
          <p:nvPr/>
        </p:nvSpPr>
        <p:spPr>
          <a:xfrm rot="162769">
            <a:off x="1008507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7" name="Freeform 227"/>
          <p:cNvSpPr/>
          <p:nvPr/>
        </p:nvSpPr>
        <p:spPr>
          <a:xfrm>
            <a:off x="100609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8" name="AutoShape 228"/>
          <p:cNvSpPr/>
          <p:nvPr/>
        </p:nvSpPr>
        <p:spPr>
          <a:xfrm>
            <a:off x="105570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9" name="AutoShape 229"/>
          <p:cNvSpPr/>
          <p:nvPr/>
        </p:nvSpPr>
        <p:spPr>
          <a:xfrm rot="457219">
            <a:off x="105134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0" name="AutoShape 230"/>
          <p:cNvSpPr/>
          <p:nvPr/>
        </p:nvSpPr>
        <p:spPr>
          <a:xfrm rot="21142780" flipH="1">
            <a:off x="107062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1" name="AutoShape 231"/>
          <p:cNvSpPr/>
          <p:nvPr/>
        </p:nvSpPr>
        <p:spPr>
          <a:xfrm rot="21437230" flipH="1">
            <a:off x="1064342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2" name="AutoShape 232"/>
          <p:cNvSpPr/>
          <p:nvPr/>
        </p:nvSpPr>
        <p:spPr>
          <a:xfrm rot="162769">
            <a:off x="1054827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3" name="Freeform 233"/>
          <p:cNvSpPr/>
          <p:nvPr/>
        </p:nvSpPr>
        <p:spPr>
          <a:xfrm>
            <a:off x="105241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4" name="AutoShape 234"/>
          <p:cNvSpPr/>
          <p:nvPr/>
        </p:nvSpPr>
        <p:spPr>
          <a:xfrm>
            <a:off x="110202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5" name="AutoShape 235"/>
          <p:cNvSpPr/>
          <p:nvPr/>
        </p:nvSpPr>
        <p:spPr>
          <a:xfrm rot="457219">
            <a:off x="109766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6" name="AutoShape 236"/>
          <p:cNvSpPr/>
          <p:nvPr/>
        </p:nvSpPr>
        <p:spPr>
          <a:xfrm rot="21142780" flipH="1">
            <a:off x="111694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7" name="AutoShape 237"/>
          <p:cNvSpPr/>
          <p:nvPr/>
        </p:nvSpPr>
        <p:spPr>
          <a:xfrm rot="21437230" flipH="1">
            <a:off x="1110662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8" name="AutoShape 238"/>
          <p:cNvSpPr/>
          <p:nvPr/>
        </p:nvSpPr>
        <p:spPr>
          <a:xfrm rot="162769">
            <a:off x="1101147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9" name="Freeform 239"/>
          <p:cNvSpPr/>
          <p:nvPr/>
        </p:nvSpPr>
        <p:spPr>
          <a:xfrm>
            <a:off x="109873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0" name="AutoShape 240"/>
          <p:cNvSpPr/>
          <p:nvPr/>
        </p:nvSpPr>
        <p:spPr>
          <a:xfrm>
            <a:off x="6851428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1" name="AutoShape 241"/>
          <p:cNvSpPr/>
          <p:nvPr/>
        </p:nvSpPr>
        <p:spPr>
          <a:xfrm rot="457219">
            <a:off x="6807708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2" name="AutoShape 242"/>
          <p:cNvSpPr/>
          <p:nvPr/>
        </p:nvSpPr>
        <p:spPr>
          <a:xfrm rot="21142780" flipH="1">
            <a:off x="7000684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3" name="AutoShape 243"/>
          <p:cNvSpPr/>
          <p:nvPr/>
        </p:nvSpPr>
        <p:spPr>
          <a:xfrm rot="21437230" flipH="1">
            <a:off x="69378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4" name="AutoShape 244"/>
          <p:cNvSpPr/>
          <p:nvPr/>
        </p:nvSpPr>
        <p:spPr>
          <a:xfrm rot="162769">
            <a:off x="684266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5" name="Freeform 245"/>
          <p:cNvSpPr/>
          <p:nvPr/>
        </p:nvSpPr>
        <p:spPr>
          <a:xfrm>
            <a:off x="68184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6" name="AutoShape 246"/>
          <p:cNvSpPr/>
          <p:nvPr/>
        </p:nvSpPr>
        <p:spPr>
          <a:xfrm>
            <a:off x="73146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7" name="AutoShape 247"/>
          <p:cNvSpPr/>
          <p:nvPr/>
        </p:nvSpPr>
        <p:spPr>
          <a:xfrm rot="457219">
            <a:off x="72709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8" name="AutoShape 248"/>
          <p:cNvSpPr/>
          <p:nvPr/>
        </p:nvSpPr>
        <p:spPr>
          <a:xfrm rot="21142780" flipH="1">
            <a:off x="7463885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9" name="AutoShape 249"/>
          <p:cNvSpPr/>
          <p:nvPr/>
        </p:nvSpPr>
        <p:spPr>
          <a:xfrm rot="21437230" flipH="1">
            <a:off x="74010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0" name="AutoShape 250"/>
          <p:cNvSpPr/>
          <p:nvPr/>
        </p:nvSpPr>
        <p:spPr>
          <a:xfrm rot="162769">
            <a:off x="73058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1" name="Freeform 251"/>
          <p:cNvSpPr/>
          <p:nvPr/>
        </p:nvSpPr>
        <p:spPr>
          <a:xfrm>
            <a:off x="72816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2" name="AutoShape 252"/>
          <p:cNvSpPr/>
          <p:nvPr/>
        </p:nvSpPr>
        <p:spPr>
          <a:xfrm>
            <a:off x="77778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3" name="AutoShape 253"/>
          <p:cNvSpPr/>
          <p:nvPr/>
        </p:nvSpPr>
        <p:spPr>
          <a:xfrm rot="457219">
            <a:off x="77341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4" name="AutoShape 254"/>
          <p:cNvSpPr/>
          <p:nvPr/>
        </p:nvSpPr>
        <p:spPr>
          <a:xfrm rot="21142780" flipH="1">
            <a:off x="7927086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5" name="AutoShape 255"/>
          <p:cNvSpPr/>
          <p:nvPr/>
        </p:nvSpPr>
        <p:spPr>
          <a:xfrm rot="21437230" flipH="1">
            <a:off x="786422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6" name="AutoShape 256"/>
          <p:cNvSpPr/>
          <p:nvPr/>
        </p:nvSpPr>
        <p:spPr>
          <a:xfrm rot="162769">
            <a:off x="77690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7" name="Freeform 257"/>
          <p:cNvSpPr/>
          <p:nvPr/>
        </p:nvSpPr>
        <p:spPr>
          <a:xfrm>
            <a:off x="77448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8" name="AutoShape 258"/>
          <p:cNvSpPr/>
          <p:nvPr/>
        </p:nvSpPr>
        <p:spPr>
          <a:xfrm>
            <a:off x="8241030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9" name="AutoShape 259"/>
          <p:cNvSpPr/>
          <p:nvPr/>
        </p:nvSpPr>
        <p:spPr>
          <a:xfrm rot="457219">
            <a:off x="81973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0" name="AutoShape 260"/>
          <p:cNvSpPr/>
          <p:nvPr/>
        </p:nvSpPr>
        <p:spPr>
          <a:xfrm rot="21142780" flipH="1">
            <a:off x="8390287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1" name="AutoShape 261"/>
          <p:cNvSpPr/>
          <p:nvPr/>
        </p:nvSpPr>
        <p:spPr>
          <a:xfrm rot="21437230" flipH="1">
            <a:off x="832742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2" name="AutoShape 262"/>
          <p:cNvSpPr/>
          <p:nvPr/>
        </p:nvSpPr>
        <p:spPr>
          <a:xfrm rot="162769">
            <a:off x="82322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3" name="Freeform 263"/>
          <p:cNvSpPr/>
          <p:nvPr/>
        </p:nvSpPr>
        <p:spPr>
          <a:xfrm>
            <a:off x="82080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4" name="AutoShape 264"/>
          <p:cNvSpPr/>
          <p:nvPr/>
        </p:nvSpPr>
        <p:spPr>
          <a:xfrm>
            <a:off x="8704231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5" name="AutoShape 265"/>
          <p:cNvSpPr/>
          <p:nvPr/>
        </p:nvSpPr>
        <p:spPr>
          <a:xfrm rot="457219">
            <a:off x="8660511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6" name="AutoShape 266"/>
          <p:cNvSpPr/>
          <p:nvPr/>
        </p:nvSpPr>
        <p:spPr>
          <a:xfrm rot="21142780" flipH="1">
            <a:off x="88534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7" name="AutoShape 267"/>
          <p:cNvSpPr/>
          <p:nvPr/>
        </p:nvSpPr>
        <p:spPr>
          <a:xfrm rot="21437230" flipH="1">
            <a:off x="8790623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8" name="AutoShape 268"/>
          <p:cNvSpPr/>
          <p:nvPr/>
        </p:nvSpPr>
        <p:spPr>
          <a:xfrm rot="162769">
            <a:off x="86954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9" name="Freeform 269"/>
          <p:cNvSpPr/>
          <p:nvPr/>
        </p:nvSpPr>
        <p:spPr>
          <a:xfrm>
            <a:off x="86712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0" name="AutoShape 270"/>
          <p:cNvSpPr/>
          <p:nvPr/>
        </p:nvSpPr>
        <p:spPr>
          <a:xfrm>
            <a:off x="9167432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1" name="AutoShape 271"/>
          <p:cNvSpPr/>
          <p:nvPr/>
        </p:nvSpPr>
        <p:spPr>
          <a:xfrm rot="457219">
            <a:off x="9123712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2" name="AutoShape 272"/>
          <p:cNvSpPr/>
          <p:nvPr/>
        </p:nvSpPr>
        <p:spPr>
          <a:xfrm rot="21142780" flipH="1">
            <a:off x="93166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3" name="AutoShape 273"/>
          <p:cNvSpPr/>
          <p:nvPr/>
        </p:nvSpPr>
        <p:spPr>
          <a:xfrm rot="21437230" flipH="1">
            <a:off x="92538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4" name="AutoShape 274"/>
          <p:cNvSpPr/>
          <p:nvPr/>
        </p:nvSpPr>
        <p:spPr>
          <a:xfrm rot="162769">
            <a:off x="9158668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5" name="Freeform 275"/>
          <p:cNvSpPr/>
          <p:nvPr/>
        </p:nvSpPr>
        <p:spPr>
          <a:xfrm>
            <a:off x="9134475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6" name="AutoShape 276"/>
          <p:cNvSpPr/>
          <p:nvPr/>
        </p:nvSpPr>
        <p:spPr>
          <a:xfrm>
            <a:off x="96306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7" name="AutoShape 277"/>
          <p:cNvSpPr/>
          <p:nvPr/>
        </p:nvSpPr>
        <p:spPr>
          <a:xfrm rot="457219">
            <a:off x="95869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8" name="AutoShape 278"/>
          <p:cNvSpPr/>
          <p:nvPr/>
        </p:nvSpPr>
        <p:spPr>
          <a:xfrm rot="21142780" flipH="1">
            <a:off x="9779889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9" name="AutoShape 279"/>
          <p:cNvSpPr/>
          <p:nvPr/>
        </p:nvSpPr>
        <p:spPr>
          <a:xfrm rot="21437230" flipH="1">
            <a:off x="97170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0" name="AutoShape 280"/>
          <p:cNvSpPr/>
          <p:nvPr/>
        </p:nvSpPr>
        <p:spPr>
          <a:xfrm rot="162769">
            <a:off x="9621869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1" name="Freeform 281"/>
          <p:cNvSpPr/>
          <p:nvPr/>
        </p:nvSpPr>
        <p:spPr>
          <a:xfrm>
            <a:off x="95977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2" name="AutoShape 282"/>
          <p:cNvSpPr/>
          <p:nvPr/>
        </p:nvSpPr>
        <p:spPr>
          <a:xfrm>
            <a:off x="100938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3" name="AutoShape 283"/>
          <p:cNvSpPr/>
          <p:nvPr/>
        </p:nvSpPr>
        <p:spPr>
          <a:xfrm rot="457219">
            <a:off x="100501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4" name="AutoShape 284"/>
          <p:cNvSpPr/>
          <p:nvPr/>
        </p:nvSpPr>
        <p:spPr>
          <a:xfrm rot="21142780" flipH="1">
            <a:off x="10243090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5" name="AutoShape 285"/>
          <p:cNvSpPr/>
          <p:nvPr/>
        </p:nvSpPr>
        <p:spPr>
          <a:xfrm rot="21437230" flipH="1">
            <a:off x="1018022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6" name="AutoShape 286"/>
          <p:cNvSpPr/>
          <p:nvPr/>
        </p:nvSpPr>
        <p:spPr>
          <a:xfrm rot="162769">
            <a:off x="1008507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7" name="Freeform 287"/>
          <p:cNvSpPr/>
          <p:nvPr/>
        </p:nvSpPr>
        <p:spPr>
          <a:xfrm>
            <a:off x="100609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8" name="AutoShape 288"/>
          <p:cNvSpPr/>
          <p:nvPr/>
        </p:nvSpPr>
        <p:spPr>
          <a:xfrm>
            <a:off x="105570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9" name="AutoShape 289"/>
          <p:cNvSpPr/>
          <p:nvPr/>
        </p:nvSpPr>
        <p:spPr>
          <a:xfrm rot="457219">
            <a:off x="105134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0" name="AutoShape 290"/>
          <p:cNvSpPr/>
          <p:nvPr/>
        </p:nvSpPr>
        <p:spPr>
          <a:xfrm rot="21142780" flipH="1">
            <a:off x="107062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1" name="AutoShape 291"/>
          <p:cNvSpPr/>
          <p:nvPr/>
        </p:nvSpPr>
        <p:spPr>
          <a:xfrm rot="21437230" flipH="1">
            <a:off x="1064342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2" name="AutoShape 292"/>
          <p:cNvSpPr/>
          <p:nvPr/>
        </p:nvSpPr>
        <p:spPr>
          <a:xfrm rot="162769">
            <a:off x="1054827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3" name="Freeform 293"/>
          <p:cNvSpPr/>
          <p:nvPr/>
        </p:nvSpPr>
        <p:spPr>
          <a:xfrm>
            <a:off x="105241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4" name="AutoShape 294"/>
          <p:cNvSpPr/>
          <p:nvPr/>
        </p:nvSpPr>
        <p:spPr>
          <a:xfrm>
            <a:off x="110202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5" name="AutoShape 295"/>
          <p:cNvSpPr/>
          <p:nvPr/>
        </p:nvSpPr>
        <p:spPr>
          <a:xfrm rot="457219">
            <a:off x="109766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6" name="AutoShape 296"/>
          <p:cNvSpPr/>
          <p:nvPr/>
        </p:nvSpPr>
        <p:spPr>
          <a:xfrm rot="21142780" flipH="1">
            <a:off x="111694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7" name="AutoShape 297"/>
          <p:cNvSpPr/>
          <p:nvPr/>
        </p:nvSpPr>
        <p:spPr>
          <a:xfrm rot="21437230" flipH="1">
            <a:off x="1110662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8" name="AutoShape 298"/>
          <p:cNvSpPr/>
          <p:nvPr/>
        </p:nvSpPr>
        <p:spPr>
          <a:xfrm rot="162769">
            <a:off x="1101147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9" name="Freeform 299"/>
          <p:cNvSpPr/>
          <p:nvPr/>
        </p:nvSpPr>
        <p:spPr>
          <a:xfrm>
            <a:off x="109873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0" name="AutoShape 300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确保工人掌握安全操作规程，预防事故发生。</a:t>
            </a:r>
            <a:endParaRPr lang="en-US" sz="1100"/>
          </a:p>
        </p:txBody>
      </p:sp>
      <p:sp>
        <p:nvSpPr>
          <p:cNvPr id="301" name="AutoShape 301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培训内容包括设备安全操作规程、防护用品使用、危险源识别与防范措施等，确保工人在工作中能够遵守安全规定，预防事故发生。</a:t>
            </a:r>
            <a:endParaRPr lang="en-US" sz="1100"/>
          </a:p>
        </p:txBody>
      </p:sp>
      <p:sp>
        <p:nvSpPr>
          <p:cNvPr id="302" name="AutoShape 30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3" name="AutoShape 30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4" name="AutoShape 30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5" name="AutoShape 30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6" name="AutoShape 30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7" name="AutoShape 30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8" name="AutoShape 30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9" name="AutoShape 30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0" name="AutoShape 3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1" name="AutoShape 3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2" name="AutoShape 3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3" name="AutoShape 3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4" name="AutoShape 3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5" name="AutoShape 3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6" name="AutoShape 3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7" name="AutoShape 3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8" name="AutoShape 3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9" name="AutoShape 3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0" name="AutoShape 3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1" name="AutoShape 3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2" name="TextBox 3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提高工人设备操作技能和维护能力。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培训内容包括设备基本原理、操作流程、日常维护和常见故障排除等，使工人能够熟练掌握设备操作，提高工作效率和设备使用寿命。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2000" b="2000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设备操作与维护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强化工人的质量意识，提高产品合格率。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培训内容包括质量标准、检验流程、不合格品处理等，培养工人的质量意识，确保产品符合要求，提高产品合格率。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质量意识与检验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提高工人在紧急情况下的应对能力。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培训内容包括应急预案、紧急救援措施、消防安全等，通过演练使工人熟悉应急处理流程，提高应对突发事件的能力。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应急处理与演练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培训方式与师资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https://d.book118.com/325121310032011034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2024-08-29T13:31:32.757</cp:lastPrinted>
  <dcterms:created xsi:type="dcterms:W3CDTF">2024-08-29T05:31:32Z</dcterms:created>
  <dcterms:modified xsi:type="dcterms:W3CDTF">2024-08-29T05:31:34Z</dcterms:modified>
</cp:coreProperties>
</file>