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8" r:id="rId13"/>
  </p:sldIdLst>
  <p:sldSz cx="12192000" cy="6858000"/>
  <p:notesSz cx="6858000" cy="9144000"/>
  <p:custDataLst>
    <p:tags r:id="rId14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tags" Target="tags/tag1.xml" /><Relationship Id="rId15" Type="http://schemas.openxmlformats.org/officeDocument/2006/relationships/presProps" Target="presProps.xml" /><Relationship Id="rId16" Type="http://schemas.openxmlformats.org/officeDocument/2006/relationships/viewProps" Target="viewProps.xml" /><Relationship Id="rId17" Type="http://schemas.openxmlformats.org/officeDocument/2006/relationships/theme" Target="theme/theme1.xml" /><Relationship Id="rId18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A65706B-CE40-4F14-8FD0-3AD7B1D08DF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5FF6C8A-DEE0-4D9E-857B-4189CBEC242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BDB22B6-8D2A-4055-9529-EFD6A77BD35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6E7D2C7-2E67-49CD-A18D-114ABBF51F2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45D9E651-14AC-4DFC-87F7-078711357CA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A60D5A43-1F12-4E90-BA4A-765BF64A311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5D076D9E-D149-4237-BDC6-640DDC35124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B6A450F-0378-4793-8412-2C1A333C650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AED15F0-AA3E-49CA-ACC6-B7EB101FA3E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9FAB5EC-D7A6-447F-A5E3-17860E23AF9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B181E06-F7B1-4478-AED1-43CD5C7621E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11.jpeg" /><Relationship Id="rId6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13.jpeg" /><Relationship Id="rId4" Type="http://schemas.openxmlformats.org/officeDocument/2006/relationships/image" Target="../media/image14.jpeg" /><Relationship Id="rId5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16.jpeg" /><Relationship Id="rId4" Type="http://schemas.openxmlformats.org/officeDocument/2006/relationships/image" Target="../media/image17.jpeg" /><Relationship Id="rId5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8.jpeg" /><Relationship Id="rId3" Type="http://schemas.openxmlformats.org/officeDocument/2006/relationships/image" Target="../media/image19.jpeg" /><Relationship Id="rId4" Type="http://schemas.openxmlformats.org/officeDocument/2006/relationships/image" Target="../media/image20.jpeg" /><Relationship Id="rId5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32514323020001104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02208" y="1267968"/>
            <a:ext cx="6563137" cy="231152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775" b="1">
                <a:solidFill>
                  <a:schemeClr val="dk2"/>
                </a:solidFill>
                <a:latin typeface="Microsoft Yahei"/>
                <a:ea typeface="Microsoft Yahei"/>
                <a:cs typeface="Microsoft Yahei"/>
              </a:rPr>
              <a:t>一年级预防传染病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0"/>
            <a:ext cx="3940476" cy="685800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-2490705" y="-2630165"/>
            <a:ext cx="5510422" cy="5510422"/>
          </a:xfrm>
          <a:prstGeom prst="ellipse">
            <a:avLst/>
          </a:prstGeom>
          <a:solidFill>
            <a:schemeClr val="accent3">
              <a:lumMod val="20000"/>
              <a:lumOff val="80000"/>
              <a:alpha val="55000"/>
            </a:schemeClr>
          </a:solidFill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-1370201" y="-1527676"/>
            <a:ext cx="3269415" cy="3269415"/>
          </a:xfrm>
          <a:prstGeom prst="ellipse">
            <a:avLst/>
          </a:prstGeom>
          <a:solidFill>
            <a:schemeClr val="accent1">
              <a:alpha val="67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805301" y="734568"/>
            <a:ext cx="6559296" cy="5388864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传染病基本知识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预防传染病的重要性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一年级学生预防传染病措施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校园内预防传染病措施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家庭预防传染病措施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总结与展望未来发展趋势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719147" y="5955792"/>
            <a:ext cx="4413504" cy="13289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3">
                    <a:lumMod val="40000"/>
                    <a:lumOff val="60000"/>
                    <a:alpha val="34000"/>
                  </a:scheme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-271406" y="3561558"/>
            <a:ext cx="3626990" cy="32918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03307" y="3150955"/>
            <a:ext cx="6195974" cy="172638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200">
                <a:solidFill>
                  <a:schemeClr val="lt1"/>
                </a:solidFill>
                <a:latin typeface="Microsoft Yahei"/>
                <a:ea typeface="Microsoft Yahei"/>
                <a:cs typeface="Microsoft Yahei"/>
              </a:rPr>
              <a:t>传染病基本知识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110458" y="402103"/>
            <a:ext cx="9307046" cy="231152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1550" b="1">
                <a:solidFill>
                  <a:schemeClr val="dk2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3819" r="23819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0365" r="30365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4670" r="24670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传染病是由病原体（如细菌、病毒、真菌等）引起的，能在人与人、动物与动物或人与动物之间相互传播的一类疾病。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定义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具有传染性、流行性、区域性和季节性等特点，可引起暴发流行或大流行。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</p:spPr>
        <p:txBody>
          <a:bodyPr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特点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传染病的定义与特点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6566" b="16566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常见传染病包括流行性感冒、麻疹、风疹、水痘、手足口病、流行性腮腺炎等。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主要通过空气飞沫传播，也可通过接触污染物体表面传播。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常见传染病类型及传播途径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传播途径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类型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9006" y="4720386"/>
            <a:ext cx="2415272" cy="370409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危害身体健康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3575643" y="4720386"/>
            <a:ext cx="2415272" cy="370409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影响生长发育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6220535" y="4720386"/>
            <a:ext cx="2415272" cy="370409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增加家庭经济负担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8927174" y="4720386"/>
            <a:ext cx="2415272" cy="370409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引起社会恐慌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传染病对人体的危害</a:t>
              </a:r>
            </a:p>
          </p:txBody>
        </p:sp>
      </p:grpSp>
      <p:pic>
        <p:nvPicPr>
          <p:cNvPr id="28" name="Picture 28"/>
          <p:cNvPicPr>
            <a:picLocks noChangeAspect="1"/>
          </p:cNvPicPr>
          <p:nvPr/>
        </p:nvPicPr>
        <p:blipFill>
          <a:blip r:embed="rId2"/>
          <a:srcRect l="12037" r="12037"/>
          <a:stretch>
            <a:fillRect/>
          </a:stretch>
        </p:blipFill>
        <p:spPr>
          <a:xfrm>
            <a:off x="892584" y="1337857"/>
            <a:ext cx="2465519" cy="2459823"/>
          </a:xfrm>
          <a:prstGeom prst="rect">
            <a:avLst/>
          </a:prstGeom>
        </p:spPr>
      </p:pic>
      <p:pic>
        <p:nvPicPr>
          <p:cNvPr id="29" name="Picture 29"/>
          <p:cNvPicPr>
            <a:picLocks noChangeAspect="1"/>
          </p:cNvPicPr>
          <p:nvPr/>
        </p:nvPicPr>
        <p:blipFill>
          <a:blip r:embed="rId3"/>
          <a:srcRect t="3067" b="3067"/>
          <a:stretch>
            <a:fillRect/>
          </a:stretch>
        </p:blipFill>
        <p:spPr>
          <a:xfrm>
            <a:off x="3570781" y="1337857"/>
            <a:ext cx="2465519" cy="2459823"/>
          </a:xfrm>
          <a:prstGeom prst="rect">
            <a:avLst/>
          </a:prstGeom>
        </p:spPr>
      </p:pic>
      <p:pic>
        <p:nvPicPr>
          <p:cNvPr id="30" name="Picture 30"/>
          <p:cNvPicPr>
            <a:picLocks noChangeAspect="1"/>
          </p:cNvPicPr>
          <p:nvPr/>
        </p:nvPicPr>
        <p:blipFill>
          <a:blip r:embed="rId4"/>
          <a:srcRect l="16589" r="16589"/>
          <a:stretch>
            <a:fillRect/>
          </a:stretch>
        </p:blipFill>
        <p:spPr>
          <a:xfrm>
            <a:off x="6248977" y="1337857"/>
            <a:ext cx="2465519" cy="2459823"/>
          </a:xfrm>
          <a:prstGeom prst="rect">
            <a:avLst/>
          </a:prstGeom>
        </p:spPr>
      </p:pic>
      <p:pic>
        <p:nvPicPr>
          <p:cNvPr id="31" name="Picture 31"/>
          <p:cNvPicPr>
            <a:picLocks noChangeAspect="1"/>
          </p:cNvPicPr>
          <p:nvPr/>
        </p:nvPicPr>
        <p:blipFill>
          <a:blip r:embed="rId5"/>
          <a:srcRect l="9323" r="9323"/>
          <a:stretch>
            <a:fillRect/>
          </a:stretch>
        </p:blipFill>
        <p:spPr>
          <a:xfrm>
            <a:off x="8927174" y="1337857"/>
            <a:ext cx="2465519" cy="2459823"/>
          </a:xfrm>
          <a:prstGeom prst="rect">
            <a:avLst/>
          </a:prstGeom>
        </p:spPr>
      </p:pic>
      <p:sp>
        <p:nvSpPr>
          <p:cNvPr id="32" name="AutoShape 32"/>
          <p:cNvSpPr/>
          <p:nvPr/>
        </p:nvSpPr>
        <p:spPr>
          <a:xfrm>
            <a:off x="1410969" y="3111016"/>
            <a:ext cx="1428750" cy="1428750"/>
          </a:xfrm>
          <a:prstGeom prst="rect">
            <a:avLst/>
          </a:prstGeom>
          <a:solidFill>
            <a:schemeClr val="accent1">
              <a:alpha val="7225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4089165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9445558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6767362" y="3111016"/>
            <a:ext cx="1428750" cy="1428750"/>
          </a:xfrm>
          <a:prstGeom prst="rect">
            <a:avLst/>
          </a:prstGeom>
          <a:solidFill>
            <a:schemeClr val="accent1">
              <a:alpha val="85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6" name="TextBox 36"/>
          <p:cNvSpPr txBox="1"/>
          <p:nvPr/>
        </p:nvSpPr>
        <p:spPr>
          <a:xfrm>
            <a:off x="1441168" y="3500231"/>
            <a:ext cx="1368351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7" name="TextBox 37"/>
          <p:cNvSpPr txBox="1"/>
          <p:nvPr/>
        </p:nvSpPr>
        <p:spPr>
          <a:xfrm>
            <a:off x="4121550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6799747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9" name="TextBox 39"/>
          <p:cNvSpPr txBox="1"/>
          <p:nvPr/>
        </p:nvSpPr>
        <p:spPr>
          <a:xfrm>
            <a:off x="9477944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40" name="AutoShape 40"/>
          <p:cNvSpPr/>
          <p:nvPr/>
        </p:nvSpPr>
        <p:spPr>
          <a:xfrm>
            <a:off x="917707" y="5153111"/>
            <a:ext cx="2415273" cy="999925"/>
          </a:xfrm>
          <a:prstGeom prst="rect">
            <a:avLst/>
          </a:prstGeom>
        </p:spPr>
        <p:txBody>
          <a:bodyPr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传染病可导致人体发热、咳嗽、呕吐、腹泻、皮疹等症状，严重时可危及生命。</a:t>
            </a:r>
            <a:endParaRPr lang="en-US" sz="1100"/>
          </a:p>
        </p:txBody>
      </p:sp>
      <p:sp>
        <p:nvSpPr>
          <p:cNvPr id="41" name="AutoShape 41"/>
          <p:cNvSpPr/>
          <p:nvPr/>
        </p:nvSpPr>
        <p:spPr>
          <a:xfrm>
            <a:off x="3595904" y="5153111"/>
            <a:ext cx="2415273" cy="999925"/>
          </a:xfrm>
          <a:prstGeom prst="rect">
            <a:avLst/>
          </a:prstGeom>
        </p:spPr>
        <p:txBody>
          <a:bodyPr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某些传染病可影响儿童的生长发育，如麻疹、风疹等。</a:t>
            </a:r>
            <a:endParaRPr lang="en-US" sz="1100"/>
          </a:p>
        </p:txBody>
      </p:sp>
      <p:sp>
        <p:nvSpPr>
          <p:cNvPr id="42" name="AutoShape 42"/>
          <p:cNvSpPr/>
          <p:nvPr/>
        </p:nvSpPr>
        <p:spPr>
          <a:xfrm>
            <a:off x="6274100" y="5153111"/>
            <a:ext cx="2415273" cy="999925"/>
          </a:xfrm>
          <a:prstGeom prst="rect">
            <a:avLst/>
          </a:prstGeom>
        </p:spPr>
        <p:txBody>
          <a:bodyPr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治疗传染病需要花费一定的医疗费用，给家庭带来经济负担。</a:t>
            </a:r>
            <a:endParaRPr lang="en-US" sz="1100"/>
          </a:p>
        </p:txBody>
      </p:sp>
      <p:sp>
        <p:nvSpPr>
          <p:cNvPr id="43" name="AutoShape 43"/>
          <p:cNvSpPr/>
          <p:nvPr/>
        </p:nvSpPr>
        <p:spPr>
          <a:xfrm>
            <a:off x="8952297" y="5153111"/>
            <a:ext cx="2415273" cy="999925"/>
          </a:xfrm>
          <a:prstGeom prst="rect">
            <a:avLst/>
          </a:prstGeom>
        </p:spPr>
        <p:txBody>
          <a:bodyPr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传染病的暴发流行可引起社会恐慌，对社会稳定和经济发展造成不良影响。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03307" y="3150955"/>
            <a:ext cx="6195974" cy="172638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200">
                <a:solidFill>
                  <a:schemeClr val="lt1"/>
                </a:solidFill>
                <a:latin typeface="Microsoft Yahei"/>
                <a:ea typeface="Microsoft Yahei"/>
                <a:cs typeface="Microsoft Yahei"/>
              </a:rPr>
              <a:t>预防传染病的重要性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110458" y="402103"/>
            <a:ext cx="9307046" cy="231152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1550" b="1">
                <a:solidFill>
                  <a:schemeClr val="dk2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/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10777" b="10777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13179" b="13179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5342" b="5342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保护个人健康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避免感染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预防传染病的最直接好处是避免感染，保护个人免受病毒或细菌侵害。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减少疾病症状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预防传染病可以减少疾病症状的严重程度，减轻身体负担，提高康复速度。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降低并发症风险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预防传染病可以降低并发症的风险，减少因感染而导致的其他健康问题。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预防传染病可以减少医疗资源的压力，避免因感染而导致的医疗资源短缺。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13792" r="13792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减轻医疗资源压力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预防传染病可以降低因感染而导致的经济损失，如医疗费用、缺勤等。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降低经济损失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13792" r="13792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11500" r="11500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预防传染病可以维护社会稳定，减少因感染而导致的社会恐慌和不安。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维护社会稳定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减少社会负担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预防传染病可以增强身体健康，提高个人免疫力和抵抗力。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增强身体健康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促进心理健康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提高生活质量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预防传染病可以促进心理健康，减少因感染而导致的心理压力和焦虑。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预防传染病可以提高生活质量，让人们更加健康、快乐地生活。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提高生活质量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https://d.book118.com/325143230200011040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6FFF4"/>
      </a:lt1>
      <a:dk2>
        <a:srgbClr val="083800"/>
      </a:dk2>
      <a:lt2>
        <a:srgbClr val="FFFFFF"/>
      </a:lt2>
      <a:accent1>
        <a:srgbClr val="59AE93"/>
      </a:accent1>
      <a:accent2>
        <a:srgbClr val="83BB7A"/>
      </a:accent2>
      <a:accent3>
        <a:srgbClr val="2D7A61"/>
      </a:accent3>
      <a:accent4>
        <a:srgbClr val="87D295"/>
      </a:accent4>
      <a:accent5>
        <a:srgbClr val="BEEA8F"/>
      </a:accent5>
      <a:accent6>
        <a:srgbClr val="90DECB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63</Paragraphs>
  <Slides>11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11</vt:i4>
      </vt:variant>
    </vt:vector>
  </HeadingPairs>
  <TitlesOfParts>
    <vt:vector baseType="lpstr" size="15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2024-08-31T14:39:08.884</cp:lastPrinted>
  <dcterms:created xsi:type="dcterms:W3CDTF">2024-08-31T06:39:08Z</dcterms:created>
  <dcterms:modified xsi:type="dcterms:W3CDTF">2024-08-31T06:39:10Z</dcterms:modified>
</cp:coreProperties>
</file>