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0" r:id="rId17"/>
  </p:sldIdLst>
  <p:sldSz cx="12192000" cy="6858000"/>
  <p:notesSz cx="6858000" cy="9144000"/>
  <p:custDataLst>
    <p:tags r:id="rId18"/>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tags" Target="tags/tag1.xml" /><Relationship Id="rId19" Type="http://schemas.openxmlformats.org/officeDocument/2006/relationships/presProps" Target="presProps.xml" /><Relationship Id="rId2" Type="http://schemas.openxmlformats.org/officeDocument/2006/relationships/slideMaster" Target="slideMasters/slideMaster2.xml" /><Relationship Id="rId20" Type="http://schemas.openxmlformats.org/officeDocument/2006/relationships/viewProps" Target="viewProps.xml" /><Relationship Id="rId21" Type="http://schemas.openxmlformats.org/officeDocument/2006/relationships/theme" Target="theme/theme1.xml" /><Relationship Id="rId22"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B67688DD-A0BB-4450-B6AA-20CD3543DB6B}"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BB302C7D-06AA-4FA5-B392-F4A90A748BE0}"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9C43D67C-3174-4B32-B7C9-34C9FC366432}"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511E9617-29ED-42DF-AE3E-44B1C9968AC3}"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85D45571-D7A0-48E9-AEF8-3E2D4AC5CAA0}"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9E887943-C4E1-4A6C-BFEB-106BBEEC5273}"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7B600844-FBD3-4E3A-B6FD-9FD6C23E5A55}"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341D549F-FFC9-4695-9F91-A80F254BE0E6}"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1A76A140-597E-40E3-B078-A494F2B1F84F}"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AB6A3C72-9DB5-48C0-8D2C-D567F0D9A28A}"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C2E6C93F-39E6-461A-88D3-C8FC6E757339}"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 Id="rId3" Type="http://schemas.openxmlformats.org/officeDocument/2006/relationships/image" Target="../media/image2.jpe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3.jpe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6.jpeg" /><Relationship Id="rId3" Type="http://schemas.openxmlformats.org/officeDocument/2006/relationships/image" Target="../media/image3.jpe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325220311003011041"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464373" y="453466"/>
            <a:ext cx="11263254" cy="5951068"/>
          </a:xfrm>
          <a:prstGeom prst="roundRect">
            <a:avLst>
              <a:gd name="adj" fmla="val 12500"/>
            </a:avLst>
          </a:prstGeom>
          <a:solidFill>
            <a:srgbClr val="FFFFFF">
              <a:alpha val="100000"/>
            </a:srgbClr>
          </a:solidFill>
          <a:ln w="47625">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pic>
        <p:nvPicPr>
          <p:cNvPr id="3" name="Picture 3"/>
          <p:cNvPicPr>
            <a:picLocks noChangeAspect="1"/>
          </p:cNvPicPr>
          <p:nvPr/>
        </p:nvPicPr>
        <p:blipFill>
          <a:blip r:embed="rId2"/>
          <a:srcRect l="6034" t="20497" r="7759" b="17391"/>
          <a:stretch>
            <a:fillRect/>
          </a:stretch>
        </p:blipFill>
        <p:spPr>
          <a:xfrm>
            <a:off x="5993587" y="2318682"/>
            <a:ext cx="5414600" cy="3886633"/>
          </a:xfrm>
          <a:prstGeom prst="rect">
            <a:avLst/>
          </a:prstGeom>
        </p:spPr>
      </p:pic>
      <p:sp>
        <p:nvSpPr>
          <p:cNvPr id="4" name="TextBox 4"/>
          <p:cNvSpPr txBox="1"/>
          <p:nvPr/>
        </p:nvSpPr>
        <p:spPr>
          <a:xfrm>
            <a:off x="1097280" y="886781"/>
            <a:ext cx="6679287" cy="209207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chemeClr val="lt1">
                    <a:alpha val="100000"/>
                  </a:schemeClr>
                </a:solidFill>
                <a:latin typeface="Microsoft Yahei"/>
                <a:ea typeface="Microsoft Yahei"/>
                <a:cs typeface="Microsoft Yahei"/>
              </a:rPr>
              <a:t>《财务管理电大》ppt课件</a:t>
            </a:r>
          </a:p>
        </p:txBody>
      </p:sp>
      <p:sp>
        <p:nvSpPr>
          <p:cNvPr id="6" name="AutoShape 6"/>
          <p:cNvSpPr/>
          <p:nvPr/>
        </p:nvSpPr>
        <p:spPr>
          <a:xfrm>
            <a:off x="1221803" y="5065668"/>
            <a:ext cx="365760" cy="365760"/>
          </a:xfrm>
          <a:prstGeom prst="donut">
            <a:avLst/>
          </a:prstGeom>
          <a:solidFill>
            <a:schemeClr val="accent2">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221803" y="4523253"/>
            <a:ext cx="365760" cy="365760"/>
          </a:xfrm>
          <a:prstGeom prst="donut">
            <a:avLst/>
          </a:prstGeom>
          <a:solidFill>
            <a:schemeClr val="accent2">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0" y="-50963"/>
            <a:ext cx="2181249" cy="695773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rot="5400000">
            <a:off x="-2669843" y="1842943"/>
            <a:ext cx="8139131" cy="3872103"/>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12300">
                <a:solidFill>
                  <a:srgbClr val="FFFFFF">
                    <a:alpha val="46000"/>
                  </a:srgbClr>
                </a:solidFill>
                <a:latin typeface="Microsoft Yahei"/>
                <a:ea typeface="Microsoft Yahei"/>
                <a:cs typeface="Microsoft Yahei"/>
              </a:rPr>
              <a:t>contents</a:t>
            </a:r>
          </a:p>
        </p:txBody>
      </p:sp>
      <p:sp>
        <p:nvSpPr>
          <p:cNvPr id="4" name="TextBox 4"/>
          <p:cNvSpPr txBox="1"/>
          <p:nvPr/>
        </p:nvSpPr>
        <p:spPr>
          <a:xfrm>
            <a:off x="2181249" y="2574463"/>
            <a:ext cx="3626990" cy="20726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5000"/>
              </a:lnSpc>
            </a:pPr>
            <a:r>
              <a:rPr lang="en-US" sz="9225" b="1">
                <a:solidFill>
                  <a:schemeClr val="accent1">
                    <a:alpha val="100000"/>
                  </a:schemeClr>
                </a:solidFill>
                <a:latin typeface="Microsoft Yahei"/>
                <a:ea typeface="Microsoft Yahei"/>
                <a:cs typeface="Microsoft Yahei"/>
              </a:rPr>
              <a:t>目录</a:t>
            </a:r>
          </a:p>
        </p:txBody>
      </p:sp>
      <p:sp>
        <p:nvSpPr>
          <p:cNvPr id="5" name="TextBox 5"/>
          <p:cNvSpPr txBox="1"/>
          <p:nvPr/>
        </p:nvSpPr>
        <p:spPr>
          <a:xfrm>
            <a:off x="6376199" y="1111423"/>
            <a:ext cx="5391267" cy="4819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财务管理概述</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财务报表分析</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预算管理</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投资决策</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筹资决策</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企业财务重组</a:t>
            </a:r>
          </a:p>
        </p:txBody>
      </p:sp>
      <p:cxnSp>
        <p:nvCxnSpPr>
          <p:cNvPr id="6" name="Connector 6"/>
          <p:cNvCxnSpPr/>
          <p:nvPr/>
        </p:nvCxnSpPr>
        <p:spPr>
          <a:xfrm flipH="1">
            <a:off x="5999076" y="1410844"/>
            <a:ext cx="0" cy="4034118"/>
          </a:xfrm>
          <a:prstGeom prst="line">
            <a:avLst/>
          </a:prstGeom>
          <a:ln w="9525">
            <a:solidFill>
              <a:schemeClr val="accent1"/>
            </a:solidFill>
            <a:prstDash val="solid"/>
          </a:ln>
        </p:spPr>
        <p:style>
          <a:lnRef idx="0">
            <a:schemeClr val="accent1"/>
          </a:lnRef>
          <a:fillRef idx="1">
            <a:schemeClr val="accent1"/>
          </a:fillRef>
          <a:effectRef idx="0">
            <a:schemeClr val="accent1"/>
          </a:effectRef>
          <a:fontRef idx="minor">
            <a:schemeClr val="lt1"/>
          </a:fontRef>
        </p:style>
      </p:cxn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097280" y="4506593"/>
            <a:ext cx="8576967"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7650" b="1">
                <a:solidFill>
                  <a:schemeClr val="accent1">
                    <a:lumMod val="60000"/>
                    <a:lumOff val="40000"/>
                    <a:alpha val="25000"/>
                  </a:schemeClr>
                </a:solidFill>
                <a:latin typeface="Microsoft Yahei"/>
                <a:ea typeface="Microsoft Yahei"/>
                <a:cs typeface="Microsoft Yahei"/>
              </a:rPr>
              <a:t>CHAPTER</a:t>
            </a:r>
          </a:p>
        </p:txBody>
      </p:sp>
      <p:sp>
        <p:nvSpPr>
          <p:cNvPr id="3" name="TextBox 3"/>
          <p:cNvSpPr txBox="1"/>
          <p:nvPr/>
        </p:nvSpPr>
        <p:spPr>
          <a:xfrm>
            <a:off x="1097280" y="2312972"/>
            <a:ext cx="5146550"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3825" b="1">
                <a:solidFill>
                  <a:schemeClr val="lt1">
                    <a:alpha val="100000"/>
                  </a:schemeClr>
                </a:solidFill>
                <a:latin typeface="Microsoft Yahei"/>
                <a:ea typeface="Microsoft Yahei"/>
                <a:cs typeface="Microsoft Yahei"/>
              </a:rPr>
              <a:t>财务管理概述</a:t>
            </a:r>
          </a:p>
        </p:txBody>
      </p:sp>
      <p:sp>
        <p:nvSpPr>
          <p:cNvPr id="4" name="TextBox 4"/>
          <p:cNvSpPr txBox="1"/>
          <p:nvPr/>
        </p:nvSpPr>
        <p:spPr>
          <a:xfrm>
            <a:off x="1097280" y="732965"/>
            <a:ext cx="8329129"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7650" b="1">
                <a:solidFill>
                  <a:schemeClr val="lt1">
                    <a:alpha val="100000"/>
                  </a:schemeClr>
                </a:solidFill>
                <a:latin typeface="Microsoft Yahei"/>
                <a:ea typeface="Microsoft Yahei"/>
                <a:cs typeface="Microsoft Yahei"/>
              </a:rPr>
              <a:t>01</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Freeform 2"/>
          <p:cNvSpPr/>
          <p:nvPr/>
        </p:nvSpPr>
        <p:spPr>
          <a:xfrm>
            <a:off x="4073227" y="1168478"/>
            <a:ext cx="455409" cy="206922"/>
          </a:xfrm>
          <a:custGeom>
            <a:rect l="l" t="t" r="r" b="b"/>
            <a:pathLst>
              <a:path w="1905000" h="1905000">
                <a:moveTo>
                  <a:pt x="0" y="0"/>
                </a:moveTo>
                <a:lnTo>
                  <a:pt x="1428750" y="0"/>
                </a:lnTo>
                <a:lnTo>
                  <a:pt x="1905000" y="1905000"/>
                </a:lnTo>
                <a:lnTo>
                  <a:pt x="476250" y="1905000"/>
                </a:lnTo>
                <a:lnTo>
                  <a:pt x="0" y="0"/>
                </a:lnTo>
                <a:close/>
              </a:path>
            </a:pathLst>
          </a:custGeom>
          <a:solidFill>
            <a:schemeClr val="accent3">
              <a:lumMod val="75000"/>
              <a:alpha val="83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472404" y="1375400"/>
            <a:ext cx="11247191" cy="4699510"/>
          </a:xfrm>
          <a:prstGeom prst="rect">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4" name="Picture 4"/>
          <p:cNvPicPr>
            <a:picLocks noChangeAspect="1"/>
          </p:cNvPicPr>
          <p:nvPr/>
        </p:nvPicPr>
        <p:blipFill>
          <a:blip r:embed="rId2">
            <a:alphaModFix amt="70000"/>
          </a:blip>
          <a:srcRect l="20656" r="20656"/>
          <a:stretch>
            <a:fillRect/>
          </a:stretch>
        </p:blipFill>
        <p:spPr>
          <a:xfrm>
            <a:off x="740688" y="1168478"/>
            <a:ext cx="3679824" cy="4906431"/>
          </a:xfrm>
          <a:prstGeom prst="parallelogram">
            <a:avLst/>
          </a:prstGeom>
        </p:spPr>
      </p:pic>
      <p:sp>
        <p:nvSpPr>
          <p:cNvPr id="5" name="AutoShape 5"/>
          <p:cNvSpPr/>
          <p:nvPr/>
        </p:nvSpPr>
        <p:spPr>
          <a:xfrm>
            <a:off x="2499430" y="6236295"/>
            <a:ext cx="9220165" cy="67345"/>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483810" y="6236295"/>
            <a:ext cx="740059" cy="67345"/>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1375876" y="6200641"/>
            <a:ext cx="158719" cy="158719"/>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607200" y="6207253"/>
            <a:ext cx="147382" cy="147382"/>
          </a:xfrm>
          <a:prstGeom prst="ellipse">
            <a:avLst/>
          </a:prstGeom>
          <a:solidFill>
            <a:schemeClr val="accent2">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1827186" y="6213864"/>
            <a:ext cx="136045" cy="136045"/>
          </a:xfrm>
          <a:prstGeom prst="ellipse">
            <a:avLst/>
          </a:prstGeom>
          <a:solidFill>
            <a:schemeClr val="accent2">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2027323" y="6220476"/>
            <a:ext cx="124708" cy="124708"/>
          </a:xfrm>
          <a:prstGeom prst="ellipse">
            <a:avLst/>
          </a:prstGeom>
          <a:solidFill>
            <a:schemeClr val="accent2">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2224635" y="6214895"/>
            <a:ext cx="113371" cy="113371"/>
          </a:xfrm>
          <a:prstGeom prst="ellipse">
            <a:avLst/>
          </a:prstGeom>
          <a:solidFill>
            <a:schemeClr val="accent2">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TextBox 12"/>
          <p:cNvSpPr txBox="1"/>
          <p:nvPr/>
        </p:nvSpPr>
        <p:spPr>
          <a:xfrm>
            <a:off x="4754880" y="2140956"/>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总结词：基本概念</a:t>
            </a:r>
          </a:p>
        </p:txBody>
      </p:sp>
      <p:sp>
        <p:nvSpPr>
          <p:cNvPr id="13" name="TextBox 13"/>
          <p:cNvSpPr txBox="1"/>
          <p:nvPr/>
        </p:nvSpPr>
        <p:spPr>
          <a:xfrm>
            <a:off x="4754880" y="4124309"/>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详细描述：财务管理是对企业资金运动及其所体现的财务关系所行使的直接管理，目标是实现企业价值最大化。</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财务管理的定义与目标</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cxnSp>
        <p:nvCxnSpPr>
          <p:cNvPr id="2" name="Connector 2"/>
          <p:cNvCxnSpPr/>
          <p:nvPr/>
        </p:nvCxnSpPr>
        <p:spPr>
          <a:xfrm>
            <a:off x="4385648" y="3298301"/>
            <a:ext cx="7773409" cy="0"/>
          </a:xfrm>
          <a:prstGeom prst="line">
            <a:avLst/>
          </a:prstGeom>
          <a:ln w="14288">
            <a:solidFill>
              <a:schemeClr val="accent2">
                <a:lumMod val="60000"/>
                <a:lumOff val="40000"/>
              </a:schemeClr>
            </a:solidFill>
            <a:prstDash val="dash"/>
          </a:ln>
        </p:spPr>
        <p:style>
          <a:lnRef idx="0">
            <a:schemeClr val="accent2"/>
          </a:lnRef>
          <a:fillRef idx="1">
            <a:schemeClr val="accent2"/>
          </a:fillRef>
          <a:effectRef idx="0">
            <a:schemeClr val="accent2"/>
          </a:effectRef>
          <a:fontRef idx="minor">
            <a:schemeClr val="lt1"/>
          </a:fontRef>
        </p:style>
      </p:cxnSp>
      <p:sp>
        <p:nvSpPr>
          <p:cNvPr id="3" name="AutoShape 3"/>
          <p:cNvSpPr/>
          <p:nvPr/>
        </p:nvSpPr>
        <p:spPr>
          <a:xfrm>
            <a:off x="3684179" y="3236263"/>
            <a:ext cx="701468" cy="122998"/>
          </a:xfrm>
          <a:prstGeom prst="rect">
            <a:avLst/>
          </a:prstGeom>
          <a:solidFill>
            <a:schemeClr val="accent2">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3631268" y="3236263"/>
            <a:ext cx="122998" cy="122998"/>
          </a:xfrm>
          <a:prstGeom prst="ellipse">
            <a:avLst/>
          </a:prstGeom>
          <a:solidFill>
            <a:schemeClr val="accent2">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4314020" y="3236263"/>
            <a:ext cx="122998" cy="122998"/>
          </a:xfrm>
          <a:prstGeom prst="ellipse">
            <a:avLst/>
          </a:prstGeom>
          <a:solidFill>
            <a:schemeClr val="accent2">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1236382" y="5823339"/>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1183471" y="582333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866223" y="582333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9" name="Connector 9"/>
          <p:cNvCxnSpPr/>
          <p:nvPr/>
        </p:nvCxnSpPr>
        <p:spPr>
          <a:xfrm>
            <a:off x="1937851" y="5897569"/>
            <a:ext cx="10254150"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sp>
        <p:nvSpPr>
          <p:cNvPr id="10" name="TextBox 10"/>
          <p:cNvSpPr txBox="1"/>
          <p:nvPr/>
        </p:nvSpPr>
        <p:spPr>
          <a:xfrm>
            <a:off x="3560911" y="1781514"/>
            <a:ext cx="7772400" cy="12096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总结词：核心职责</a:t>
            </a:r>
          </a:p>
        </p:txBody>
      </p:sp>
      <p:sp>
        <p:nvSpPr>
          <p:cNvPr id="11" name="TextBox 11"/>
          <p:cNvSpPr txBox="1"/>
          <p:nvPr/>
        </p:nvSpPr>
        <p:spPr>
          <a:xfrm>
            <a:off x="1183471" y="4329642"/>
            <a:ext cx="7810500" cy="12096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详细描述：财务管理的职能包括决策、计划、组织、协调和控制，其任务是筹集资金、投放资金、营运资金以及分配资金。</a:t>
            </a:r>
          </a:p>
        </p:txBody>
      </p:sp>
      <p:grpSp>
        <p:nvGrpSpPr>
          <p:cNvPr id="12" name="Group 12"/>
          <p:cNvGrpSpPr/>
          <p:nvPr/>
        </p:nvGrpSpPr>
        <p:grpSpPr>
          <a:xfrm>
            <a:off x="454963" y="93878"/>
            <a:ext cx="10641129" cy="914400"/>
            <a:chOff x="454963" y="93878"/>
            <a:chExt cx="10641129" cy="914400"/>
          </a:xfrm>
        </p:grpSpPr>
        <p:sp>
          <p:nvSpPr>
            <p:cNvPr id="13" name="AutoShape 1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TextBox 3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财务管理的职能与任务</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866575" y="1250443"/>
            <a:ext cx="10458850" cy="2287219"/>
          </a:xfrm>
          <a:prstGeom prst="round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1304547" y="1787738"/>
            <a:ext cx="9582906"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总结词：外部影响</a:t>
            </a:r>
          </a:p>
        </p:txBody>
      </p:sp>
      <p:sp>
        <p:nvSpPr>
          <p:cNvPr id="4" name="AutoShape 4"/>
          <p:cNvSpPr/>
          <p:nvPr/>
        </p:nvSpPr>
        <p:spPr>
          <a:xfrm>
            <a:off x="866575" y="3830586"/>
            <a:ext cx="10458850" cy="2286677"/>
          </a:xfrm>
          <a:prstGeom prst="roundRect">
            <a:avLst/>
          </a:prstGeom>
          <a:solidFill>
            <a:schemeClr val="accent1">
              <a:alpha val="15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1218874" y="4371944"/>
            <a:ext cx="9582150" cy="12096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accent1">
                    <a:alpha val="100000"/>
                  </a:schemeClr>
                </a:solidFill>
                <a:latin typeface="Microsoft Yahei"/>
                <a:ea typeface="Microsoft Yahei"/>
                <a:cs typeface="Microsoft Yahei"/>
              </a:rPr>
              <a:t>详细描述：财务管理面临着政策环境、金融市场环境、企业组织形式和内部管理方式等多方面的挑战，需要不断适应和调整。</a:t>
            </a:r>
          </a:p>
        </p:txBody>
      </p:sp>
      <p:grpSp>
        <p:nvGrpSpPr>
          <p:cNvPr id="6" name="Group 6"/>
          <p:cNvGrpSpPr/>
          <p:nvPr/>
        </p:nvGrpSpPr>
        <p:grpSpPr>
          <a:xfrm>
            <a:off x="454963" y="93878"/>
            <a:ext cx="10641129" cy="914400"/>
            <a:chOff x="454963" y="93878"/>
            <a:chExt cx="10641129" cy="914400"/>
          </a:xfrm>
        </p:grpSpPr>
        <p:sp>
          <p:nvSpPr>
            <p:cNvPr id="7" name="AutoShape 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财务管理的环境与挑战</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097280" y="4506593"/>
            <a:ext cx="8576967"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7650" b="1">
                <a:solidFill>
                  <a:schemeClr val="accent1">
                    <a:lumMod val="60000"/>
                    <a:lumOff val="40000"/>
                    <a:alpha val="25000"/>
                  </a:schemeClr>
                </a:solidFill>
                <a:latin typeface="Microsoft Yahei"/>
                <a:ea typeface="Microsoft Yahei"/>
                <a:cs typeface="Microsoft Yahei"/>
              </a:rPr>
              <a:t>CHAPTER</a:t>
            </a:r>
          </a:p>
        </p:txBody>
      </p:sp>
      <p:sp>
        <p:nvSpPr>
          <p:cNvPr id="3" name="TextBox 3"/>
          <p:cNvSpPr txBox="1"/>
          <p:nvPr/>
        </p:nvSpPr>
        <p:spPr>
          <a:xfrm>
            <a:off x="1097280" y="2312972"/>
            <a:ext cx="5146550"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3825" b="1">
                <a:solidFill>
                  <a:schemeClr val="lt1">
                    <a:alpha val="100000"/>
                  </a:schemeClr>
                </a:solidFill>
                <a:latin typeface="Microsoft Yahei"/>
                <a:ea typeface="Microsoft Yahei"/>
                <a:cs typeface="Microsoft Yahei"/>
              </a:rPr>
              <a:t>财务报表分析</a:t>
            </a:r>
          </a:p>
        </p:txBody>
      </p:sp>
      <p:sp>
        <p:nvSpPr>
          <p:cNvPr id="4" name="TextBox 4"/>
          <p:cNvSpPr txBox="1"/>
          <p:nvPr/>
        </p:nvSpPr>
        <p:spPr>
          <a:xfrm>
            <a:off x="1097280" y="732965"/>
            <a:ext cx="8329129"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7650" b="1">
                <a:solidFill>
                  <a:schemeClr val="lt1">
                    <a:alpha val="100000"/>
                  </a:schemeClr>
                </a:solidFill>
                <a:latin typeface="Microsoft Yahei"/>
                <a:ea typeface="Microsoft Yahei"/>
                <a:cs typeface="Microsoft Yahei"/>
              </a:rPr>
              <a:t>02</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454963" y="93878"/>
            <a:ext cx="10641129" cy="914400"/>
            <a:chOff x="454963" y="93878"/>
            <a:chExt cx="10641129" cy="914400"/>
          </a:xfrm>
        </p:grpSpPr>
        <p:sp>
          <p:nvSpPr>
            <p:cNvPr id="3" name="AutoShape 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TextBox 2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资产负债表分析</a:t>
              </a:r>
            </a:p>
          </p:txBody>
        </p:sp>
      </p:grpSp>
      <p:grpSp>
        <p:nvGrpSpPr>
          <p:cNvPr id="24" name="Group 24"/>
          <p:cNvGrpSpPr/>
          <p:nvPr/>
        </p:nvGrpSpPr>
        <p:grpSpPr>
          <a:xfrm>
            <a:off x="3561535" y="2061200"/>
            <a:ext cx="7382690" cy="1531407"/>
            <a:chOff x="3561535" y="2061200"/>
            <a:chExt cx="7382690" cy="1531407"/>
          </a:xfrm>
        </p:grpSpPr>
        <p:sp>
          <p:nvSpPr>
            <p:cNvPr id="25" name="TextBox 25"/>
            <p:cNvSpPr txBox="1"/>
            <p:nvPr/>
          </p:nvSpPr>
          <p:spPr>
            <a:xfrm>
              <a:off x="3561535" y="2061200"/>
              <a:ext cx="7382690" cy="153140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chemeClr val="dk1">
                      <a:alpha val="100000"/>
                    </a:schemeClr>
                  </a:solidFill>
                  <a:latin typeface="Microsoft Yahei"/>
                  <a:ea typeface="Microsoft Yahei"/>
                  <a:cs typeface="Microsoft Yahei"/>
                </a:rPr>
                <a:t>资产负债表是反映企业资产、负债和所有者权益的财务报表，通过分析资产负债表，可以了解企业的财务状况和资产结构。</a:t>
              </a:r>
            </a:p>
          </p:txBody>
        </p:sp>
      </p:grpSp>
      <p:grpSp>
        <p:nvGrpSpPr>
          <p:cNvPr id="26" name="Group 26"/>
          <p:cNvGrpSpPr/>
          <p:nvPr/>
        </p:nvGrpSpPr>
        <p:grpSpPr>
          <a:xfrm>
            <a:off x="3561535" y="1520189"/>
            <a:ext cx="7382690" cy="490334"/>
            <a:chOff x="3561535" y="1520189"/>
            <a:chExt cx="7382690" cy="490334"/>
          </a:xfrm>
        </p:grpSpPr>
        <p:sp>
          <p:nvSpPr>
            <p:cNvPr id="27" name="TextBox 27"/>
            <p:cNvSpPr txBox="1"/>
            <p:nvPr/>
          </p:nvSpPr>
          <p:spPr>
            <a:xfrm>
              <a:off x="3561535" y="1520189"/>
              <a:ext cx="7382690"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chemeClr val="accent1">
                      <a:alpha val="100000"/>
                    </a:schemeClr>
                  </a:solidFill>
                  <a:latin typeface="Microsoft Yahei"/>
                  <a:ea typeface="Microsoft Yahei"/>
                  <a:cs typeface="Microsoft Yahei"/>
                </a:rPr>
                <a:t>总结词</a:t>
              </a:r>
            </a:p>
          </p:txBody>
        </p:sp>
      </p:grpSp>
      <p:grpSp>
        <p:nvGrpSpPr>
          <p:cNvPr id="28" name="Group 28"/>
          <p:cNvGrpSpPr/>
          <p:nvPr/>
        </p:nvGrpSpPr>
        <p:grpSpPr>
          <a:xfrm>
            <a:off x="3561535" y="4422893"/>
            <a:ext cx="7382690" cy="1531407"/>
            <a:chOff x="3561535" y="4422893"/>
            <a:chExt cx="7382690" cy="1531407"/>
          </a:xfrm>
        </p:grpSpPr>
        <p:sp>
          <p:nvSpPr>
            <p:cNvPr id="29" name="TextBox 29"/>
            <p:cNvSpPr txBox="1"/>
            <p:nvPr/>
          </p:nvSpPr>
          <p:spPr>
            <a:xfrm>
              <a:off x="3561535" y="4422893"/>
              <a:ext cx="7382690" cy="153140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chemeClr val="dk1">
                      <a:alpha val="100000"/>
                    </a:schemeClr>
                  </a:solidFill>
                  <a:latin typeface="Microsoft Yahei"/>
                  <a:ea typeface="Microsoft Yahei"/>
                  <a:cs typeface="Microsoft Yahei"/>
                </a:rPr>
                <a:t>资产负债表分析主要包括资产、负债和所有者权益三个方面的分析。通过分析资产，可以了解企业的流动资产、固定资产、无形资产等各类资产的价值和比例关系；通过分析负债，可以了解企业的流动负债、长期负债等各类负债的构成和偿债能力；通过分析所有者权益，可以了解企业的股东权益、利润分配等情况。</a:t>
              </a:r>
            </a:p>
          </p:txBody>
        </p:sp>
      </p:grpSp>
      <p:grpSp>
        <p:nvGrpSpPr>
          <p:cNvPr id="30" name="Group 30"/>
          <p:cNvGrpSpPr/>
          <p:nvPr/>
        </p:nvGrpSpPr>
        <p:grpSpPr>
          <a:xfrm>
            <a:off x="3561535" y="3881882"/>
            <a:ext cx="7382690" cy="490334"/>
            <a:chOff x="3561535" y="3881882"/>
            <a:chExt cx="7382690" cy="490334"/>
          </a:xfrm>
        </p:grpSpPr>
        <p:sp>
          <p:nvSpPr>
            <p:cNvPr id="31" name="TextBox 31"/>
            <p:cNvSpPr txBox="1"/>
            <p:nvPr/>
          </p:nvSpPr>
          <p:spPr>
            <a:xfrm>
              <a:off x="3561535" y="3881882"/>
              <a:ext cx="7382690"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chemeClr val="accent1">
                      <a:alpha val="100000"/>
                    </a:schemeClr>
                  </a:solidFill>
                  <a:latin typeface="Microsoft Yahei"/>
                  <a:ea typeface="Microsoft Yahei"/>
                  <a:cs typeface="Microsoft Yahei"/>
                </a:rPr>
                <a:t>详细描述</a:t>
              </a:r>
            </a:p>
          </p:txBody>
        </p:sp>
      </p:grpSp>
      <p:sp>
        <p:nvSpPr>
          <p:cNvPr id="32" name="AutoShape 32"/>
          <p:cNvSpPr/>
          <p:nvPr/>
        </p:nvSpPr>
        <p:spPr>
          <a:xfrm>
            <a:off x="1075314" y="4179055"/>
            <a:ext cx="1747957" cy="174795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1075314" y="1789318"/>
            <a:ext cx="1747957" cy="174795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Freeform 34"/>
          <p:cNvSpPr/>
          <p:nvPr/>
        </p:nvSpPr>
        <p:spPr>
          <a:xfrm>
            <a:off x="1537812" y="4641553"/>
            <a:ext cx="822960" cy="822960"/>
          </a:xfrm>
          <a:custGeom>
            <a:rect l="l" t="t" r="r" b="b"/>
            <a:pathLst>
              <a:path w="304800" h="304800">
                <a:moveTo>
                  <a:pt x="304800" y="171155"/>
                </a:moveTo>
                <a:lnTo>
                  <a:pt x="304800" y="133055"/>
                </a:lnTo>
                <a:lnTo>
                  <a:pt x="259261" y="114081"/>
                </a:lnTo>
                <a:cubicBezTo>
                  <a:pt x="257994" y="110509"/>
                  <a:pt x="256661" y="107051"/>
                  <a:pt x="255022" y="103661"/>
                </a:cubicBezTo>
                <a:lnTo>
                  <a:pt x="273406" y="57893"/>
                </a:lnTo>
                <a:lnTo>
                  <a:pt x="246459" y="30956"/>
                </a:lnTo>
                <a:lnTo>
                  <a:pt x="201101" y="49635"/>
                </a:lnTo>
                <a:cubicBezTo>
                  <a:pt x="197644" y="47958"/>
                  <a:pt x="194110" y="46549"/>
                  <a:pt x="190462" y="45244"/>
                </a:cubicBezTo>
                <a:lnTo>
                  <a:pt x="171155" y="0"/>
                </a:lnTo>
                <a:lnTo>
                  <a:pt x="133055" y="0"/>
                </a:lnTo>
                <a:lnTo>
                  <a:pt x="114224" y="45091"/>
                </a:lnTo>
                <a:cubicBezTo>
                  <a:pt x="110433" y="46434"/>
                  <a:pt x="106785" y="47844"/>
                  <a:pt x="103175" y="49559"/>
                </a:cubicBezTo>
                <a:lnTo>
                  <a:pt x="57893" y="31366"/>
                </a:lnTo>
                <a:lnTo>
                  <a:pt x="30956" y="58303"/>
                </a:lnTo>
                <a:lnTo>
                  <a:pt x="49416" y="103175"/>
                </a:lnTo>
                <a:cubicBezTo>
                  <a:pt x="47625" y="106861"/>
                  <a:pt x="46177" y="110614"/>
                  <a:pt x="44796" y="114491"/>
                </a:cubicBezTo>
                <a:lnTo>
                  <a:pt x="0" y="133645"/>
                </a:lnTo>
                <a:lnTo>
                  <a:pt x="0" y="171745"/>
                </a:lnTo>
                <a:lnTo>
                  <a:pt x="44834" y="190424"/>
                </a:lnTo>
                <a:cubicBezTo>
                  <a:pt x="46215" y="194291"/>
                  <a:pt x="47701" y="198053"/>
                  <a:pt x="49482" y="201740"/>
                </a:cubicBezTo>
                <a:lnTo>
                  <a:pt x="31366" y="246907"/>
                </a:lnTo>
                <a:lnTo>
                  <a:pt x="58303" y="273844"/>
                </a:lnTo>
                <a:lnTo>
                  <a:pt x="103289" y="255318"/>
                </a:lnTo>
                <a:cubicBezTo>
                  <a:pt x="106899" y="257032"/>
                  <a:pt x="110585" y="258404"/>
                  <a:pt x="114376" y="259709"/>
                </a:cubicBezTo>
                <a:lnTo>
                  <a:pt x="133645" y="304800"/>
                </a:lnTo>
                <a:lnTo>
                  <a:pt x="171745" y="304800"/>
                </a:lnTo>
                <a:lnTo>
                  <a:pt x="190605" y="259480"/>
                </a:lnTo>
                <a:cubicBezTo>
                  <a:pt x="194215" y="258137"/>
                  <a:pt x="197787" y="256727"/>
                  <a:pt x="201206" y="255089"/>
                </a:cubicBezTo>
                <a:lnTo>
                  <a:pt x="246898" y="273396"/>
                </a:lnTo>
                <a:lnTo>
                  <a:pt x="273834" y="246459"/>
                </a:lnTo>
                <a:lnTo>
                  <a:pt x="255079" y="200997"/>
                </a:lnTo>
                <a:cubicBezTo>
                  <a:pt x="256680" y="197577"/>
                  <a:pt x="257985" y="194110"/>
                  <a:pt x="259251" y="190576"/>
                </a:cubicBezTo>
                <a:lnTo>
                  <a:pt x="304800" y="171155"/>
                </a:lnTo>
                <a:close/>
                <a:moveTo>
                  <a:pt x="152105" y="209550"/>
                </a:moveTo>
                <a:cubicBezTo>
                  <a:pt x="120558" y="209550"/>
                  <a:pt x="94955" y="183947"/>
                  <a:pt x="94955" y="152400"/>
                </a:cubicBezTo>
                <a:cubicBezTo>
                  <a:pt x="94955" y="120853"/>
                  <a:pt x="120558" y="95250"/>
                  <a:pt x="152105" y="95250"/>
                </a:cubicBezTo>
                <a:cubicBezTo>
                  <a:pt x="183652" y="95250"/>
                  <a:pt x="209255" y="120853"/>
                  <a:pt x="209255" y="152400"/>
                </a:cubicBezTo>
                <a:cubicBezTo>
                  <a:pt x="209255" y="183947"/>
                  <a:pt x="183652" y="209550"/>
                  <a:pt x="152105" y="209550"/>
                </a:cubicBezTo>
                <a:close/>
              </a:path>
            </a:pathLst>
          </a:custGeom>
          <a:solidFill>
            <a:srgbClr val="FDFCFC">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Freeform 35"/>
          <p:cNvSpPr/>
          <p:nvPr/>
        </p:nvSpPr>
        <p:spPr>
          <a:xfrm>
            <a:off x="1537812" y="2251817"/>
            <a:ext cx="822960" cy="822960"/>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rgbClr val="FDFCFC">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4543457" y="1876457"/>
            <a:ext cx="3105086" cy="3105086"/>
          </a:xfrm>
          <a:prstGeom prst="ellipse">
            <a:avLst/>
          </a:prstGeom>
          <a:solidFill>
            <a:schemeClr val="accent2">
              <a:alpha val="29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4838682" y="2171682"/>
            <a:ext cx="2514635" cy="2514635"/>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797329" y="1537698"/>
            <a:ext cx="346677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325" b="1">
                <a:solidFill>
                  <a:schemeClr val="accent1">
                    <a:alpha val="100000"/>
                  </a:schemeClr>
                </a:solidFill>
                <a:latin typeface="Microsoft Yahei"/>
                <a:ea typeface="Microsoft Yahei"/>
                <a:cs typeface="Microsoft Yahei"/>
              </a:rPr>
              <a:t>总结词</a:t>
            </a:r>
          </a:p>
        </p:txBody>
      </p:sp>
      <p:sp>
        <p:nvSpPr>
          <p:cNvPr id="5" name="TextBox 5"/>
          <p:cNvSpPr txBox="1"/>
          <p:nvPr/>
        </p:nvSpPr>
        <p:spPr>
          <a:xfrm>
            <a:off x="797329" y="2820233"/>
            <a:ext cx="3466777" cy="341833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利润表是反映企业一定时期内经营成果的财务报表，通过分析利润表，可以了解企业的盈利能力。</a:t>
            </a:r>
          </a:p>
        </p:txBody>
      </p:sp>
      <p:sp>
        <p:nvSpPr>
          <p:cNvPr id="6" name="TextBox 6"/>
          <p:cNvSpPr txBox="1"/>
          <p:nvPr/>
        </p:nvSpPr>
        <p:spPr>
          <a:xfrm>
            <a:off x="7936144" y="1537698"/>
            <a:ext cx="346677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pPr>
            <a:r>
              <a:rPr lang="en-US" sz="2325" b="1">
                <a:solidFill>
                  <a:schemeClr val="accent1">
                    <a:alpha val="100000"/>
                  </a:schemeClr>
                </a:solidFill>
                <a:latin typeface="Microsoft Yahei"/>
                <a:ea typeface="Microsoft Yahei"/>
                <a:cs typeface="Microsoft Yahei"/>
              </a:rPr>
              <a:t>详细描述</a:t>
            </a:r>
          </a:p>
        </p:txBody>
      </p:sp>
      <p:sp>
        <p:nvSpPr>
          <p:cNvPr id="7" name="TextBox 7"/>
          <p:cNvSpPr txBox="1"/>
          <p:nvPr/>
        </p:nvSpPr>
        <p:spPr>
          <a:xfrm>
            <a:off x="7936144" y="2820233"/>
            <a:ext cx="3466777" cy="341833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86000"/>
              </a:lnSpc>
            </a:pPr>
            <a:r>
              <a:rPr lang="en-US" sz="1350">
                <a:solidFill>
                  <a:schemeClr val="dk1">
                    <a:alpha val="100000"/>
                  </a:schemeClr>
                </a:solidFill>
                <a:latin typeface="Microsoft Yahei"/>
                <a:ea typeface="Microsoft Yahei"/>
                <a:cs typeface="Microsoft Yahei"/>
              </a:rPr>
              <a:t>利润表分析主要包括收入、成本、费用等方面的分析。通过分析收入，可以了解企业的主营业务收入和其他业务收入的构成和变化情况；通过分析成本和费用，可以了解企业的成本控制和费用支出情况。此外，利润表分析还可以结合财务比率分析，如毛利率、净利率等指标，来评估企业的盈利能力。</a:t>
            </a:r>
          </a:p>
        </p:txBody>
      </p:sp>
      <p:sp>
        <p:nvSpPr>
          <p:cNvPr id="8" name="Freeform 8"/>
          <p:cNvSpPr/>
          <p:nvPr/>
        </p:nvSpPr>
        <p:spPr>
          <a:xfrm>
            <a:off x="5503755" y="2836755"/>
            <a:ext cx="1184490" cy="1184490"/>
          </a:xfrm>
          <a:custGeom>
            <a:rect l="l" t="t" r="r" b="b"/>
            <a:pathLst>
              <a:path w="304800" h="304800">
                <a:moveTo>
                  <a:pt x="0" y="209550"/>
                </a:moveTo>
                <a:lnTo>
                  <a:pt x="152410" y="247650"/>
                </a:lnTo>
                <a:lnTo>
                  <a:pt x="304800" y="209550"/>
                </a:lnTo>
                <a:lnTo>
                  <a:pt x="304800" y="247650"/>
                </a:lnTo>
                <a:lnTo>
                  <a:pt x="152410" y="285750"/>
                </a:lnTo>
                <a:lnTo>
                  <a:pt x="0" y="247650"/>
                </a:lnTo>
                <a:close/>
                <a:moveTo>
                  <a:pt x="0" y="133350"/>
                </a:moveTo>
                <a:lnTo>
                  <a:pt x="152410" y="171450"/>
                </a:lnTo>
                <a:lnTo>
                  <a:pt x="304800" y="133350"/>
                </a:lnTo>
                <a:lnTo>
                  <a:pt x="304800" y="171450"/>
                </a:lnTo>
                <a:lnTo>
                  <a:pt x="152410" y="209550"/>
                </a:lnTo>
                <a:lnTo>
                  <a:pt x="0" y="171450"/>
                </a:lnTo>
                <a:close/>
                <a:moveTo>
                  <a:pt x="0" y="57150"/>
                </a:moveTo>
                <a:lnTo>
                  <a:pt x="152410" y="19050"/>
                </a:lnTo>
                <a:lnTo>
                  <a:pt x="304800" y="57150"/>
                </a:lnTo>
                <a:lnTo>
                  <a:pt x="304800" y="95250"/>
                </a:lnTo>
                <a:lnTo>
                  <a:pt x="152410" y="133350"/>
                </a:lnTo>
                <a:lnTo>
                  <a:pt x="0" y="9525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9" name="Group 9"/>
          <p:cNvGrpSpPr/>
          <p:nvPr/>
        </p:nvGrpSpPr>
        <p:grpSpPr>
          <a:xfrm>
            <a:off x="454963" y="93878"/>
            <a:ext cx="10641129" cy="914400"/>
            <a:chOff x="454963" y="93878"/>
            <a:chExt cx="10641129" cy="914400"/>
          </a:xfrm>
        </p:grpSpPr>
        <p:sp>
          <p:nvSpPr>
            <p:cNvPr id="10" name="AutoShape 1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TextBox 3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利润表分析</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927123" y="1247319"/>
            <a:ext cx="4955536" cy="4778362"/>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6281315" y="1247319"/>
            <a:ext cx="4955536" cy="4778362"/>
          </a:xfrm>
          <a:prstGeom prst="roundRect">
            <a:avLst/>
          </a:prstGeom>
          <a:solidFill>
            <a:schemeClr val="accent2">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1283086" y="1565017"/>
            <a:ext cx="4215069" cy="1267968"/>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alpha val="100000"/>
                  </a:srgbClr>
                </a:solidFill>
                <a:latin typeface="Microsoft Yahei"/>
                <a:ea typeface="Microsoft Yahei"/>
                <a:cs typeface="Microsoft Yahei"/>
              </a:rPr>
              <a:t>总结词</a:t>
            </a:r>
          </a:p>
        </p:txBody>
      </p:sp>
      <p:sp>
        <p:nvSpPr>
          <p:cNvPr id="5" name="TextBox 5"/>
          <p:cNvSpPr txBox="1"/>
          <p:nvPr/>
        </p:nvSpPr>
        <p:spPr>
          <a:xfrm>
            <a:off x="1283086" y="2639994"/>
            <a:ext cx="4292478" cy="3124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现金流量表是反映企业一定时期内现金流入和流出的财务报表，通过分析现金流量表，可以了解企业的现金流量状况和偿债能力。</a:t>
            </a:r>
          </a:p>
        </p:txBody>
      </p:sp>
      <p:sp>
        <p:nvSpPr>
          <p:cNvPr id="6" name="TextBox 6"/>
          <p:cNvSpPr txBox="1"/>
          <p:nvPr/>
        </p:nvSpPr>
        <p:spPr>
          <a:xfrm>
            <a:off x="6612844" y="1565017"/>
            <a:ext cx="4219575" cy="12858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详细描述</a:t>
            </a:r>
          </a:p>
        </p:txBody>
      </p:sp>
      <p:sp>
        <p:nvSpPr>
          <p:cNvPr id="7" name="TextBox 7"/>
          <p:cNvSpPr txBox="1"/>
          <p:nvPr/>
        </p:nvSpPr>
        <p:spPr>
          <a:xfrm>
            <a:off x="6612844" y="2639994"/>
            <a:ext cx="4295775" cy="314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accent1">
                    <a:lumMod val="50000"/>
                    <a:alpha val="100000"/>
                  </a:schemeClr>
                </a:solidFill>
                <a:latin typeface="Microsoft Yahei"/>
                <a:ea typeface="Microsoft Yahei"/>
                <a:cs typeface="Microsoft Yahei"/>
              </a:rPr>
              <a:t>现金流量表分析主要包括经营活动、投资活动和筹资活动三个方面的现金流量分析。通过经营活动现金流量分析，可以了解企业的经营状况和收款情况；通过投资活动现金流量分析，可以了解企业的投资支出和回报情况；通过筹资活动现金流量分析，可以了解企业的借款和还款情况。现金流量表分析还可以结合财务比率分析，如现金比率、经营净现金比率等指标，来评估企业的偿债能力和财务弹性。</a:t>
            </a:r>
          </a:p>
        </p:txBody>
      </p:sp>
      <p:sp>
        <p:nvSpPr>
          <p:cNvPr id="8" name="AutoShape 8"/>
          <p:cNvSpPr/>
          <p:nvPr/>
        </p:nvSpPr>
        <p:spPr>
          <a:xfrm>
            <a:off x="507874" y="6318935"/>
            <a:ext cx="701468" cy="122998"/>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454963" y="6318935"/>
            <a:ext cx="122998" cy="122998"/>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1137715" y="6318935"/>
            <a:ext cx="122998" cy="122998"/>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1" name="Connector 11"/>
          <p:cNvCxnSpPr/>
          <p:nvPr/>
        </p:nvCxnSpPr>
        <p:spPr>
          <a:xfrm>
            <a:off x="1209343" y="6393165"/>
            <a:ext cx="10991852" cy="0"/>
          </a:xfrm>
          <a:prstGeom prst="line">
            <a:avLst/>
          </a:prstGeom>
          <a:ln w="14288">
            <a:solidFill>
              <a:schemeClr val="accent2"/>
            </a:solidFill>
            <a:prstDash val="dash"/>
          </a:ln>
        </p:spPr>
        <p:style>
          <a:lnRef idx="0">
            <a:schemeClr val="accent2"/>
          </a:lnRef>
          <a:fillRef idx="1">
            <a:schemeClr val="accent2"/>
          </a:fillRef>
          <a:effectRef idx="0">
            <a:schemeClr val="accent2"/>
          </a:effectRef>
          <a:fontRef idx="minor">
            <a:schemeClr val="lt1"/>
          </a:fontRef>
        </p:style>
      </p:cxnSp>
      <p:grpSp>
        <p:nvGrpSpPr>
          <p:cNvPr id="12" name="Group 12"/>
          <p:cNvGrpSpPr/>
          <p:nvPr/>
        </p:nvGrpSpPr>
        <p:grpSpPr>
          <a:xfrm>
            <a:off x="454963" y="93878"/>
            <a:ext cx="10641129" cy="914400"/>
            <a:chOff x="454963" y="93878"/>
            <a:chExt cx="10641129" cy="914400"/>
          </a:xfrm>
        </p:grpSpPr>
        <p:sp>
          <p:nvSpPr>
            <p:cNvPr id="13" name="AutoShape 1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TextBox 3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现金流量表分析</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073079" y="2001700"/>
            <a:ext cx="9603903" cy="34442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20000"/>
              </a:lnSpc>
              <a:buFont typeface="Arial"/>
              <a:buChar char="•"/>
            </a:pPr>
            <a:r>
              <a:rPr lang="en-US" sz="1500">
                <a:solidFill>
                  <a:schemeClr val="dk1">
                    <a:alpha val="100000"/>
                  </a:schemeClr>
                </a:solidFill>
                <a:latin typeface="Microsoft Yahei"/>
                <a:ea typeface="Microsoft Yahei"/>
                <a:cs typeface="Microsoft Yahei"/>
              </a:rPr>
              <a:t>总结词：财务比率分析是通过计算各种财务指标之间的比例关系，来评估企业的财务状况和经营绩效。</a:t>
            </a:r>
          </a:p>
          <a:p>
            <a:pPr marL="203200" lvl="0" indent="-203200">
              <a:lnSpc>
                <a:spcPct val="120000"/>
              </a:lnSpc>
              <a:buFont typeface="Arial"/>
              <a:buChar char="•"/>
            </a:pPr>
            <a:r>
              <a:rPr lang="en-US" sz="900">
                <a:solidFill>
                  <a:srgbClr val="FFFFFF">
                    <a:alpha val="100000"/>
                  </a:srgbClr>
                </a:solidFill>
                <a:latin typeface="Microsoft Yahei"/>
                <a:ea typeface="Microsoft Yahei"/>
                <a:cs typeface="Microsoft Yahei"/>
              </a:rPr>
              <a:t>详细描述：财务比率分析主要包括偿债能力比率、运营能力比率、盈利能力比率和成长能力比率等四个方面的分析。偿债能力比率主要指标包括流动比率、速动比率、资产负债率等，用于评估企业的偿债能力；运营能力比率主要指标包括存货周转率、应收账款周转率等，用于评估企业的资产运营效率；盈利能力比率主要指标包括毛利率、净利率等，用于评估企业的盈利能力；成长能力比率主要指标包括营业收入增长率、净利润增长率等，用于评估企业的发展潜力。通过对这些财务比率的综合分析和比较，可以全面了解企业的财务状况和经营绩效，为投资者和管理者提供决策依据。</a:t>
            </a:r>
          </a:p>
        </p:txBody>
      </p:sp>
      <p:grpSp>
        <p:nvGrpSpPr>
          <p:cNvPr id="3" name="Group 3"/>
          <p:cNvGrpSpPr/>
          <p:nvPr/>
        </p:nvGrpSpPr>
        <p:grpSpPr>
          <a:xfrm>
            <a:off x="454963" y="93878"/>
            <a:ext cx="10641129" cy="914400"/>
            <a:chOff x="454963" y="93878"/>
            <a:chExt cx="10641129" cy="914400"/>
          </a:xfrm>
        </p:grpSpPr>
        <p:sp>
          <p:nvSpPr>
            <p:cNvPr id="4" name="AutoShape 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TextBox 2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财务比率分析</a:t>
              </a:r>
            </a:p>
          </p:txBody>
        </p:sp>
      </p:gr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097280" y="4506593"/>
            <a:ext cx="8576967"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7650" b="1">
                <a:solidFill>
                  <a:schemeClr val="accent1">
                    <a:lumMod val="60000"/>
                    <a:lumOff val="40000"/>
                    <a:alpha val="25000"/>
                  </a:schemeClr>
                </a:solidFill>
                <a:latin typeface="Microsoft Yahei"/>
                <a:ea typeface="Microsoft Yahei"/>
                <a:cs typeface="Microsoft Yahei"/>
              </a:rPr>
              <a:t>CHAPTER</a:t>
            </a:r>
          </a:p>
        </p:txBody>
      </p:sp>
      <p:sp>
        <p:nvSpPr>
          <p:cNvPr id="3" name="TextBox 3"/>
          <p:cNvSpPr txBox="1"/>
          <p:nvPr/>
        </p:nvSpPr>
        <p:spPr>
          <a:xfrm>
            <a:off x="1097280" y="2312972"/>
            <a:ext cx="5146550"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3825" b="1">
                <a:solidFill>
                  <a:schemeClr val="lt1">
                    <a:alpha val="100000"/>
                  </a:schemeClr>
                </a:solidFill>
                <a:latin typeface="Microsoft Yahei"/>
                <a:ea typeface="Microsoft Yahei"/>
                <a:cs typeface="Microsoft Yahei"/>
              </a:rPr>
              <a:t>预算管理</a:t>
            </a:r>
          </a:p>
        </p:txBody>
      </p:sp>
      <p:sp>
        <p:nvSpPr>
          <p:cNvPr id="4" name="TextBox 4"/>
          <p:cNvSpPr txBox="1"/>
          <p:nvPr/>
        </p:nvSpPr>
        <p:spPr>
          <a:xfrm>
            <a:off x="1097280" y="732965"/>
            <a:ext cx="8329129"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7650" b="1">
                <a:solidFill>
                  <a:schemeClr val="lt1">
                    <a:alpha val="100000"/>
                  </a:schemeClr>
                </a:solidFill>
                <a:latin typeface="Microsoft Yahei"/>
                <a:ea typeface="Microsoft Yahei"/>
                <a:cs typeface="Microsoft Yahei"/>
              </a:rPr>
              <a:t>03</a:t>
            </a:r>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3164019" y="2833673"/>
            <a:ext cx="1616136" cy="16161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4633268" y="2833673"/>
            <a:ext cx="1616136" cy="1616136"/>
          </a:xfrm>
          <a:prstGeom prst="ellipse">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6102515" y="2833673"/>
            <a:ext cx="1616136" cy="16161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7571764" y="2833673"/>
            <a:ext cx="1616136" cy="1616136"/>
          </a:xfrm>
          <a:prstGeom prst="ellipse">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3487002" y="3175240"/>
            <a:ext cx="970170" cy="940579"/>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5510" b="1">
                <a:solidFill>
                  <a:srgbClr val="FFFFFF">
                    <a:alpha val="100000"/>
                  </a:srgbClr>
                </a:solidFill>
                <a:latin typeface="Microsoft Yahei"/>
                <a:ea typeface="Microsoft Yahei"/>
                <a:cs typeface="Microsoft Yahei"/>
              </a:rPr>
              <a:t>A</a:t>
            </a:r>
            <a:endParaRPr lang="en-US" sz="1100"/>
          </a:p>
        </p:txBody>
      </p:sp>
      <p:sp>
        <p:nvSpPr>
          <p:cNvPr id="7" name="AutoShape 7"/>
          <p:cNvSpPr/>
          <p:nvPr/>
        </p:nvSpPr>
        <p:spPr>
          <a:xfrm>
            <a:off x="4956251" y="3175240"/>
            <a:ext cx="970170" cy="940579"/>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5510" b="1">
                <a:solidFill>
                  <a:srgbClr val="FFFFFF">
                    <a:alpha val="100000"/>
                  </a:srgbClr>
                </a:solidFill>
                <a:latin typeface="Microsoft Yahei"/>
                <a:ea typeface="Microsoft Yahei"/>
                <a:cs typeface="Microsoft Yahei"/>
              </a:rPr>
              <a:t>B</a:t>
            </a:r>
            <a:endParaRPr lang="en-US" sz="1100"/>
          </a:p>
        </p:txBody>
      </p:sp>
      <p:sp>
        <p:nvSpPr>
          <p:cNvPr id="8" name="AutoShape 8"/>
          <p:cNvSpPr/>
          <p:nvPr/>
        </p:nvSpPr>
        <p:spPr>
          <a:xfrm>
            <a:off x="6425498" y="3175240"/>
            <a:ext cx="970170" cy="940579"/>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5510" b="1">
                <a:solidFill>
                  <a:srgbClr val="FFFFFF">
                    <a:alpha val="100000"/>
                  </a:srgbClr>
                </a:solidFill>
                <a:latin typeface="Microsoft Yahei"/>
                <a:ea typeface="Microsoft Yahei"/>
                <a:cs typeface="Microsoft Yahei"/>
              </a:rPr>
              <a:t>C</a:t>
            </a:r>
            <a:endParaRPr lang="en-US" sz="1100"/>
          </a:p>
        </p:txBody>
      </p:sp>
      <p:sp>
        <p:nvSpPr>
          <p:cNvPr id="9" name="AutoShape 9"/>
          <p:cNvSpPr/>
          <p:nvPr/>
        </p:nvSpPr>
        <p:spPr>
          <a:xfrm>
            <a:off x="7894747" y="3175240"/>
            <a:ext cx="970170" cy="940579"/>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5510" b="1">
                <a:solidFill>
                  <a:srgbClr val="FFFFFF">
                    <a:alpha val="100000"/>
                  </a:srgbClr>
                </a:solidFill>
                <a:latin typeface="Microsoft Yahei"/>
                <a:ea typeface="Microsoft Yahei"/>
                <a:cs typeface="Microsoft Yahei"/>
              </a:rPr>
              <a:t>D</a:t>
            </a:r>
            <a:endParaRPr lang="en-US" sz="1100"/>
          </a:p>
        </p:txBody>
      </p:sp>
      <p:grpSp>
        <p:nvGrpSpPr>
          <p:cNvPr id="10" name="Group 10"/>
          <p:cNvGrpSpPr/>
          <p:nvPr/>
        </p:nvGrpSpPr>
        <p:grpSpPr>
          <a:xfrm>
            <a:off x="454963" y="93878"/>
            <a:ext cx="10641129" cy="914400"/>
            <a:chOff x="454963" y="93878"/>
            <a:chExt cx="10641129" cy="914400"/>
          </a:xfrm>
        </p:grpSpPr>
        <p:sp>
          <p:nvSpPr>
            <p:cNvPr id="11" name="AutoShape 1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TextBox 3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预算的种类与编制方法</a:t>
              </a:r>
            </a:p>
          </p:txBody>
        </p:sp>
      </p:grpSp>
      <p:grpSp>
        <p:nvGrpSpPr>
          <p:cNvPr id="32" name="Group 32"/>
          <p:cNvGrpSpPr/>
          <p:nvPr/>
        </p:nvGrpSpPr>
        <p:grpSpPr>
          <a:xfrm>
            <a:off x="768919" y="1491953"/>
            <a:ext cx="4011236" cy="490334"/>
            <a:chOff x="768919" y="1491953"/>
            <a:chExt cx="4011236" cy="490334"/>
          </a:xfrm>
        </p:grpSpPr>
        <p:sp>
          <p:nvSpPr>
            <p:cNvPr id="33" name="TextBox 33"/>
            <p:cNvSpPr txBox="1"/>
            <p:nvPr/>
          </p:nvSpPr>
          <p:spPr>
            <a:xfrm>
              <a:off x="768919" y="1491953"/>
              <a:ext cx="401123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2025" b="1">
                  <a:solidFill>
                    <a:schemeClr val="accent1">
                      <a:alpha val="100000"/>
                    </a:schemeClr>
                  </a:solidFill>
                  <a:latin typeface="Microsoft Yahei"/>
                  <a:ea typeface="Microsoft Yahei"/>
                  <a:cs typeface="Microsoft Yahei"/>
                </a:rPr>
                <a:t>固定预算</a:t>
              </a:r>
            </a:p>
          </p:txBody>
        </p:sp>
      </p:grpSp>
      <p:grpSp>
        <p:nvGrpSpPr>
          <p:cNvPr id="34" name="Group 34"/>
          <p:cNvGrpSpPr/>
          <p:nvPr/>
        </p:nvGrpSpPr>
        <p:grpSpPr>
          <a:xfrm>
            <a:off x="644725" y="1982286"/>
            <a:ext cx="4133850" cy="851387"/>
            <a:chOff x="644725" y="1982286"/>
            <a:chExt cx="4133850" cy="851387"/>
          </a:xfrm>
        </p:grpSpPr>
        <p:sp>
          <p:nvSpPr>
            <p:cNvPr id="35" name="TextBox 35"/>
            <p:cNvSpPr txBox="1"/>
            <p:nvPr/>
          </p:nvSpPr>
          <p:spPr>
            <a:xfrm>
              <a:off x="644725" y="1982286"/>
              <a:ext cx="4133850" cy="85138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pPr>
              <a:r>
                <a:rPr lang="en-US" sz="1500">
                  <a:solidFill>
                    <a:schemeClr val="dk1">
                      <a:alpha val="100000"/>
                    </a:schemeClr>
                  </a:solidFill>
                  <a:latin typeface="Microsoft Yahei"/>
                  <a:ea typeface="Microsoft Yahei"/>
                  <a:cs typeface="Microsoft Yahei"/>
                </a:rPr>
                <a:t>根据历史数据和经验预测未来业务量，并设定相应的预算金额。</a:t>
              </a:r>
            </a:p>
          </p:txBody>
        </p:sp>
      </p:grpSp>
      <p:grpSp>
        <p:nvGrpSpPr>
          <p:cNvPr id="36" name="Group 36"/>
          <p:cNvGrpSpPr/>
          <p:nvPr/>
        </p:nvGrpSpPr>
        <p:grpSpPr>
          <a:xfrm>
            <a:off x="6102515" y="1491953"/>
            <a:ext cx="4010978" cy="490334"/>
            <a:chOff x="6102515" y="1491953"/>
            <a:chExt cx="4010978" cy="490334"/>
          </a:xfrm>
        </p:grpSpPr>
        <p:sp>
          <p:nvSpPr>
            <p:cNvPr id="37" name="TextBox 37"/>
            <p:cNvSpPr txBox="1"/>
            <p:nvPr/>
          </p:nvSpPr>
          <p:spPr>
            <a:xfrm>
              <a:off x="6102515" y="1491953"/>
              <a:ext cx="40109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1">
                      <a:alpha val="100000"/>
                    </a:schemeClr>
                  </a:solidFill>
                  <a:latin typeface="Microsoft Yahei"/>
                  <a:ea typeface="Microsoft Yahei"/>
                  <a:cs typeface="Microsoft Yahei"/>
                </a:rPr>
                <a:t>零基预算</a:t>
              </a:r>
            </a:p>
          </p:txBody>
        </p:sp>
      </p:grpSp>
      <p:grpSp>
        <p:nvGrpSpPr>
          <p:cNvPr id="38" name="Group 38"/>
          <p:cNvGrpSpPr/>
          <p:nvPr/>
        </p:nvGrpSpPr>
        <p:grpSpPr>
          <a:xfrm>
            <a:off x="6102515" y="1982286"/>
            <a:ext cx="4133850" cy="851387"/>
            <a:chOff x="6102515" y="1982286"/>
            <a:chExt cx="4133850" cy="851387"/>
          </a:xfrm>
        </p:grpSpPr>
        <p:sp>
          <p:nvSpPr>
            <p:cNvPr id="39" name="TextBox 39"/>
            <p:cNvSpPr txBox="1"/>
            <p:nvPr/>
          </p:nvSpPr>
          <p:spPr>
            <a:xfrm>
              <a:off x="6102515" y="1982286"/>
              <a:ext cx="4133850" cy="85138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从零开始，逐项分析企业各项开支的必要性和金额大小，不考虑过去的预算和实际支出。</a:t>
              </a:r>
            </a:p>
          </p:txBody>
        </p:sp>
      </p:grpSp>
      <p:grpSp>
        <p:nvGrpSpPr>
          <p:cNvPr id="40" name="Group 40"/>
          <p:cNvGrpSpPr/>
          <p:nvPr/>
        </p:nvGrpSpPr>
        <p:grpSpPr>
          <a:xfrm>
            <a:off x="2297292" y="4606720"/>
            <a:ext cx="4011236" cy="490334"/>
            <a:chOff x="2297292" y="4606720"/>
            <a:chExt cx="4011236" cy="490334"/>
          </a:xfrm>
        </p:grpSpPr>
        <p:sp>
          <p:nvSpPr>
            <p:cNvPr id="41" name="TextBox 41"/>
            <p:cNvSpPr txBox="1"/>
            <p:nvPr/>
          </p:nvSpPr>
          <p:spPr>
            <a:xfrm>
              <a:off x="2297292" y="4606720"/>
              <a:ext cx="401123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2025" b="1">
                  <a:solidFill>
                    <a:schemeClr val="accent1">
                      <a:alpha val="100000"/>
                    </a:schemeClr>
                  </a:solidFill>
                  <a:latin typeface="Microsoft Yahei"/>
                  <a:ea typeface="Microsoft Yahei"/>
                  <a:cs typeface="Microsoft Yahei"/>
                </a:rPr>
                <a:t>弹性预算</a:t>
              </a:r>
            </a:p>
          </p:txBody>
        </p:sp>
      </p:grpSp>
      <p:grpSp>
        <p:nvGrpSpPr>
          <p:cNvPr id="42" name="Group 42"/>
          <p:cNvGrpSpPr/>
          <p:nvPr/>
        </p:nvGrpSpPr>
        <p:grpSpPr>
          <a:xfrm>
            <a:off x="2173097" y="5097054"/>
            <a:ext cx="4133850" cy="851387"/>
            <a:chOff x="2173097" y="5097054"/>
            <a:chExt cx="4133850" cy="851387"/>
          </a:xfrm>
        </p:grpSpPr>
        <p:sp>
          <p:nvSpPr>
            <p:cNvPr id="43" name="TextBox 43"/>
            <p:cNvSpPr txBox="1"/>
            <p:nvPr/>
          </p:nvSpPr>
          <p:spPr>
            <a:xfrm>
              <a:off x="2173097" y="5097054"/>
              <a:ext cx="4133850" cy="85138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pPr>
              <a:r>
                <a:rPr lang="en-US" sz="1500">
                  <a:solidFill>
                    <a:schemeClr val="dk1">
                      <a:alpha val="100000"/>
                    </a:schemeClr>
                  </a:solidFill>
                  <a:latin typeface="Microsoft Yahei"/>
                  <a:ea typeface="Microsoft Yahei"/>
                  <a:cs typeface="Microsoft Yahei"/>
                </a:rPr>
                <a:t>根据不同的业务量水平编制预算，以适应企业实际经营情况的变化。</a:t>
              </a:r>
            </a:p>
          </p:txBody>
        </p:sp>
      </p:grpSp>
      <p:grpSp>
        <p:nvGrpSpPr>
          <p:cNvPr id="44" name="Group 44"/>
          <p:cNvGrpSpPr/>
          <p:nvPr/>
        </p:nvGrpSpPr>
        <p:grpSpPr>
          <a:xfrm>
            <a:off x="7630887" y="4606720"/>
            <a:ext cx="4010978" cy="490334"/>
            <a:chOff x="7630887" y="4606720"/>
            <a:chExt cx="4010978" cy="490334"/>
          </a:xfrm>
        </p:grpSpPr>
        <p:sp>
          <p:nvSpPr>
            <p:cNvPr id="45" name="TextBox 45"/>
            <p:cNvSpPr txBox="1"/>
            <p:nvPr/>
          </p:nvSpPr>
          <p:spPr>
            <a:xfrm>
              <a:off x="7630887" y="4606720"/>
              <a:ext cx="40109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1">
                      <a:alpha val="100000"/>
                    </a:schemeClr>
                  </a:solidFill>
                  <a:latin typeface="Microsoft Yahei"/>
                  <a:ea typeface="Microsoft Yahei"/>
                  <a:cs typeface="Microsoft Yahei"/>
                </a:rPr>
                <a:t>滚动预算</a:t>
              </a:r>
            </a:p>
          </p:txBody>
        </p:sp>
      </p:grpSp>
      <p:grpSp>
        <p:nvGrpSpPr>
          <p:cNvPr id="46" name="Group 46"/>
          <p:cNvGrpSpPr/>
          <p:nvPr/>
        </p:nvGrpSpPr>
        <p:grpSpPr>
          <a:xfrm>
            <a:off x="7630887" y="5097054"/>
            <a:ext cx="4133850" cy="851387"/>
            <a:chOff x="7630887" y="5097054"/>
            <a:chExt cx="4133850" cy="851387"/>
          </a:xfrm>
        </p:grpSpPr>
        <p:sp>
          <p:nvSpPr>
            <p:cNvPr id="47" name="TextBox 47"/>
            <p:cNvSpPr txBox="1"/>
            <p:nvPr/>
          </p:nvSpPr>
          <p:spPr>
            <a:xfrm>
              <a:off x="7630887" y="5097054"/>
              <a:ext cx="4133850" cy="85138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根据实际经营情况不断调整预算，使预算与实际情况更加接近。</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763829" y="1628258"/>
            <a:ext cx="230516" cy="23051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994345" y="2028557"/>
            <a:ext cx="439488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确保各项开支按照预算进行，防止超支和浪费。</a:t>
            </a:r>
          </a:p>
        </p:txBody>
      </p:sp>
      <p:sp>
        <p:nvSpPr>
          <p:cNvPr id="4" name="TextBox 4"/>
          <p:cNvSpPr txBox="1"/>
          <p:nvPr/>
        </p:nvSpPr>
        <p:spPr>
          <a:xfrm>
            <a:off x="994345" y="1509487"/>
            <a:ext cx="4152900"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alpha val="100000"/>
                  </a:schemeClr>
                </a:solidFill>
                <a:latin typeface="Microsoft Yahei"/>
                <a:ea typeface="Microsoft Yahei"/>
                <a:cs typeface="Microsoft Yahei"/>
              </a:rPr>
              <a:t>预算执行</a:t>
            </a:r>
          </a:p>
        </p:txBody>
      </p:sp>
      <p:pic>
        <p:nvPicPr>
          <p:cNvPr id="5" name="Picture 5"/>
          <p:cNvPicPr>
            <a:picLocks noChangeAspect="1"/>
          </p:cNvPicPr>
          <p:nvPr/>
        </p:nvPicPr>
        <p:blipFill>
          <a:blip r:embed="rId2"/>
          <a:srcRect l="16667" r="16667"/>
          <a:stretch>
            <a:fillRect/>
          </a:stretch>
        </p:blipFill>
        <p:spPr>
          <a:xfrm>
            <a:off x="6096000" y="1153983"/>
            <a:ext cx="5194483" cy="5194482"/>
          </a:xfrm>
          <a:prstGeom prst="ellipse">
            <a:avLst/>
          </a:prstGeom>
        </p:spPr>
      </p:pic>
      <p:sp>
        <p:nvSpPr>
          <p:cNvPr id="6" name="TextBox 6"/>
          <p:cNvSpPr txBox="1"/>
          <p:nvPr/>
        </p:nvSpPr>
        <p:spPr>
          <a:xfrm>
            <a:off x="994345" y="3637901"/>
            <a:ext cx="439488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通过定期比较实际开支与预算的差异，及时发现和解决预算执行中的问题。</a:t>
            </a:r>
          </a:p>
        </p:txBody>
      </p:sp>
      <p:sp>
        <p:nvSpPr>
          <p:cNvPr id="7" name="TextBox 7"/>
          <p:cNvSpPr txBox="1"/>
          <p:nvPr/>
        </p:nvSpPr>
        <p:spPr>
          <a:xfrm>
            <a:off x="994345" y="3118831"/>
            <a:ext cx="4152900"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alpha val="100000"/>
                  </a:schemeClr>
                </a:solidFill>
                <a:latin typeface="Microsoft Yahei"/>
                <a:ea typeface="Microsoft Yahei"/>
                <a:cs typeface="Microsoft Yahei"/>
              </a:rPr>
              <a:t>预算控制</a:t>
            </a:r>
          </a:p>
        </p:txBody>
      </p:sp>
      <p:sp>
        <p:nvSpPr>
          <p:cNvPr id="8" name="TextBox 8"/>
          <p:cNvSpPr txBox="1"/>
          <p:nvPr/>
        </p:nvSpPr>
        <p:spPr>
          <a:xfrm>
            <a:off x="994345" y="5274339"/>
            <a:ext cx="439488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在实际情况与预算发生较大偏差时，对预算进行必要的调整，以保持预算的合理性和有效性。</a:t>
            </a:r>
          </a:p>
        </p:txBody>
      </p:sp>
      <p:sp>
        <p:nvSpPr>
          <p:cNvPr id="9" name="TextBox 9"/>
          <p:cNvSpPr txBox="1"/>
          <p:nvPr/>
        </p:nvSpPr>
        <p:spPr>
          <a:xfrm>
            <a:off x="994345" y="4755268"/>
            <a:ext cx="4152900"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alpha val="100000"/>
                  </a:schemeClr>
                </a:solidFill>
                <a:latin typeface="Microsoft Yahei"/>
                <a:ea typeface="Microsoft Yahei"/>
                <a:cs typeface="Microsoft Yahei"/>
              </a:rPr>
              <a:t>预算调整</a:t>
            </a:r>
          </a:p>
        </p:txBody>
      </p:sp>
      <p:sp>
        <p:nvSpPr>
          <p:cNvPr id="10" name="AutoShape 10"/>
          <p:cNvSpPr/>
          <p:nvPr/>
        </p:nvSpPr>
        <p:spPr>
          <a:xfrm>
            <a:off x="763829" y="3237602"/>
            <a:ext cx="230516" cy="23051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63829" y="4874039"/>
            <a:ext cx="230516" cy="23051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2" name="Group 12"/>
          <p:cNvGrpSpPr/>
          <p:nvPr/>
        </p:nvGrpSpPr>
        <p:grpSpPr>
          <a:xfrm>
            <a:off x="454963" y="93878"/>
            <a:ext cx="10641129" cy="914400"/>
            <a:chOff x="454963" y="93878"/>
            <a:chExt cx="10641129" cy="914400"/>
          </a:xfrm>
        </p:grpSpPr>
        <p:sp>
          <p:nvSpPr>
            <p:cNvPr id="13" name="AutoShape 1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TextBox 3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预算的执行与控制</a:t>
              </a:r>
            </a:p>
          </p:txBody>
        </p:sp>
      </p:gr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https://d.book118.com/325220311003011041</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FFFFFF"/>
      </a:dk1>
      <a:lt1>
        <a:srgbClr val="083502"/>
      </a:lt1>
      <a:dk2>
        <a:srgbClr val="E7FFE3"/>
      </a:dk2>
      <a:lt2>
        <a:srgbClr val="000000"/>
      </a:lt2>
      <a:accent1>
        <a:srgbClr val="45AE37"/>
      </a:accent1>
      <a:accent2>
        <a:srgbClr val="38B526"/>
      </a:accent2>
      <a:accent3>
        <a:srgbClr val="007D49"/>
      </a:accent3>
      <a:accent4>
        <a:srgbClr val="90DA33"/>
      </a:accent4>
      <a:accent5>
        <a:srgbClr val="CBED6A"/>
      </a:accent5>
      <a:accent6>
        <a:srgbClr val="FF9CEA"/>
      </a:accent6>
      <a:hlink>
        <a:srgbClr val="0000FF"/>
      </a:hlink>
      <a:folHlink>
        <a:srgbClr val="800080"/>
      </a:folHlink>
    </a:clrScheme>
    <a:fontScheme name="Office">
      <a:majorFont>
        <a:latin typeface="Calibri"/>
        <a:ea typeface="Calibri"/>
        <a:cs typeface="Arial"/>
        <a:font script="Uigh" typeface="Microsoft Uighur"/>
        <a:font script="Beng" typeface="Vrinda"/>
        <a:font script="Thai" typeface="Angsana New"/>
        <a:font script="Mlym" typeface="Kartika"/>
        <a:font script="Yiii" typeface="Microsoft Yi Baiti"/>
        <a:font script="Cher" typeface="Plantagenet Cherokee"/>
        <a:font script="Orya" typeface="Kalinga"/>
        <a:font script="Gujr" typeface="Shruti"/>
        <a:font script="Viet" typeface="Times New Roman"/>
        <a:font script="Arab" typeface="Times New Roman"/>
        <a:font script="Hant" typeface="新細明體"/>
        <a:font script="Telu" typeface="Gautami"/>
        <a:font script="Ethi" typeface="Nyala"/>
        <a:font script="Jpan" typeface="ＭＳ Ｐゴシック"/>
        <a:font script="Sinh" typeface="Iskoola Pota"/>
        <a:font script="Deva" typeface="Mangal"/>
        <a:font script="Knda" typeface="Tunga"/>
        <a:font script="Tibt" typeface="Microsoft Himalaya"/>
        <a:font script="Khmr" typeface="MoolBoran"/>
        <a:font script="Taml" typeface="Latha"/>
        <a:font script="Hebr" typeface="Times New Roman"/>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ajorFont>
      <a:minorFont>
        <a:latin typeface="Calibri"/>
        <a:ea typeface="Calibri"/>
        <a:cs typeface="Arial"/>
        <a:font script="Uigh" typeface="Microsoft Uighur"/>
        <a:font script="Beng" typeface="Vrinda"/>
        <a:font script="Thai" typeface="Cordia New"/>
        <a:font script="Mlym" typeface="Kartika"/>
        <a:font script="Yiii" typeface="Microsoft Yi Baiti"/>
        <a:font script="Cher" typeface="Plantagenet Cherokee"/>
        <a:font script="Orya" typeface="Kalinga"/>
        <a:font script="Gujr" typeface="Shruti"/>
        <a:font script="Viet" typeface="Arial"/>
        <a:font script="Arab" typeface="Arial"/>
        <a:font script="Hant" typeface="新細明體"/>
        <a:font script="Telu" typeface="Gautami"/>
        <a:font script="Ethi" typeface="Nyala"/>
        <a:font script="Jpan" typeface="ＭＳ Ｐゴシック"/>
        <a:font script="Sinh" typeface="Iskoola Pota"/>
        <a:font script="Deva" typeface="Mangal"/>
        <a:font script="Knda" typeface="Tunga"/>
        <a:font script="Tibt" typeface="Microsoft Himalaya"/>
        <a:font script="Khmr" typeface="DaunPenh"/>
        <a:font script="Taml" typeface="Latha"/>
        <a:font script="Hebr" typeface="Arial"/>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66</Paragraphs>
  <Slides>15</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15</vt:i4>
      </vt:variant>
    </vt:vector>
  </HeadingPairs>
  <TitlesOfParts>
    <vt:vector baseType="lpstr" size="19">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2024-09-01T09:59:24.127</cp:lastPrinted>
  <dcterms:created xsi:type="dcterms:W3CDTF">2024-09-01T01:59:24Z</dcterms:created>
  <dcterms:modified xsi:type="dcterms:W3CDTF">2024-09-01T01:59:26Z</dcterms:modified>
</cp:coreProperties>
</file>