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1EAD1-DAF4-4968-A993-8FB92C3E4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ED7D5-1F8E-407D-B54A-7560E106F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0586F0-7556-496A-A9DE-D95F3FC5D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7FDF3E-9D54-4841-BFE0-FD430F2AC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3FF561-58A1-46CB-8CAD-1C2B8FC032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31C1D1-B9DC-4233-9592-33252CD9E9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02345E-D394-4816-BE49-E4A850539D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1AF119-ACDA-431F-9B5A-4005963A3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CD54BD-9F85-4D11-80AE-A1BBA40DC4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64C35-7AAC-4C1E-A755-57F4B76A4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3F640-343F-455D-AA17-02D8F3A55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2320441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安全概念方案PPT\n## 1.护理安全的基本概念与重要性\n### 1.1护理安全的定义与目标\n### 1.2护理安全在医疗行业的重要性\n### 1.3护理安全对患者权益的保障\n## 2.护理安全风险的识别与评估\n### 2.1护理安全风险类型及来源\n### 2.2护理安全风险评估方法与工具\n### 2.3护理安全风险预防与应对措施\n## 3.护理安全管理体系的建立与实施\n### 3.1护理安全管理体系的组织架构\n### 3.2护理安全管理制度的制定与执行\n### 3.3护理安全管理团队的培训与协作\n## 4.护理安全文化的发展与推广\n### 4.1护理安全文化的内涵与价值\n### 4.2护理安全文化的发展策略与方法\n### 4.3护理安全文化的传播与实践\n## 5.护理安全事件的报告与分析\n### 5.1护理安全事件的报告渠道与流程\n### 5.2护理安全事件的分类与分级\n### 5.3护理安全事件的原因分析与改进措施\n## 6.护理安全的持续改进与监控\n### 6.1护理安全持续改进的目标与计划\n### 6.2护理安全的监控指标与方法\n### 6.3护理安全持续改进的成果与反馈\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护理安全概念方案PPT</a:t>
            </a:r>
            <a:endParaRPr/>
          </a:p>
        </p:txBody>
      </p:sp>
      <p:sp>
        <p:nvSpPr>
          <p:cNvPr id="3" name="副标题 2"/>
          <p:cNvSpPr>
            <a:spLocks noGrp="1"/>
          </p:cNvSpPr>
          <p:nvPr>
            <p:ph type="subTitle" idx="1"/>
          </p:nvPr>
        </p:nvSpPr>
        <p:spPr>
          <a:xfrm>
            <a:off x="571500" y="3984896"/>
            <a:ext cx="5581650" cy="400050"/>
          </a:xfrm>
        </p:spPr>
        <p:txBody>
          <a:bodyPr/>
          <a:lstStyle/>
          <a:p>
            <a:r>
              <a:rPr lang="en-US"/>
              <a:t>TENCENT DOCS SMART CREATE</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1400" spc="80">
                <a:solidFill>
                  <a:schemeClr val="accent1">
                    <a:lumMod val="50000"/>
                  </a:schemeClr>
                </a:solidFill>
                <a:effectLst/>
                <a:latin typeface="+mn-lt"/>
              </a:rPr>
              <a:t>CREATE TOGETHER</a:t>
            </a:r>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z="1400" spc="80">
                <a:solidFill>
                  <a:schemeClr val="accent1">
                    <a:lumMod val="50000"/>
                  </a:schemeClr>
                </a:solidFill>
                <a:effectLst/>
              </a:rPr>
              <a:t>TENCENT</a:t>
            </a:r>
            <a:r>
              <a:rPr lang="zh-CN" altLang="en-US" sz="1400" spc="80">
                <a:solidFill>
                  <a:schemeClr val="accent1">
                    <a:lumMod val="50000"/>
                  </a:schemeClr>
                </a:solidFill>
                <a:effectLst/>
              </a:rPr>
              <a:t> </a:t>
            </a:r>
            <a:r>
              <a:rPr lang="en-US" altLang="zh-CN" sz="1400" spc="80">
                <a:solidFill>
                  <a:schemeClr val="accent1">
                    <a:lumMod val="50000"/>
                  </a:schemeClr>
                </a:solidFill>
                <a:effectLst/>
              </a:rPr>
              <a:t>DOCS</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4" name="" descr="{&quot;isTemplate&quot;:true,&quot;type&quot;:2}"/>
        <p:cNvGrpSpPr/>
        <p:nvPr/>
      </p:nvGrpSpPr>
      <p:grpSpPr>
        <a:xfrm>
          <a:off x="0" y="0"/>
          <a:ext cx="0" cy="0"/>
        </a:xfrm>
      </p:grpSpPr>
      <p:sp>
        <p:nvSpPr>
          <p:cNvPr id="5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护理安全的基本概念与重要性</a:t>
            </a:r>
            <a:endParaRPr/>
          </a:p>
        </p:txBody>
      </p:sp>
      <p:sp>
        <p:nvSpPr>
          <p:cNvPr id="5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5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descr="{&quot;isTemplate&quot;:true,&quot;type&quot;:3}"/>
        <p:cNvGrpSpPr/>
        <p:nvPr/>
      </p:nvGrpSpPr>
      <p:grpSpPr>
        <a:xfrm>
          <a:off x="0" y="0"/>
          <a:ext cx="0" cy="0"/>
        </a:xfrm>
      </p:grpSpPr>
      <p:grpSp>
        <p:nvGrpSpPr>
          <p:cNvPr id="8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83" name=""/>
            <p:cNvGrpSpPr/>
            <p:nvPr/>
          </p:nvGrpSpPr>
          <p:grpSpPr>
            <a:xfrm>
              <a:off x="685801" y="3146904"/>
              <a:ext cx="4207178" cy="3287791"/>
              <a:chOff x="685801" y="3146904"/>
              <a:chExt cx="4207178" cy="3287791"/>
            </a:xfrm>
          </p:grpSpPr>
          <p:sp>
            <p:nvSpPr>
              <p:cNvPr id="8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护理安全是指在医疗护理过程中，通过采取一系列预防措施，确保患者在接受护理服务过程中不发生意外伤害、并发症或死亡的风险。</a:t>
                </a:r>
                <a:endParaRPr kumimoji="1" lang="en-US" altLang="zh-CN" sz="1800" b="1">
                  <a:solidFill>
                    <a:schemeClr val="bg1"/>
                  </a:solidFill>
                  <a:latin typeface="+mj-ea"/>
                  <a:ea typeface="+mj-ea"/>
                </a:endParaRPr>
              </a:p>
            </p:txBody>
          </p:sp>
          <p:sp>
            <p:nvSpPr>
              <p:cNvPr id="8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预防措施包括：制定并实施护理安全管理制度、加强护理人员培训、提高护理安全意识等。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护理安全的目标是在保证患者护理质量的同时，降低护理过程中的安全风险，保障患者的生命安全和健康权益。</a:t>
                </a:r>
                <a:endParaRPr/>
              </a:p>
            </p:txBody>
          </p:sp>
        </p:grpSp>
        <p:grpSp>
          <p:nvGrpSpPr>
            <p:cNvPr id="86" name=""/>
            <p:cNvGrpSpPr/>
            <p:nvPr/>
          </p:nvGrpSpPr>
          <p:grpSpPr>
            <a:xfrm>
              <a:off x="4408278" y="3146904"/>
              <a:ext cx="3798485" cy="3287791"/>
              <a:chOff x="4408278" y="3146904"/>
              <a:chExt cx="3798485" cy="3287791"/>
            </a:xfrm>
          </p:grpSpPr>
          <p:sp>
            <p:nvSpPr>
              <p:cNvPr id="8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护理安全的核心是预防为主，通过预先识别和评估护理安全风险，采取有效的预防和控制措施，防止护理安全事件的发生。</a:t>
                </a:r>
                <a:endParaRPr kumimoji="1" lang="en-US" altLang="zh-CN" sz="1800" b="1">
                  <a:solidFill>
                    <a:schemeClr val="bg1"/>
                  </a:solidFill>
                  <a:latin typeface="+mj-ea"/>
                  <a:ea typeface="+mj-ea"/>
                </a:endParaRPr>
              </a:p>
            </p:txBody>
          </p:sp>
          <p:sp>
            <p:nvSpPr>
              <p:cNvPr id="8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预防措施包括：完善护理安全管理制度、加强护理人员培训、提高护理安全意识等。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护理安全的目标是在保证患者护理质量的同时，降低护理过程中的安全风险，保障患者的生命安全和健康权益。</a:t>
                </a:r>
                <a:endParaRPr/>
              </a:p>
            </p:txBody>
          </p:sp>
        </p:grpSp>
        <p:grpSp>
          <p:nvGrpSpPr>
            <p:cNvPr id="89" name=""/>
            <p:cNvGrpSpPr/>
            <p:nvPr/>
          </p:nvGrpSpPr>
          <p:grpSpPr>
            <a:xfrm>
              <a:off x="7707715" y="3146904"/>
              <a:ext cx="3798485" cy="3287791"/>
              <a:chOff x="7707715" y="3146904"/>
              <a:chExt cx="3798485" cy="3287791"/>
            </a:xfrm>
          </p:grpSpPr>
          <p:sp>
            <p:nvSpPr>
              <p:cNvPr id="9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护理安全的重要性体现在患者权益保障和医疗机构信誉维护两个方面。</a:t>
                </a:r>
                <a:endParaRPr kumimoji="1" lang="en-US" altLang="zh-CN" sz="1800" b="1">
                  <a:solidFill>
                    <a:schemeClr val="bg1"/>
                  </a:solidFill>
                  <a:latin typeface="+mj-ea"/>
                  <a:ea typeface="+mj-ea"/>
                </a:endParaRPr>
              </a:p>
            </p:txBody>
          </p:sp>
          <p:sp>
            <p:nvSpPr>
              <p:cNvPr id="9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通过提高护理安全水平，可以有效降低患者在护理过程中受到伤害的风险，保障患者的合法权益。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医疗机构通过加强护理安全管理，提高护理服务质量，可以树立良好的社会形象，赢得患者的信任和支持。</a:t>
                </a:r>
                <a:endParaRPr/>
              </a:p>
            </p:txBody>
          </p:sp>
        </p:grpSp>
      </p:grpSp>
      <p:sp>
        <p:nvSpPr>
          <p:cNvPr id="9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sp>
        <p:nvSpPr>
          <p:cNvPr id="9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护理安全是医疗行业的重要组成部分，关系到患者的治疗效果和生命安全。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护理人员在对患者进行治疗和护理过程中，需要严格遵守护理操作规程，确保患者的安全。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护理安全事件的发生不仅影响患者的治疗效果，还可能对患者造成终身伤害，甚至危及生命。</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护理安全对于医疗行业的</a:t>
            </a:r>
            <a:r>
              <a:rPr lang="en-US" sz="1400" b="1" spc="300">
                <a:solidFill>
                  <a:srgbClr val="808080">
                    <a:alpha val="100000"/>
                  </a:srgbClr>
                </a:solidFill>
                <a:latin typeface="微软雅黑"/>
                <a:ea typeface="微软雅黑"/>
              </a:rPr>
              <a:t>持续发展</a:t>
            </a:r>
            <a:r>
              <a:rPr lang="en-US" sz="1400" spc="300">
                <a:solidFill>
                  <a:srgbClr val="808080">
                    <a:alpha val="100000"/>
                  </a:srgbClr>
                </a:solidFill>
                <a:latin typeface="微软雅黑"/>
                <a:ea typeface="微软雅黑"/>
              </a:rPr>
              <a:t>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通过加强护理安全管理，提高护理服务质量，可以降低医疗纠纷和投诉的发生，提高医疗行业的整体形象。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护理安全水平的提高有助于提高医疗行业的竞争力，吸引更多的患者前来就诊，促进医疗行业的发展。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护理安全对于</a:t>
            </a:r>
            <a:r>
              <a:rPr lang="en-US" sz="1400" b="1" spc="300">
                <a:solidFill>
                  <a:srgbClr val="808080">
                    <a:alpha val="100000"/>
                  </a:srgbClr>
                </a:solidFill>
                <a:latin typeface="微软雅黑"/>
                <a:ea typeface="微软雅黑"/>
              </a:rPr>
              <a:t>医护人员</a:t>
            </a:r>
            <a:r>
              <a:rPr lang="en-US" sz="1400" spc="300">
                <a:solidFill>
                  <a:srgbClr val="808080">
                    <a:alpha val="100000"/>
                  </a:srgbClr>
                </a:solidFill>
                <a:latin typeface="微软雅黑"/>
                <a:ea typeface="微软雅黑"/>
              </a:rPr>
              <a:t>的职业生涯和个人发展具有重要意义。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护理安全意识的提高有助于医护人员规范自己的行为，减少护理安全事件的发生，保障患者和自己的权益。</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护理安全水平的提高有助于提高医护人员的职业成就感，促进个人职业发展和职业生涯的顺利推进。</a:t>
            </a:r>
            <a:endParaRPr/>
          </a:p>
        </p:txBody>
      </p:sp>
      <p:sp>
        <p:nvSpPr>
          <p:cNvPr id="9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护理安全在医疗行业的重要性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6" name="" descr="{&quot;isTemplate&quot;:true,&quot;type&quot;:3}"/>
        <p:cNvGrpSpPr/>
        <p:nvPr/>
      </p:nvGrpSpPr>
      <p:grpSpPr>
        <a:xfrm>
          <a:off x="0" y="0"/>
          <a:ext cx="0" cy="0"/>
        </a:xfrm>
      </p:grpSpPr>
      <p:sp>
        <p:nvSpPr>
          <p:cNvPr id="9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护理安全是保障患者</a:t>
            </a:r>
            <a:r>
              <a:rPr lang="en-US" sz="1400" b="1" spc="300">
                <a:solidFill>
                  <a:srgbClr val="808080">
                    <a:alpha val="100000"/>
                  </a:srgbClr>
                </a:solidFill>
                <a:latin typeface="微软雅黑"/>
                <a:ea typeface="微软雅黑"/>
              </a:rPr>
              <a:t>生命权</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健康权</a:t>
            </a:r>
            <a:r>
              <a:rPr lang="en-US" sz="1400" spc="300">
                <a:solidFill>
                  <a:srgbClr val="808080">
                    <a:alpha val="100000"/>
                  </a:srgbClr>
                </a:solidFill>
                <a:latin typeface="微软雅黑"/>
                <a:ea typeface="微软雅黑"/>
              </a:rPr>
              <a:t>的重要手段。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通过加强护理安全管理，降低护理过程中的安全风险，可以有效保障患者的生命安全，防止因护理不当导致的生命安全事故。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护理安全水平的提高有助于提高患者的治疗效果，保障患者的健康权益，使患者能够获得更好的医疗服务。</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护理安全是保障患者</a:t>
            </a:r>
            <a:r>
              <a:rPr lang="en-US" sz="1400" b="1" spc="300">
                <a:solidFill>
                  <a:srgbClr val="808080">
                    <a:alpha val="100000"/>
                  </a:srgbClr>
                </a:solidFill>
                <a:latin typeface="微软雅黑"/>
                <a:ea typeface="微软雅黑"/>
              </a:rPr>
              <a:t>知情权</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选择权</a:t>
            </a:r>
            <a:r>
              <a:rPr lang="en-US" sz="1400" spc="300">
                <a:solidFill>
                  <a:srgbClr val="808080">
                    <a:alpha val="100000"/>
                  </a:srgbClr>
                </a:solidFill>
                <a:latin typeface="微软雅黑"/>
                <a:ea typeface="微软雅黑"/>
              </a:rPr>
              <a:t>的重要途径。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医疗机构通过加强护理安全管理，提高护理服务质量，可以使患者更加了解自己的病情和治疗方案，保障患者的知情权。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护理安全水平的提高有助于患者根据自己的需求和病情选择合适的治疗方案，保障患者的选择权。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护理安全是保障患者</a:t>
            </a:r>
            <a:r>
              <a:rPr lang="en-US" sz="1400" b="1" spc="300">
                <a:solidFill>
                  <a:srgbClr val="808080">
                    <a:alpha val="100000"/>
                  </a:srgbClr>
                </a:solidFill>
                <a:latin typeface="微软雅黑"/>
                <a:ea typeface="微软雅黑"/>
              </a:rPr>
              <a:t>隐私权</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尊严权</a:t>
            </a:r>
            <a:r>
              <a:rPr lang="en-US" sz="1400" spc="300">
                <a:solidFill>
                  <a:srgbClr val="808080">
                    <a:alpha val="100000"/>
                  </a:srgbClr>
                </a:solidFill>
                <a:latin typeface="微软雅黑"/>
                <a:ea typeface="微软雅黑"/>
              </a:rPr>
              <a:t>的重要措施。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医疗机构通过加强护理安全管理，提高护理服务质量，可以保护患者的隐私信息，防止患者隐私泄露。</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护理安全水平的提高有助于尊重和保护患者的尊严，使患者在治疗过程中感受到尊重和关爱。</a:t>
            </a:r>
            <a:endParaRPr/>
          </a:p>
        </p:txBody>
      </p:sp>
      <p:sp>
        <p:nvSpPr>
          <p:cNvPr id="9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护理安全对患者权益的保障</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descr="{&quot;isTemplate&quot;:true,&quot;type&quot;:2}"/>
        <p:cNvGrpSpPr/>
        <p:nvPr/>
      </p:nvGrpSpPr>
      <p:grpSpPr>
        <a:xfrm>
          <a:off x="0" y="0"/>
          <a:ext cx="0" cy="0"/>
        </a:xfrm>
      </p:grpSpPr>
      <p:sp>
        <p:nvSpPr>
          <p:cNvPr id="100"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护理安全风险的识别与评估</a:t>
            </a:r>
            <a:endParaRPr/>
          </a:p>
        </p:txBody>
      </p:sp>
      <p:sp>
        <p:nvSpPr>
          <p:cNvPr id="101"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2"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3}"/>
        <p:cNvGrpSpPr/>
        <p:nvPr/>
      </p:nvGrpSpPr>
      <p:grpSpPr>
        <a:xfrm>
          <a:off x="0" y="0"/>
          <a:ext cx="0" cy="0"/>
        </a:xfrm>
      </p:grpSpPr>
      <p:sp>
        <p:nvSpPr>
          <p:cNvPr id="10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护理安全风险主要包括</a:t>
            </a:r>
            <a:r>
              <a:rPr lang="en-US" sz="1400" b="1" spc="300">
                <a:solidFill>
                  <a:srgbClr val="808080">
                    <a:alpha val="100000"/>
                  </a:srgbClr>
                </a:solidFill>
                <a:latin typeface="微软雅黑"/>
                <a:ea typeface="微软雅黑"/>
              </a:rPr>
              <a:t>患者安全风险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医护人员安全风险</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医疗机构管理安全风险</a:t>
            </a:r>
            <a:r>
              <a:rPr lang="en-US" sz="1400" spc="300">
                <a:solidFill>
                  <a:srgbClr val="808080">
                    <a:alpha val="100000"/>
                  </a:srgbClr>
                </a:solidFill>
                <a:latin typeface="微软雅黑"/>
                <a:ea typeface="微软雅黑"/>
              </a:rPr>
              <a:t>三种类型。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患者安全风险主要包括：跌倒、坠床、压疮等意外伤害，以及感染、出血等并发症风险。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医护人员安全风险主要包括：职业暴露、医疗纠纷、人身伤害等风险。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医疗机构管理安全风险主要包括：护理管理制度不完善、护理人员培训不足、护理安全意识不强等风险。</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护理安全风险的来源主要包括</a:t>
            </a:r>
            <a:r>
              <a:rPr lang="en-US" sz="1400" b="1" spc="300">
                <a:solidFill>
                  <a:srgbClr val="808080">
                    <a:alpha val="100000"/>
                  </a:srgbClr>
                </a:solidFill>
                <a:latin typeface="微软雅黑"/>
                <a:ea typeface="微软雅黑"/>
              </a:rPr>
              <a:t>患者因素</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医护人员因素</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环境因素</a:t>
            </a:r>
            <a:r>
              <a:rPr lang="en-US" sz="1400" spc="300">
                <a:solidFill>
                  <a:srgbClr val="808080">
                    <a:alpha val="100000"/>
                  </a:srgbClr>
                </a:solidFill>
                <a:latin typeface="微软雅黑"/>
                <a:ea typeface="微软雅黑"/>
              </a:rPr>
              <a:t>三个方面。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患者因素主要包括：患者的年龄、性别、病情、认知能力等影响护理安全的因素。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医护人员因素主要包括：医护人员的技能水平、服务态度、安全意识等影响护理安全的因素。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环境因素主要包括：医疗机构的设施、设备、环境等影响护理安全的因素。</a:t>
            </a:r>
            <a:endParaRPr/>
          </a:p>
        </p:txBody>
      </p:sp>
      <p:sp>
        <p:nvSpPr>
          <p:cNvPr id="10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护理安全风险类型及来源</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6" name="" descr="{&quot;isTemplate&quot;:true,&quot;type&quot;:3}"/>
        <p:cNvGrpSpPr/>
        <p:nvPr/>
      </p:nvGrpSpPr>
      <p:grpSpPr>
        <a:xfrm>
          <a:off x="0" y="0"/>
          <a:ext cx="0" cy="0"/>
        </a:xfrm>
      </p:grpSpPr>
      <p:sp>
        <p:nvSpPr>
          <p:cNvPr id="10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护理安全风险评估方法与工具</a:t>
            </a:r>
            <a:endParaRPr lang="en-US" sz="3600" b="1">
              <a:latin typeface="微软雅黑"/>
              <a:ea typeface="微软雅黑"/>
            </a:endParaRPr>
          </a:p>
        </p:txBody>
      </p:sp>
      <p:sp>
        <p:nvSpPr>
          <p:cNvPr id="10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护理安全风险评估方法主要包括</a:t>
            </a:r>
            <a:r>
              <a:rPr lang="zh-CN" sz="1400" b="1" spc="300">
                <a:solidFill>
                  <a:schemeClr val="tx1">
                    <a:lumMod val="50000"/>
                    <a:lumOff val="50000"/>
                    <a:alpha val="100000"/>
                  </a:schemeClr>
                </a:solidFill>
                <a:latin typeface="微软雅黑"/>
                <a:ea typeface="微软雅黑"/>
              </a:rPr>
              <a:t>定性评估</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定量评估</a:t>
            </a:r>
            <a:r>
              <a:rPr lang="zh-CN" sz="1400" spc="300">
                <a:solidFill>
                  <a:schemeClr val="tx1">
                    <a:lumMod val="50000"/>
                    <a:lumOff val="50000"/>
                    <a:alpha val="100000"/>
                  </a:schemeClr>
                </a:solidFill>
                <a:latin typeface="微软雅黑"/>
                <a:ea typeface="微软雅黑"/>
              </a:rPr>
              <a:t>两种方法。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定性评估方法主要包括：通过访谈、问卷调查等方式收集护理安全风险相关信息，进行分析和评估。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定量评估方法主要包括：通过统计学方法、风险矩阵等方法对护理安全风险进行量化分析和评估。</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护理安全风险评估工具主要包括</a:t>
            </a:r>
            <a:r>
              <a:rPr lang="zh-CN" sz="1400" b="1" spc="300">
                <a:solidFill>
                  <a:schemeClr val="tx1">
                    <a:lumMod val="50000"/>
                    <a:lumOff val="50000"/>
                    <a:alpha val="100000"/>
                  </a:schemeClr>
                </a:solidFill>
                <a:latin typeface="微软雅黑"/>
                <a:ea typeface="微软雅黑"/>
              </a:rPr>
              <a:t>护理安全风险登记表</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护理安全风险评分表</a:t>
            </a:r>
            <a:r>
              <a:rPr lang="zh-CN" sz="1400" spc="300">
                <a:solidFill>
                  <a:schemeClr val="tx1">
                    <a:lumMod val="50000"/>
                    <a:lumOff val="50000"/>
                    <a:alpha val="100000"/>
                  </a:schemeClr>
                </a:solidFill>
                <a:latin typeface="微软雅黑"/>
                <a:ea typeface="微软雅黑"/>
              </a:rPr>
              <a:t>等工具。</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护理安全风险登记表用于记录护理过程中发现的安全风险事件，包括事件发生的时间、地点、原因等信息。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护理安全风险评分表用于对护理安全风险进行评估，根据风险的大小进行评分，以便采取相应的预防和控制措施。</a:t>
            </a:r>
            <a:endParaRPr/>
          </a:p>
        </p:txBody>
      </p:sp>
      <p:cxnSp>
        <p:nvCxnSpPr>
          <p:cNvPr id="11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3}"/>
        <p:cNvGrpSpPr/>
        <p:nvPr/>
      </p:nvGrpSpPr>
      <p:grpSpPr>
        <a:xfrm>
          <a:off x="0" y="0"/>
          <a:ext cx="0" cy="0"/>
        </a:xfrm>
      </p:grpSpPr>
      <p:sp>
        <p:nvSpPr>
          <p:cNvPr id="11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护理安全风险预防措施主要包括</a:t>
            </a:r>
            <a:r>
              <a:rPr lang="en-US" sz="1400" b="1" spc="300">
                <a:solidFill>
                  <a:srgbClr val="808080">
                    <a:alpha val="100000"/>
                  </a:srgbClr>
                </a:solidFill>
                <a:latin typeface="微软雅黑"/>
                <a:ea typeface="微软雅黑"/>
              </a:rPr>
              <a:t>加强护理人员培训</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完善护理安全管理制度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提高护理安全意识</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加强护理人员培训：通过定期培训、考核等方式，提高护理人员的技能水平和安全意识，降低护理安全风险。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完善护理安全管理制度：制定并实施护理安全管理制度，明确护理安全责任，规范护理行为，降低护理安全风险。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提高护理安全意识：通过安全教育、案例分析等方式，提高护理人员对护理安全的认识，增强护理安全意识。</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护理安全风险应对措施主要包括</a:t>
            </a:r>
            <a:r>
              <a:rPr lang="en-US" sz="1400" b="1" spc="300">
                <a:solidFill>
                  <a:srgbClr val="808080">
                    <a:alpha val="100000"/>
                  </a:srgbClr>
                </a:solidFill>
                <a:latin typeface="微软雅黑"/>
                <a:ea typeface="微软雅黑"/>
              </a:rPr>
              <a:t>风险预警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风险应对</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风险监控</a:t>
            </a:r>
            <a:r>
              <a:rPr lang="en-US" sz="1400" spc="300">
                <a:solidFill>
                  <a:srgbClr val="808080">
                    <a:alpha val="100000"/>
                  </a:srgbClr>
                </a:solidFill>
                <a:latin typeface="微软雅黑"/>
                <a:ea typeface="微软雅黑"/>
              </a:rPr>
              <a:t>等措施。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风险预警：通过对护理安全风险进行评估，及时发现潜在的安全风险，进行预警，防止护理安全事件的发生。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风险应对：针对护理安全风险，采取有效的预防和控制措施，降低护理安全事件的发生概率和影响程度。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风险监控：对护理安全风险进行持续监控，及时发现新的安全风险，调整预防和控制措施，确保护理安全。</a:t>
            </a:r>
            <a:endParaRPr/>
          </a:p>
        </p:txBody>
      </p:sp>
      <p:sp>
        <p:nvSpPr>
          <p:cNvPr id="1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护理安全风险预防与应对措施</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护理安全管理体系的建立与实施</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护理安全管理体系的组织架构包括</a:t>
            </a:r>
            <a:r>
              <a:rPr lang="en-US" sz="1400" b="1" spc="300">
                <a:solidFill>
                  <a:srgbClr val="808080">
                    <a:alpha val="100000"/>
                  </a:srgbClr>
                </a:solidFill>
                <a:latin typeface="微软雅黑"/>
                <a:ea typeface="微软雅黑"/>
              </a:rPr>
              <a:t>护理安全管理委员会</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护理安全管理部门</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护理单元</a:t>
            </a:r>
            <a:r>
              <a:rPr lang="en-US" sz="1400" spc="300">
                <a:solidFill>
                  <a:srgbClr val="808080">
                    <a:alpha val="100000"/>
                  </a:srgbClr>
                </a:solidFill>
                <a:latin typeface="微软雅黑"/>
                <a:ea typeface="微软雅黑"/>
              </a:rPr>
              <a:t>三个层次。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护理安全管理委员会负责制定护理安全管理制度和策略，指导护理安全管理体系的运行。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护理安全管理部门负责组织实施护理安全管理制度，协调各部门之间的护理安全工作，对护理安全事件进行调查和处理。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护理单元负责落实护理安全管理制度，加强护理人员培训，提高护理安全意识，确保患者护理安全。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护理安全管理体系的组织架构要求</a:t>
            </a:r>
            <a:r>
              <a:rPr lang="en-US" sz="1400" b="1" spc="300">
                <a:solidFill>
                  <a:srgbClr val="808080">
                    <a:alpha val="100000"/>
                  </a:srgbClr>
                </a:solidFill>
                <a:latin typeface="微软雅黑"/>
                <a:ea typeface="微软雅黑"/>
              </a:rPr>
              <a:t>明确职责</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合理分工</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协调运作</a:t>
            </a:r>
            <a:r>
              <a:rPr lang="en-US" sz="1400" spc="300">
                <a:solidFill>
                  <a:srgbClr val="808080">
                    <a:alpha val="100000"/>
                  </a:srgbClr>
                </a:solidFill>
                <a:latin typeface="微软雅黑"/>
                <a:ea typeface="微软雅黑"/>
              </a:rPr>
              <a:t>。</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明确职责：各部门和护理单元要明确自己的护理安全职责，确保护理安全管理体系的有效运行。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合理分工：护理安全管理体系要合理分配护理安全管理的任务，确保各部门和护理单元的工作得到有效协调。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协调运作：护理安全管理体系要协调各部门和护理单元之间的运作，确保护理安全信息的畅通和护理安全事件的及时处理。</a:t>
            </a:r>
            <a:endParaRPr/>
          </a:p>
        </p:txBody>
      </p:sp>
      <p:sp>
        <p:nvSpPr>
          <p:cNvPr id="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护理安全管理体系的组织架构</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 name="" descr="{&quot;isTemplate&quot;:true,&quot;type&quot;:3}"/>
        <p:cNvGrpSpPr/>
        <p:nvPr/>
      </p:nvGrpSpPr>
      <p:grpSpPr>
        <a:xfrm>
          <a:off x="0" y="0"/>
          <a:ext cx="0" cy="0"/>
        </a:xfrm>
      </p:grpSpPr>
      <p:grpSp>
        <p:nvGrpSpPr>
          <p:cNvPr id="15"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 name="Group 628"/>
            <p:cNvGrpSpPr/>
            <p:nvPr/>
          </p:nvGrpSpPr>
          <p:grpSpPr>
            <a:xfrm>
              <a:off x="1197254" y="3971227"/>
              <a:ext cx="11008530" cy="2106887"/>
              <a:chOff x="1197254" y="3971227"/>
              <a:chExt cx="11008530" cy="2106887"/>
            </a:xfrm>
          </p:grpSpPr>
          <p:sp>
            <p:nvSpPr>
              <p:cNvPr id="17"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1"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护理安全管理制度的制定要求全面、具体、可操作。</a:t>
                </a:r>
                <a:endParaRPr/>
              </a:p>
            </p:txBody>
          </p:sp>
          <p:sp>
            <p:nvSpPr>
              <p:cNvPr id="22"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全面：护理安全管理制度要涵盖护理安全的各个方面，确保护理安全管理体系的有效运行。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具体：护理安全管理制度要明确各项护理安全要求，便于护理人员理解和执行。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可操作：护理安全管理制度要结合实际，制定切实可行的预防和控制措施，提高护理安全水平。</a:t>
                </a:r>
                <a:endParaRPr/>
              </a:p>
            </p:txBody>
          </p:sp>
        </p:grpSp>
        <p:grpSp>
          <p:nvGrpSpPr>
            <p:cNvPr id="23" name="Group 635"/>
            <p:cNvGrpSpPr/>
            <p:nvPr/>
          </p:nvGrpSpPr>
          <p:grpSpPr>
            <a:xfrm>
              <a:off x="3499345" y="1423099"/>
              <a:ext cx="11008530" cy="2005901"/>
              <a:chOff x="3499345" y="1423099"/>
              <a:chExt cx="11008530" cy="2005901"/>
            </a:xfrm>
          </p:grpSpPr>
          <p:sp>
            <p:nvSpPr>
              <p:cNvPr id="24"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护理安全管理制度的执行要求严格、持续、及时。</a:t>
                </a:r>
                <a:endParaRPr/>
              </a:p>
            </p:txBody>
          </p:sp>
          <p:sp>
            <p:nvSpPr>
              <p:cNvPr id="25"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严格：护理人员要严格遵守护理安全管理制度，规范护理行为，确保患者护理安全。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持续：护理安全管理制度要持续推进，不断调整和完善，适应护理安全形势的变化。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及时：护理安全管理制度要及时处理护理安全事件，防止事态扩大，保障患者权益。</a:t>
                </a:r>
                <a:endParaRPr/>
              </a:p>
            </p:txBody>
          </p:sp>
          <p:sp>
            <p:nvSpPr>
              <p:cNvPr id="26"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护理安全管理制度的制定与执行</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 name="" descr="{&quot;isTemplate&quot;:true,&quot;type&quot;:3}"/>
        <p:cNvGrpSpPr/>
        <p:nvPr/>
      </p:nvGrpSpPr>
      <p:grpSpPr>
        <a:xfrm>
          <a:off x="0" y="0"/>
          <a:ext cx="0" cy="0"/>
        </a:xfrm>
      </p:grpSpPr>
      <p:sp>
        <p:nvSpPr>
          <p:cNvPr id="3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护理安全管理团队的培训要求</a:t>
            </a:r>
            <a:r>
              <a:rPr lang="en-US" sz="1400" b="1" spc="300">
                <a:solidFill>
                  <a:srgbClr val="808080">
                    <a:alpha val="100000"/>
                  </a:srgbClr>
                </a:solidFill>
                <a:latin typeface="微软雅黑"/>
                <a:ea typeface="微软雅黑"/>
              </a:rPr>
              <a:t>针对性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实效性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持续性</a:t>
            </a:r>
            <a:r>
              <a:rPr lang="en-US" sz="1400" spc="300">
                <a:solidFill>
                  <a:srgbClr val="808080">
                    <a:alpha val="100000"/>
                  </a:srgbClr>
                </a:solidFill>
                <a:latin typeface="微软雅黑"/>
                <a:ea typeface="微软雅黑"/>
              </a:rPr>
              <a:t>。</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针对性：护理安全管理团队培训要针对护理安全管理的实际需求，提高护理安全管理水平。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实效性：护理安全管理团队培训要结合实际工作，提高护理安全管理团队的处理能力和应变能力。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持续性：护理安全管理团队培训要持续推进，不断提高护理安全管理团队的专业素质和管理能力。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护理安全管理团队的协作要求</a:t>
            </a:r>
            <a:r>
              <a:rPr lang="en-US" sz="1400" b="1" spc="300">
                <a:solidFill>
                  <a:srgbClr val="808080">
                    <a:alpha val="100000"/>
                  </a:srgbClr>
                </a:solidFill>
                <a:latin typeface="微软雅黑"/>
                <a:ea typeface="微软雅黑"/>
              </a:rPr>
              <a:t>畅通</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高效</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和谐</a:t>
            </a:r>
            <a:r>
              <a:rPr lang="en-US" sz="1400" spc="300">
                <a:solidFill>
                  <a:srgbClr val="808080">
                    <a:alpha val="100000"/>
                  </a:srgbClr>
                </a:solidFill>
                <a:latin typeface="微软雅黑"/>
                <a:ea typeface="微软雅黑"/>
              </a:rPr>
              <a:t>。</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畅通：护理安全管理团队要保证信息畅通，及时传达护理安全信息和指令，确保护理安全管理体系的有效运行。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高效：护理安全管理团队要高效协作，共同解决护理安全事件，提高护理安全水平。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和谐：护理安全管理团队要和谐相处，加强沟通和交流，形成团结协作的工作氛围。</a:t>
            </a:r>
            <a:endParaRPr/>
          </a:p>
        </p:txBody>
      </p:sp>
      <p:sp>
        <p:nvSpPr>
          <p:cNvPr id="3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护理安全管理团队的培训与协作</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https://d.book118.com/325232044114011111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护理安全概念方案PPT</vt:lpstr>
      <vt:lpstr>护理安全的基本概念与重要性</vt:lpstr>
      <vt:lpstr>PowerPoint Presentation</vt:lpstr>
      <vt:lpstr>PowerPoint Presentation</vt:lpstr>
      <vt:lpstr>PowerPoint Presentation</vt:lpstr>
      <vt:lpstr>护理安全风险的识别与评估</vt:lpstr>
      <vt:lpstr>PowerPoint Presentation</vt:lpstr>
      <vt:lpstr>PowerPoint Presentation</vt:lpstr>
      <vt:lpstr>PowerPoint Presentation</vt:lpstr>
      <vt:lpstr>护理安全管理体系的建立与实施</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2024-09-17T01:02:57.951</cp:lastPrinted>
  <dcterms:created xsi:type="dcterms:W3CDTF">2024-09-16T17:02:57Z</dcterms:created>
  <dcterms:modified xsi:type="dcterms:W3CDTF">2024-09-16T17:02:59Z</dcterms:modified>
</cp:coreProperties>
</file>