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7FCFBD0-B1E0-41E8-AE37-F3C48194EF3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1A5AA6B-9DC3-4FAE-9EC6-8F8BB894278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E7AD6DA-13E8-4F15-AA6D-7DDD354E128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EC47D28-9D66-4BE1-9D53-3023F875367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654DA7E-5E4F-4F61-883A-15B2EA0A081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95C929D-EEB6-41AC-98D5-4F652F8F9AD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73A3C80-8582-4F8C-9826-CA661DF881C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B79E323-41A9-4EA0-A405-F7A1ADC87BE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D41353F-34EA-4053-86FE-676F636BB63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50EF050-3874-4286-9380-21D8F1BEEC3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0C903C4-EF91-429F-9DAB-0D45C01BA0C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3310036"/>
            <a:ext cx="12192000" cy="3547963"/>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9005080" y="2762420"/>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1754827"/>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1683118"/>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8" name="组合 54">
            <a:extLst>
              <a:ext uri="{FF2B5EF4-FFF2-40B4-BE49-F238E27FC236}">
                <a16:creationId xmlns:a16="http://schemas.microsoft.com/office/drawing/2014/main" id="{B58F51AF-4BC7-9EDC-9BEF-3C05AF1B0A47}"/>
              </a:ext>
            </a:extLst>
          </p:cNvPr>
          <p:cNvGrpSpPr/>
          <p:nvPr userDrawn="1"/>
        </p:nvGrpSpPr>
        <p:grpSpPr>
          <a:xfrm>
            <a:off x="8087710" y="2026920"/>
            <a:ext cx="3443800" cy="3537481"/>
            <a:chOff x="5854675" y="3359758"/>
            <a:chExt cx="305647" cy="305644"/>
          </a:xfrm>
        </p:grpSpPr>
        <p:grpSp>
          <p:nvGrpSpPr>
            <p:cNvPr id="10" name="组合 55">
              <a:extLst>
                <a:ext uri="{FF2B5EF4-FFF2-40B4-BE49-F238E27FC236}">
                  <a16:creationId xmlns:a16="http://schemas.microsoft.com/office/drawing/2014/main" id="{BBC63AEE-C475-2CCC-EC0A-62381AFA407F}"/>
                </a:ext>
              </a:extLst>
            </p:cNvPr>
            <p:cNvGrpSpPr/>
            <p:nvPr/>
          </p:nvGrpSpPr>
          <p:grpSpPr>
            <a:xfrm>
              <a:off x="5854675" y="3359758"/>
              <a:ext cx="305647" cy="305644"/>
              <a:chOff x="1517330" y="1125257"/>
              <a:chExt cx="2204282" cy="2204282"/>
            </a:xfrm>
          </p:grpSpPr>
          <p:sp>
            <p:nvSpPr>
              <p:cNvPr id="12" name="椭圆 57">
                <a:extLst>
                  <a:ext uri="{FF2B5EF4-FFF2-40B4-BE49-F238E27FC236}">
                    <a16:creationId xmlns:a16="http://schemas.microsoft.com/office/drawing/2014/main" id="{96543A38-02E2-B211-7269-53797B4486C9}"/>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3" name="椭圆 59">
                <a:extLst>
                  <a:ext uri="{FF2B5EF4-FFF2-40B4-BE49-F238E27FC236}">
                    <a16:creationId xmlns:a16="http://schemas.microsoft.com/office/drawing/2014/main" id="{0D080517-06EB-F1AC-8549-71DD9B7EB268}"/>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11" name="KSO_Shape">
              <a:extLst>
                <a:ext uri="{FF2B5EF4-FFF2-40B4-BE49-F238E27FC236}">
                  <a16:creationId xmlns:a16="http://schemas.microsoft.com/office/drawing/2014/main" id="{FD60229B-2C9B-30C0-2EC4-CE4E51CB9612}"/>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2523400220301111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Rectangle 1">
            <a:extLst>
              <a:ext uri="{FF2B5EF4-FFF2-40B4-BE49-F238E27FC236}">
                <a16:creationId xmlns:a16="http://schemas.microsoft.com/office/drawing/2014/main" id="{F3C1DA35-ABDB-4E6C-E630-E3963AD8463F}"/>
              </a:ext>
            </a:extLst>
          </p:cNvPr>
          <p:cNvSpPr/>
          <p:nvPr/>
        </p:nvSpPr>
        <p:spPr>
          <a:xfrm>
            <a:off x="0" y="0"/>
            <a:ext cx="12191999" cy="3449665"/>
          </a:xfrm>
          <a:prstGeom prst="rect">
            <a:avLst/>
          </a:prstGeom>
          <a:gradFill flip="none" rotWithShape="1">
            <a:gsLst>
              <a:gs pos="0">
                <a:srgbClr val="2EA7E0">
                  <a:shade val="30000"/>
                  <a:satMod val="115000"/>
                </a:srgbClr>
              </a:gs>
              <a:gs pos="50000">
                <a:srgbClr val="2EA7E0">
                  <a:shade val="67500"/>
                  <a:satMod val="115000"/>
                </a:srgbClr>
              </a:gs>
              <a:gs pos="100000">
                <a:srgbClr val="2EA7E0">
                  <a:shade val="100000"/>
                  <a:satMod val="115000"/>
                </a:srgbClr>
              </a:gs>
            </a:gsLst>
            <a:lin ang="135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 name="Rectangle 2">
            <a:extLst>
              <a:ext uri="{FF2B5EF4-FFF2-40B4-BE49-F238E27FC236}">
                <a16:creationId xmlns:a16="http://schemas.microsoft.com/office/drawing/2014/main" id="{59FB31E2-8FE5-4A07-7349-007F5891201D}"/>
              </a:ext>
            </a:extLst>
          </p:cNvPr>
          <p:cNvSpPr/>
          <p:nvPr/>
        </p:nvSpPr>
        <p:spPr>
          <a:xfrm>
            <a:off x="9190181" y="298540"/>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4" name="Group 3">
            <a:extLst>
              <a:ext uri="{FF2B5EF4-FFF2-40B4-BE49-F238E27FC236}">
                <a16:creationId xmlns:a16="http://schemas.microsoft.com/office/drawing/2014/main" id="{25785195-CB06-5ABC-CB48-F2E03FB12A05}"/>
              </a:ext>
            </a:extLst>
          </p:cNvPr>
          <p:cNvGrpSpPr/>
          <p:nvPr/>
        </p:nvGrpSpPr>
        <p:grpSpPr>
          <a:xfrm>
            <a:off x="497177" y="2340083"/>
            <a:ext cx="3201841" cy="480518"/>
            <a:chOff x="5717435" y="5325094"/>
            <a:chExt cx="2942245" cy="435525"/>
          </a:xfrm>
        </p:grpSpPr>
        <p:grpSp>
          <p:nvGrpSpPr>
            <p:cNvPr id="6" name="组合 33">
              <a:extLst>
                <a:ext uri="{FF2B5EF4-FFF2-40B4-BE49-F238E27FC236}">
                  <a16:creationId xmlns:a16="http://schemas.microsoft.com/office/drawing/2014/main" id="{6FB13F68-8847-C87D-A174-E024DD824A96}"/>
                </a:ext>
              </a:extLst>
            </p:cNvPr>
            <p:cNvGrpSpPr/>
            <p:nvPr/>
          </p:nvGrpSpPr>
          <p:grpSpPr>
            <a:xfrm>
              <a:off x="6978378" y="5330831"/>
              <a:ext cx="429793" cy="429788"/>
              <a:chOff x="5196486" y="5946187"/>
              <a:chExt cx="305647" cy="305644"/>
            </a:xfrm>
          </p:grpSpPr>
          <p:grpSp>
            <p:nvGrpSpPr>
              <p:cNvPr id="33" name="组合 34">
                <a:extLst>
                  <a:ext uri="{FF2B5EF4-FFF2-40B4-BE49-F238E27FC236}">
                    <a16:creationId xmlns:a16="http://schemas.microsoft.com/office/drawing/2014/main" id="{5A1F50A9-2268-5D8E-4F19-AAA9A0016A77}"/>
                  </a:ext>
                </a:extLst>
              </p:cNvPr>
              <p:cNvGrpSpPr/>
              <p:nvPr/>
            </p:nvGrpSpPr>
            <p:grpSpPr>
              <a:xfrm>
                <a:off x="5196486" y="5946187"/>
                <a:ext cx="305647" cy="305644"/>
                <a:chOff x="1517330" y="1125257"/>
                <a:chExt cx="2204282" cy="2204282"/>
              </a:xfrm>
            </p:grpSpPr>
            <p:sp>
              <p:nvSpPr>
                <p:cNvPr id="35" name="椭圆 36">
                  <a:extLst>
                    <a:ext uri="{FF2B5EF4-FFF2-40B4-BE49-F238E27FC236}">
                      <a16:creationId xmlns:a16="http://schemas.microsoft.com/office/drawing/2014/main" id="{5631764A-25A5-6DC5-429E-1A02AB7BD6F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6" name="椭圆 37">
                  <a:extLst>
                    <a:ext uri="{FF2B5EF4-FFF2-40B4-BE49-F238E27FC236}">
                      <a16:creationId xmlns:a16="http://schemas.microsoft.com/office/drawing/2014/main" id="{4B8DAF11-52B0-CA35-4D33-6D87720E082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4" name="Freeform 44">
                <a:extLst>
                  <a:ext uri="{FF2B5EF4-FFF2-40B4-BE49-F238E27FC236}">
                    <a16:creationId xmlns:a16="http://schemas.microsoft.com/office/drawing/2014/main" id="{2D61A911-D06E-0DAB-569D-139DB80DF8E1}"/>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8" name="组合 38">
              <a:extLst>
                <a:ext uri="{FF2B5EF4-FFF2-40B4-BE49-F238E27FC236}">
                  <a16:creationId xmlns:a16="http://schemas.microsoft.com/office/drawing/2014/main" id="{6AA189ED-00DD-9C1D-E5E6-49E875D5ACA6}"/>
                </a:ext>
              </a:extLst>
            </p:cNvPr>
            <p:cNvGrpSpPr/>
            <p:nvPr/>
          </p:nvGrpSpPr>
          <p:grpSpPr>
            <a:xfrm>
              <a:off x="7600465" y="5330831"/>
              <a:ext cx="429793" cy="429788"/>
              <a:chOff x="5638883" y="5946187"/>
              <a:chExt cx="305647" cy="305644"/>
            </a:xfrm>
          </p:grpSpPr>
          <p:grpSp>
            <p:nvGrpSpPr>
              <p:cNvPr id="29" name="组合 39">
                <a:extLst>
                  <a:ext uri="{FF2B5EF4-FFF2-40B4-BE49-F238E27FC236}">
                    <a16:creationId xmlns:a16="http://schemas.microsoft.com/office/drawing/2014/main" id="{D7EDA1DF-9A9A-F76B-BB79-C7F1121C0C20}"/>
                  </a:ext>
                </a:extLst>
              </p:cNvPr>
              <p:cNvGrpSpPr/>
              <p:nvPr/>
            </p:nvGrpSpPr>
            <p:grpSpPr>
              <a:xfrm>
                <a:off x="5638883" y="5946187"/>
                <a:ext cx="305647" cy="305644"/>
                <a:chOff x="1517330" y="1125257"/>
                <a:chExt cx="2204282" cy="2204282"/>
              </a:xfrm>
            </p:grpSpPr>
            <p:sp>
              <p:nvSpPr>
                <p:cNvPr id="31" name="椭圆 41">
                  <a:extLst>
                    <a:ext uri="{FF2B5EF4-FFF2-40B4-BE49-F238E27FC236}">
                      <a16:creationId xmlns:a16="http://schemas.microsoft.com/office/drawing/2014/main" id="{AE7E70BC-BAB8-D996-6907-E0740A0DE1A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2" name="椭圆 42">
                  <a:extLst>
                    <a:ext uri="{FF2B5EF4-FFF2-40B4-BE49-F238E27FC236}">
                      <a16:creationId xmlns:a16="http://schemas.microsoft.com/office/drawing/2014/main" id="{9AB5EB87-4474-A1A2-D49E-9E27E33B7AE7}"/>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0" name="Freeform 6">
                <a:extLst>
                  <a:ext uri="{FF2B5EF4-FFF2-40B4-BE49-F238E27FC236}">
                    <a16:creationId xmlns:a16="http://schemas.microsoft.com/office/drawing/2014/main" id="{72F7816A-549D-AB4D-A232-B48714F63AA8}"/>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9" name="组合 43">
              <a:extLst>
                <a:ext uri="{FF2B5EF4-FFF2-40B4-BE49-F238E27FC236}">
                  <a16:creationId xmlns:a16="http://schemas.microsoft.com/office/drawing/2014/main" id="{6E45D2FB-3412-E085-C637-6B280A7220FD}"/>
                </a:ext>
              </a:extLst>
            </p:cNvPr>
            <p:cNvGrpSpPr/>
            <p:nvPr/>
          </p:nvGrpSpPr>
          <p:grpSpPr>
            <a:xfrm>
              <a:off x="5717435" y="5330831"/>
              <a:ext cx="429793" cy="429788"/>
              <a:chOff x="4299766" y="5946187"/>
              <a:chExt cx="305647" cy="305644"/>
            </a:xfrm>
          </p:grpSpPr>
          <p:grpSp>
            <p:nvGrpSpPr>
              <p:cNvPr id="25" name="组合 44">
                <a:extLst>
                  <a:ext uri="{FF2B5EF4-FFF2-40B4-BE49-F238E27FC236}">
                    <a16:creationId xmlns:a16="http://schemas.microsoft.com/office/drawing/2014/main" id="{6980957E-98D8-CCD5-C9C2-6B1479C1260C}"/>
                  </a:ext>
                </a:extLst>
              </p:cNvPr>
              <p:cNvGrpSpPr/>
              <p:nvPr/>
            </p:nvGrpSpPr>
            <p:grpSpPr>
              <a:xfrm>
                <a:off x="4299766" y="5946187"/>
                <a:ext cx="305647" cy="305644"/>
                <a:chOff x="1517330" y="1125257"/>
                <a:chExt cx="2204282" cy="2204282"/>
              </a:xfrm>
            </p:grpSpPr>
            <p:sp>
              <p:nvSpPr>
                <p:cNvPr id="27" name="椭圆 46">
                  <a:extLst>
                    <a:ext uri="{FF2B5EF4-FFF2-40B4-BE49-F238E27FC236}">
                      <a16:creationId xmlns:a16="http://schemas.microsoft.com/office/drawing/2014/main" id="{9365D7EF-64B4-59E4-64B6-944DEB3CC92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28" name="椭圆 47">
                  <a:extLst>
                    <a:ext uri="{FF2B5EF4-FFF2-40B4-BE49-F238E27FC236}">
                      <a16:creationId xmlns:a16="http://schemas.microsoft.com/office/drawing/2014/main" id="{94510835-D351-E81C-89CC-D5CFF12588E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6" name="Freeform 45">
                <a:extLst>
                  <a:ext uri="{FF2B5EF4-FFF2-40B4-BE49-F238E27FC236}">
                    <a16:creationId xmlns:a16="http://schemas.microsoft.com/office/drawing/2014/main" id="{D6ECCD9D-6037-D023-42C3-5D2B6D8228A5}"/>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10" name="组合 48">
              <a:extLst>
                <a:ext uri="{FF2B5EF4-FFF2-40B4-BE49-F238E27FC236}">
                  <a16:creationId xmlns:a16="http://schemas.microsoft.com/office/drawing/2014/main" id="{0619E397-05A3-5C09-CA0F-868F09CC11AE}"/>
                </a:ext>
              </a:extLst>
            </p:cNvPr>
            <p:cNvGrpSpPr/>
            <p:nvPr/>
          </p:nvGrpSpPr>
          <p:grpSpPr>
            <a:xfrm>
              <a:off x="6337028" y="5330831"/>
              <a:ext cx="429793" cy="429788"/>
              <a:chOff x="4740390" y="5946187"/>
              <a:chExt cx="305647" cy="305644"/>
            </a:xfrm>
          </p:grpSpPr>
          <p:grpSp>
            <p:nvGrpSpPr>
              <p:cNvPr id="16" name="组合 49">
                <a:extLst>
                  <a:ext uri="{FF2B5EF4-FFF2-40B4-BE49-F238E27FC236}">
                    <a16:creationId xmlns:a16="http://schemas.microsoft.com/office/drawing/2014/main" id="{2557723A-2E27-DEBE-B895-F8B3C5C802F2}"/>
                  </a:ext>
                </a:extLst>
              </p:cNvPr>
              <p:cNvGrpSpPr/>
              <p:nvPr/>
            </p:nvGrpSpPr>
            <p:grpSpPr>
              <a:xfrm>
                <a:off x="4740390" y="5946187"/>
                <a:ext cx="305647" cy="305644"/>
                <a:chOff x="1517330" y="1125257"/>
                <a:chExt cx="2204282" cy="2204282"/>
              </a:xfrm>
            </p:grpSpPr>
            <p:sp>
              <p:nvSpPr>
                <p:cNvPr id="23" name="椭圆 51">
                  <a:extLst>
                    <a:ext uri="{FF2B5EF4-FFF2-40B4-BE49-F238E27FC236}">
                      <a16:creationId xmlns:a16="http://schemas.microsoft.com/office/drawing/2014/main" id="{5C323B44-3890-D8CC-A379-AAAD8399A061}"/>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24" name="椭圆 52">
                  <a:extLst>
                    <a:ext uri="{FF2B5EF4-FFF2-40B4-BE49-F238E27FC236}">
                      <a16:creationId xmlns:a16="http://schemas.microsoft.com/office/drawing/2014/main" id="{EE0AE2D5-97B0-EE02-1EC8-F77B61D52E4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17" name="Freeform 39">
                <a:extLst>
                  <a:ext uri="{FF2B5EF4-FFF2-40B4-BE49-F238E27FC236}">
                    <a16:creationId xmlns:a16="http://schemas.microsoft.com/office/drawing/2014/main" id="{835AE063-5071-3EBC-EC5D-C048247B4C3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11" name="组合 54">
              <a:extLst>
                <a:ext uri="{FF2B5EF4-FFF2-40B4-BE49-F238E27FC236}">
                  <a16:creationId xmlns:a16="http://schemas.microsoft.com/office/drawing/2014/main" id="{9EA03B4A-67E4-C8F7-6010-488D2EF38201}"/>
                </a:ext>
              </a:extLst>
            </p:cNvPr>
            <p:cNvGrpSpPr/>
            <p:nvPr/>
          </p:nvGrpSpPr>
          <p:grpSpPr>
            <a:xfrm>
              <a:off x="8229887" y="5325094"/>
              <a:ext cx="429793" cy="429788"/>
              <a:chOff x="5854675" y="3359758"/>
              <a:chExt cx="305647" cy="305644"/>
            </a:xfrm>
          </p:grpSpPr>
          <p:grpSp>
            <p:nvGrpSpPr>
              <p:cNvPr id="12" name="组合 55">
                <a:extLst>
                  <a:ext uri="{FF2B5EF4-FFF2-40B4-BE49-F238E27FC236}">
                    <a16:creationId xmlns:a16="http://schemas.microsoft.com/office/drawing/2014/main" id="{FCBA4A79-10F0-C36B-882D-842F8E8CE082}"/>
                  </a:ext>
                </a:extLst>
              </p:cNvPr>
              <p:cNvGrpSpPr/>
              <p:nvPr/>
            </p:nvGrpSpPr>
            <p:grpSpPr>
              <a:xfrm>
                <a:off x="5854675" y="3359758"/>
                <a:ext cx="305647" cy="305644"/>
                <a:chOff x="1517330" y="1125257"/>
                <a:chExt cx="2204282" cy="2204282"/>
              </a:xfrm>
            </p:grpSpPr>
            <p:sp>
              <p:nvSpPr>
                <p:cNvPr id="14" name="椭圆 57">
                  <a:extLst>
                    <a:ext uri="{FF2B5EF4-FFF2-40B4-BE49-F238E27FC236}">
                      <a16:creationId xmlns:a16="http://schemas.microsoft.com/office/drawing/2014/main" id="{7381DAFC-BB2A-DD23-D0A3-4BF6A0F422C2}"/>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5" name="椭圆 59">
                  <a:extLst>
                    <a:ext uri="{FF2B5EF4-FFF2-40B4-BE49-F238E27FC236}">
                      <a16:creationId xmlns:a16="http://schemas.microsoft.com/office/drawing/2014/main" id="{6ADFE2EE-49D0-C8B6-90DB-E3779CC71C7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13" name="KSO_Shape">
                <a:extLst>
                  <a:ext uri="{FF2B5EF4-FFF2-40B4-BE49-F238E27FC236}">
                    <a16:creationId xmlns:a16="http://schemas.microsoft.com/office/drawing/2014/main" id="{CD59BBC1-4E1F-3413-E23F-4C338A4468B5}"/>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sp>
        <p:nvSpPr>
          <p:cNvPr id="37" name="Freeform 5">
            <a:extLst>
              <a:ext uri="{FF2B5EF4-FFF2-40B4-BE49-F238E27FC236}">
                <a16:creationId xmlns:a16="http://schemas.microsoft.com/office/drawing/2014/main" id="{E796EC15-7589-D5C2-A998-A62528A67B5C}"/>
              </a:ext>
            </a:extLst>
          </p:cNvPr>
          <p:cNvSpPr/>
          <p:nvPr/>
        </p:nvSpPr>
        <p:spPr bwMode="auto">
          <a:xfrm>
            <a:off x="3449636" y="0"/>
            <a:ext cx="3968750" cy="4103036"/>
          </a:xfrm>
          <a:custGeom>
            <a:gdLst>
              <a:gd name="T0" fmla="*/ 0 w 2500"/>
              <a:gd name="T1" fmla="*/ 0 h 2581"/>
              <a:gd name="T2" fmla="*/ 2500 w 2500"/>
              <a:gd name="T3" fmla="*/ 2581 h 2581"/>
              <a:gd name="T4" fmla="*/ 2220 w 2500"/>
              <a:gd name="T5" fmla="*/ 1975 h 2581"/>
              <a:gd name="T6" fmla="*/ 0 w 2500"/>
              <a:gd name="T7" fmla="*/ 0 h 2581"/>
            </a:gdLst>
            <a:cxnLst>
              <a:cxn ang="0">
                <a:pos x="T0" y="T1"/>
              </a:cxn>
              <a:cxn ang="0">
                <a:pos x="T2" y="T3"/>
              </a:cxn>
              <a:cxn ang="0">
                <a:pos x="T4" y="T5"/>
              </a:cxn>
              <a:cxn ang="0">
                <a:pos x="T6" y="T7"/>
              </a:cxn>
            </a:cxnLst>
            <a:rect l="0" t="0" r="r" b="b"/>
            <a:pathLst>
              <a:path w="2500" h="2581">
                <a:moveTo>
                  <a:pt x="0" y="0"/>
                </a:moveTo>
                <a:lnTo>
                  <a:pt x="2500" y="2581"/>
                </a:lnTo>
                <a:lnTo>
                  <a:pt x="2220" y="1975"/>
                </a:lnTo>
                <a:lnTo>
                  <a:pt x="0"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Freeform 6">
            <a:extLst>
              <a:ext uri="{FF2B5EF4-FFF2-40B4-BE49-F238E27FC236}">
                <a16:creationId xmlns:a16="http://schemas.microsoft.com/office/drawing/2014/main" id="{CA41E774-A837-4C04-63AB-16CE257EAB51}"/>
              </a:ext>
            </a:extLst>
          </p:cNvPr>
          <p:cNvSpPr/>
          <p:nvPr/>
        </p:nvSpPr>
        <p:spPr bwMode="auto">
          <a:xfrm>
            <a:off x="8740774" y="4630819"/>
            <a:ext cx="2811463" cy="2227181"/>
          </a:xfrm>
          <a:custGeom>
            <a:gdLst>
              <a:gd name="T0" fmla="*/ 1771 w 1771"/>
              <a:gd name="T1" fmla="*/ 932 h 1401"/>
              <a:gd name="T2" fmla="*/ 345 w 1771"/>
              <a:gd name="T3" fmla="*/ 0 h 1401"/>
              <a:gd name="T4" fmla="*/ 0 w 1771"/>
              <a:gd name="T5" fmla="*/ 541 h 1401"/>
              <a:gd name="T6" fmla="*/ 742 w 1771"/>
              <a:gd name="T7" fmla="*/ 1401 h 1401"/>
              <a:gd name="T8" fmla="*/ 1771 w 1771"/>
              <a:gd name="T9" fmla="*/ 932 h 1401"/>
            </a:gdLst>
            <a:cxnLst>
              <a:cxn ang="0">
                <a:pos x="T0" y="T1"/>
              </a:cxn>
              <a:cxn ang="0">
                <a:pos x="T2" y="T3"/>
              </a:cxn>
              <a:cxn ang="0">
                <a:pos x="T4" y="T5"/>
              </a:cxn>
              <a:cxn ang="0">
                <a:pos x="T6" y="T7"/>
              </a:cxn>
              <a:cxn ang="0">
                <a:pos x="T8" y="T9"/>
              </a:cxn>
            </a:cxnLst>
            <a:rect l="0" t="0" r="r" b="b"/>
            <a:pathLst>
              <a:path w="1771" h="1401">
                <a:moveTo>
                  <a:pt x="1771" y="932"/>
                </a:moveTo>
                <a:lnTo>
                  <a:pt x="345" y="0"/>
                </a:lnTo>
                <a:lnTo>
                  <a:pt x="0" y="541"/>
                </a:lnTo>
                <a:lnTo>
                  <a:pt x="742" y="1401"/>
                </a:lnTo>
                <a:lnTo>
                  <a:pt x="1771" y="932"/>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7">
            <a:extLst>
              <a:ext uri="{FF2B5EF4-FFF2-40B4-BE49-F238E27FC236}">
                <a16:creationId xmlns:a16="http://schemas.microsoft.com/office/drawing/2014/main" id="{8F9E42C8-EEEB-99C2-BDE8-D88E9FCEE7A4}"/>
              </a:ext>
            </a:extLst>
          </p:cNvPr>
          <p:cNvSpPr/>
          <p:nvPr/>
        </p:nvSpPr>
        <p:spPr bwMode="auto">
          <a:xfrm>
            <a:off x="7521574" y="85049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Freeform 8">
            <a:extLst>
              <a:ext uri="{FF2B5EF4-FFF2-40B4-BE49-F238E27FC236}">
                <a16:creationId xmlns:a16="http://schemas.microsoft.com/office/drawing/2014/main" id="{C0154D75-BD44-CC7A-EE15-6DD119E4CC83}"/>
              </a:ext>
            </a:extLst>
          </p:cNvPr>
          <p:cNvSpPr/>
          <p:nvPr/>
        </p:nvSpPr>
        <p:spPr bwMode="auto">
          <a:xfrm>
            <a:off x="7026274" y="1112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9">
            <a:extLst>
              <a:ext uri="{FF2B5EF4-FFF2-40B4-BE49-F238E27FC236}">
                <a16:creationId xmlns:a16="http://schemas.microsoft.com/office/drawing/2014/main" id="{8BBC6A53-56EB-F316-DCFB-5E82329FECE0}"/>
              </a:ext>
            </a:extLst>
          </p:cNvPr>
          <p:cNvSpPr/>
          <p:nvPr/>
        </p:nvSpPr>
        <p:spPr bwMode="auto">
          <a:xfrm>
            <a:off x="8543924" y="3139673"/>
            <a:ext cx="1963738" cy="1491146"/>
          </a:xfrm>
          <a:custGeom>
            <a:gdLst>
              <a:gd name="T0" fmla="*/ 469 w 1237"/>
              <a:gd name="T1" fmla="*/ 938 h 938"/>
              <a:gd name="T2" fmla="*/ 1237 w 1237"/>
              <a:gd name="T3" fmla="*/ 195 h 938"/>
              <a:gd name="T4" fmla="*/ 0 w 1237"/>
              <a:gd name="T5" fmla="*/ 0 h 938"/>
              <a:gd name="T6" fmla="*/ 469 w 1237"/>
              <a:gd name="T7" fmla="*/ 938 h 938"/>
            </a:gdLst>
            <a:cxnLst>
              <a:cxn ang="0">
                <a:pos x="T0" y="T1"/>
              </a:cxn>
              <a:cxn ang="0">
                <a:pos x="T2" y="T3"/>
              </a:cxn>
              <a:cxn ang="0">
                <a:pos x="T4" y="T5"/>
              </a:cxn>
              <a:cxn ang="0">
                <a:pos x="T6" y="T7"/>
              </a:cxn>
            </a:cxnLst>
            <a:rect l="0" t="0" r="r" b="b"/>
            <a:pathLst>
              <a:path w="1237" h="938">
                <a:moveTo>
                  <a:pt x="469" y="938"/>
                </a:moveTo>
                <a:lnTo>
                  <a:pt x="1237" y="195"/>
                </a:lnTo>
                <a:lnTo>
                  <a:pt x="0" y="0"/>
                </a:lnTo>
                <a:lnTo>
                  <a:pt x="469" y="938"/>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0">
            <a:extLst>
              <a:ext uri="{FF2B5EF4-FFF2-40B4-BE49-F238E27FC236}">
                <a16:creationId xmlns:a16="http://schemas.microsoft.com/office/drawing/2014/main" id="{1F9D39CB-0602-0BE8-A28A-67C31B6BB70C}"/>
              </a:ext>
            </a:extLst>
          </p:cNvPr>
          <p:cNvSpPr/>
          <p:nvPr/>
        </p:nvSpPr>
        <p:spPr bwMode="auto">
          <a:xfrm>
            <a:off x="7831137" y="3139673"/>
            <a:ext cx="1457325" cy="2351178"/>
          </a:xfrm>
          <a:custGeom>
            <a:gdLst>
              <a:gd name="T0" fmla="*/ 0 w 918"/>
              <a:gd name="T1" fmla="*/ 1355 h 1479"/>
              <a:gd name="T2" fmla="*/ 449 w 918"/>
              <a:gd name="T3" fmla="*/ 0 h 1479"/>
              <a:gd name="T4" fmla="*/ 918 w 918"/>
              <a:gd name="T5" fmla="*/ 938 h 1479"/>
              <a:gd name="T6" fmla="*/ 573 w 918"/>
              <a:gd name="T7" fmla="*/ 1479 h 1479"/>
              <a:gd name="T8" fmla="*/ 0 w 918"/>
              <a:gd name="T9" fmla="*/ 1355 h 1479"/>
            </a:gdLst>
            <a:cxnLst>
              <a:cxn ang="0">
                <a:pos x="T0" y="T1"/>
              </a:cxn>
              <a:cxn ang="0">
                <a:pos x="T2" y="T3"/>
              </a:cxn>
              <a:cxn ang="0">
                <a:pos x="T4" y="T5"/>
              </a:cxn>
              <a:cxn ang="0">
                <a:pos x="T6" y="T7"/>
              </a:cxn>
              <a:cxn ang="0">
                <a:pos x="T8" y="T9"/>
              </a:cxn>
            </a:cxnLst>
            <a:rect l="0" t="0" r="r" b="b"/>
            <a:pathLst>
              <a:path w="918" h="1479">
                <a:moveTo>
                  <a:pt x="0" y="1355"/>
                </a:moveTo>
                <a:lnTo>
                  <a:pt x="449" y="0"/>
                </a:lnTo>
                <a:lnTo>
                  <a:pt x="918" y="938"/>
                </a:lnTo>
                <a:lnTo>
                  <a:pt x="573" y="1479"/>
                </a:lnTo>
                <a:lnTo>
                  <a:pt x="0" y="1355"/>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1">
            <a:extLst>
              <a:ext uri="{FF2B5EF4-FFF2-40B4-BE49-F238E27FC236}">
                <a16:creationId xmlns:a16="http://schemas.microsoft.com/office/drawing/2014/main" id="{D673A135-1AB3-EBDD-2FBC-6CE6F8842866}"/>
              </a:ext>
            </a:extLst>
          </p:cNvPr>
          <p:cNvSpPr/>
          <p:nvPr/>
        </p:nvSpPr>
        <p:spPr bwMode="auto">
          <a:xfrm>
            <a:off x="6973887" y="3139673"/>
            <a:ext cx="1570038" cy="2154054"/>
          </a:xfrm>
          <a:custGeom>
            <a:gdLst>
              <a:gd name="T0" fmla="*/ 0 w 989"/>
              <a:gd name="T1" fmla="*/ 0 h 1355"/>
              <a:gd name="T2" fmla="*/ 540 w 989"/>
              <a:gd name="T3" fmla="*/ 1355 h 1355"/>
              <a:gd name="T4" fmla="*/ 989 w 989"/>
              <a:gd name="T5" fmla="*/ 0 h 1355"/>
              <a:gd name="T6" fmla="*/ 0 w 989"/>
              <a:gd name="T7" fmla="*/ 0 h 1355"/>
            </a:gdLst>
            <a:cxnLst>
              <a:cxn ang="0">
                <a:pos x="T0" y="T1"/>
              </a:cxn>
              <a:cxn ang="0">
                <a:pos x="T2" y="T3"/>
              </a:cxn>
              <a:cxn ang="0">
                <a:pos x="T4" y="T5"/>
              </a:cxn>
              <a:cxn ang="0">
                <a:pos x="T6" y="T7"/>
              </a:cxn>
            </a:cxnLst>
            <a:rect l="0" t="0" r="r" b="b"/>
            <a:pathLst>
              <a:path w="989" h="1355">
                <a:moveTo>
                  <a:pt x="0" y="0"/>
                </a:moveTo>
                <a:lnTo>
                  <a:pt x="540" y="1355"/>
                </a:lnTo>
                <a:lnTo>
                  <a:pt x="989" y="0"/>
                </a:lnTo>
                <a:lnTo>
                  <a:pt x="0" y="0"/>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
            <a:extLst>
              <a:ext uri="{FF2B5EF4-FFF2-40B4-BE49-F238E27FC236}">
                <a16:creationId xmlns:a16="http://schemas.microsoft.com/office/drawing/2014/main" id="{F8EA7B1C-F951-A730-F2E7-B64BC5612EA2}"/>
              </a:ext>
            </a:extLst>
          </p:cNvPr>
          <p:cNvSpPr/>
          <p:nvPr/>
        </p:nvSpPr>
        <p:spPr bwMode="auto">
          <a:xfrm>
            <a:off x="9288462" y="3449666"/>
            <a:ext cx="1466850" cy="2134978"/>
          </a:xfrm>
          <a:custGeom>
            <a:gdLst>
              <a:gd name="T0" fmla="*/ 0 w 924"/>
              <a:gd name="T1" fmla="*/ 743 h 1343"/>
              <a:gd name="T2" fmla="*/ 768 w 924"/>
              <a:gd name="T3" fmla="*/ 0 h 1343"/>
              <a:gd name="T4" fmla="*/ 924 w 924"/>
              <a:gd name="T5" fmla="*/ 1343 h 1343"/>
              <a:gd name="T6" fmla="*/ 0 w 924"/>
              <a:gd name="T7" fmla="*/ 743 h 1343"/>
            </a:gdLst>
            <a:cxnLst>
              <a:cxn ang="0">
                <a:pos x="T0" y="T1"/>
              </a:cxn>
              <a:cxn ang="0">
                <a:pos x="T2" y="T3"/>
              </a:cxn>
              <a:cxn ang="0">
                <a:pos x="T4" y="T5"/>
              </a:cxn>
              <a:cxn ang="0">
                <a:pos x="T6" y="T7"/>
              </a:cxn>
            </a:cxnLst>
            <a:rect l="0" t="0" r="r" b="b"/>
            <a:pathLst>
              <a:path w="924" h="1343">
                <a:moveTo>
                  <a:pt x="0" y="743"/>
                </a:moveTo>
                <a:lnTo>
                  <a:pt x="768" y="0"/>
                </a:lnTo>
                <a:lnTo>
                  <a:pt x="924" y="1343"/>
                </a:lnTo>
                <a:lnTo>
                  <a:pt x="0" y="743"/>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Freeform 13">
            <a:extLst>
              <a:ext uri="{FF2B5EF4-FFF2-40B4-BE49-F238E27FC236}">
                <a16:creationId xmlns:a16="http://schemas.microsoft.com/office/drawing/2014/main" id="{9DF64ED7-962A-81AC-80B4-A4644335CF85}"/>
              </a:ext>
            </a:extLst>
          </p:cNvPr>
          <p:cNvSpPr/>
          <p:nvPr/>
        </p:nvSpPr>
        <p:spPr bwMode="auto">
          <a:xfrm>
            <a:off x="7521574" y="85049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4">
            <a:extLst>
              <a:ext uri="{FF2B5EF4-FFF2-40B4-BE49-F238E27FC236}">
                <a16:creationId xmlns:a16="http://schemas.microsoft.com/office/drawing/2014/main" id="{9AB9F532-F154-B5B7-3D78-C3EB44644F86}"/>
              </a:ext>
            </a:extLst>
          </p:cNvPr>
          <p:cNvSpPr/>
          <p:nvPr/>
        </p:nvSpPr>
        <p:spPr bwMode="auto">
          <a:xfrm>
            <a:off x="6973887" y="85049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8" name="Freeform 15">
            <a:extLst>
              <a:ext uri="{FF2B5EF4-FFF2-40B4-BE49-F238E27FC236}">
                <a16:creationId xmlns:a16="http://schemas.microsoft.com/office/drawing/2014/main" id="{F775B8C1-B24A-515B-BD55-1D29986E8BFE}"/>
              </a:ext>
            </a:extLst>
          </p:cNvPr>
          <p:cNvSpPr/>
          <p:nvPr/>
        </p:nvSpPr>
        <p:spPr bwMode="auto">
          <a:xfrm>
            <a:off x="3449636" y="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6" name="Freeform 16">
            <a:extLst>
              <a:ext uri="{FF2B5EF4-FFF2-40B4-BE49-F238E27FC236}">
                <a16:creationId xmlns:a16="http://schemas.microsoft.com/office/drawing/2014/main" id="{2667DBB5-4C7D-66ED-1DD9-9C403F9D8C7C}"/>
              </a:ext>
            </a:extLst>
          </p:cNvPr>
          <p:cNvSpPr/>
          <p:nvPr/>
        </p:nvSpPr>
        <p:spPr bwMode="auto">
          <a:xfrm>
            <a:off x="10507662" y="2424305"/>
            <a:ext cx="1684338" cy="2527635"/>
          </a:xfrm>
          <a:custGeom>
            <a:gdLst>
              <a:gd name="T0" fmla="*/ 1061 w 1061"/>
              <a:gd name="T1" fmla="*/ 0 h 1590"/>
              <a:gd name="T2" fmla="*/ 111 w 1061"/>
              <a:gd name="T3" fmla="*/ 1590 h 1590"/>
              <a:gd name="T4" fmla="*/ 0 w 1061"/>
              <a:gd name="T5" fmla="*/ 645 h 1590"/>
              <a:gd name="T6" fmla="*/ 1061 w 1061"/>
              <a:gd name="T7" fmla="*/ 0 h 1590"/>
            </a:gdLst>
            <a:cxnLst>
              <a:cxn ang="0">
                <a:pos x="T0" y="T1"/>
              </a:cxn>
              <a:cxn ang="0">
                <a:pos x="T2" y="T3"/>
              </a:cxn>
              <a:cxn ang="0">
                <a:pos x="T4" y="T5"/>
              </a:cxn>
              <a:cxn ang="0">
                <a:pos x="T6" y="T7"/>
              </a:cxn>
            </a:cxnLst>
            <a:rect l="0" t="0" r="r" b="b"/>
            <a:pathLst>
              <a:path w="1061" h="1590">
                <a:moveTo>
                  <a:pt x="1061" y="0"/>
                </a:moveTo>
                <a:lnTo>
                  <a:pt x="111" y="1590"/>
                </a:lnTo>
                <a:lnTo>
                  <a:pt x="0" y="645"/>
                </a:lnTo>
                <a:lnTo>
                  <a:pt x="1061"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 name="TextBox 14"/>
          <p:cNvSpPr txBox="1"/>
          <p:nvPr/>
        </p:nvSpPr>
        <p:spPr>
          <a:xfrm>
            <a:off x="206661" y="3844921"/>
            <a:ext cx="698471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effectLst>
                  <a:outerShdw blurRad="38100" dist="38100" dir="2700000" algn="tl">
                    <a:srgbClr val="000000">
                      <a:alpha val="43137"/>
                    </a:srgbClr>
                  </a:outerShdw>
                </a:effectLst>
                <a:latin typeface="微软雅黑" pitchFamily="34" charset="-122"/>
                <a:ea typeface="微软雅黑" pitchFamily="34" charset="-122"/>
              </a:rPr>
              <a:t>智能故障诊断与修复</a:t>
            </a:r>
            <a:endParaRPr lang="en-US" altLang="zh-CN" sz="4200" b="1">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智能故障诊断概述
 常见故障诊断技术
 智能故障诊断算法
 故障修复策略与方法
 智能修复技术及其应用
 实例分析与讨论
 未来发展与挑战
 结论与总结</a:t>
            </a:r>
          </a:p>
        </p:txBody>
      </p:sp>
      <p:grpSp>
        <p:nvGrpSpPr>
          <p:cNvPr id="3" name="组合 6">
            <a:extLst>
              <a:ext uri="{FF2B5EF4-FFF2-40B4-BE49-F238E27FC236}">
                <a16:creationId xmlns:a16="http://schemas.microsoft.com/office/drawing/2014/main" id="{4F7CBE77-B1E2-228F-2E1F-22CA7D28EB92}"/>
              </a:ext>
            </a:extLst>
          </p:cNvPr>
          <p:cNvGrpSpPr/>
          <p:nvPr/>
        </p:nvGrpSpPr>
        <p:grpSpPr>
          <a:xfrm>
            <a:off x="0" y="2105602"/>
            <a:ext cx="3257757" cy="3406452"/>
            <a:chOff x="4467186" y="1920556"/>
            <a:chExt cx="3257757" cy="3406452"/>
          </a:xfrm>
        </p:grpSpPr>
        <p:sp>
          <p:nvSpPr>
            <p:cNvPr id="4" name="等腰三角形 7">
              <a:extLst>
                <a:ext uri="{FF2B5EF4-FFF2-40B4-BE49-F238E27FC236}">
                  <a16:creationId xmlns:a16="http://schemas.microsoft.com/office/drawing/2014/main" id="{376627C5-0D7A-791B-A761-9BA0DBC29BF4}"/>
                </a:ext>
              </a:extLst>
            </p:cNvPr>
            <p:cNvSpPr/>
            <p:nvPr/>
          </p:nvSpPr>
          <p:spPr>
            <a:xfrm rot="16200000">
              <a:off x="4337230" y="3572605"/>
              <a:ext cx="1884359" cy="1624448"/>
            </a:xfrm>
            <a:prstGeom prst="triangle">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 name="等腰三角形 8">
              <a:extLst>
                <a:ext uri="{FF2B5EF4-FFF2-40B4-BE49-F238E27FC236}">
                  <a16:creationId xmlns:a16="http://schemas.microsoft.com/office/drawing/2014/main" id="{99ED36FB-FE6B-B415-F6D5-D511E06E0F6F}"/>
                </a:ext>
              </a:extLst>
            </p:cNvPr>
            <p:cNvSpPr/>
            <p:nvPr/>
          </p:nvSpPr>
          <p:spPr>
            <a:xfrm rot="5400000" flipH="1">
              <a:off x="4337230" y="2630422"/>
              <a:ext cx="1884359" cy="1624448"/>
            </a:xfrm>
            <a:prstGeom prst="triangle">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 name="等腰三角形 9">
              <a:extLst>
                <a:ext uri="{FF2B5EF4-FFF2-40B4-BE49-F238E27FC236}">
                  <a16:creationId xmlns:a16="http://schemas.microsoft.com/office/drawing/2014/main" id="{711EFE33-095A-7430-A7A0-82D2F95B87E7}"/>
                </a:ext>
              </a:extLst>
            </p:cNvPr>
            <p:cNvSpPr/>
            <p:nvPr/>
          </p:nvSpPr>
          <p:spPr>
            <a:xfrm rot="16200000">
              <a:off x="5970539" y="2630422"/>
              <a:ext cx="1884359" cy="1624448"/>
            </a:xfrm>
            <a:prstGeom prst="triangle">
              <a:avLst/>
            </a:prstGeom>
            <a:solidFill>
              <a:srgbClr val="BBDCF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 name="等腰三角形 10">
              <a:extLst>
                <a:ext uri="{FF2B5EF4-FFF2-40B4-BE49-F238E27FC236}">
                  <a16:creationId xmlns:a16="http://schemas.microsoft.com/office/drawing/2014/main" id="{F35F3361-C672-ABC7-2AFA-DA6374489465}"/>
                </a:ext>
              </a:extLst>
            </p:cNvPr>
            <p:cNvSpPr/>
            <p:nvPr/>
          </p:nvSpPr>
          <p:spPr>
            <a:xfrm rot="12600000">
              <a:off x="5560700" y="1920556"/>
              <a:ext cx="1884359" cy="1624448"/>
            </a:xfrm>
            <a:prstGeom prst="triangle">
              <a:avLst/>
            </a:prstGeom>
            <a:solidFill>
              <a:srgbClr val="DFEE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 name="等腰三角形 11">
              <a:extLst>
                <a:ext uri="{FF2B5EF4-FFF2-40B4-BE49-F238E27FC236}">
                  <a16:creationId xmlns:a16="http://schemas.microsoft.com/office/drawing/2014/main" id="{012659DE-260A-B4A6-6AE7-3CB3C5CE40A9}"/>
                </a:ext>
              </a:extLst>
            </p:cNvPr>
            <p:cNvSpPr/>
            <p:nvPr/>
          </p:nvSpPr>
          <p:spPr>
            <a:xfrm rot="9000000" flipV="1">
              <a:off x="5560700" y="3340287"/>
              <a:ext cx="1884359" cy="1624448"/>
            </a:xfrm>
            <a:prstGeom prst="triangle">
              <a:avLst/>
            </a:prstGeom>
            <a:solidFill>
              <a:srgbClr val="82C1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9" name="等腰三角形 12">
              <a:extLst>
                <a:ext uri="{FF2B5EF4-FFF2-40B4-BE49-F238E27FC236}">
                  <a16:creationId xmlns:a16="http://schemas.microsoft.com/office/drawing/2014/main" id="{A2F84626-2A57-43C7-D1B5-92A867F658D4}"/>
                </a:ext>
              </a:extLst>
            </p:cNvPr>
            <p:cNvSpPr/>
            <p:nvPr/>
          </p:nvSpPr>
          <p:spPr>
            <a:xfrm rot="9000000" flipH="1">
              <a:off x="4747069" y="1920557"/>
              <a:ext cx="1884359" cy="1624448"/>
            </a:xfrm>
            <a:prstGeom prst="triangle">
              <a:avLst/>
            </a:prstGeom>
            <a:solidFill>
              <a:srgbClr val="0073A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grpSp>
        <p:nvGrpSpPr>
          <p:cNvPr id="10" name="组合 1">
            <a:extLst>
              <a:ext uri="{FF2B5EF4-FFF2-40B4-BE49-F238E27FC236}">
                <a16:creationId xmlns:a16="http://schemas.microsoft.com/office/drawing/2014/main" id="{82131953-FF7F-A4AB-6E30-956A37615C41}"/>
              </a:ext>
            </a:extLst>
          </p:cNvPr>
          <p:cNvGrpSpPr/>
          <p:nvPr/>
        </p:nvGrpSpPr>
        <p:grpSpPr>
          <a:xfrm>
            <a:off x="780772" y="2911404"/>
            <a:ext cx="1655322" cy="1440000"/>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57044"/>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16514"/>
              <a:ext cx="1655322"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solidFill>
                    <a:schemeClr val="tx1">
                      <a:lumMod val="65000"/>
                      <a:lumOff val="35000"/>
                    </a:schemeClr>
                  </a:solidFill>
                  <a:ea typeface="微软雅黑"/>
                </a:rPr>
                <a:t>目录页</a:t>
              </a:r>
            </a:p>
          </p:txBody>
        </p:sp>
      </p:grpSp>
      <p:sp>
        <p:nvSpPr>
          <p:cNvPr id="14" name="Freeform 5">
            <a:extLst>
              <a:ext uri="{FF2B5EF4-FFF2-40B4-BE49-F238E27FC236}">
                <a16:creationId xmlns:a16="http://schemas.microsoft.com/office/drawing/2014/main" id="{1126A74C-E443-7EAD-8E64-B60D9B291F3E}"/>
              </a:ext>
            </a:extLst>
          </p:cNvPr>
          <p:cNvSpPr>
            <a:spLocks noEditPoints="1"/>
          </p:cNvSpPr>
          <p:nvPr/>
        </p:nvSpPr>
        <p:spPr bwMode="auto">
          <a:xfrm>
            <a:off x="233516" y="232635"/>
            <a:ext cx="711200" cy="700087"/>
          </a:xfrm>
          <a:custGeom>
            <a:gdLst>
              <a:gd name="T0" fmla="*/ 2870 w 6723"/>
              <a:gd name="T1" fmla="*/ 5989 h 5989"/>
              <a:gd name="T2" fmla="*/ 47 w 6723"/>
              <a:gd name="T3" fmla="*/ 5989 h 5989"/>
              <a:gd name="T4" fmla="*/ 47 w 6723"/>
              <a:gd name="T5" fmla="*/ 3786 h 5989"/>
              <a:gd name="T6" fmla="*/ 2112 w 6723"/>
              <a:gd name="T7" fmla="*/ 0 h 5989"/>
              <a:gd name="T8" fmla="*/ 2802 w 6723"/>
              <a:gd name="T9" fmla="*/ 755 h 5989"/>
              <a:gd name="T10" fmla="*/ 1425 w 6723"/>
              <a:gd name="T11" fmla="*/ 3096 h 5989"/>
              <a:gd name="T12" fmla="*/ 2870 w 6723"/>
              <a:gd name="T13" fmla="*/ 3096 h 5989"/>
              <a:gd name="T14" fmla="*/ 2870 w 6723"/>
              <a:gd name="T15" fmla="*/ 5989 h 5989"/>
              <a:gd name="T16" fmla="*/ 6723 w 6723"/>
              <a:gd name="T17" fmla="*/ 5989 h 5989"/>
              <a:gd name="T18" fmla="*/ 3833 w 6723"/>
              <a:gd name="T19" fmla="*/ 5989 h 5989"/>
              <a:gd name="T20" fmla="*/ 3833 w 6723"/>
              <a:gd name="T21" fmla="*/ 3786 h 5989"/>
              <a:gd name="T22" fmla="*/ 5968 w 6723"/>
              <a:gd name="T23" fmla="*/ 0 h 5989"/>
              <a:gd name="T24" fmla="*/ 6656 w 6723"/>
              <a:gd name="T25" fmla="*/ 755 h 5989"/>
              <a:gd name="T26" fmla="*/ 5211 w 6723"/>
              <a:gd name="T27" fmla="*/ 3096 h 5989"/>
              <a:gd name="T28" fmla="*/ 6723 w 6723"/>
              <a:gd name="T29" fmla="*/ 3096 h 5989"/>
              <a:gd name="T30" fmla="*/ 6723 w 6723"/>
              <a:gd name="T31" fmla="*/ 5989 h 59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23" h="5989">
                <a:moveTo>
                  <a:pt x="2870" y="5989"/>
                </a:moveTo>
                <a:lnTo>
                  <a:pt x="47" y="5989"/>
                </a:lnTo>
                <a:lnTo>
                  <a:pt x="47" y="3786"/>
                </a:lnTo>
                <a:cubicBezTo>
                  <a:pt x="0" y="2041"/>
                  <a:pt x="690" y="778"/>
                  <a:pt x="2112" y="0"/>
                </a:cubicBezTo>
                <a:lnTo>
                  <a:pt x="2802" y="755"/>
                </a:lnTo>
                <a:cubicBezTo>
                  <a:pt x="1930" y="1398"/>
                  <a:pt x="1469" y="2179"/>
                  <a:pt x="1425" y="3096"/>
                </a:cubicBezTo>
                <a:cubicBezTo>
                  <a:pt x="2068" y="3096"/>
                  <a:pt x="2550" y="3096"/>
                  <a:pt x="2870" y="3096"/>
                </a:cubicBezTo>
                <a:lnTo>
                  <a:pt x="2870" y="5989"/>
                </a:lnTo>
                <a:close/>
                <a:moveTo>
                  <a:pt x="6723" y="5989"/>
                </a:moveTo>
                <a:lnTo>
                  <a:pt x="3833" y="5989"/>
                </a:lnTo>
                <a:lnTo>
                  <a:pt x="3833" y="3786"/>
                </a:lnTo>
                <a:cubicBezTo>
                  <a:pt x="3786" y="2088"/>
                  <a:pt x="4500" y="825"/>
                  <a:pt x="5968" y="0"/>
                </a:cubicBezTo>
                <a:lnTo>
                  <a:pt x="6656" y="755"/>
                </a:lnTo>
                <a:cubicBezTo>
                  <a:pt x="5783" y="1398"/>
                  <a:pt x="5302" y="2179"/>
                  <a:pt x="5211" y="3096"/>
                </a:cubicBezTo>
                <a:cubicBezTo>
                  <a:pt x="5898" y="3096"/>
                  <a:pt x="6403" y="3096"/>
                  <a:pt x="6723" y="3096"/>
                </a:cubicBezTo>
                <a:lnTo>
                  <a:pt x="6723" y="5989"/>
                </a:lnTo>
                <a:close/>
              </a:path>
            </a:pathLst>
          </a:custGeom>
          <a:solidFill>
            <a:schemeClr val="bg1">
              <a:lumMod val="8500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CN" altLang="en-US">
              <a:solidFill>
                <a:schemeClr val="tx1">
                  <a:lumMod val="50000"/>
                  <a:lumOff val="50000"/>
                </a:schemeClr>
              </a:solidFill>
              <a:latin typeface="+mn-lt"/>
              <a:ea typeface="+mn-ea"/>
            </a:endParaRPr>
          </a:p>
        </p:txBody>
      </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8" dur="500" fill="hold" nodeType="withEffect">
                                  <p:stCondLst>
                                    <p:cond delay="100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0-#ppt_w/2"/>
                                          </p:val>
                                        </p:tav>
                                        <p:tav tm="100000">
                                          <p:val>
                                            <p:strVal val="#ppt_x"/>
                                          </p:val>
                                        </p:tav>
                                      </p:tavLst>
                                    </p:anim>
                                    <p:anim calcmode="lin" valueType="num">
                                      <p:cBhvr additive="base">
                                        <p:cTn id="8" dur="500" fill="hold"/>
                                        <p:tgtEl>
                                          <p:spTgt spid="1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智能故障诊断概述</a:t>
            </a:r>
          </a:p>
        </p:txBody>
      </p:sp>
      <p:sp>
        <p:nvSpPr>
          <p:cNvPr id="3" name="Subtitle 2"/>
          <p:cNvSpPr>
            <a:spLocks noGrp="1"/>
          </p:cNvSpPr>
          <p:nvPr>
            <p:ph type="subTitle" idx="1"/>
          </p:nvPr>
        </p:nvSpPr>
        <p:spPr/>
        <p:txBody>
          <a:bodyPr/>
          <a:lstStyle/>
          <a:p>
            <a:r>
              <a:t>智能故障诊断与修复</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智能故障诊断概述</a:t>
            </a:r>
          </a:p>
        </p:txBody>
      </p:sp>
      <p:sp>
        <p:nvSpPr>
          <p:cNvPr id="3" name="Text Placeholder 2"/>
          <p:cNvSpPr>
            <a:spLocks noGrp="1"/>
          </p:cNvSpPr>
          <p:nvPr>
            <p:ph type="body" idx="1"/>
          </p:nvPr>
        </p:nvSpPr>
        <p:spPr/>
        <p:txBody>
          <a:bodyPr/>
          <a:lstStyle/>
          <a:p>
            <a:r>
              <a:t>智能故障诊断的定义与重要性</a:t>
            </a:r>
          </a:p>
        </p:txBody>
      </p:sp>
      <p:sp>
        <p:nvSpPr>
          <p:cNvPr id="4" name="Content Placeholder 3"/>
          <p:cNvSpPr>
            <a:spLocks noGrp="1"/>
          </p:cNvSpPr>
          <p:nvPr>
            <p:ph sz="half" idx="2"/>
          </p:nvPr>
        </p:nvSpPr>
        <p:spPr/>
        <p:txBody>
          <a:bodyPr/>
          <a:lstStyle/>
          <a:p>
            <a:r>
              <a:t>1.智能故障诊断是通过算法和数据分析来识别和预测设备故障的方法。</a:t>
            </a:r>
          </a:p>
          <a:p>
            <a:r>
              <a:t>2.智能故障诊断可以提高设备的可靠性和降低维修成本。</a:t>
            </a:r>
          </a:p>
          <a:p>
            <a:r>
              <a:t>3.随着工业设备自动化和智能化的发展，智能故障诊断变得越来越重要。</a:t>
            </a:r>
          </a:p>
          <a:p/>
        </p:txBody>
      </p:sp>
      <p:sp>
        <p:nvSpPr>
          <p:cNvPr id="5" name="Text Placeholder 4"/>
          <p:cNvSpPr>
            <a:spLocks noGrp="1"/>
          </p:cNvSpPr>
          <p:nvPr>
            <p:ph type="body" idx="3"/>
          </p:nvPr>
        </p:nvSpPr>
        <p:spPr/>
        <p:txBody>
          <a:bodyPr/>
          <a:lstStyle/>
          <a:p>
            <a:r>
              <a:t>智能故障诊断的原理与技术</a:t>
            </a:r>
          </a:p>
        </p:txBody>
      </p:sp>
      <p:sp>
        <p:nvSpPr>
          <p:cNvPr id="6" name="Content Placeholder 5"/>
          <p:cNvSpPr>
            <a:spLocks noGrp="1"/>
          </p:cNvSpPr>
          <p:nvPr>
            <p:ph sz="half" idx="4"/>
          </p:nvPr>
        </p:nvSpPr>
        <p:spPr/>
        <p:txBody>
          <a:bodyPr/>
          <a:lstStyle/>
          <a:p>
            <a:r>
              <a:t>1.智能故障诊断主要基于机器学习、深度学习等人工智能技术。</a:t>
            </a:r>
          </a:p>
          <a:p>
            <a:r>
              <a:t>2.通过收集设备的运行数据，智能故障诊断系统可以学习并识别出设备故障的模式。</a:t>
            </a:r>
          </a:p>
          <a:p>
            <a:r>
              <a:t>3.智能故障诊断系统可以根据实时数据预测设备未来出现故障的概率。</a:t>
            </a:r>
          </a:p>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智能故障诊断概述</a:t>
            </a:r>
          </a:p>
        </p:txBody>
      </p:sp>
      <p:sp>
        <p:nvSpPr>
          <p:cNvPr id="3" name="Text Placeholder 2"/>
          <p:cNvSpPr>
            <a:spLocks noGrp="1"/>
          </p:cNvSpPr>
          <p:nvPr>
            <p:ph type="body" idx="1"/>
          </p:nvPr>
        </p:nvSpPr>
        <p:spPr/>
        <p:txBody>
          <a:bodyPr/>
          <a:lstStyle/>
          <a:p>
            <a:r>
              <a:t>智能故障诊断的应用场景</a:t>
            </a:r>
          </a:p>
        </p:txBody>
      </p:sp>
      <p:sp>
        <p:nvSpPr>
          <p:cNvPr id="4" name="Content Placeholder 3"/>
          <p:cNvSpPr>
            <a:spLocks noGrp="1"/>
          </p:cNvSpPr>
          <p:nvPr>
            <p:ph sz="half" idx="2"/>
          </p:nvPr>
        </p:nvSpPr>
        <p:spPr/>
        <p:txBody>
          <a:bodyPr/>
          <a:lstStyle/>
          <a:p>
            <a:r>
              <a:t>1.智能故障诊断广泛应用于各种工业设备，如机床、发电机、汽车等。</a:t>
            </a:r>
          </a:p>
          <a:p>
            <a:r>
              <a:t>2.智能故障诊断也可以应用于智能家居、医疗设备等领域。</a:t>
            </a:r>
          </a:p>
          <a:p>
            <a:r>
              <a:t>3.随着物联网技术的发展，智能故障诊断的应用场景将越来越广泛。</a:t>
            </a:r>
          </a:p>
          <a:p/>
        </p:txBody>
      </p:sp>
      <p:sp>
        <p:nvSpPr>
          <p:cNvPr id="5" name="Text Placeholder 4"/>
          <p:cNvSpPr>
            <a:spLocks noGrp="1"/>
          </p:cNvSpPr>
          <p:nvPr>
            <p:ph type="body" idx="3"/>
          </p:nvPr>
        </p:nvSpPr>
        <p:spPr/>
        <p:txBody>
          <a:bodyPr/>
          <a:lstStyle/>
          <a:p>
            <a:r>
              <a:t>智能故障诊断的优势与挑战</a:t>
            </a:r>
          </a:p>
        </p:txBody>
      </p:sp>
      <p:sp>
        <p:nvSpPr>
          <p:cNvPr id="6" name="Content Placeholder 5"/>
          <p:cNvSpPr>
            <a:spLocks noGrp="1"/>
          </p:cNvSpPr>
          <p:nvPr>
            <p:ph sz="half" idx="4"/>
          </p:nvPr>
        </p:nvSpPr>
        <p:spPr/>
        <p:txBody>
          <a:bodyPr/>
          <a:lstStyle/>
          <a:p>
            <a:r>
              <a:t>1.智能故障诊断的主要优势在于可以提高设备的可靠性和降低维修成本。</a:t>
            </a:r>
          </a:p>
          <a:p>
            <a:r>
              <a:t>2.智能故障诊断面临的挑战包括数据收集与处理、算法复杂度等问题。</a:t>
            </a:r>
          </a:p>
          <a:p>
            <a:r>
              <a:t>3.未来智能故障诊断的发展需要解决这些问题，并进一步提高诊断的准确性和效率。</a:t>
            </a:r>
          </a:p>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智能故障诊断概述</a:t>
            </a:r>
          </a:p>
        </p:txBody>
      </p:sp>
      <p:sp>
        <p:nvSpPr>
          <p:cNvPr id="3" name="Text Placeholder 2"/>
          <p:cNvSpPr>
            <a:spLocks noGrp="1"/>
          </p:cNvSpPr>
          <p:nvPr>
            <p:ph type="body" idx="1"/>
          </p:nvPr>
        </p:nvSpPr>
        <p:spPr/>
        <p:txBody>
          <a:bodyPr/>
          <a:lstStyle/>
          <a:p>
            <a:r>
              <a:t>智能故障诊断的发展趋势</a:t>
            </a:r>
          </a:p>
        </p:txBody>
      </p:sp>
      <p:sp>
        <p:nvSpPr>
          <p:cNvPr id="4" name="Content Placeholder 3"/>
          <p:cNvSpPr>
            <a:spLocks noGrp="1"/>
          </p:cNvSpPr>
          <p:nvPr>
            <p:ph sz="half" idx="2"/>
          </p:nvPr>
        </p:nvSpPr>
        <p:spPr/>
        <p:txBody>
          <a:bodyPr/>
          <a:lstStyle/>
          <a:p>
            <a:r>
              <a:t>1.随着人工智能技术的不断发展，智能故障诊断将越来越智能化和自主化。</a:t>
            </a:r>
          </a:p>
          <a:p>
            <a:r>
              <a:t>2.未来智能故障诊断将更加注重实时性和预测性，能够提前预测设备故障并采取相应的措施。</a:t>
            </a:r>
          </a:p>
          <a:p>
            <a:r>
              <a:t>3.同时，智能故障诊断将与物联网、云计算等技术更加紧密地结合，实现更加高效和智能化的故障诊断与修复。</a:t>
            </a:r>
          </a:p>
          <a:p/>
        </p:txBody>
      </p:sp>
      <p:sp>
        <p:nvSpPr>
          <p:cNvPr id="5" name="Text Placeholder 4"/>
          <p:cNvSpPr>
            <a:spLocks noGrp="1"/>
          </p:cNvSpPr>
          <p:nvPr>
            <p:ph type="body" idx="3"/>
          </p:nvPr>
        </p:nvSpPr>
        <p:spPr/>
        <p:txBody>
          <a:bodyPr/>
          <a:lstStyle/>
          <a:p>
            <a:r>
              <a:t>智能故障诊断的实践案例</a:t>
            </a:r>
          </a:p>
        </p:txBody>
      </p:sp>
      <p:sp>
        <p:nvSpPr>
          <p:cNvPr id="6" name="Content Placeholder 5"/>
          <p:cNvSpPr>
            <a:spLocks noGrp="1"/>
          </p:cNvSpPr>
          <p:nvPr>
            <p:ph sz="half" idx="4"/>
          </p:nvPr>
        </p:nvSpPr>
        <p:spPr/>
        <p:txBody>
          <a:bodyPr/>
          <a:lstStyle/>
          <a:p>
            <a:r>
              <a:t>1.许多企业已经成功应用智能故障诊断技术，提高了设备的可靠性和降低了维修成本。</a:t>
            </a:r>
          </a:p>
          <a:p>
            <a:r>
              <a:t>2.例如，一些汽车制造商利用智能故障诊断技术来监测车辆的运行状况，提前预测故障并采取相应的维护措施。</a:t>
            </a:r>
          </a:p>
          <a:p>
            <a:r>
              <a:t>3.另外，一些智能家居厂商也利用智能故障诊断技术来监测家庭设备的运行状况，为用户提供更加智能化的居住体验。</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常见故障诊断技术</a:t>
            </a:r>
          </a:p>
        </p:txBody>
      </p:sp>
      <p:sp>
        <p:nvSpPr>
          <p:cNvPr id="3" name="Subtitle 2"/>
          <p:cNvSpPr>
            <a:spLocks noGrp="1"/>
          </p:cNvSpPr>
          <p:nvPr>
            <p:ph type="subTitle" idx="1"/>
          </p:nvPr>
        </p:nvSpPr>
        <p:spPr/>
        <p:txBody>
          <a:bodyPr/>
          <a:lstStyle/>
          <a:p>
            <a:r>
              <a:t>智能故障诊断与修复</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常见故障诊断技术</a:t>
            </a:r>
          </a:p>
        </p:txBody>
      </p:sp>
      <p:sp>
        <p:nvSpPr>
          <p:cNvPr id="3" name="Content Placeholder 2"/>
          <p:cNvSpPr>
            <a:spLocks noGrp="1"/>
          </p:cNvSpPr>
          <p:nvPr>
            <p:ph sz="half" idx="2"/>
          </p:nvPr>
        </p:nvSpPr>
        <p:spPr/>
        <p:txBody>
          <a:bodyPr/>
          <a:lstStyle/>
          <a:p>
            <a:r>
              <a:t>1.基于规则的故障诊断是通过预设规则对系统状态进行检测，进而判断是否存在故障及故障类型。</a:t>
            </a:r>
          </a:p>
          <a:p>
            <a:r>
              <a:t>2.规则可由专家经验、历史数据等多种方式获取，具有较高的准确性。</a:t>
            </a:r>
          </a:p>
          <a:p>
            <a:r>
              <a:t>3.随着系统复杂性的提高，规则数量和复杂性也会增加，需要有效的规则管理和优化技术。</a:t>
            </a:r>
          </a:p>
          <a:p/>
        </p:txBody>
      </p:sp>
      <p:sp>
        <p:nvSpPr>
          <p:cNvPr id="4" name="Text Placeholder 3"/>
          <p:cNvSpPr>
            <a:spLocks noGrp="1"/>
          </p:cNvSpPr>
          <p:nvPr>
            <p:ph type="body" idx="3"/>
          </p:nvPr>
        </p:nvSpPr>
        <p:spPr/>
        <p:txBody>
          <a:bodyPr/>
          <a:lstStyle/>
          <a:p>
            <a:r>
              <a:t>基于统计的故障诊断</a:t>
            </a:r>
          </a:p>
        </p:txBody>
      </p:sp>
      <p:sp>
        <p:nvSpPr>
          <p:cNvPr id="5" name="Content Placeholder 4"/>
          <p:cNvSpPr>
            <a:spLocks noGrp="1"/>
          </p:cNvSpPr>
          <p:nvPr>
            <p:ph sz="half" idx="4"/>
          </p:nvPr>
        </p:nvSpPr>
        <p:spPr/>
        <p:txBody>
          <a:bodyPr/>
          <a:lstStyle/>
          <a:p>
            <a:r>
              <a:t>1.基于统计的故障诊断是利用统计方法对系统状态进行建模，通过比较实际状态和模型预测状态的差异来判断故障。</a:t>
            </a:r>
          </a:p>
          <a:p>
            <a:r>
              <a:t>2.常见的统计方法包括回归分析、时间序列分析等，需要根据具体场景选择合适的方法。</a:t>
            </a:r>
          </a:p>
          <a:p>
            <a:r>
              <a:t>3.基于统计的故障诊断需要对数据进行预处理和特征提取，以提高模型的准确性。</a:t>
            </a:r>
          </a:p>
          <a:p/>
        </p:txBody>
      </p:sp>
      <p:sp>
        <p:nvSpPr>
          <p:cNvPr id="6" name="Text Placeholder 5"/>
          <p:cNvSpPr>
            <a:spLocks noGrp="1"/>
          </p:cNvSpPr>
          <p:nvPr>
            <p:ph type="body" idx="1"/>
          </p:nvPr>
        </p:nvSpPr>
        <p:spPr/>
        <p:txBody>
          <a:bodyPr/>
          <a:lstStyle/>
          <a:p>
            <a:r>
              <a:t>基于规则的故障诊断</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常见故障诊断技术</a:t>
            </a:r>
          </a:p>
        </p:txBody>
      </p:sp>
      <p:sp>
        <p:nvSpPr>
          <p:cNvPr id="3" name="Text Placeholder 2"/>
          <p:cNvSpPr>
            <a:spLocks noGrp="1"/>
          </p:cNvSpPr>
          <p:nvPr>
            <p:ph type="body" idx="1"/>
          </p:nvPr>
        </p:nvSpPr>
        <p:spPr/>
        <p:txBody>
          <a:bodyPr/>
          <a:lstStyle/>
          <a:p>
            <a:r>
              <a:t>基于深度学习的故障诊断</a:t>
            </a:r>
          </a:p>
        </p:txBody>
      </p:sp>
      <p:sp>
        <p:nvSpPr>
          <p:cNvPr id="4" name="Content Placeholder 3"/>
          <p:cNvSpPr>
            <a:spLocks noGrp="1"/>
          </p:cNvSpPr>
          <p:nvPr>
            <p:ph sz="half" idx="2"/>
          </p:nvPr>
        </p:nvSpPr>
        <p:spPr/>
        <p:txBody>
          <a:bodyPr/>
          <a:lstStyle/>
          <a:p>
            <a:r>
              <a:t>1.深度学习在故障诊断领域具有广泛的应用前景，能够有效地处理大量复杂的数据。</a:t>
            </a:r>
          </a:p>
          <a:p>
            <a:r>
              <a:t>2.基于深度学习的故障诊断需要建立合适的神经网络模型，通过训练优化模型的参数，提高诊断准确性。</a:t>
            </a:r>
          </a:p>
          <a:p>
            <a:r>
              <a:t>3.深度学习模型的解释性较差，需要结合可视化技术、决策树等方法提高模型的解释性。</a:t>
            </a:r>
          </a:p>
          <a:p/>
        </p:txBody>
      </p:sp>
      <p:sp>
        <p:nvSpPr>
          <p:cNvPr id="5" name="Text Placeholder 4"/>
          <p:cNvSpPr>
            <a:spLocks noGrp="1"/>
          </p:cNvSpPr>
          <p:nvPr>
            <p:ph type="body" idx="3"/>
          </p:nvPr>
        </p:nvSpPr>
        <p:spPr/>
        <p:txBody>
          <a:bodyPr/>
          <a:lstStyle/>
          <a:p>
            <a:r>
              <a:t>智能优化算法在故障诊断中的应用</a:t>
            </a:r>
          </a:p>
        </p:txBody>
      </p:sp>
      <p:sp>
        <p:nvSpPr>
          <p:cNvPr id="6" name="Content Placeholder 5"/>
          <p:cNvSpPr>
            <a:spLocks noGrp="1"/>
          </p:cNvSpPr>
          <p:nvPr>
            <p:ph sz="half" idx="4"/>
          </p:nvPr>
        </p:nvSpPr>
        <p:spPr/>
        <p:txBody>
          <a:bodyPr/>
          <a:lstStyle/>
          <a:p>
            <a:r>
              <a:t>1.智能优化算法如遗传算法、粒子群算法等可用于优化故障诊断过程，提高诊断效率。</a:t>
            </a:r>
          </a:p>
          <a:p>
            <a:r>
              <a:t>2.智能优化算法可用于优化特征选择、模型参数等，提高故障诊断的准确性。</a:t>
            </a:r>
          </a:p>
          <a:p>
            <a:r>
              <a:t>3.智能优化算法需要结合具体场景进行定制化设计，以提高算法的适用性和效率。</a:t>
            </a:r>
          </a:p>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常见故障诊断技术</a:t>
            </a:r>
          </a:p>
        </p:txBody>
      </p:sp>
      <p:sp>
        <p:nvSpPr>
          <p:cNvPr id="3" name="Text Placeholder 2"/>
          <p:cNvSpPr>
            <a:spLocks noGrp="1"/>
          </p:cNvSpPr>
          <p:nvPr>
            <p:ph type="body" idx="1"/>
          </p:nvPr>
        </p:nvSpPr>
        <p:spPr/>
        <p:txBody>
          <a:bodyPr/>
          <a:lstStyle/>
          <a:p>
            <a:r>
              <a:t>多源信息融合的故障诊断</a:t>
            </a:r>
          </a:p>
        </p:txBody>
      </p:sp>
      <p:sp>
        <p:nvSpPr>
          <p:cNvPr id="4" name="Content Placeholder 3"/>
          <p:cNvSpPr>
            <a:spLocks noGrp="1"/>
          </p:cNvSpPr>
          <p:nvPr>
            <p:ph sz="half" idx="2"/>
          </p:nvPr>
        </p:nvSpPr>
        <p:spPr/>
        <p:txBody>
          <a:bodyPr/>
          <a:lstStyle/>
          <a:p>
            <a:r>
              <a:t>1.多源信息融合是利用多个信息源的数据进行综合处理，以提高故障诊断的准确性。</a:t>
            </a:r>
          </a:p>
          <a:p>
            <a:r>
              <a:t>2.多源信息融合需要考虑不同信息源之间的相关性和冗余性，选择合适的融合方法和算法。</a:t>
            </a:r>
          </a:p>
          <a:p>
            <a:r>
              <a:t>3.多源信息融合可以提高故障诊断的鲁棒性和可靠性，减少误判和漏判的情况。</a:t>
            </a:r>
          </a:p>
          <a:p/>
        </p:txBody>
      </p:sp>
      <p:sp>
        <p:nvSpPr>
          <p:cNvPr id="5" name="Text Placeholder 4"/>
          <p:cNvSpPr>
            <a:spLocks noGrp="1"/>
          </p:cNvSpPr>
          <p:nvPr>
            <p:ph type="body" idx="3"/>
          </p:nvPr>
        </p:nvSpPr>
        <p:spPr/>
        <p:txBody>
          <a:bodyPr/>
          <a:lstStyle/>
          <a:p>
            <a:r>
              <a:t>在线故障诊断与修复</a:t>
            </a:r>
          </a:p>
        </p:txBody>
      </p:sp>
      <p:sp>
        <p:nvSpPr>
          <p:cNvPr id="6" name="Content Placeholder 5"/>
          <p:cNvSpPr>
            <a:spLocks noGrp="1"/>
          </p:cNvSpPr>
          <p:nvPr>
            <p:ph sz="half" idx="4"/>
          </p:nvPr>
        </p:nvSpPr>
        <p:spPr/>
        <p:txBody>
          <a:bodyPr/>
          <a:lstStyle/>
          <a:p>
            <a:r>
              <a:t>1.在线故障诊断与修复是指在系统运行过程中实时检测故障并进行修复，保证系统的连续性和稳定性。</a:t>
            </a:r>
          </a:p>
          <a:p>
            <a:r>
              <a:t>2.在线故障诊断与修复需要利用实时数据和系统状态进行判断和决策，需要快速响应和高效处理。</a:t>
            </a:r>
          </a:p>
          <a:p>
            <a:r>
              <a:t>3.在线故障诊断与修复需要考虑系统的安全性和可靠性，避免因为修复过程而引发新的问题。</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智能故障诊断算法</a:t>
            </a:r>
          </a:p>
        </p:txBody>
      </p:sp>
      <p:sp>
        <p:nvSpPr>
          <p:cNvPr id="3" name="Subtitle 2"/>
          <p:cNvSpPr>
            <a:spLocks noGrp="1"/>
          </p:cNvSpPr>
          <p:nvPr>
            <p:ph type="subTitle" idx="1"/>
          </p:nvPr>
        </p:nvSpPr>
        <p:spPr/>
        <p:txBody>
          <a:bodyPr/>
          <a:lstStyle/>
          <a:p>
            <a:r>
              <a:t>智能故障诊断与修复</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智能故障诊断算法</a:t>
            </a:r>
          </a:p>
        </p:txBody>
      </p:sp>
      <p:sp>
        <p:nvSpPr>
          <p:cNvPr id="3" name="Text Placeholder 2"/>
          <p:cNvSpPr>
            <a:spLocks noGrp="1"/>
          </p:cNvSpPr>
          <p:nvPr>
            <p:ph type="body" idx="1"/>
          </p:nvPr>
        </p:nvSpPr>
        <p:spPr/>
        <p:txBody>
          <a:bodyPr/>
          <a:lstStyle/>
          <a:p>
            <a:r>
              <a:t>智能故障诊断算法概述</a:t>
            </a:r>
          </a:p>
        </p:txBody>
      </p:sp>
      <p:sp>
        <p:nvSpPr>
          <p:cNvPr id="4" name="Content Placeholder 3"/>
          <p:cNvSpPr>
            <a:spLocks noGrp="1"/>
          </p:cNvSpPr>
          <p:nvPr>
            <p:ph sz="half" idx="2"/>
          </p:nvPr>
        </p:nvSpPr>
        <p:spPr/>
        <p:txBody>
          <a:bodyPr/>
          <a:lstStyle/>
          <a:p>
            <a:r>
              <a:t>1.智能故障诊断算法是一种利用人工智能技术对设备故障进行自动诊断和修复的方法。</a:t>
            </a:r>
          </a:p>
          <a:p>
            <a:r>
              <a:t>2.该算法可以根据设备的历史数据和实时数据，对设备故障进行预测和诊断，提高设备的可靠性和可用性。</a:t>
            </a:r>
          </a:p>
          <a:p/>
        </p:txBody>
      </p:sp>
      <p:sp>
        <p:nvSpPr>
          <p:cNvPr id="5" name="Text Placeholder 4"/>
          <p:cNvSpPr>
            <a:spLocks noGrp="1"/>
          </p:cNvSpPr>
          <p:nvPr>
            <p:ph type="body" idx="3"/>
          </p:nvPr>
        </p:nvSpPr>
        <p:spPr/>
        <p:txBody>
          <a:bodyPr/>
          <a:lstStyle/>
          <a:p>
            <a:r>
              <a:t>智能故障诊断算法的分类</a:t>
            </a:r>
          </a:p>
        </p:txBody>
      </p:sp>
      <p:sp>
        <p:nvSpPr>
          <p:cNvPr id="6" name="Content Placeholder 5"/>
          <p:cNvSpPr>
            <a:spLocks noGrp="1"/>
          </p:cNvSpPr>
          <p:nvPr>
            <p:ph sz="half" idx="4"/>
          </p:nvPr>
        </p:nvSpPr>
        <p:spPr/>
        <p:txBody>
          <a:bodyPr/>
          <a:lstStyle/>
          <a:p>
            <a:r>
              <a:t>1.基于规则的故障诊断算法：通过设定规则和条件，对设备故障进行诊断。</a:t>
            </a:r>
          </a:p>
          <a:p>
            <a:r>
              <a:t>2.基于机器学习的故障诊断算法：利用机器学习模型对设备故障进行分类和预测。</a:t>
            </a:r>
          </a:p>
          <a:p>
            <a:r>
              <a:t>3.基于深度学习的故障诊断算法：利用深度学习模型对设备故障进行更加准确的分类和预测。</a:t>
            </a:r>
          </a:p>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智能故障诊断算法</a:t>
            </a:r>
          </a:p>
        </p:txBody>
      </p:sp>
      <p:sp>
        <p:nvSpPr>
          <p:cNvPr id="3" name="Text Placeholder 2"/>
          <p:cNvSpPr>
            <a:spLocks noGrp="1"/>
          </p:cNvSpPr>
          <p:nvPr>
            <p:ph type="body" idx="1"/>
          </p:nvPr>
        </p:nvSpPr>
        <p:spPr/>
        <p:txBody>
          <a:bodyPr/>
          <a:lstStyle/>
          <a:p>
            <a:r>
              <a:t>智能故障诊断算法的优势</a:t>
            </a:r>
          </a:p>
        </p:txBody>
      </p:sp>
      <p:sp>
        <p:nvSpPr>
          <p:cNvPr id="4" name="Content Placeholder 3"/>
          <p:cNvSpPr>
            <a:spLocks noGrp="1"/>
          </p:cNvSpPr>
          <p:nvPr>
            <p:ph sz="half" idx="2"/>
          </p:nvPr>
        </p:nvSpPr>
        <p:spPr/>
        <p:txBody>
          <a:bodyPr/>
          <a:lstStyle/>
          <a:p>
            <a:r>
              <a:t>1.提高故障诊断的准确性和效率，减少人工干预和维修成本。</a:t>
            </a:r>
          </a:p>
          <a:p>
            <a:r>
              <a:t>2.可以对设备进行实时监控和预测，提前发现故障，避免生产中断和损失。</a:t>
            </a:r>
          </a:p>
          <a:p/>
        </p:txBody>
      </p:sp>
      <p:sp>
        <p:nvSpPr>
          <p:cNvPr id="5" name="Text Placeholder 4"/>
          <p:cNvSpPr>
            <a:spLocks noGrp="1"/>
          </p:cNvSpPr>
          <p:nvPr>
            <p:ph type="body" idx="3"/>
          </p:nvPr>
        </p:nvSpPr>
        <p:spPr/>
        <p:txBody>
          <a:bodyPr/>
          <a:lstStyle/>
          <a:p>
            <a:r>
              <a:t>智能故障诊断算法的应用场景</a:t>
            </a:r>
          </a:p>
        </p:txBody>
      </p:sp>
      <p:sp>
        <p:nvSpPr>
          <p:cNvPr id="6" name="Content Placeholder 5"/>
          <p:cNvSpPr>
            <a:spLocks noGrp="1"/>
          </p:cNvSpPr>
          <p:nvPr>
            <p:ph sz="half" idx="4"/>
          </p:nvPr>
        </p:nvSpPr>
        <p:spPr/>
        <p:txBody>
          <a:bodyPr/>
          <a:lstStyle/>
          <a:p>
            <a:r>
              <a:t>1.制造业：用于设备故障的诊断和修复，提高生产效率和产品质量。</a:t>
            </a:r>
          </a:p>
          <a:p>
            <a:r>
              <a:t>2.航空航天：用于飞机和发动机故障的诊断和修复，确保飞行安全。</a:t>
            </a:r>
          </a:p>
          <a:p>
            <a:r>
              <a:t>3.能源行业：用于电力、石油等能源设备的故障诊断和修复，确保能源供应的稳定。</a:t>
            </a:r>
          </a:p>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智能故障诊断算法</a:t>
            </a:r>
          </a:p>
        </p:txBody>
      </p:sp>
      <p:sp>
        <p:nvSpPr>
          <p:cNvPr id="3" name="Text Placeholder 2"/>
          <p:cNvSpPr>
            <a:spLocks noGrp="1"/>
          </p:cNvSpPr>
          <p:nvPr>
            <p:ph type="body" idx="1"/>
          </p:nvPr>
        </p:nvSpPr>
        <p:spPr/>
        <p:txBody>
          <a:bodyPr/>
          <a:lstStyle/>
          <a:p>
            <a:r>
              <a:t>智能故障诊断算法的未来发展趋势</a:t>
            </a:r>
          </a:p>
        </p:txBody>
      </p:sp>
      <p:sp>
        <p:nvSpPr>
          <p:cNvPr id="4" name="Content Placeholder 3"/>
          <p:cNvSpPr>
            <a:spLocks noGrp="1"/>
          </p:cNvSpPr>
          <p:nvPr>
            <p:ph sz="half" idx="2"/>
          </p:nvPr>
        </p:nvSpPr>
        <p:spPr/>
        <p:txBody>
          <a:bodyPr/>
          <a:lstStyle/>
          <a:p>
            <a:r>
              <a:t>1.结合5G、物联网等技术，实现更加智能化和高效化的故障诊断和修复。</a:t>
            </a:r>
          </a:p>
          <a:p>
            <a:r>
              <a:t>2.加强算法的鲁棒性和适应性，提高对不同设备和场景的故障诊断能力。</a:t>
            </a:r>
          </a:p>
          <a:p/>
        </p:txBody>
      </p:sp>
      <p:sp>
        <p:nvSpPr>
          <p:cNvPr id="5" name="Text Placeholder 4"/>
          <p:cNvSpPr>
            <a:spLocks noGrp="1"/>
          </p:cNvSpPr>
          <p:nvPr>
            <p:ph type="body" idx="3"/>
          </p:nvPr>
        </p:nvSpPr>
        <p:spPr/>
        <p:txBody>
          <a:bodyPr/>
          <a:lstStyle/>
          <a:p>
            <a:r>
              <a:t>智能故障诊断算法的挑战和问题</a:t>
            </a:r>
          </a:p>
        </p:txBody>
      </p:sp>
      <p:sp>
        <p:nvSpPr>
          <p:cNvPr id="6" name="Content Placeholder 5"/>
          <p:cNvSpPr>
            <a:spLocks noGrp="1"/>
          </p:cNvSpPr>
          <p:nvPr>
            <p:ph sz="half" idx="4"/>
          </p:nvPr>
        </p:nvSpPr>
        <p:spPr/>
        <p:txBody>
          <a:bodyPr/>
          <a:lstStyle/>
          <a:p>
            <a:r>
              <a:t>1.数据获取和处理的难度：需要获取大量的设备历史数据和实时数据，并对其进行处理和清洗。</a:t>
            </a:r>
          </a:p>
          <a:p>
            <a:r>
              <a:t>2.算法模型的复杂度和计算量：需要提高算法模型的准确度和鲁棒性，同时降低计算量和复杂度，以满足实际应用的需求。</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故障修复策略与方法</a:t>
            </a:r>
          </a:p>
        </p:txBody>
      </p:sp>
      <p:sp>
        <p:nvSpPr>
          <p:cNvPr id="3" name="Subtitle 2"/>
          <p:cNvSpPr>
            <a:spLocks noGrp="1"/>
          </p:cNvSpPr>
          <p:nvPr>
            <p:ph type="subTitle" idx="1"/>
          </p:nvPr>
        </p:nvSpPr>
        <p:spPr/>
        <p:txBody>
          <a:bodyPr/>
          <a:lstStyle/>
          <a:p>
            <a:r>
              <a:t>智能故障诊断与修复</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故障修复策略与方法</a:t>
            </a:r>
          </a:p>
        </p:txBody>
      </p:sp>
      <p:sp>
        <p:nvSpPr>
          <p:cNvPr id="3" name="Text Placeholder 2"/>
          <p:cNvSpPr>
            <a:spLocks noGrp="1"/>
          </p:cNvSpPr>
          <p:nvPr>
            <p:ph type="body" idx="1"/>
          </p:nvPr>
        </p:nvSpPr>
        <p:spPr/>
        <p:txBody>
          <a:bodyPr/>
          <a:lstStyle/>
          <a:p>
            <a:r>
              <a:t>故障分类与诊断</a:t>
            </a:r>
          </a:p>
        </p:txBody>
      </p:sp>
      <p:sp>
        <p:nvSpPr>
          <p:cNvPr id="4" name="Content Placeholder 3"/>
          <p:cNvSpPr>
            <a:spLocks noGrp="1"/>
          </p:cNvSpPr>
          <p:nvPr>
            <p:ph sz="half" idx="2"/>
          </p:nvPr>
        </p:nvSpPr>
        <p:spPr/>
        <p:txBody>
          <a:bodyPr/>
          <a:lstStyle/>
          <a:p>
            <a:r>
              <a:t>1.故障分类：根据故障发生的部位、原因和表现，将故障进行分类，为后续修复提供依据。</a:t>
            </a:r>
          </a:p>
          <a:p>
            <a:r>
              <a:t>2.诊断方法：采用人工智能技术进行故障诊断，包括基于规则的故障诊断、基于深度学习的故障诊断等。</a:t>
            </a:r>
          </a:p>
          <a:p>
            <a:r>
              <a:t>3.诊断准确性：提高故障诊断的准确性，降低误判率。</a:t>
            </a:r>
          </a:p>
          <a:p/>
        </p:txBody>
      </p:sp>
      <p:sp>
        <p:nvSpPr>
          <p:cNvPr id="5" name="Text Placeholder 4"/>
          <p:cNvSpPr>
            <a:spLocks noGrp="1"/>
          </p:cNvSpPr>
          <p:nvPr>
            <p:ph type="body" idx="3"/>
          </p:nvPr>
        </p:nvSpPr>
        <p:spPr/>
        <p:txBody>
          <a:bodyPr/>
          <a:lstStyle/>
          <a:p>
            <a:r>
              <a:t>修复策略与优先级</a:t>
            </a:r>
          </a:p>
        </p:txBody>
      </p:sp>
      <p:sp>
        <p:nvSpPr>
          <p:cNvPr id="6" name="Content Placeholder 5"/>
          <p:cNvSpPr>
            <a:spLocks noGrp="1"/>
          </p:cNvSpPr>
          <p:nvPr>
            <p:ph sz="half" idx="4"/>
          </p:nvPr>
        </p:nvSpPr>
        <p:spPr/>
        <p:txBody>
          <a:bodyPr/>
          <a:lstStyle/>
          <a:p>
            <a:r>
              <a:t>1.修复策略：根据故障分类和诊断结果，制定相应的修复策略，包括替换、修复、升级等。</a:t>
            </a:r>
          </a:p>
          <a:p>
            <a:r>
              <a:t>2.优先级设定：根据故障对系统的影响程度，设定修复的优先级，确保关键故障得到及时修复。</a:t>
            </a:r>
          </a:p>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故障修复策略与方法</a:t>
            </a:r>
          </a:p>
        </p:txBody>
      </p:sp>
      <p:sp>
        <p:nvSpPr>
          <p:cNvPr id="3" name="Content Placeholder 2"/>
          <p:cNvSpPr>
            <a:spLocks noGrp="1"/>
          </p:cNvSpPr>
          <p:nvPr>
            <p:ph sz="half" idx="2"/>
          </p:nvPr>
        </p:nvSpPr>
        <p:spPr/>
        <p:txBody>
          <a:bodyPr/>
          <a:lstStyle/>
          <a:p>
            <a:r>
              <a:t>1.修复工具：选择适合的修复工具，提高修复效率，例如自动化修复工具、远程修复工具等。</a:t>
            </a:r>
          </a:p>
          <a:p>
            <a:r>
              <a:t>2.新技术应用：探索应用新技术，如机器学习、智能算法等，提升修复效果。</a:t>
            </a:r>
          </a:p>
          <a:p/>
        </p:txBody>
      </p:sp>
      <p:sp>
        <p:nvSpPr>
          <p:cNvPr id="4" name="Text Placeholder 3"/>
          <p:cNvSpPr>
            <a:spLocks noGrp="1"/>
          </p:cNvSpPr>
          <p:nvPr>
            <p:ph type="body" idx="3"/>
          </p:nvPr>
        </p:nvSpPr>
        <p:spPr/>
        <p:txBody>
          <a:bodyPr/>
          <a:lstStyle/>
          <a:p>
            <a:r>
              <a:t>修复流程与规范</a:t>
            </a:r>
          </a:p>
        </p:txBody>
      </p:sp>
      <p:sp>
        <p:nvSpPr>
          <p:cNvPr id="5" name="Content Placeholder 4"/>
          <p:cNvSpPr>
            <a:spLocks noGrp="1"/>
          </p:cNvSpPr>
          <p:nvPr>
            <p:ph sz="half" idx="4"/>
          </p:nvPr>
        </p:nvSpPr>
        <p:spPr/>
        <p:txBody>
          <a:bodyPr/>
          <a:lstStyle/>
          <a:p>
            <a:r>
              <a:t>1.修复流程：制定详细的修复流程，包括故障报告、诊断、修复、测试、上线等环节。</a:t>
            </a:r>
          </a:p>
          <a:p>
            <a:r>
              <a:t>2.规范操作：确保修复过程符合规范，遵循安全操作要求，避免造成二次故障。</a:t>
            </a:r>
          </a:p>
          <a:p/>
        </p:txBody>
      </p:sp>
      <p:sp>
        <p:nvSpPr>
          <p:cNvPr id="6" name="Text Placeholder 5"/>
          <p:cNvSpPr>
            <a:spLocks noGrp="1"/>
          </p:cNvSpPr>
          <p:nvPr>
            <p:ph type="body" idx="1"/>
          </p:nvPr>
        </p:nvSpPr>
        <p:spPr/>
        <p:txBody>
          <a:bodyPr/>
          <a:lstStyle/>
          <a:p>
            <a:r>
              <a:t>修复工具与技术</a:t>
            </a: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https://d.book118.com/325234002203011112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106</Paragraphs>
  <Slides>18</Slides>
  <Notes>0</Notes>
  <TotalTime>1</TotalTime>
  <HiddenSlides>0</HiddenSlides>
  <MMClips>0</MMClips>
  <ScaleCrop>0</ScaleCrop>
  <HeadingPairs>
    <vt:vector baseType="variant" size="6">
      <vt:variant>
        <vt:lpstr>Fonts used</vt:lpstr>
      </vt:variant>
      <vt:variant>
        <vt:i4>11</vt:i4>
      </vt:variant>
      <vt:variant>
        <vt:lpstr>Theme</vt:lpstr>
      </vt:variant>
      <vt:variant>
        <vt:i4>1</vt:i4>
      </vt:variant>
      <vt:variant>
        <vt:lpstr>Slide Titles</vt:lpstr>
      </vt:variant>
      <vt:variant>
        <vt:i4>18</vt:i4>
      </vt:variant>
    </vt:vector>
  </HeadingPairs>
  <TitlesOfParts>
    <vt:vector baseType="lpstr" size="30">
      <vt:lpstr>Arial</vt:lpstr>
      <vt:lpstr>Calibri</vt:lpstr>
      <vt:lpstr>黑体</vt:lpstr>
      <vt:lpstr>微软雅黑</vt:lpstr>
      <vt:lpstr>Wingdings</vt:lpstr>
      <vt:lpstr>Franklin Gothic Book</vt:lpstr>
      <vt:lpstr>宋体</vt:lpstr>
      <vt:lpstr>仿宋_GB2312</vt:lpstr>
      <vt:lpstr>幼圆</vt:lpstr>
      <vt:lpstr>Agency FB</vt:lpstr>
      <vt:lpstr>Adobe 宋体 Std L</vt:lpstr>
      <vt:lpstr>Office Theme</vt:lpstr>
      <vt:lpstr>PowerPoint Presentation</vt:lpstr>
      <vt:lpstr>PowerPoint Presentation</vt:lpstr>
      <vt:lpstr> 智能故障诊断概述</vt:lpstr>
      <vt:lpstr> 智能故障诊断概述</vt:lpstr>
      <vt:lpstr> 智能故障诊断概述</vt:lpstr>
      <vt:lpstr> 智能故障诊断概述</vt:lpstr>
      <vt:lpstr> 常见故障诊断技术</vt:lpstr>
      <vt:lpstr> 常见故障诊断技术</vt:lpstr>
      <vt:lpstr> 常见故障诊断技术</vt:lpstr>
      <vt:lpstr> 常见故障诊断技术</vt:lpstr>
      <vt:lpstr> 智能故障诊断算法</vt:lpstr>
      <vt:lpstr> 智能故障诊断算法</vt:lpstr>
      <vt:lpstr> 智能故障诊断算法</vt:lpstr>
      <vt:lpstr> 智能故障诊断算法</vt:lpstr>
      <vt:lpstr> 故障修复策略与方法</vt:lpstr>
      <vt:lpstr> 故障修复策略与方法</vt:lpstr>
      <vt:lpstr> 故障修复策略与方法</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2024-09-18T23:26:49.175</cp:lastPrinted>
  <dcterms:created xsi:type="dcterms:W3CDTF">2024-09-18T15:26:49Z</dcterms:created>
  <dcterms:modified xsi:type="dcterms:W3CDTF">2024-09-18T15:26:51Z</dcterms:modified>
</cp:coreProperties>
</file>