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D52C75-43E9-49BD-92E0-9980882D5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06C2F2-B918-42BF-868F-89EE5A645F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FAB70F-5508-4B5E-9E67-0AE94D1E02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970A0C-64F7-4C7B-A91B-C20CC66B02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92390C-30B5-4B60-A177-D3023B3258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C5DA9C-C2FF-414C-9E63-9D2947CEA3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8A9B8A-3F3E-4313-A95F-949D99800A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35BFF4-F3CB-4EDC-94E1-3B09ECDF5D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E5178C-984B-4D45-84B8-5EA339C411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70B3F5-83FA-4422-B385-0784D9B733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6124EC-595D-4597-AA25-A47ABE13FF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3320102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防电受伤寒假全面电气安全指南</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电气安全基础知识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家庭用电安全注意事项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校园用电安全规范及操作指南</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公共场所电气安全防范措施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寒假期间特殊天气条件下的电气安全应对策略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总结：提高自我防范意识，确保寒假期间电气安全无虞</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电气安全基础知识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电流</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电压</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电阻</a:t>
            </a:r>
          </a:p>
        </p:txBody>
      </p:sp>
      <p:pic>
        <p:nvPicPr>
          <p:cNvPr id="5" name="Picture 5"/>
          <p:cNvPicPr>
            <a:picLocks noChangeAspect="1"/>
          </p:cNvPicPr>
          <p:nvPr/>
        </p:nvPicPr>
        <p:blipFill>
          <a:blip r:embed="rId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1889" r="1889"/>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6576" r="657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电流、电压与电阻</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电荷的定向移动形成电流，电流大小用电流强度来衡量，其单位是安培（A）。</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电压是衡量单位电荷在静电场中由于电势不同所产生的能量差的物理量，其单位是伏特（V）。</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电阻是描述导体导电性能的物理量，用R表示，其单位是欧姆（Ω）。电阻越大，导体对电流的阻碍作用越强。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对人体不产生危害的电压称为安全电压。我国规定的安全电压等级有42V、36V、24V、12V和6V。</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高于安全电压的电压称为危险电压。接触危险电压可能导致电击、电伤甚至死亡。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安全电压与危险电压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危险电压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安全电压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接地保护</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接零保护</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接地与接零保护</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将电气设备的金属外壳与零线相连，当设备漏电时，电流通过零线回流至电源，触发漏电保护器动作，切断电源。</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将电气设备的金属外壳通过接地线与大地相连，当设备漏电时，电流通过接地线流入大地，从而避免人员触电。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958" r="2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监控电路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漏电保护器可以实时监测电路中的电流变化，及时发现异常情况并采取措施。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防止触电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当电路中出现漏电现象时，漏电保护器能迅速切断电源，避免人员触电。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防止火灾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漏电保护器能及时发现并切断漏电引起的火灾隐患，保护家庭财产安全。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漏电保护器作用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家庭用电安全注意事项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2743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选购家用电器时，要选择有质量保证的品牌和产品，注意检查是否有合格证书和认证标志。</a:t>
            </a:r>
          </a:p>
        </p:txBody>
      </p:sp>
      <p:sp>
        <p:nvSpPr>
          <p:cNvPr id="19" name="TextBox 19"/>
          <p:cNvSpPr txBox="1"/>
          <p:nvPr/>
        </p:nvSpPr>
        <p:spPr>
          <a:xfrm>
            <a:off x="3745234" y="1976904"/>
            <a:ext cx="2591506" cy="144257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使用家用电器前，要仔细阅读产品说明书，了解正确的使用方法和注意事项。</a:t>
            </a:r>
          </a:p>
        </p:txBody>
      </p:sp>
      <p:sp>
        <p:nvSpPr>
          <p:cNvPr id="20" name="TextBox 20"/>
          <p:cNvSpPr txBox="1"/>
          <p:nvPr/>
        </p:nvSpPr>
        <p:spPr>
          <a:xfrm>
            <a:off x="643072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家用电器应放置在干燥、通风的地方，避免潮湿和高温环境。</a:t>
            </a:r>
          </a:p>
        </p:txBody>
      </p:sp>
      <p:sp>
        <p:nvSpPr>
          <p:cNvPr id="21" name="TextBox 21"/>
          <p:cNvSpPr txBox="1"/>
          <p:nvPr/>
        </p:nvSpPr>
        <p:spPr>
          <a:xfrm>
            <a:off x="9039860" y="1960294"/>
            <a:ext cx="2590800" cy="18478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使用电器时，要确保电源插头插紧，避免松动或接触不良。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家用电器选购与使用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434792" y="2507653"/>
            <a:ext cx="3322416" cy="3322417"/>
            <a:chOff x="4434792" y="2507653"/>
            <a:chExt cx="3322416" cy="3322417"/>
          </a:xfrm>
        </p:grpSpPr>
        <p:sp>
          <p:nvSpPr>
            <p:cNvPr id="3" name="Freeform 3"/>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Freeform 8"/>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插座、开关及电线选择</a:t>
              </a:r>
            </a:p>
          </p:txBody>
        </p:sp>
      </p:grpSp>
      <p:sp>
        <p:nvSpPr>
          <p:cNvPr id="36" name="TextBox 36"/>
          <p:cNvSpPr txBox="1"/>
          <p:nvPr/>
        </p:nvSpPr>
        <p:spPr>
          <a:xfrm>
            <a:off x="7947252" y="126810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插座和开关应安装在儿童触及不到的地方，避免发生触电事故。</a:t>
            </a:r>
          </a:p>
        </p:txBody>
      </p:sp>
      <p:sp>
        <p:nvSpPr>
          <p:cNvPr id="37" name="TextBox 37"/>
          <p:cNvSpPr txBox="1"/>
          <p:nvPr/>
        </p:nvSpPr>
        <p:spPr>
          <a:xfrm>
            <a:off x="721610" y="126810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选购插座、开关和电线时，要选择符合国家标准和安全认证的产品。</a:t>
            </a:r>
          </a:p>
        </p:txBody>
      </p:sp>
      <p:sp>
        <p:nvSpPr>
          <p:cNvPr id="38" name="TextBox 38"/>
          <p:cNvSpPr txBox="1"/>
          <p:nvPr/>
        </p:nvSpPr>
        <p:spPr>
          <a:xfrm>
            <a:off x="7947252" y="4314241"/>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不要随意拆卸、改装插座、开关和电线，以免破坏其安全性能。</a:t>
            </a:r>
          </a:p>
        </p:txBody>
      </p:sp>
      <p:sp>
        <p:nvSpPr>
          <p:cNvPr id="39" name="TextBox 39"/>
          <p:cNvSpPr txBox="1"/>
          <p:nvPr/>
        </p:nvSpPr>
        <p:spPr>
          <a:xfrm>
            <a:off x="721610" y="4314241"/>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电线应避免老化、破损和裸露，发现问题应及时更换。</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预防过载和短路措施</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1" name="AutoShape 31"/>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1797656" y="3303419"/>
            <a:ext cx="931450" cy="924116"/>
            <a:chOff x="1797656" y="3303419"/>
            <a:chExt cx="931450" cy="924116"/>
          </a:xfrm>
        </p:grpSpPr>
        <p:sp>
          <p:nvSpPr>
            <p:cNvPr id="33" name="Freeform 33"/>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避免同时使用多个大功率电器，以免造成电路过载。</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定期检查家庭电路，确保电线没有老化、破损或裸露。</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在使用电器时，要注意插头、插座和电线是否发热或异常，发现问题应立即停止使用并检查原因。</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安装漏电保护器，以便在发生漏电时及时切断电源，保护人身安全。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037311" y="204343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204343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037311" y="4579478"/>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579478"/>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88471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遇到电器着火时，应立即切断电源，用干粉灭火器或沙土进行灭火，切勿用水扑救。</a:t>
            </a:r>
          </a:p>
        </p:txBody>
      </p:sp>
      <p:sp>
        <p:nvSpPr>
          <p:cNvPr id="9" name="TextBox 9"/>
          <p:cNvSpPr txBox="1"/>
          <p:nvPr/>
        </p:nvSpPr>
        <p:spPr>
          <a:xfrm>
            <a:off x="6992803" y="188471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发现有人触电时，应立即切断电源或用绝缘物体将触电者与电源分离，然后进行急救措施。</a:t>
            </a:r>
          </a:p>
        </p:txBody>
      </p:sp>
      <p:sp>
        <p:nvSpPr>
          <p:cNvPr id="10" name="TextBox 10"/>
          <p:cNvSpPr txBox="1"/>
          <p:nvPr/>
        </p:nvSpPr>
        <p:spPr>
          <a:xfrm>
            <a:off x="1542696" y="4379453"/>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在紧急情况下，可以拨打当地的紧急救援电话寻求帮助。</a:t>
            </a:r>
          </a:p>
        </p:txBody>
      </p:sp>
      <p:sp>
        <p:nvSpPr>
          <p:cNvPr id="11" name="TextBox 11"/>
          <p:cNvSpPr txBox="1"/>
          <p:nvPr/>
        </p:nvSpPr>
        <p:spPr>
          <a:xfrm>
            <a:off x="6992803" y="4379453"/>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对于其他电气事故，如电路故障、电器损坏等，应及时联系专业电工进行检查和维修。</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家庭用电事故应急处理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校园用电安全规范及操作指南</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3833" b="13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人员离开教室或实验室时，应关闭所有用电设备，确保电源切断。</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教室和实验室的电气设备应定期维护和检查，确保设备完好，无安全隐患。</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使用电气设备时，应严格按照操作规程进行，禁止私自拆卸、改装电气设备。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教室、实验室用电规定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宿舍内严禁使用大功率电器，如电炉、电热杯、电饭煲等。</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禁止在宿舍内私拉乱接电线，不得随意更改、破坏宿舍内的供电线路和设施。</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宿舍内应使用安全合格的电器产品，不使用假冒伪劣或存在安全隐患的电器。</a:t>
            </a:r>
          </a:p>
        </p:txBody>
      </p:sp>
      <p:pic>
        <p:nvPicPr>
          <p:cNvPr id="14" name="Picture 14"/>
          <p:cNvPicPr>
            <a:picLocks noChangeAspect="1"/>
          </p:cNvPicPr>
          <p:nvPr/>
        </p:nvPicPr>
        <p:blipFill>
          <a:blip r:embed="rId2"/>
          <a:srcRect l="13177" r="13177"/>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宿舍用电管理要求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7333" r="7333"/>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校园内严禁私拉乱接电线，不得随意在树木、建筑物等公共设施上晾晒衣物、悬挂物品。</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对于发现的私拉乱接现象，学校应及时进行整治，消除安全隐患。</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加强宣传教育，提高学生和教职工的安全意识，共同维护校园电气安全。</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校园内禁止私拉乱接现象整治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633220"/>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633220"/>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633220"/>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633220"/>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1904365"/>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1904365"/>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1904365"/>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10302" y="2832100"/>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发生触电事故时，应立即切断电源或用绝缘物体使触电者脱离电源。</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触电事故现场处置方法</a:t>
              </a:r>
            </a:p>
          </p:txBody>
        </p:sp>
      </p:grpSp>
      <p:sp>
        <p:nvSpPr>
          <p:cNvPr id="32" name="TextBox 32"/>
          <p:cNvSpPr txBox="1"/>
          <p:nvPr/>
        </p:nvSpPr>
        <p:spPr>
          <a:xfrm>
            <a:off x="3426899" y="2832100"/>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对触电者进行急救处理，如心肺复苏等，同时拨打120急救电话。</a:t>
            </a:r>
          </a:p>
        </p:txBody>
      </p:sp>
      <p:sp>
        <p:nvSpPr>
          <p:cNvPr id="33" name="TextBox 33"/>
          <p:cNvSpPr txBox="1"/>
          <p:nvPr/>
        </p:nvSpPr>
        <p:spPr>
          <a:xfrm>
            <a:off x="6320593" y="2832100"/>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在等待救援过程中，保持触电者呼吸道通畅，注意保暖和防止并发症的发生。</a:t>
            </a:r>
          </a:p>
        </p:txBody>
      </p:sp>
      <p:sp>
        <p:nvSpPr>
          <p:cNvPr id="34" name="TextBox 34"/>
          <p:cNvSpPr txBox="1"/>
          <p:nvPr/>
        </p:nvSpPr>
        <p:spPr>
          <a:xfrm>
            <a:off x="9223621" y="2832100"/>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配合相关部门进行事故调查和处理工作，总结经验教训，加强预防措施。</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公共场所电气安全防范措施</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https://d.book118.com/325332010240011110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2024-09-16T02:40:24.284</cp:lastPrinted>
  <dcterms:created xsi:type="dcterms:W3CDTF">2024-09-15T18:40:24Z</dcterms:created>
  <dcterms:modified xsi:type="dcterms:W3CDTF">2024-09-15T18:40:26Z</dcterms:modified>
</cp:coreProperties>
</file>