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8BAC8-7990-45EB-B933-E6424FB8F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13817-E282-4189-B24B-CC5B6D337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016FB-7923-44B4-A01A-2910CB7FA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82C7D-3741-48A3-9C67-ECDADB139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135EF0-22E8-41FE-8195-F2033ACC1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2B50A8-497F-48AC-B287-7E0923DA7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5D5535-8DD5-4360-95E4-6EF1532B7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6BD1F5-ABF1-4E6E-A9DB-FCBE2F5D5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CCA81A-F971-48EC-8857-E85AF6EA1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C3374-5826-486D-8D1B-9832AC9CB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95D1B-0848-4BB4-87EB-9A8468D7E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3400402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操作工安全操作要领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安全操作基本概念与重要性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操作工安全操作规程与标准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个人防护用品选用与佩戴方法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应急处理措施和救援知识普及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安全操作基本概念与重要性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安全操作定义及意义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安全操作是指在生产过程中，操作工必须遵守的一系列安全规章制度和操作规程，以确保人身安全、设备安全和产品质量。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安全操作是企业安全生产的基础，是保障员工生命财产安全和企业持续发展的重要措施。通过规范操作工的安全操作行为，可以有效预防和减少事故的发生，提高生产效率和企业经济效益。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安全操作意义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3205" r="1320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2417" r="241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事故往往造成人员伤亡、财产损失和环境污染等严重后果，给企业和社会带来巨大损失。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为预防事故的发生，企业应建立完善的安全管理制度和操作规程，加强员工安全教育和培训，提高员工的安全意识和操作技能。同时，定期进行安全检查和隐患排查，及时消除安全隐患。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00" r="19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事故危害与预防措施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国家制定《安全生产法》等一系列法律法规，要求企业必须加强安全生产管理，保障员工生命财产安全。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企业应建立健全安全生产责任制，明确各级管理人员和操作工的安全职责，确保安全生产工作的有效实施。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企业安全生产责任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企业应定期对员工进行安全教育和培训，确保员工具备必要的安全知识和操作技能。特种作业人员必须持证上岗，严格遵守特种作业安全操作规程。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安全培训与持证上岗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法律法规对企业安全要求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操作工安全操作规程与标准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确认控制系统各元件（如按钮、开关、指示灯等）工作正常，无异常现象。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润滑系统检查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检查设备润滑系统油位、油质是否正常，油路是否畅通。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安全防护装置检查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确认安全防护装置（如防护罩、防护栏等）完好无损，且处于正确位置。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设备外观检查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确认设备外观无明显损坏，各部件连接紧固，无松动或脱落现象。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电源及线路检查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检查电源插头、插座是否完好，电源线无破损或老化，接地线连接良好。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设备启动前检查事项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穿戴劳保用品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根据工作需要穿戴相应的劳动保护用品，如安全帽、工作服、劳保鞋等。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遵守操作规程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严格按照设备操作规程进行操作，不得随意更改或省略操作步骤。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保持注意力集中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在操作过程中保持注意力集中，不得分心或做与工作无关的事情。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禁止违规操作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禁止超负荷运行、带病运转、酒后上岗等违规操作行为。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及时报告异常情况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在操作过程中发现设备异常或安全隐患时，应立即停机并向上级报告。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生产过程中安全注意事项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88" y="1588"/>
            <a:ext cx="3427412" cy="68405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-800" y="920546"/>
            <a:ext cx="10655071" cy="5937454"/>
          </a:xfrm>
          <a:prstGeom prst="rect">
            <a:avLst/>
          </a:prstGeom>
        </p:spPr>
      </p:pic>
      <p:sp>
        <p:nvSpPr>
          <p:cNvPr id="4" name="Freeform 4"/>
          <p:cNvSpPr/>
          <p:nvPr/>
        </p:nvSpPr>
        <p:spPr>
          <a:xfrm>
            <a:off x="-6350" y="920546"/>
            <a:ext cx="3006451" cy="5923710"/>
          </a:xfrm>
          <a:custGeom>
            <a:rect l="l" t="t" r="r" b="b"/>
            <a:pathLst>
              <a:path w="418" h="836">
                <a:moveTo>
                  <a:pt x="0" y="836"/>
                </a:moveTo>
                <a:cubicBezTo>
                  <a:pt x="231" y="836"/>
                  <a:pt x="418" y="649"/>
                  <a:pt x="418" y="418"/>
                </a:cubicBezTo>
                <a:cubicBezTo>
                  <a:pt x="418" y="187"/>
                  <a:pt x="231" y="0"/>
                  <a:pt x="0" y="0"/>
                </a:cubicBezTo>
                <a:lnTo>
                  <a:pt x="0" y="8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设备停机后维护保养要求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770294" y="1444657"/>
            <a:ext cx="5404223" cy="4447888"/>
            <a:chOff x="3770294" y="1444657"/>
            <a:chExt cx="5404223" cy="4447888"/>
          </a:xfrm>
        </p:grpSpPr>
        <p:sp>
          <p:nvSpPr>
            <p:cNvPr id="28" name="TextBox 28"/>
            <p:cNvSpPr txBox="1"/>
            <p:nvPr/>
          </p:nvSpPr>
          <p:spPr>
            <a:xfrm>
              <a:off x="3770294" y="1444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清洁设备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3770294" y="1857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停机后对设备进行全面清洁，清除设备表面的油污、灰尘等杂物。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3770294" y="392711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记录维护情况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3770294" y="434028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对设备的维护保养情况进行详细记录，为下次维护保养提供参考依据。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6747800" y="1444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检查磨损情况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6747800" y="1857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检查设备各部件的磨损情况，对磨损严重的部件及时更换。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6747800" y="392711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紧固松动部件</a:t>
              </a: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6747800" y="434028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对检查过程中发现的松动部件进行紧固处理，防止部件脱落或损坏。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9370372" y="2906557"/>
            <a:ext cx="2426717" cy="1965431"/>
            <a:chOff x="9370372" y="2906557"/>
            <a:chExt cx="2426717" cy="1965431"/>
          </a:xfrm>
        </p:grpSpPr>
        <p:sp>
          <p:nvSpPr>
            <p:cNvPr id="37" name="TextBox 37"/>
            <p:cNvSpPr txBox="1"/>
            <p:nvPr/>
          </p:nvSpPr>
          <p:spPr>
            <a:xfrm>
              <a:off x="9370372" y="29065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润滑保养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9449849" y="33197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按照设备润滑要求对设备进行定期润滑保养，确保设备运转顺畅。</a:t>
              </a:r>
            </a:p>
          </p:txBody>
        </p:sp>
      </p:grpSp>
      <p:sp>
        <p:nvSpPr>
          <p:cNvPr id="39" name="Freeform 39"/>
          <p:cNvSpPr/>
          <p:nvPr/>
        </p:nvSpPr>
        <p:spPr>
          <a:xfrm>
            <a:off x="539110" y="3194381"/>
            <a:ext cx="1389784" cy="1389784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结合具体案例，对危险源进行识别和分析。例如，分析某次事故的原因，找出导致事故发生的危险源。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通过直接观察工作场所、设备、工具等，发现潜在的危险源。例如，观察机械设备是否存在缺陷、工具是否完好、工作场所是否整洁等。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向有经验的操作人员或相关技术人员询问，了解可能存在的危险源。例如，询问设备操作过程中的异常情况、曾经发生的事故等。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通过定期或不定期的安全检查，发现危险源。例如，检查设备的运行状况、安全装置的可靠性、作业人员的操作行为等。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危险源识别技巧及实例分析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风险评估流程和方法介绍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包括确定评估对象、识别危险源、分析风险、评价风险等级、制定风险控制措施等步骤。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的风险评估方法包括定性评估、半定量评估和定量评估。其中，定性评估主要依据经验和判断，对风险进行大致的分级；半定量评估通过一定的数学模型或标准，对风险进行较为精确的量化；定量评估则通过详细的数据分析和计算，对风险进行准确的量化评估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通过改进工艺、更新设备、完善安全装置等技术手段，消除或减少危险源。例如，采用自动化生产线减少人工操作环节，降低事故发生的可能性。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建立健全安全管理制度和操作规程，加强安全培训和教育，提高操作人员的安全意识和操作技能。例如，定期开展安全培训活动，提高员工的安全意识。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为操作人员配备必要的个人防护用品，如安全帽、安全带、防护服等，降低事故发生时对人员的伤害程度。例如，在高空作业时佩戴安全带，防止坠落事故发生。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针对性风险应对措施制定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https://d.book118.com/325340040200011102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2024-09-11T11:41:09.025</cp:lastPrinted>
  <dcterms:created xsi:type="dcterms:W3CDTF">2024-09-11T03:41:09Z</dcterms:created>
  <dcterms:modified xsi:type="dcterms:W3CDTF">2024-09-11T03:41:11Z</dcterms:modified>
</cp:coreProperties>
</file>