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A66F0CE-AB93-4939-9ED4-FD1A0F07B0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3D925E-F804-4E03-9423-C97EE318FC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276442E-B368-4872-A8AD-2F9113BB06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A6A2459-7F89-4D72-9118-C07A0846FF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05B2206-0748-412E-ADA0-1A80DDA8DCD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E2387E3-C9A3-49D3-930E-7FE391DF630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3BAA994-9A72-4B10-8FA6-73EC7854976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380BF1A-2F7B-4C62-AF9C-9C64E8F6E9A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8E6016F-5C58-422A-A525-806C34A1B1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3CA551-8045-42D7-BCA1-3623B7632B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987343-C5DC-4EC9-94B5-09A8074043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矩形 4"/>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标题 1"/>
          <p:cNvSpPr>
            <a:spLocks noGrp="1"/>
          </p:cNvSpPr>
          <p:nvPr>
            <p:ph type="ctrTitle" idx="4294967295" hasCustomPrompt="1"/>
          </p:nvPr>
        </p:nvSpPr>
        <p:spPr>
          <a:xfrm>
            <a:off x="392698" y="5131305"/>
            <a:ext cx="6019597" cy="1311128"/>
          </a:xfrm>
        </p:spPr>
        <p:txBody>
          <a:bodyPr wrap="none" anchor="b">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5" name="文本占位符 17"/>
          <p:cNvSpPr>
            <a:spLocks noGrp="1"/>
          </p:cNvSpPr>
          <p:nvPr>
            <p:ph type="body" sz="quarter" idx="10" hasCustomPrompt="1"/>
          </p:nvPr>
        </p:nvSpPr>
        <p:spPr>
          <a:xfrm>
            <a:off x="392698" y="4448586"/>
            <a:ext cx="2941831" cy="646331"/>
          </a:xfrm>
        </p:spPr>
        <p:txBody>
          <a:bodyPr wrap="none" anchor="b">
            <a:spAutoFit/>
          </a:bodyPr>
          <a:lstStyle>
            <a:lvl1pPr marL="0" indent="0" algn="l">
              <a:buNone/>
              <a:defRPr sz="4000" b="0" i="0" spc="30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xmlns="">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1" name=""/>
        <p:cNvGrpSpPr/>
        <p:nvPr/>
      </p:nvGrpSpPr>
      <p:grpSpPr>
        <a:xfrm>
          <a:off x="0" y="0"/>
          <a:ext cx="0" cy="0"/>
        </a:xfrm>
      </p:grpSpPr>
      <p:sp>
        <p:nvSpPr>
          <p:cNvPr id="7" name="标题 1"/>
          <p:cNvSpPr>
            <a:spLocks noGrp="1"/>
          </p:cNvSpPr>
          <p:nvPr>
            <p:ph type="title" idx="4294967295"/>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 name=""/>
        <p:cNvGrpSpPr/>
        <p:nvPr/>
      </p:nvGrpSpPr>
      <p:grpSpPr>
        <a:xfrm>
          <a:off x="0" y="0"/>
          <a:ext cx="0" cy="0"/>
        </a:xfrm>
      </p:grpSpPr>
      <p:pic>
        <p:nvPicPr>
          <p:cNvPr id="13" name="图片 12"/>
          <p:cNvPicPr>
            <a:picLocks noChangeAspect="1"/>
          </p:cNvPicPr>
          <p:nvPr userDrawn="1"/>
        </p:nvPicPr>
        <p:blipFill>
          <a:blip r:embed="rId1"/>
          <a:stretch>
            <a:fillRect/>
          </a:stretch>
        </p:blipFill>
        <p:spPr>
          <a:xfrm>
            <a:off x="0" y="-1"/>
            <a:ext cx="12192000" cy="6858000"/>
          </a:xfrm>
          <a:prstGeom prst="rect">
            <a:avLst/>
          </a:prstGeom>
        </p:spPr>
      </p:pic>
      <p:sp>
        <p:nvSpPr>
          <p:cNvPr id="14"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5"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
        <p:nvSpPr>
          <p:cNvPr id="17" name="矩形 1"/>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 name=""/>
        <p:cNvGrpSpPr/>
        <p:nvPr/>
      </p:nvGrpSpPr>
      <p:grpSpPr>
        <a:xfrm>
          <a:off x="0" y="0"/>
          <a:ext cx="0" cy="0"/>
        </a:xfrm>
      </p:grpSpPr>
      <p:pic>
        <p:nvPicPr>
          <p:cNvPr id="19"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20"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1"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2"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3"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1" name=""/>
        <p:cNvGrpSpPr/>
        <p:nvPr/>
      </p:nvGrpSpPr>
      <p:grpSpPr>
        <a:xfrm>
          <a:off x="0" y="0"/>
          <a:ext cx="0" cy="0"/>
        </a:xfrm>
      </p:grpSpPr>
      <p:sp>
        <p:nvSpPr>
          <p:cNvPr id="25"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6"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7"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1" name=""/>
        <p:cNvGrpSpPr/>
        <p:nvPr/>
      </p:nvGrpSpPr>
      <p:grpSpPr>
        <a:xfrm>
          <a:off x="0" y="0"/>
          <a:ext cx="0" cy="0"/>
        </a:xfrm>
      </p:grpSpPr>
      <p:pic>
        <p:nvPicPr>
          <p:cNvPr id="29" name="图片 5"/>
          <p:cNvPicPr>
            <a:picLocks noChangeAspect="1"/>
          </p:cNvPicPr>
          <p:nvPr userDrawn="1"/>
        </p:nvPicPr>
        <p:blipFill>
          <a:blip r:embed="rId1"/>
          <a:stretch>
            <a:fillRect/>
          </a:stretch>
        </p:blipFill>
        <p:spPr>
          <a:xfrm>
            <a:off x="0" y="-1"/>
            <a:ext cx="12192000" cy="6858000"/>
          </a:xfrm>
          <a:prstGeom prst="rect">
            <a:avLst/>
          </a:prstGeom>
        </p:spPr>
      </p:pic>
      <p:sp>
        <p:nvSpPr>
          <p:cNvPr id="30" name="矩形 1"/>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extLst>
    <p:ext uri="{DCECCB84-F9BA-43D5-87BE-67443E8EF086}">
      <p15:sldGuideLst xmlns:p15="http://schemas.microsoft.com/office/powerpoint/2012/main" xmlns="">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1" name=""/>
        <p:cNvGrpSpPr/>
        <p:nvPr/>
      </p:nvGrpSpPr>
      <p:grpSpPr>
        <a:xfrm>
          <a:off x="0" y="0"/>
          <a:ext cx="0" cy="0"/>
        </a:xfrm>
      </p:grpSpPr>
      <p:sp>
        <p:nvSpPr>
          <p:cNvPr id="32"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3"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4" name="页脚占位符 2"/>
          <p:cNvSpPr>
            <a:spLocks noGrp="1"/>
          </p:cNvSpPr>
          <p:nvPr>
            <p:ph type="ftr" sz="quarter" idx="10"/>
          </p:nvPr>
        </p:nvSpPr>
        <p:spPr>
          <a:xfrm>
            <a:off x="673101" y="6423740"/>
            <a:ext cx="3992171" cy="246221"/>
          </a:xfrm>
        </p:spPr>
        <p:txBody>
          <a:bodyPr/>
          <a:lstStyle/>
          <a:p>
            <a:endParaRPr lang="zh-CN" altLang="en-US"/>
          </a:p>
        </p:txBody>
      </p:sp>
      <p:sp>
        <p:nvSpPr>
          <p:cNvPr id="35" name="日期占位符 3"/>
          <p:cNvSpPr>
            <a:spLocks noGrp="1"/>
          </p:cNvSpPr>
          <p:nvPr>
            <p:ph type="dt" sz="half" idx="11"/>
          </p:nvPr>
        </p:nvSpPr>
        <p:spPr>
          <a:xfrm>
            <a:off x="5517356" y="6423740"/>
            <a:ext cx="1802924" cy="246221"/>
          </a:xfrm>
        </p:spPr>
        <p:txBody>
          <a:bodyPr/>
          <a:lstStyle/>
          <a:p>
            <a:fld id="{AC4CC43B-9EB6-4465-8B1A-3F7180DAD0DF}" type="datetime1">
              <a:rPr/>
              <a:t>2023/11/21</a:t>
            </a:fld>
            <a:endParaRPr lang="en-US" altLang="zh-CN"/>
          </a:p>
        </p:txBody>
      </p:sp>
      <p:sp>
        <p:nvSpPr>
          <p:cNvPr id="36"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7"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8"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4294967295"/>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xmlns="">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jpeg" /><Relationship Id="rId3" Type="http://schemas.openxmlformats.org/officeDocument/2006/relationships/image" Target="../media/image5.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7.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5344142304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多胎妊娠减胎术的方法\n## 1.多胎妊娠的基本概念与风险\n### 1.1多胎妊娠的定义与发生率\n### 1.2多胎妊娠的并发症与风险\n### 1.3多胎妊娠对母亲和胎儿的影响\n## 2.多胎妊娠减胎术的适应症与禁忌症\n### 2.1多胎妊娠减胎术的适应症\n### 2.2多胎妊娠减胎术的禁忌症\n### 2.3适应症与禁忌症的权衡与判断\n## 3.多胎妊娠减胎术的方法与技术\n### 3.1多胎妊娠减胎术的常用方法\n### 3.2多胎妊娠减胎术的技术进展\n### 3.3各种减胎术方法的优缺点与选择\n## 4.多胎妊娠减胎术的操作步骤与注意事项\n### 4.1多胎妊娠减胎术的操作步骤\n### 4.2多胎妊娠减胎术的注意事项\n### 4.3操作步骤与注意事项的实践经验\n## 5.多胎妊娠减胎术后的观察与护理\n### 5.1多胎妊娠减胎术后的观察指标\n### 5.2多胎妊娠减胎术后的护理措施\n### 5.3观察与护理对母亲和胎儿的影响\n## 6.多胎妊娠减胎术的效果与评价\n### 6.1多胎妊娠减胎术的成功率与安全性\n### 6.2多胎妊娠减胎术对母亲和胎儿的影响\n### 6.3多胎妊娠减胎术的效果评价与改进方向\n&quot;,&quot;templateId&quot;:&quot;yjp75jdsfbb9frnx6858ro4pgo&quot;}}"/>
        <p:cNvGrpSpPr/>
        <p:nvPr/>
      </p:nvGrpSpPr>
      <p:grpSpPr>
        <a:xfrm>
          <a:off x="0" y="0"/>
          <a:ext cx="0" cy="0"/>
        </a:xfrm>
      </p:grpSpPr>
      <p:sp>
        <p:nvSpPr>
          <p:cNvPr id="2" name="标题 1" descr="{&quot;isTemplate&quot;:true,&quot;type&quot;:&quot;title&quot;,&quot;canOmit&quot;:false,&quot;range&quot;:0}"/>
          <p:cNvSpPr>
            <a:spLocks noGrp="1"/>
          </p:cNvSpPr>
          <p:nvPr>
            <p:ph type="ctrTitle" idx="4294967295"/>
          </p:nvPr>
        </p:nvSpPr>
        <p:spPr>
          <a:xfrm>
            <a:off x="392698" y="5140683"/>
            <a:ext cx="11303000" cy="1301750"/>
          </a:xfrm>
        </p:spPr>
        <p:txBody>
          <a:bodyPr vert="horz" wrap="square" lIns="91440" tIns="45720" rIns="91440" bIns="45720" anchor="t">
            <a:spAutoFit/>
          </a:bodyPr>
          <a:lstStyle/>
          <a:p>
            <a:pPr>
              <a:buNone/>
            </a:pPr>
            <a:r>
              <a:rPr lang="zh-CN" sz="7900"/>
              <a:t>多胎妊娠减胎术的方法</a:t>
            </a:r>
            <a:endParaRPr/>
          </a:p>
        </p:txBody>
      </p:sp>
      <p:sp>
        <p:nvSpPr>
          <p:cNvPr id="3" name="文本占位符 3"/>
          <p:cNvSpPr>
            <a:spLocks noGrp="1"/>
          </p:cNvSpPr>
          <p:nvPr>
            <p:ph type="body" sz="quarter" idx="10"/>
          </p:nvPr>
        </p:nvSpPr>
        <p:spPr>
          <a:xfrm>
            <a:off x="392698" y="4449955"/>
            <a:ext cx="375424" cy="646331"/>
          </a:xfrm>
        </p:spPr>
        <p:txBody>
          <a:bodyPr/>
          <a:lstStyle/>
          <a:p>
            <a:r>
              <a:rPr lang="en-US" smtClean="0"/>
              <a:t> </a:t>
            </a:r>
            <a:endParaRPr lang="zh-CN" spc="0"/>
          </a:p>
        </p:txBody>
      </p:sp>
      <p:sp>
        <p:nvSpPr>
          <p:cNvPr id="4" name="文本占位符 20"/>
          <p:cNvSpPr txBox="1"/>
          <p:nvPr/>
        </p:nvSpPr>
        <p:spPr>
          <a:xfrm>
            <a:off x="392698" y="580667"/>
            <a:ext cx="184731" cy="369332"/>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solidFill>
                <a:schemeClr val="bg1"/>
              </a:solidFill>
              <a:latin typeface="+mj-ea"/>
              <a:ea typeface="+mj-ea"/>
            </a:endParaRPr>
          </a:p>
        </p:txBody>
      </p:sp>
      <p:sp>
        <p:nvSpPr>
          <p:cNvPr id="5" name="文本占位符 20"/>
          <p:cNvSpPr txBox="1"/>
          <p:nvPr/>
        </p:nvSpPr>
        <p:spPr>
          <a:xfrm>
            <a:off x="11614571" y="580667"/>
            <a:ext cx="184731" cy="369332"/>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endParaRPr kumimoji="1" lang="en-US" altLang="zh-CN" spc="80">
              <a:solidFill>
                <a:schemeClr val="bg1"/>
              </a:solidFill>
            </a:endParaRPr>
          </a:p>
        </p:txBody>
      </p:sp>
      <p:cxnSp>
        <p:nvCxnSpPr>
          <p:cNvPr id="6" name="Tencent"/>
          <p:cNvCxnSpPr/>
          <p:nvPr/>
        </p:nvCxnSpPr>
        <p:spPr>
          <a:xfrm>
            <a:off x="443999" y="402867"/>
            <a:ext cx="1130400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91" name="标题 1" descr="{&quot;isTemplate&quot;:true,&quot;type&quot;:&quot;title&quot;,&quot;canOmit&quot;:false,&quot;range&quot;:0}"/>
          <p:cNvSpPr txBox="1"/>
          <p:nvPr/>
        </p:nvSpPr>
        <p:spPr>
          <a:xfrm>
            <a:off x="392698" y="4923294"/>
            <a:ext cx="11226020"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多胎妊娠的基本概念与风险</a:t>
            </a:r>
            <a:endParaRPr/>
          </a:p>
        </p:txBody>
      </p:sp>
      <p:sp>
        <p:nvSpPr>
          <p:cNvPr id="92"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01</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182" name="组合 181"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83" name="组合 182"/>
            <p:cNvGrpSpPr/>
            <p:nvPr/>
          </p:nvGrpSpPr>
          <p:grpSpPr>
            <a:xfrm>
              <a:off x="685800" y="3146904"/>
              <a:ext cx="5760000" cy="3225487"/>
              <a:chOff x="685800" y="3146904"/>
              <a:chExt cx="5760000" cy="3225487"/>
            </a:xfrm>
          </p:grpSpPr>
          <p:sp>
            <p:nvSpPr>
              <p:cNvPr id="184"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多胎妊娠是指一个母亲在同一妊娠期内同时怀有两个或两个以上的胎儿</a:t>
                </a:r>
                <a:endParaRPr kumimoji="1" lang="en-US" altLang="zh-CN" sz="1800" b="1">
                  <a:solidFill>
                    <a:schemeClr val="bg1"/>
                  </a:solidFill>
                  <a:latin typeface="+mj-ea"/>
                  <a:ea typeface="+mj-ea"/>
                </a:endParaRPr>
              </a:p>
            </p:txBody>
          </p:sp>
          <p:sp>
            <p:nvSpPr>
              <p:cNvPr id="185"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双胎妊娠是最常见的类型，占多胎妊娠的70%以上</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三胎妊娠占20%左右，四胎及以上妊娠则较为罕见</a:t>
                </a:r>
                <a:endParaRPr/>
              </a:p>
            </p:txBody>
          </p:sp>
        </p:grpSp>
        <p:grpSp>
          <p:nvGrpSpPr>
            <p:cNvPr id="186" name="组合 185"/>
            <p:cNvGrpSpPr/>
            <p:nvPr/>
          </p:nvGrpSpPr>
          <p:grpSpPr>
            <a:xfrm>
              <a:off x="6016236" y="3146904"/>
              <a:ext cx="5400000" cy="3225487"/>
              <a:chOff x="6016236" y="3146904"/>
              <a:chExt cx="5400000" cy="3225487"/>
            </a:xfrm>
          </p:grpSpPr>
          <p:sp>
            <p:nvSpPr>
              <p:cNvPr id="187"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多胎妊娠的发生率逐年上升，主要原因是辅助生殖技术的广泛应用</a:t>
                </a:r>
                <a:endParaRPr kumimoji="1" lang="en-US" altLang="zh-CN" sz="1800" b="1">
                  <a:solidFill>
                    <a:schemeClr val="bg1"/>
                  </a:solidFill>
                  <a:latin typeface="+mj-ea"/>
                  <a:ea typeface="+mj-ea"/>
                </a:endParaRPr>
              </a:p>
            </p:txBody>
          </p:sp>
          <p:sp>
            <p:nvSpPr>
              <p:cNvPr id="188"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人工授精和试管婴儿等辅助生殖技术的成功率不断提高</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随着生育政策的调整，越来越多的家庭选择生育多个孩子</a:t>
                </a:r>
                <a:endParaRPr/>
              </a:p>
            </p:txBody>
          </p:sp>
        </p:grpSp>
      </p:grpSp>
      <p:sp>
        <p:nvSpPr>
          <p:cNvPr id="189"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多胎妊娠的定义与发生率</a:t>
            </a:r>
            <a:endParaRPr lang="en-US" sz="28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191"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92"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93" name="Group 598"/>
            <p:cNvGrpSpPr/>
            <p:nvPr/>
          </p:nvGrpSpPr>
          <p:grpSpPr>
            <a:xfrm>
              <a:off x="763829" y="1414808"/>
              <a:ext cx="6972294" cy="2337649"/>
              <a:chOff x="763829" y="1414808"/>
              <a:chExt cx="6972294" cy="2337649"/>
            </a:xfrm>
          </p:grpSpPr>
          <p:sp>
            <p:nvSpPr>
              <p:cNvPr id="194"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母亲方面的风险</a:t>
                </a:r>
                <a:endParaRPr/>
              </a:p>
            </p:txBody>
          </p:sp>
          <p:sp>
            <p:nvSpPr>
              <p:cNvPr id="195"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妊娠高血压综合症：发生率较单胎妊娠高，可能导致母亲和胎儿的严重并发症</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妊娠糖尿病：发生率较单胎妊娠高，增加母亲和胎儿的并发症风险</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贫血：多胎妊娠导致母亲血容量增加，贫血发生率较高</a:t>
                </a:r>
                <a:endParaRPr/>
              </a:p>
            </p:txBody>
          </p:sp>
          <p:sp>
            <p:nvSpPr>
              <p:cNvPr id="196"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7"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8"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99"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00" name="Group 591"/>
            <p:cNvGrpSpPr/>
            <p:nvPr/>
          </p:nvGrpSpPr>
          <p:grpSpPr>
            <a:xfrm>
              <a:off x="689593" y="3949139"/>
              <a:ext cx="7078256" cy="2128975"/>
              <a:chOff x="689593" y="3949139"/>
              <a:chExt cx="7078256" cy="2128975"/>
            </a:xfrm>
          </p:grpSpPr>
          <p:sp>
            <p:nvSpPr>
              <p:cNvPr id="201"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胎儿方面的风险</a:t>
                </a:r>
                <a:endParaRPr/>
              </a:p>
            </p:txBody>
          </p:sp>
          <p:sp>
            <p:nvSpPr>
              <p:cNvPr id="202"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低体重儿：多胎妊娠的胎儿生长发育受限，低体重儿的发生率较高</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早产：多胎妊娠的胎儿容易早产，导致新生儿死亡率升高</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神经系统和发育异常：多胎妊娠的胎儿发生神经系统和发育异常的风险较高</a:t>
                </a:r>
                <a:endParaRPr/>
              </a:p>
            </p:txBody>
          </p:sp>
          <p:sp>
            <p:nvSpPr>
              <p:cNvPr id="203"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4"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5"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06"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0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多胎妊娠的并发症与风险</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209"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多胎妊娠对母亲和胎儿的影响</a:t>
            </a:r>
            <a:endParaRPr lang="en-US" altLang="zh-CN" sz="2800" b="1">
              <a:latin typeface="+mj-ea"/>
              <a:ea typeface="+mj-ea"/>
            </a:endParaRPr>
          </a:p>
        </p:txBody>
      </p:sp>
      <p:grpSp>
        <p:nvGrpSpPr>
          <p:cNvPr id="210" name="组合 209"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11" name="组合 210"/>
            <p:cNvGrpSpPr/>
            <p:nvPr/>
          </p:nvGrpSpPr>
          <p:grpSpPr>
            <a:xfrm>
              <a:off x="660399" y="2074672"/>
              <a:ext cx="5100082" cy="4536540"/>
              <a:chOff x="660399" y="2074672"/>
              <a:chExt cx="5100082" cy="4536540"/>
            </a:xfrm>
          </p:grpSpPr>
          <p:sp>
            <p:nvSpPr>
              <p:cNvPr id="212"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13"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对母亲的影响</a:t>
                </a:r>
                <a:endParaRPr lang="en-US" altLang="zh-CN" sz="2000" b="1">
                  <a:latin typeface="Microsoft YaHei" panose="020b0503020204020204" pitchFamily="34" charset="-122"/>
                  <a:ea typeface="Microsoft YaHei" panose="020b0503020204020204" pitchFamily="34" charset="-122"/>
                </a:endParaRPr>
              </a:p>
            </p:txBody>
          </p:sp>
          <p:sp>
            <p:nvSpPr>
              <p:cNvPr id="214"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增加了母亲的身体负担，可能导致母亲的健康状况恶化</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对母亲的心理造成压力，可能导致心理问题</a:t>
                </a:r>
                <a:endParaRPr/>
              </a:p>
            </p:txBody>
          </p:sp>
          <p:pic>
            <p:nvPicPr>
              <p:cNvPr id="215"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16" name="组合 215"/>
            <p:cNvGrpSpPr/>
            <p:nvPr/>
          </p:nvGrpSpPr>
          <p:grpSpPr>
            <a:xfrm>
              <a:off x="6431519" y="2074672"/>
              <a:ext cx="5100082" cy="4536540"/>
              <a:chOff x="660399" y="2074672"/>
              <a:chExt cx="5100082" cy="4536540"/>
            </a:xfrm>
          </p:grpSpPr>
          <p:sp>
            <p:nvSpPr>
              <p:cNvPr id="217"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18"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对胎儿的影响</a:t>
                </a:r>
                <a:endParaRPr lang="en-US" altLang="zh-CN" sz="2000" b="1">
                  <a:latin typeface="Microsoft YaHei" panose="020b0503020204020204" pitchFamily="34" charset="-122"/>
                  <a:ea typeface="Microsoft YaHei" panose="020b0503020204020204" pitchFamily="34" charset="-122"/>
                </a:endParaRPr>
              </a:p>
            </p:txBody>
          </p:sp>
          <p:sp>
            <p:nvSpPr>
              <p:cNvPr id="219"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由于资源竞争，可能导致胎儿生长发育受限</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增加胎儿死亡和出生缺陷的风险</a:t>
                </a:r>
                <a:endParaRPr/>
              </a:p>
            </p:txBody>
          </p:sp>
          <p:pic>
            <p:nvPicPr>
              <p:cNvPr id="220"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222" name="标题 1" descr="{&quot;isTemplate&quot;:true,&quot;type&quot;:&quot;title&quot;,&quot;canOmit&quot;:false,&quot;range&quot;:0}"/>
          <p:cNvSpPr txBox="1"/>
          <p:nvPr/>
        </p:nvSpPr>
        <p:spPr>
          <a:xfrm>
            <a:off x="392698" y="4923294"/>
            <a:ext cx="11226020"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多胎妊娠减胎术的适应症与禁忌症</a:t>
            </a:r>
            <a:endParaRPr/>
          </a:p>
        </p:txBody>
      </p:sp>
      <p:sp>
        <p:nvSpPr>
          <p:cNvPr id="223"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02</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225" name="组合 224"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226" name="组合 225"/>
            <p:cNvGrpSpPr/>
            <p:nvPr/>
          </p:nvGrpSpPr>
          <p:grpSpPr>
            <a:xfrm>
              <a:off x="685801" y="3146904"/>
              <a:ext cx="4207178" cy="3287791"/>
              <a:chOff x="685801" y="3146904"/>
              <a:chExt cx="4207178" cy="3287791"/>
            </a:xfrm>
          </p:grpSpPr>
          <p:sp>
            <p:nvSpPr>
              <p:cNvPr id="227"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孕妇年龄较大，胎儿发育异常或染色体异常的风险较高</a:t>
                </a:r>
                <a:endParaRPr kumimoji="1" lang="en-US" altLang="zh-CN" sz="1800" b="1">
                  <a:solidFill>
                    <a:schemeClr val="bg1"/>
                  </a:solidFill>
                  <a:latin typeface="+mj-ea"/>
                  <a:ea typeface="+mj-ea"/>
                </a:endParaRPr>
              </a:p>
            </p:txBody>
          </p:sp>
          <p:sp>
            <p:nvSpPr>
              <p:cNvPr id="228" name="Tencent" descr="{&quot;isTemplate&quot;:true,&quot;type&quot;:&quot;content&quot;,&quot;canOmit&quot;:true,&quot;range&quot;:0}"/>
              <p:cNvSpPr txBox="1"/>
              <p:nvPr/>
            </p:nvSpPr>
            <p:spPr>
              <a:xfrm>
                <a:off x="909877"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可以通过减胎术减少异常胎儿的数量，提高正常胎儿的生存率</a:t>
                </a:r>
                <a:endParaRPr/>
              </a:p>
            </p:txBody>
          </p:sp>
        </p:grpSp>
        <p:grpSp>
          <p:nvGrpSpPr>
            <p:cNvPr id="229" name="组合 228"/>
            <p:cNvGrpSpPr/>
            <p:nvPr/>
          </p:nvGrpSpPr>
          <p:grpSpPr>
            <a:xfrm>
              <a:off x="4408278" y="3146904"/>
              <a:ext cx="3798485" cy="3287791"/>
              <a:chOff x="4408278" y="3146904"/>
              <a:chExt cx="3798485" cy="3287791"/>
            </a:xfrm>
          </p:grpSpPr>
          <p:sp>
            <p:nvSpPr>
              <p:cNvPr id="230"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孕妇患有严重疾病，如高血压、糖尿病等，不适合继续多胎妊娠</a:t>
                </a:r>
                <a:endParaRPr kumimoji="1" lang="en-US" altLang="zh-CN" sz="1800" b="1">
                  <a:solidFill>
                    <a:schemeClr val="bg1"/>
                  </a:solidFill>
                  <a:latin typeface="+mj-ea"/>
                  <a:ea typeface="+mj-ea"/>
                </a:endParaRPr>
              </a:p>
            </p:txBody>
          </p:sp>
          <p:sp>
            <p:nvSpPr>
              <p:cNvPr id="231" name="Tencent" descr="{&quot;isTemplate&quot;:true,&quot;type&quot;:&quot;content&quot;,&quot;canOmit&quot;:true,&quot;range&quot;:0}"/>
              <p:cNvSpPr txBox="1"/>
              <p:nvPr/>
            </p:nvSpPr>
            <p:spPr>
              <a:xfrm>
                <a:off x="4444300"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通过减胎术可以减轻孕妇的负担，降低妊娠并发症的风险</a:t>
                </a:r>
                <a:endParaRPr/>
              </a:p>
            </p:txBody>
          </p:sp>
        </p:grpSp>
        <p:grpSp>
          <p:nvGrpSpPr>
            <p:cNvPr id="232" name="组合 231"/>
            <p:cNvGrpSpPr/>
            <p:nvPr/>
          </p:nvGrpSpPr>
          <p:grpSpPr>
            <a:xfrm>
              <a:off x="7707715" y="3146904"/>
              <a:ext cx="3798485" cy="3287791"/>
              <a:chOff x="7707715" y="3146904"/>
              <a:chExt cx="3798485" cy="3287791"/>
            </a:xfrm>
          </p:grpSpPr>
          <p:sp>
            <p:nvSpPr>
              <p:cNvPr id="233"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孕妇曾有多次流产、早产等不良孕产史，多胎妊娠可能导致再次发生并发症</a:t>
                </a:r>
                <a:endParaRPr kumimoji="1" lang="en-US" altLang="zh-CN" sz="1800" b="1">
                  <a:solidFill>
                    <a:schemeClr val="bg1"/>
                  </a:solidFill>
                  <a:latin typeface="+mj-ea"/>
                  <a:ea typeface="+mj-ea"/>
                </a:endParaRPr>
              </a:p>
            </p:txBody>
          </p:sp>
          <p:sp>
            <p:nvSpPr>
              <p:cNvPr id="234" name="Tencent" descr="{&quot;isTemplate&quot;:true,&quot;type&quot;:&quot;content&quot;,&quot;canOmit&quot;:true,&quot;range&quot;:0}"/>
              <p:cNvSpPr txBox="1"/>
              <p:nvPr/>
            </p:nvSpPr>
            <p:spPr>
              <a:xfrm>
                <a:off x="7978723"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通过减胎术可以降低再次发生并发症的风险，保障孕妇和胎儿的健康</a:t>
                </a:r>
                <a:endParaRPr/>
              </a:p>
            </p:txBody>
          </p:sp>
        </p:grpSp>
      </p:grpSp>
      <p:sp>
        <p:nvSpPr>
          <p:cNvPr id="235"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多胎妊娠减胎术的适应症</a:t>
            </a:r>
            <a:endParaRPr lang="en-US" sz="2800" b="1">
              <a:latin typeface="微软雅黑"/>
              <a:ea typeface="微软雅黑"/>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237" name="组合 236" descr="{&quot;isTemplate&quot;:true,&quot;type&quot;:&quot;list&quot;,&quot;alignment&quot;:&quot;left&quot;,&quot;alignmentVertical&quot;:&quot;top&quot;,&quot;canOmit&quot;:false,&quot;scalable&quot;:false,&quot;minItemsCount&quot;:-1}"/>
          <p:cNvGrpSpPr/>
          <p:nvPr/>
        </p:nvGrpSpPr>
        <p:grpSpPr>
          <a:xfrm>
            <a:off x="996217" y="2144759"/>
            <a:ext cx="10199566" cy="4458640"/>
            <a:chOff x="996217" y="2144759"/>
            <a:chExt cx="10199566" cy="4458640"/>
          </a:xfrm>
        </p:grpSpPr>
        <p:grpSp>
          <p:nvGrpSpPr>
            <p:cNvPr id="238" name="组合 237"/>
            <p:cNvGrpSpPr/>
            <p:nvPr/>
          </p:nvGrpSpPr>
          <p:grpSpPr>
            <a:xfrm>
              <a:off x="996217" y="2144759"/>
              <a:ext cx="2880000" cy="4458640"/>
              <a:chOff x="996217" y="2144759"/>
              <a:chExt cx="2880000" cy="4458640"/>
            </a:xfrm>
          </p:grpSpPr>
          <p:sp>
            <p:nvSpPr>
              <p:cNvPr id="239" name="椭圆 10" descr="{&quot;isTemplate&quot;:true,&quot;type&quot;:&quot;title&quot;,&quot;canOmit&quot;:false,&quot;range&quot;:0}"/>
              <p:cNvSpPr>
                <a:spLocks noChangeAspect="1"/>
              </p:cNvSpPr>
              <p:nvPr/>
            </p:nvSpPr>
            <p:spPr>
              <a:xfrm>
                <a:off x="996217" y="2144759"/>
                <a:ext cx="2880000" cy="2880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孕妇患有严重的心脏病、肝病等内科疾病，不能耐受手术</a:t>
                </a:r>
                <a:endParaRPr kumimoji="1" lang="en-US" altLang="zh-CN" sz="2200" b="1">
                  <a:solidFill>
                    <a:schemeClr val="bg1"/>
                  </a:solidFill>
                  <a:latin typeface="+mj-ea"/>
                  <a:ea typeface="+mj-ea"/>
                </a:endParaRPr>
              </a:p>
            </p:txBody>
          </p:sp>
          <p:sp>
            <p:nvSpPr>
              <p:cNvPr id="240" name="Tencent" descr="{&quot;isTemplate&quot;:true,&quot;type&quot;:&quot;content&quot;,&quot;canOmit&quot;:true,&quot;range&quot;:0}"/>
              <p:cNvSpPr txBox="1"/>
              <p:nvPr/>
            </p:nvSpPr>
            <p:spPr>
              <a:xfrm>
                <a:off x="1176217" y="5561464"/>
                <a:ext cx="2520000" cy="104193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手术可能导致孕妇病情恶化，危及孕妇的生命安全</a:t>
                </a:r>
                <a:endParaRPr/>
              </a:p>
            </p:txBody>
          </p:sp>
          <p:sp>
            <p:nvSpPr>
              <p:cNvPr id="241" name="Tencent"/>
              <p:cNvSpPr/>
              <p:nvPr/>
            </p:nvSpPr>
            <p:spPr>
              <a:xfrm>
                <a:off x="2185187"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b="1">
                    <a:solidFill>
                      <a:schemeClr val="accent1"/>
                    </a:solidFill>
                    <a:latin typeface="+mj-ea"/>
                    <a:ea typeface="+mj-ea"/>
                  </a:rPr>
                  <a:t>01</a:t>
                </a:r>
                <a:endParaRPr/>
              </a:p>
            </p:txBody>
          </p:sp>
        </p:grpSp>
        <p:grpSp>
          <p:nvGrpSpPr>
            <p:cNvPr id="242" name="组合 241"/>
            <p:cNvGrpSpPr/>
            <p:nvPr/>
          </p:nvGrpSpPr>
          <p:grpSpPr>
            <a:xfrm>
              <a:off x="4656000" y="2144759"/>
              <a:ext cx="2880000" cy="4458640"/>
              <a:chOff x="4656000" y="2144759"/>
              <a:chExt cx="2880000" cy="4458640"/>
            </a:xfrm>
          </p:grpSpPr>
          <p:sp>
            <p:nvSpPr>
              <p:cNvPr id="243" name="椭圆 11" descr="{&quot;isTemplate&quot;:true,&quot;type&quot;:&quot;title&quot;,&quot;canOmit&quot;:false,&quot;range&quot;:0}"/>
              <p:cNvSpPr>
                <a:spLocks noChangeAspect="1"/>
              </p:cNvSpPr>
              <p:nvPr/>
            </p:nvSpPr>
            <p:spPr>
              <a:xfrm>
                <a:off x="4656000" y="2144759"/>
                <a:ext cx="2880000" cy="2880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孕妇生殖道感染、子宫畸形等生殖系统疾病，可能影响手术效果</a:t>
                </a:r>
                <a:endParaRPr kumimoji="1" lang="en-US" altLang="zh-CN" sz="2200" b="1">
                  <a:solidFill>
                    <a:schemeClr val="bg1"/>
                  </a:solidFill>
                  <a:latin typeface="+mj-ea"/>
                  <a:ea typeface="+mj-ea"/>
                </a:endParaRPr>
              </a:p>
            </p:txBody>
          </p:sp>
          <p:sp>
            <p:nvSpPr>
              <p:cNvPr id="244" name="Tencent" descr="{&quot;isTemplate&quot;:true,&quot;type&quot;:&quot;content&quot;,&quot;canOmit&quot;:true,&quot;range&quot;:0}"/>
              <p:cNvSpPr txBox="1"/>
              <p:nvPr/>
            </p:nvSpPr>
            <p:spPr>
              <a:xfrm>
                <a:off x="4836000" y="5561464"/>
                <a:ext cx="2520000" cy="104193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手术可能导致感染扩散，加重生殖系统疾病的病情</a:t>
                </a:r>
                <a:endParaRPr/>
              </a:p>
            </p:txBody>
          </p:sp>
          <p:sp>
            <p:nvSpPr>
              <p:cNvPr id="245" name="Tencent"/>
              <p:cNvSpPr/>
              <p:nvPr/>
            </p:nvSpPr>
            <p:spPr>
              <a:xfrm>
                <a:off x="5844970"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b="1">
                    <a:solidFill>
                      <a:schemeClr val="accent2"/>
                    </a:solidFill>
                    <a:latin typeface="+mj-ea"/>
                    <a:ea typeface="+mj-ea"/>
                  </a:rPr>
                  <a:t>02</a:t>
                </a:r>
                <a:endParaRPr/>
              </a:p>
            </p:txBody>
          </p:sp>
        </p:grpSp>
        <p:grpSp>
          <p:nvGrpSpPr>
            <p:cNvPr id="246" name="组合 245"/>
            <p:cNvGrpSpPr/>
            <p:nvPr/>
          </p:nvGrpSpPr>
          <p:grpSpPr>
            <a:xfrm>
              <a:off x="8315783" y="2144759"/>
              <a:ext cx="2880000" cy="4458640"/>
              <a:chOff x="8315783" y="2144759"/>
              <a:chExt cx="2880000" cy="4458640"/>
            </a:xfrm>
          </p:grpSpPr>
          <p:sp>
            <p:nvSpPr>
              <p:cNvPr id="247" name="椭圆 12" descr="{&quot;isTemplate&quot;:true,&quot;type&quot;:&quot;title&quot;,&quot;canOmit&quot;:false,&quot;range&quot;:0}"/>
              <p:cNvSpPr>
                <a:spLocks noChangeAspect="1"/>
              </p:cNvSpPr>
              <p:nvPr/>
            </p:nvSpPr>
            <p:spPr>
              <a:xfrm>
                <a:off x="8315783" y="2144759"/>
                <a:ext cx="2880000" cy="2880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孕妇怀孕不足12周，胎儿发育尚不稳定，减胎术可能导致流产</a:t>
                </a:r>
                <a:endParaRPr kumimoji="1" lang="en-US" altLang="zh-CN" sz="2200" b="1">
                  <a:solidFill>
                    <a:schemeClr val="bg1"/>
                  </a:solidFill>
                  <a:latin typeface="+mj-ea"/>
                  <a:ea typeface="+mj-ea"/>
                </a:endParaRPr>
              </a:p>
            </p:txBody>
          </p:sp>
          <p:sp>
            <p:nvSpPr>
              <p:cNvPr id="248" name="Tencent" descr="{&quot;isTemplate&quot;:true,&quot;type&quot;:&quot;content&quot;,&quot;canOmit&quot;:true,&quot;range&quot;:0}"/>
              <p:cNvSpPr txBox="1"/>
              <p:nvPr/>
            </p:nvSpPr>
            <p:spPr>
              <a:xfrm>
                <a:off x="8495783" y="5561464"/>
                <a:ext cx="2520000" cy="104193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手术风险较高，可能导致正常胎儿的流产</a:t>
                </a:r>
                <a:endParaRPr/>
              </a:p>
            </p:txBody>
          </p:sp>
          <p:sp>
            <p:nvSpPr>
              <p:cNvPr id="249" name="Tencent"/>
              <p:cNvSpPr/>
              <p:nvPr/>
            </p:nvSpPr>
            <p:spPr>
              <a:xfrm>
                <a:off x="9504753"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b="1">
                    <a:solidFill>
                      <a:schemeClr val="accent3"/>
                    </a:solidFill>
                    <a:latin typeface="+mj-ea"/>
                    <a:ea typeface="+mj-ea"/>
                  </a:rPr>
                  <a:t>03</a:t>
                </a:r>
                <a:endParaRPr/>
              </a:p>
            </p:txBody>
          </p:sp>
        </p:grpSp>
      </p:grpSp>
      <p:sp>
        <p:nvSpPr>
          <p:cNvPr id="250" name="Tencent" descr="{&quot;isTemplate&quot;:true,&quot;type&quot;:&quot;title&quot;,&quot;canOmit&quot;:false,&quot;range&quot;:0}"/>
          <p:cNvSpPr txBox="1"/>
          <p:nvPr/>
        </p:nvSpPr>
        <p:spPr>
          <a:xfrm>
            <a:off x="753805" y="643889"/>
            <a:ext cx="106997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3600" b="1">
                <a:latin typeface="微软雅黑"/>
                <a:ea typeface="微软雅黑"/>
              </a:rPr>
              <a:t>多胎妊娠减胎术的禁忌症</a:t>
            </a:r>
            <a:endParaRPr lang="en-US" sz="3600" b="1">
              <a:latin typeface="微软雅黑"/>
              <a:ea typeface="微软雅黑"/>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252" name="Tencent" descr="{&quot;isTemplate&quot;:true,&quot;type&quot;:&quot;title&quot;,&quot;canOmit&quot;:false,&quot;range&quot;:0}"/>
          <p:cNvSpPr txBox="1"/>
          <p:nvPr/>
        </p:nvSpPr>
        <p:spPr>
          <a:xfrm>
            <a:off x="753805" y="643889"/>
            <a:ext cx="106997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3600" b="1">
                <a:latin typeface="微软雅黑"/>
                <a:ea typeface="微软雅黑"/>
              </a:rPr>
              <a:t>适应症与禁忌症的权衡与判断</a:t>
            </a:r>
            <a:endParaRPr lang="en-US" sz="3600" b="1">
              <a:latin typeface="微软雅黑"/>
              <a:ea typeface="微软雅黑"/>
            </a:endParaRPr>
          </a:p>
        </p:txBody>
      </p:sp>
      <p:grpSp>
        <p:nvGrpSpPr>
          <p:cNvPr id="253" name="组合 252" descr="{&quot;isTemplate&quot;:true,&quot;type&quot;:&quot;list&quot;,&quot;alignment&quot;:&quot;left&quot;,&quot;alignmentVertical&quot;:&quot;top&quot;,&quot;canOmit&quot;:false,&quot;scalable&quot;:false,&quot;minItemsCount&quot;:-1}"/>
          <p:cNvGrpSpPr/>
          <p:nvPr/>
        </p:nvGrpSpPr>
        <p:grpSpPr>
          <a:xfrm>
            <a:off x="2826111" y="2144759"/>
            <a:ext cx="6539782" cy="4397325"/>
            <a:chOff x="2826110" y="2144759"/>
            <a:chExt cx="6539782" cy="4397325"/>
          </a:xfrm>
        </p:grpSpPr>
        <p:grpSp>
          <p:nvGrpSpPr>
            <p:cNvPr id="254" name="组合 253"/>
            <p:cNvGrpSpPr/>
            <p:nvPr/>
          </p:nvGrpSpPr>
          <p:grpSpPr>
            <a:xfrm>
              <a:off x="2826110" y="2144759"/>
              <a:ext cx="2880000" cy="4397325"/>
              <a:chOff x="2826109" y="2144759"/>
              <a:chExt cx="2880000" cy="4397325"/>
            </a:xfrm>
          </p:grpSpPr>
          <p:sp>
            <p:nvSpPr>
              <p:cNvPr id="255" name="椭圆 10" descr="{&quot;isTemplate&quot;:true,&quot;type&quot;:&quot;title&quot;,&quot;canOmit&quot;:false,&quot;range&quot;:0}"/>
              <p:cNvSpPr>
                <a:spLocks noChangeAspect="1"/>
              </p:cNvSpPr>
              <p:nvPr/>
            </p:nvSpPr>
            <p:spPr>
              <a:xfrm>
                <a:off x="2826109" y="2144759"/>
                <a:ext cx="2880000" cy="2880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医生应根据孕妇的具体情况，权衡利弊，判断是否适合进行减胎术</a:t>
                </a:r>
                <a:endParaRPr kumimoji="1" lang="en-US" altLang="zh-CN" sz="2200" b="1">
                  <a:solidFill>
                    <a:schemeClr val="bg1"/>
                  </a:solidFill>
                  <a:latin typeface="+mj-ea"/>
                  <a:ea typeface="+mj-ea"/>
                </a:endParaRPr>
              </a:p>
            </p:txBody>
          </p:sp>
          <p:sp>
            <p:nvSpPr>
              <p:cNvPr id="256" name="Tencent" descr="{&quot;isTemplate&quot;:true,&quot;type&quot;:&quot;content&quot;,&quot;canOmit&quot;:true,&quot;range&quot;:0}"/>
              <p:cNvSpPr txBox="1"/>
              <p:nvPr/>
            </p:nvSpPr>
            <p:spPr>
              <a:xfrm>
                <a:off x="3006109" y="5561464"/>
                <a:ext cx="2520950" cy="98062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考虑孕妇的病情、年龄、孕产史等因素，评估手术的适应性和风险</a:t>
                </a:r>
                <a:endParaRPr/>
              </a:p>
            </p:txBody>
          </p:sp>
          <p:sp>
            <p:nvSpPr>
              <p:cNvPr id="257" name="Tencent"/>
              <p:cNvSpPr/>
              <p:nvPr/>
            </p:nvSpPr>
            <p:spPr>
              <a:xfrm>
                <a:off x="4015079"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b="1">
                    <a:solidFill>
                      <a:schemeClr val="accent1"/>
                    </a:solidFill>
                    <a:latin typeface="+mj-ea"/>
                    <a:ea typeface="+mj-ea"/>
                  </a:rPr>
                  <a:t>01</a:t>
                </a:r>
                <a:endParaRPr/>
              </a:p>
            </p:txBody>
          </p:sp>
        </p:grpSp>
        <p:grpSp>
          <p:nvGrpSpPr>
            <p:cNvPr id="258" name="组合 257"/>
            <p:cNvGrpSpPr/>
            <p:nvPr/>
          </p:nvGrpSpPr>
          <p:grpSpPr>
            <a:xfrm>
              <a:off x="6485892" y="2144759"/>
              <a:ext cx="2880000" cy="4397325"/>
              <a:chOff x="6485892" y="2144759"/>
              <a:chExt cx="2880000" cy="4397325"/>
            </a:xfrm>
          </p:grpSpPr>
          <p:sp>
            <p:nvSpPr>
              <p:cNvPr id="259" name="椭圆 11" descr="{&quot;isTemplate&quot;:true,&quot;type&quot;:&quot;title&quot;,&quot;canOmit&quot;:false,&quot;range&quot;:0}"/>
              <p:cNvSpPr>
                <a:spLocks noChangeAspect="1"/>
              </p:cNvSpPr>
              <p:nvPr/>
            </p:nvSpPr>
            <p:spPr>
              <a:xfrm>
                <a:off x="6485892" y="2144759"/>
                <a:ext cx="2880000" cy="2880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孕妇和家属应充分了解手术的适应症和禁忌症，积极参与决策</a:t>
                </a:r>
                <a:endParaRPr kumimoji="1" lang="en-US" altLang="zh-CN" sz="2200" b="1">
                  <a:solidFill>
                    <a:schemeClr val="bg1"/>
                  </a:solidFill>
                  <a:latin typeface="+mj-ea"/>
                  <a:ea typeface="+mj-ea"/>
                </a:endParaRPr>
              </a:p>
            </p:txBody>
          </p:sp>
          <p:sp>
            <p:nvSpPr>
              <p:cNvPr id="260" name="Tencent" descr="{&quot;isTemplate&quot;:true,&quot;type&quot;:&quot;content&quot;,&quot;canOmit&quot;:true,&quot;range&quot;:0}"/>
              <p:cNvSpPr txBox="1"/>
              <p:nvPr/>
            </p:nvSpPr>
            <p:spPr>
              <a:xfrm>
                <a:off x="6665892" y="5561464"/>
                <a:ext cx="2520950" cy="98062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了解手术的可能风险和收益，做出明智的选择</a:t>
                </a:r>
                <a:endParaRPr/>
              </a:p>
            </p:txBody>
          </p:sp>
          <p:sp>
            <p:nvSpPr>
              <p:cNvPr id="261" name="Tencent"/>
              <p:cNvSpPr/>
              <p:nvPr/>
            </p:nvSpPr>
            <p:spPr>
              <a:xfrm>
                <a:off x="7674862"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b="1">
                    <a:solidFill>
                      <a:schemeClr val="accent2"/>
                    </a:solidFill>
                    <a:latin typeface="+mj-ea"/>
                    <a:ea typeface="+mj-ea"/>
                  </a:rPr>
                  <a:t>02</a:t>
                </a:r>
                <a:endParaRPr/>
              </a:p>
            </p:txBody>
          </p:sp>
        </p:gr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92698" y="4923294"/>
            <a:ext cx="11226020"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多胎妊娠减胎术的方法与技术</a:t>
            </a:r>
            <a:endParaRPr/>
          </a:p>
        </p:txBody>
      </p:sp>
      <p:sp>
        <p:nvSpPr>
          <p:cNvPr id="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03</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11" name="组合 10"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12" name="组合 11"/>
            <p:cNvGrpSpPr/>
            <p:nvPr/>
          </p:nvGrpSpPr>
          <p:grpSpPr>
            <a:xfrm>
              <a:off x="685801" y="3146904"/>
              <a:ext cx="4207178" cy="3287791"/>
              <a:chOff x="685801" y="3146904"/>
              <a:chExt cx="4207178" cy="3287791"/>
            </a:xfrm>
          </p:grpSpPr>
          <p:sp>
            <p:nvSpPr>
              <p:cNvPr id="13"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经腹减胎术：通过腹部穿刺，将药物注入胎儿心脏或肺部，使胎儿死亡</a:t>
                </a:r>
                <a:endParaRPr kumimoji="1" lang="en-US" altLang="zh-CN" sz="1800" b="1">
                  <a:solidFill>
                    <a:schemeClr val="bg1"/>
                  </a:solidFill>
                  <a:latin typeface="+mj-ea"/>
                  <a:ea typeface="+mj-ea"/>
                </a:endParaRPr>
              </a:p>
            </p:txBody>
          </p:sp>
          <p:sp>
            <p:nvSpPr>
              <p:cNvPr id="14" name="Tencent" descr="{&quot;isTemplate&quot;:true,&quot;type&quot;:&quot;content&quot;,&quot;canOmit&quot;:true,&quot;range&quot;:0}"/>
              <p:cNvSpPr txBox="1"/>
              <p:nvPr/>
            </p:nvSpPr>
            <p:spPr>
              <a:xfrm>
                <a:off x="909877"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这是最常用的减胎术方法，适用于妊娠14周以上的孕妇</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手术创伤较小，术后恢复较快</a:t>
                </a:r>
                <a:endParaRPr/>
              </a:p>
            </p:txBody>
          </p:sp>
        </p:grpSp>
        <p:grpSp>
          <p:nvGrpSpPr>
            <p:cNvPr id="15" name="组合 14"/>
            <p:cNvGrpSpPr/>
            <p:nvPr/>
          </p:nvGrpSpPr>
          <p:grpSpPr>
            <a:xfrm>
              <a:off x="4408278" y="3146904"/>
              <a:ext cx="3798485" cy="3287791"/>
              <a:chOff x="4408278" y="3146904"/>
              <a:chExt cx="3798485" cy="3287791"/>
            </a:xfrm>
          </p:grpSpPr>
          <p:sp>
            <p:nvSpPr>
              <p:cNvPr id="16"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经阴道减胎术：通过阴道穿刺，将药物注入胎儿心脏或肺部，使胎儿死亡</a:t>
                </a:r>
                <a:endParaRPr kumimoji="1" lang="en-US" altLang="zh-CN" sz="1800" b="1">
                  <a:solidFill>
                    <a:schemeClr val="bg1"/>
                  </a:solidFill>
                  <a:latin typeface="+mj-ea"/>
                  <a:ea typeface="+mj-ea"/>
                </a:endParaRPr>
              </a:p>
            </p:txBody>
          </p:sp>
          <p:sp>
            <p:nvSpPr>
              <p:cNvPr id="17" name="Tencent" descr="{&quot;isTemplate&quot;:true,&quot;type&quot;:&quot;content&quot;,&quot;canOmit&quot;:true,&quot;range&quot;:0}"/>
              <p:cNvSpPr txBox="1"/>
              <p:nvPr/>
            </p:nvSpPr>
            <p:spPr>
              <a:xfrm>
                <a:off x="4444300"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适用于妊娠12周至14周之间的孕妇</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手术创伤较小，术后恢复较快</a:t>
                </a:r>
                <a:endParaRPr/>
              </a:p>
            </p:txBody>
          </p:sp>
        </p:grpSp>
        <p:grpSp>
          <p:nvGrpSpPr>
            <p:cNvPr id="18" name="组合 17"/>
            <p:cNvGrpSpPr/>
            <p:nvPr/>
          </p:nvGrpSpPr>
          <p:grpSpPr>
            <a:xfrm>
              <a:off x="7707715" y="3146904"/>
              <a:ext cx="3798485" cy="3287791"/>
              <a:chOff x="7707715" y="3146904"/>
              <a:chExt cx="3798485" cy="3287791"/>
            </a:xfrm>
          </p:grpSpPr>
          <p:sp>
            <p:nvSpPr>
              <p:cNvPr id="19"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胎儿镜减胎术：通过胎儿镜将药物注入胎儿心脏或肺部，使胎儿死亡</a:t>
                </a:r>
                <a:endParaRPr kumimoji="1" lang="en-US" altLang="zh-CN" sz="1800" b="1">
                  <a:solidFill>
                    <a:schemeClr val="bg1"/>
                  </a:solidFill>
                  <a:latin typeface="+mj-ea"/>
                  <a:ea typeface="+mj-ea"/>
                </a:endParaRPr>
              </a:p>
            </p:txBody>
          </p:sp>
          <p:sp>
            <p:nvSpPr>
              <p:cNvPr id="20" name="Tencent" descr="{&quot;isTemplate&quot;:true,&quot;type&quot;:&quot;content&quot;,&quot;canOmit&quot;:true,&quot;range&quot;:0}"/>
              <p:cNvSpPr txBox="1"/>
              <p:nvPr/>
            </p:nvSpPr>
            <p:spPr>
              <a:xfrm>
                <a:off x="7978723"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适用于妊娠16周以上的孕妇</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可以直接观察胎儿的情况，准确地将药物注入目标部位</a:t>
                </a:r>
                <a:endParaRPr/>
              </a:p>
            </p:txBody>
          </p:sp>
        </p:grpSp>
      </p:grpSp>
      <p:sp>
        <p:nvSpPr>
          <p:cNvPr id="21"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多胎妊娠减胎术的常用方法</a:t>
            </a:r>
            <a:endParaRPr lang="en-US" sz="2800" b="1">
              <a:latin typeface="微软雅黑"/>
              <a:ea typeface="微软雅黑"/>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23" name="Tencent" descr="{&quot;isTemplate&quot;:true,&quot;type&quot;:&quot;title&quot;,&quot;canOmit&quot;:false,&quot;range&quot;:0}"/>
          <p:cNvSpPr txBox="1"/>
          <p:nvPr/>
        </p:nvSpPr>
        <p:spPr>
          <a:xfrm>
            <a:off x="571500" y="4106722"/>
            <a:ext cx="436880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多胎妊娠减胎术的技术进展</a:t>
            </a:r>
            <a:endParaRPr lang="en-US" sz="3600" b="1">
              <a:latin typeface="微软雅黑"/>
              <a:ea typeface="微软雅黑"/>
            </a:endParaRPr>
          </a:p>
        </p:txBody>
      </p:sp>
      <p:sp>
        <p:nvSpPr>
          <p:cNvPr id="24" name="Tencent" descr="{&quot;isTemplate&quot;:true,&quot;type&quot;:&quot;content&quot;,&quot;canOmit&quot;:true,&quot;range&quot;:0}"/>
          <p:cNvSpPr txBox="1"/>
          <p:nvPr/>
        </p:nvSpPr>
        <p:spPr>
          <a:xfrm>
            <a:off x="4936236" y="4099560"/>
            <a:ext cx="6480000" cy="2159524"/>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随着医学技术的不断发展，减胎术的方法和技术也在不断改进</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新的药物和手术技术的应用，提高了手术的成功率和安全性</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胎儿影像技术的进步，使得医生可以更准确地判断胎儿的情况，提高手术效果</a:t>
            </a:r>
            <a:endParaRPr/>
          </a:p>
        </p:txBody>
      </p:sp>
      <p:pic>
        <p:nvPicPr>
          <p:cNvPr id="25" name="图片 2" descr="{&quot;isTemplate&quot;:true,&quot;type&quot;:&quot;image&quot;,&quot;canOmit&quot;:false}"/>
          <p:cNvPicPr>
            <a:picLocks noChangeAspect="1"/>
          </p:cNvPicPr>
          <p:nvPr/>
        </p:nvPicPr>
        <p:blipFill>
          <a:blip r:embed="rId2"/>
          <a:srcRect t="25000" b="25000"/>
          <a:stretch>
            <a:fillRect/>
          </a:stretch>
        </p:blipFill>
        <p:spPr>
          <a:xfrm>
            <a:off x="0" y="0"/>
            <a:ext cx="12192000" cy="3429000"/>
          </a:xfrm>
          <a:prstGeom prst="rect">
            <a:avLst/>
          </a:prstGeom>
        </p:spPr>
      </p:pic>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27" name="Tencent" descr="{&quot;isTemplate&quot;:true,&quot;type&quot;:&quot;title&quot;,&quot;canOmit&quot;:false,&quot;range&quot;:0}"/>
          <p:cNvSpPr txBox="1"/>
          <p:nvPr/>
        </p:nvSpPr>
        <p:spPr>
          <a:xfrm>
            <a:off x="571500"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各种减胎术方法的优缺点与选择</a:t>
            </a:r>
            <a:endParaRPr lang="en-US" sz="3600" b="1">
              <a:latin typeface="微软雅黑"/>
              <a:ea typeface="微软雅黑"/>
            </a:endParaRPr>
          </a:p>
        </p:txBody>
      </p:sp>
      <p:sp>
        <p:nvSpPr>
          <p:cNvPr id="28" name="Tencent" descr="{&quot;isTemplate&quot;:true,&quot;type&quot;:&quot;content&quot;,&quot;canOmit&quot;:true,&quot;range&quot;:0}"/>
          <p:cNvSpPr txBox="1"/>
          <p:nvPr/>
        </p:nvSpPr>
        <p:spPr>
          <a:xfrm>
            <a:off x="571500" y="3429000"/>
            <a:ext cx="6480000" cy="3069432"/>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经腹减胎术</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优点：手术创伤较小，术后恢复较快</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缺点：需要穿透孕妇的腹壁，可能增加感染的风险</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经阴道减胎术</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优点：手术创伤较小，术后恢复较快</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缺点：阴道穿刺可能引起阴道出血和感染</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胎儿镜减胎术</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优点：可以直接观察胎儿的情况，准确地将药物注入目标部位</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缺点：手术技术要求较高，可能发生胎儿镜损伤胎儿的并发症</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医生应根据孕妇的具体情况和医生的技术特长，选择合适的减胎术方法</a:t>
            </a:r>
            <a:endParaRPr/>
          </a:p>
        </p:txBody>
      </p:sp>
      <p:cxnSp>
        <p:nvCxnSpPr>
          <p:cNvPr id="29" name="直线连接符 9"/>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30" name="图片 1" descr="{&quot;isTemplate&quot;:true,&quot;type&quot;:&quot;image&quot;,&quot;canOmit&quot;:false,&quot;range&quot;:0}"/>
          <p:cNvPicPr>
            <a:picLocks noChangeAspect="1"/>
          </p:cNvPicPr>
          <p:nvPr/>
        </p:nvPicPr>
        <p:blipFill>
          <a:blip r:embed="rId2"/>
          <a:srcRect l="30807" r="30807"/>
          <a:stretch>
            <a:fillRect/>
          </a:stretch>
        </p:blipFill>
        <p:spPr>
          <a:xfrm>
            <a:off x="7512001" y="0"/>
            <a:ext cx="4679999" cy="6858000"/>
          </a:xfrm>
          <a:prstGeom prst="rect">
            <a:avLst/>
          </a:prstGeom>
        </p:spPr>
      </p:pic>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https://d.book118.com/325344142304011110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mountain_green">
      <a:dk1>
        <a:srgbClr val="000000"/>
      </a:dk1>
      <a:lt1>
        <a:srgbClr val="FFFFFF"/>
      </a:lt1>
      <a:dk2>
        <a:srgbClr val="193223"/>
      </a:dk2>
      <a:lt2>
        <a:srgbClr val="E2FBE6"/>
      </a:lt2>
      <a:accent1>
        <a:srgbClr val="279D41"/>
      </a:accent1>
      <a:accent2>
        <a:srgbClr val="72D679"/>
      </a:accent2>
      <a:accent3>
        <a:srgbClr val="44B25F"/>
      </a:accent3>
      <a:accent4>
        <a:srgbClr val="127841"/>
      </a:accent4>
      <a:accent5>
        <a:srgbClr val="7AC75C"/>
      </a:accent5>
      <a:accent6>
        <a:srgbClr val="4BA32A"/>
      </a:accent6>
      <a:hlink>
        <a:srgbClr val="175CEB"/>
      </a:hlink>
      <a:folHlink>
        <a:srgbClr val="81868F"/>
      </a:folHlink>
    </a:clrScheme>
    <a:fontScheme name="Arial Black-Arial">
      <a:majorFont>
        <a:latin typeface="Arial Black"/>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14</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14</vt:i4>
      </vt:variant>
    </vt:vector>
  </HeadingPairs>
  <TitlesOfParts>
    <vt:vector baseType="lpstr" size="23">
      <vt:lpstr>Arial</vt:lpstr>
      <vt:lpstr>Calibri</vt:lpstr>
      <vt:lpstr>Arial Black</vt:lpstr>
      <vt:lpstr>微软雅黑</vt:lpstr>
      <vt:lpstr>黑体</vt:lpstr>
      <vt:lpstr>Microsoft YaHei</vt:lpstr>
      <vt:lpstr>Microsoft YaHei Light</vt:lpstr>
      <vt:lpstr>Microsoft Yahei</vt:lpstr>
      <vt:lpstr>Office Theme</vt:lpstr>
      <vt:lpstr>多胎妊娠减胎术的方法</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2024-09-16T05:52:23.305</cp:lastPrinted>
  <dcterms:created xsi:type="dcterms:W3CDTF">2024-09-15T21:52:23Z</dcterms:created>
  <dcterms:modified xsi:type="dcterms:W3CDTF">2024-09-15T21:52:25Z</dcterms:modified>
</cp:coreProperties>
</file>