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C0DD7-4990-4795-9573-E55FCFDA4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8A329-DCDA-4063-A6E9-2C6A9AD29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695F5-2130-4B95-B2BB-F24F2FD3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F7E20-4615-4CCB-8C2C-FD0A8BE36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B707A-DE93-476D-BF42-15AA0743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CF136-8667-4134-8200-65AA42CAE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5D3AD-7FD6-4311-BEA5-4D6333F8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21077-7FE5-4566-A3EE-1E3E97BD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50836-F005-4853-8317-E622827F2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0055B-6A0B-4A10-9F9C-B0C61D057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09599-0B75-4EAE-BF6E-B7E136C9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30221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518751" y="2998504"/>
            <a:ext cx="5161915" cy="58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混凝土膨胀剂行业</a:t>
            </a: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0770"/>
            <a:ext cx="1814829" cy="3197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3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6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1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行业技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4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行业风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行业前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176218" y="1362504"/>
            <a:ext cx="1847214" cy="2237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536710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D44C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6940"/>
              </a:lnSpc>
            </a:pPr>
            <a:endParaRPr lang="Arial" altLang="Arial" sz="100"/>
          </a:p>
          <a:p>
            <a:pPr marL="2286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51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根据不同的化学成分和用途，混凝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</a:t>
            </a:r>
            <a:endParaRPr lang="Microsoft YaHei" altLang="Microsoft YaHei" sz="1300"/>
          </a:p>
          <a:p>
            <a:pPr marL="229239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膨胀剂可分为不同类型，如硫铝酸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</a:t>
            </a:r>
            <a:endParaRPr lang="Microsoft YaHei" altLang="Microsoft YaHei" sz="1300"/>
          </a:p>
          <a:p>
            <a:pPr marL="230268" algn="l" rtl="0" eaLnBrk="0">
              <a:lnSpc>
                <a:spcPts val="2421"/>
              </a:lnSpc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型、氧化钙型等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" name="textbox 11"/>
          <p:cNvSpPr/>
          <p:nvPr/>
        </p:nvSpPr>
        <p:spPr>
          <a:xfrm>
            <a:off x="644764" y="1460539"/>
            <a:ext cx="276669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33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3042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混凝土膨胀剂是一种用于混凝土制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1300"/>
          </a:p>
          <a:p>
            <a:pPr marL="199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的添加剂，主要成分为硫铝酸盐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化钙等矿物质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3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7823483" y="1529857"/>
            <a:ext cx="3223895" cy="425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53"/>
              </a:lnSpc>
            </a:pPr>
            <a:endParaRPr lang="Arial" altLang="Arial" sz="100"/>
          </a:p>
          <a:p>
            <a:pPr marL="54974" algn="l" rtl="0" eaLnBrk="0">
              <a:lnSpc>
                <a:spcPct val="91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marL="12890" indent="-190" algn="l" rtl="0" eaLnBrk="0">
              <a:lnSpc>
                <a:spcPct val="186000"/>
              </a:lnSpc>
              <a:spcBef>
                <a:spcPts val="455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全球混凝土膨胀剂市场规模不断扩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础设施建设和房地产市场的持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续发展，市场需求持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增长。</a:t>
            </a:r>
            <a:endParaRPr lang="Microsoft YaHei" altLang="Microsoft YaHei" sz="15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55850" algn="l" rtl="0" eaLnBrk="0">
              <a:lnSpc>
                <a:spcPct val="93000"/>
              </a:lnSpc>
              <a:spcBef>
                <a:spcPts val="510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17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08140" indent="-190" algn="l" rtl="0" eaLnBrk="0">
              <a:lnSpc>
                <a:spcPct val="186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几年，随着全球经济的复苏和新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兴市场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的崛起，混凝土膨胀剂行业将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继续保持稳定增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3" name="textbox 63"/>
          <p:cNvSpPr/>
          <p:nvPr/>
        </p:nvSpPr>
        <p:spPr>
          <a:xfrm>
            <a:off x="1402054" y="5082344"/>
            <a:ext cx="8939530" cy="234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混凝土膨胀剂在混凝土中起到补偿收缩、抗裂、防渗等作用，对提高混凝土性</a:t>
            </a:r>
            <a:r>
              <a:rPr sz="1500" spc="-2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和工程质量具有重要作用。</a:t>
            </a:r>
            <a:endParaRPr lang="Microsoft YaHei" altLang="Microsoft YaHei" sz="1500"/>
          </a:p>
        </p:txBody>
      </p:sp>
      <p:sp>
        <p:nvSpPr>
          <p:cNvPr id="64" name="textbox 64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与作用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5" name="textbox 85"/>
          <p:cNvSpPr/>
          <p:nvPr/>
        </p:nvSpPr>
        <p:spPr>
          <a:xfrm>
            <a:off x="1414247" y="2387911"/>
            <a:ext cx="6463029" cy="234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混凝土膨胀剂是混凝土制造中不可或缺的添加剂之一，其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业地位日益重要。</a:t>
            </a:r>
            <a:endParaRPr lang="Microsoft YaHei" altLang="Microsoft YaHei" sz="15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87" name="picture 8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1415035" y="1630116"/>
            <a:ext cx="53340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3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000"/>
          </a:p>
        </p:txBody>
      </p:sp>
      <p:sp>
        <p:nvSpPr>
          <p:cNvPr id="89" name="textbox 89"/>
          <p:cNvSpPr/>
          <p:nvPr/>
        </p:nvSpPr>
        <p:spPr>
          <a:xfrm>
            <a:off x="1403099" y="4349443"/>
            <a:ext cx="533400" cy="301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1" name="textbox 91"/>
          <p:cNvSpPr/>
          <p:nvPr/>
        </p:nvSpPr>
        <p:spPr>
          <a:xfrm>
            <a:off x="4719018" y="1365552"/>
            <a:ext cx="2761614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4"/>
              </a:lnSpc>
            </a:pPr>
            <a:endParaRPr lang="Arial" altLang="Arial" sz="100"/>
          </a:p>
          <a:p>
            <a:pPr marL="993910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行业市场分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9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textbox 94"/>
            <p:cNvSpPr/>
            <p:nvPr/>
          </p:nvSpPr>
          <p:spPr>
            <a:xfrm>
              <a:off x="372220" y="385233"/>
              <a:ext cx="2689860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568"/>
                </a:lnSpc>
              </a:pPr>
              <a:endParaRPr lang="Arial" altLang="Arial" sz="100"/>
            </a:p>
            <a:p>
              <a:pPr marL="54418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求结构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混凝土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膨胀剂市场需求结构多样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化，不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同类型、不同性能指标的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膨胀剂产品满足不同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程需求。</a:t>
              </a:r>
              <a:endParaRPr lang="Microsoft YaHei" altLang="Microsoft YaHei" sz="1500"/>
            </a:p>
          </p:txBody>
        </p:sp>
        <p:pic>
          <p:nvPicPr>
            <p:cNvPr id="95" name="picture 9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9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9000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textbox 97"/>
            <p:cNvSpPr/>
            <p:nvPr/>
          </p:nvSpPr>
          <p:spPr>
            <a:xfrm>
              <a:off x="373362" y="385528"/>
              <a:ext cx="2688589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32"/>
                </a:lnSpc>
              </a:pPr>
              <a:endParaRPr lang="Arial" altLang="Arial" sz="100"/>
            </a:p>
            <a:p>
              <a:pPr marL="543046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求增长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7810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随着基础设施建设和房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地产市场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的持续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发展，对混凝土膨胀剂的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需求呈现稳步增长趋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98" name="picture 9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9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9000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textbox 100"/>
            <p:cNvSpPr/>
            <p:nvPr/>
          </p:nvSpPr>
          <p:spPr>
            <a:xfrm>
              <a:off x="371838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957"/>
                </a:lnSpc>
              </a:pPr>
              <a:endParaRPr lang="Arial" altLang="Arial" sz="100"/>
            </a:p>
            <a:p>
              <a:pPr marL="24929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市场需求区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混凝土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膨胀剂市场需求主要集中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济发达地区，如东部沿海城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市和部分内陆大中城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01" name="picture 10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02" name="textbox 102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textbox 124"/>
          <p:cNvSpPr/>
          <p:nvPr/>
        </p:nvSpPr>
        <p:spPr>
          <a:xfrm>
            <a:off x="5762557" y="1490219"/>
            <a:ext cx="5548629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4"/>
              </a:lnSpc>
            </a:pPr>
            <a:endParaRPr lang="Arial" altLang="Arial" sz="100"/>
          </a:p>
          <a:p>
            <a:pPr marL="2161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争激烈</a:t>
            </a:r>
            <a:endParaRPr lang="Microsoft YaHei" altLang="Microsoft YaHei" sz="2300"/>
          </a:p>
          <a:p>
            <a:pPr marL="12700" indent="1333" algn="l" rtl="0" eaLnBrk="0">
              <a:lnSpc>
                <a:spcPct val="123000"/>
              </a:lnSpc>
              <a:spcBef>
                <a:spcPts val="10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膨胀剂行业内企业数量众多，市场集中度较低，竞争较为激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8406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marL="15747" indent="8001" algn="l" rtl="0" eaLnBrk="0">
              <a:lnSpc>
                <a:spcPct val="122000"/>
              </a:lnSpc>
              <a:spcBef>
                <a:spcPts val="108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品牌知名度和口碑成为市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场竞争的重要因素，部分知名品牌在市场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上占据一定优势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5709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3271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创新和产品差异化成为企业提高竞争力的关键手段，部分企业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通过研发新产品和改进生产工艺来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提升竞争力。</a:t>
            </a:r>
            <a:endParaRPr lang="Microsoft YaHei" altLang="Microsoft YaHei" sz="15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125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FFFBE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8" name="textbox 128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FFA7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6187940" y="5072434"/>
            <a:ext cx="5166995" cy="1058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产业整合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3504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企业通过兼并重组、合作共赢等方式实现产业整合，提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26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高产业集中度，促进行业健康发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7" name="textbox 157"/>
          <p:cNvSpPr/>
          <p:nvPr/>
        </p:nvSpPr>
        <p:spPr>
          <a:xfrm>
            <a:off x="6186649" y="3878747"/>
            <a:ext cx="516826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业加大技术研发投入，推动产品技术创新和升级换代，提高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22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产品质量和附加值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6188173" y="2215793"/>
            <a:ext cx="5166995" cy="57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03"/>
              </a:lnSpc>
            </a:pPr>
            <a:endParaRPr lang="Arial" altLang="Arial" sz="100"/>
          </a:p>
          <a:p>
            <a:pPr marL="21844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，绿色环保型混凝土膨胀剂成为行业发展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ts val="1610"/>
              </a:lnSpc>
              <a:spcBef>
                <a:spcPts val="3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9" name="textbox 159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textbox 18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textbox 18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8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textbox 18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86" name="textbox 186"/>
          <p:cNvSpPr/>
          <p:nvPr/>
        </p:nvSpPr>
        <p:spPr>
          <a:xfrm>
            <a:off x="6188959" y="3410472"/>
            <a:ext cx="838200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9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术创新</a:t>
            </a:r>
            <a:endParaRPr lang="Microsoft YaHei" altLang="Microsoft YaHei" sz="1600"/>
          </a:p>
        </p:txBody>
      </p:sp>
      <p:sp>
        <p:nvSpPr>
          <p:cNvPr id="187" name="textbox 187"/>
          <p:cNvSpPr/>
          <p:nvPr/>
        </p:nvSpPr>
        <p:spPr>
          <a:xfrm>
            <a:off x="6187940" y="1759681"/>
            <a:ext cx="839469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2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9" name="textbox 189"/>
          <p:cNvSpPr/>
          <p:nvPr/>
        </p:nvSpPr>
        <p:spPr>
          <a:xfrm>
            <a:off x="4719018" y="1365552"/>
            <a:ext cx="2761614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4"/>
              </a:lnSpc>
            </a:pPr>
            <a:endParaRPr lang="Arial" altLang="Arial" sz="100"/>
          </a:p>
          <a:p>
            <a:pPr marL="993910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行业政策环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91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D33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FFFBE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4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textbox 195"/>
          <p:cNvSpPr/>
          <p:nvPr/>
        </p:nvSpPr>
        <p:spPr>
          <a:xfrm>
            <a:off x="8254022" y="4631416"/>
            <a:ext cx="3281679" cy="813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5"/>
              </a:lnSpc>
            </a:pPr>
            <a:endParaRPr lang="Arial" altLang="Arial" sz="100"/>
          </a:p>
          <a:p>
            <a:pPr marL="13729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政府和行业协会积极推动混凝土膨胀剂行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300"/>
          </a:p>
          <a:p>
            <a:pPr marL="13386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标准的制定，以提高产品质量和规范市场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秩</a:t>
            </a:r>
            <a:endParaRPr lang="Microsoft YaHei" altLang="Microsoft YaHei" sz="1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2700" algn="l" rtl="0" eaLnBrk="0">
              <a:lnSpc>
                <a:spcPts val="1336"/>
              </a:lnSpc>
              <a:spcBef>
                <a:spcPts val="1"/>
              </a:spcBef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序</a:t>
            </a: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96" name="textbox 196"/>
          <p:cNvSpPr/>
          <p:nvPr/>
        </p:nvSpPr>
        <p:spPr>
          <a:xfrm>
            <a:off x="7108305" y="2250273"/>
            <a:ext cx="3796665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5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各地方政府也根据实际情况，制定了相应的政策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92"/>
              </a:lnSpc>
            </a:pPr>
            <a:endParaRPr lang="Arial" altLang="Arial" sz="100"/>
          </a:p>
          <a:p>
            <a:pPr marL="13386" algn="l" rtl="0" eaLnBrk="0">
              <a:lnSpc>
                <a:spcPct val="95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施，支持当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地混凝土膨胀剂企业的发展。</a:t>
            </a:r>
            <a:endParaRPr lang="Microsoft YaHei" altLang="Microsoft YaHei" sz="1300"/>
          </a:p>
        </p:txBody>
      </p:sp>
      <p:sp>
        <p:nvSpPr>
          <p:cNvPr id="197" name="textbox 197"/>
          <p:cNvSpPr/>
          <p:nvPr/>
        </p:nvSpPr>
        <p:spPr>
          <a:xfrm>
            <a:off x="982531" y="3425640"/>
            <a:ext cx="328104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政府出台了一系列政策，鼓励混凝土膨胀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</a:t>
            </a:r>
            <a:endParaRPr lang="Microsoft YaHei" altLang="Microsoft YaHei" sz="1300"/>
          </a:p>
          <a:p>
            <a:pPr marL="13042" algn="l" rtl="0" eaLnBrk="0">
              <a:lnSpc>
                <a:spcPts val="2429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业的发展，包括税收优惠、财政补贴等。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892244" y="331596"/>
            <a:ext cx="2625725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020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持情况</a:t>
            </a:r>
            <a:endParaRPr lang="Microsoft YaHei" altLang="Microsoft YaHei" sz="3000"/>
          </a:p>
        </p:txBody>
      </p:sp>
      <p:sp>
        <p:nvSpPr>
          <p:cNvPr id="199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FF6D1B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textbox 200"/>
          <p:cNvSpPr/>
          <p:nvPr/>
        </p:nvSpPr>
        <p:spPr>
          <a:xfrm>
            <a:off x="7111876" y="1402091"/>
            <a:ext cx="1793239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2300"/>
          </a:p>
        </p:txBody>
      </p:sp>
      <p:sp>
        <p:nvSpPr>
          <p:cNvPr id="201" name="textbox 201"/>
          <p:cNvSpPr/>
          <p:nvPr/>
        </p:nvSpPr>
        <p:spPr>
          <a:xfrm>
            <a:off x="8244296" y="3695629"/>
            <a:ext cx="1793239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行业标准制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2300"/>
          </a:p>
        </p:txBody>
      </p:sp>
      <p:sp>
        <p:nvSpPr>
          <p:cNvPr id="202" name="textbox 202"/>
          <p:cNvSpPr/>
          <p:nvPr/>
        </p:nvSpPr>
        <p:spPr>
          <a:xfrm>
            <a:off x="996666" y="2490444"/>
            <a:ext cx="1780539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家政策支持</a:t>
            </a:r>
            <a:endParaRPr lang="Microsoft YaHei" altLang="Microsoft YaHei" sz="2300"/>
          </a:p>
        </p:txBody>
      </p:sp>
      <p:sp>
        <p:nvSpPr>
          <p:cNvPr id="203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FFE2D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FFFBE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6D1B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6D1B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6D1B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6D1B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3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6D1B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6D1B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6D1B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6D1B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229" name="textbox 229"/>
          <p:cNvSpPr/>
          <p:nvPr/>
        </p:nvSpPr>
        <p:spPr>
          <a:xfrm>
            <a:off x="5163132" y="1294831"/>
            <a:ext cx="6264909" cy="1488439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6099"/>
              </a:lnSpc>
            </a:pPr>
            <a:endParaRPr lang="Arial" altLang="Arial" sz="100"/>
          </a:p>
          <a:p>
            <a:pPr marL="589097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585219" indent="1523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支持有利于企业加大技术研发投入，推动混凝土膨胀剂技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术的创新和发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0" name="textbox 230"/>
          <p:cNvSpPr/>
          <p:nvPr/>
        </p:nvSpPr>
        <p:spPr>
          <a:xfrm>
            <a:off x="5163132" y="2945065"/>
            <a:ext cx="6264909" cy="1487169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588506" algn="l" rtl="0" eaLnBrk="0">
              <a:lnSpc>
                <a:spcPct val="92000"/>
              </a:lnSpc>
              <a:spcBef>
                <a:spcPts val="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扩大市场需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588267" indent="-1523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鼓励措施可以刺激市场需求，增加混凝土膨胀剂产品的应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用领域和用量。</a:t>
            </a:r>
            <a:endParaRPr lang="Microsoft YaHei" altLang="Microsoft YaHei" sz="1500"/>
          </a:p>
        </p:txBody>
      </p:sp>
      <p:sp>
        <p:nvSpPr>
          <p:cNvPr id="231" name="textbox 231"/>
          <p:cNvSpPr/>
          <p:nvPr/>
        </p:nvSpPr>
        <p:spPr>
          <a:xfrm>
            <a:off x="5163132" y="4595300"/>
            <a:ext cx="6264909" cy="1487805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8772"/>
              </a:lnSpc>
            </a:pPr>
            <a:endParaRPr lang="Arial" altLang="Arial" sz="100"/>
          </a:p>
          <a:p>
            <a:pPr marL="58762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规范市场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6741"/>
              </a:lnSpc>
            </a:pPr>
            <a:endParaRPr lang="Arial" altLang="Arial" sz="100"/>
          </a:p>
          <a:p>
            <a:pPr marL="587696" indent="-952" algn="l" rtl="0" eaLnBrk="0">
              <a:lnSpc>
                <a:spcPct val="12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制定和实施有助于规范市场秩序，防止恶性竞争，保护企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业的合法权益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2" name="textbox 232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响分析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https://d.book118.com/326003022134010101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2024-09-26T02:24:18.195</cp:lastPrinted>
  <dcterms:created xsi:type="dcterms:W3CDTF">2024-09-25T18:24:18Z</dcterms:created>
  <dcterms:modified xsi:type="dcterms:W3CDTF">2024-09-25T18:24:19Z</dcterms:modified>
</cp:coreProperties>
</file>