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3" r:id="rId29"/>
  </p:sldIdLst>
  <p:sldSz cx="12192000" cy="6858000"/>
  <p:notesSz cx="6858000" cy="9144000"/>
  <p:custDataLst>
    <p:tags r:id="rId3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tags" Target="tags/tag66.xml" /><Relationship Id="rId31" Type="http://schemas.openxmlformats.org/officeDocument/2006/relationships/presProps" Target="presProps.xml" /><Relationship Id="rId32" Type="http://schemas.openxmlformats.org/officeDocument/2006/relationships/viewProps" Target="viewProps.xml" /><Relationship Id="rId33" Type="http://schemas.openxmlformats.org/officeDocument/2006/relationships/theme" Target="theme/theme1.xml" /><Relationship Id="rId34"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22.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_rels/notesSlide23.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_rels/notesSlide24.xml.rels>&#65279;<?xml version="1.0" encoding="utf-8" standalone="yes"?><Relationships xmlns="http://schemas.openxmlformats.org/package/2006/relationships"><Relationship Id="rId1" Type="http://schemas.openxmlformats.org/officeDocument/2006/relationships/slide" Target="../slides/slide2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6.xml" /><Relationship Id="rId2" Type="http://schemas.openxmlformats.org/officeDocument/2006/relationships/tags" Target="../tags/tag7.xml" /><Relationship Id="rId3" Type="http://schemas.openxmlformats.org/officeDocument/2006/relationships/tags" Target="../tags/tag8.xml" /><Relationship Id="rId4" Type="http://schemas.openxmlformats.org/officeDocument/2006/relationships/tags" Target="../tags/tag9.xml" /><Relationship Id="rId5" Type="http://schemas.openxmlformats.org/officeDocument/2006/relationships/tags" Target="../tags/tag10.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1.xml" /><Relationship Id="rId2" Type="http://schemas.openxmlformats.org/officeDocument/2006/relationships/tags" Target="../tags/tag12.xml"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tags" Target="../tags/tag15.xml" /><Relationship Id="rId6"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16.xml" /><Relationship Id="rId2" Type="http://schemas.openxmlformats.org/officeDocument/2006/relationships/tags" Target="../tags/tag17.xml" /><Relationship Id="rId3" Type="http://schemas.openxmlformats.org/officeDocument/2006/relationships/tags" Target="../tags/tag18.xml" /><Relationship Id="rId4" Type="http://schemas.openxmlformats.org/officeDocument/2006/relationships/tags" Target="../tags/tag19.xml" /><Relationship Id="rId5" Type="http://schemas.openxmlformats.org/officeDocument/2006/relationships/tags" Target="../tags/tag20.xml" /><Relationship Id="rId6" Type="http://schemas.openxmlformats.org/officeDocument/2006/relationships/tags" Target="../tags/tag21.xml" /><Relationship Id="rId7"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2.xml"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tags" Target="../tags/tag29.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0.xml" /><Relationship Id="rId2" Type="http://schemas.openxmlformats.org/officeDocument/2006/relationships/tags" Target="../tags/tag31.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34.xml" /><Relationship Id="rId2" Type="http://schemas.openxmlformats.org/officeDocument/2006/relationships/tags" Target="../tags/tag35.xml" /><Relationship Id="rId3" Type="http://schemas.openxmlformats.org/officeDocument/2006/relationships/tags" Target="../tags/tag36.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37.xml" /><Relationship Id="rId2" Type="http://schemas.openxmlformats.org/officeDocument/2006/relationships/tags" Target="../tags/tag38.xml" /><Relationship Id="rId3" Type="http://schemas.openxmlformats.org/officeDocument/2006/relationships/tags" Target="../tags/tag39.xml" /><Relationship Id="rId4" Type="http://schemas.openxmlformats.org/officeDocument/2006/relationships/tags" Target="../tags/tag40.xml"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43.xml" /><Relationship Id="rId2" Type="http://schemas.openxmlformats.org/officeDocument/2006/relationships/tags" Target="../tags/tag44.xml" /><Relationship Id="rId3" Type="http://schemas.openxmlformats.org/officeDocument/2006/relationships/tags" Target="../tags/tag45.xml" /><Relationship Id="rId4" Type="http://schemas.openxmlformats.org/officeDocument/2006/relationships/tags" Target="../tags/tag46.xml" /><Relationship Id="rId5" Type="http://schemas.openxmlformats.org/officeDocument/2006/relationships/tags" Target="../tags/tag47.xml" /><Relationship Id="rId6"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48.xml"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52.xml"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tags" Target="../tags/tag56.xml" /><Relationship Id="rId6"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A24FFDA-8F26-4F4E-86D0-ED9069FFB2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6FAFCD-A604-4410-9A5F-0F0445C06D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1E3B3F7-C478-42D4-AAB3-8CA4454234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5397F06-537B-40CC-972C-CCDCDD3AFE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5F76ADE-7160-47C2-AA5E-D939AF3CBBB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C2BF568-CF3C-41B1-A94B-374A0C56A9A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82BCE1E-80EE-462D-AC04-F4E936743B2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00ACD7-0B61-46E5-9841-381F478042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6314156-8F01-4425-93B3-BCF1291A00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92EF42-ADEB-421D-A932-DCED51D906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CE526D-E7B9-450D-BBE4-1256B44CCB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custDataLst>
              <p:tags r:id="rId1"/>
            </p:custDataLst>
          </p:nvPr>
        </p:nvSpPr>
        <p:spPr>
          <a:xfrm>
            <a:off x="1198800" y="914400"/>
            <a:ext cx="9799200" cy="2570400"/>
          </a:xfrm>
        </p:spPr>
        <p:txBody>
          <a:bodyPr lIns="90000" tIns="46800" rIns="90000" bIns="46800" anchor="b" anchorCtr="0">
            <a:normAutofit/>
          </a:bodyPr>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custDataLst>
              <p:tags r:id="rId2"/>
            </p:custDataLst>
          </p:nvPr>
        </p:nvSpPr>
        <p:spPr>
          <a:xfrm>
            <a:off x="1198800" y="3560400"/>
            <a:ext cx="9799200" cy="1472400"/>
          </a:xfrm>
        </p:spPr>
        <p:txBody>
          <a:bodyPr lIns="90000" tIns="46800" rIns="90000" bIns="46800">
            <a:normAutofit/>
          </a:bodyPr>
          <a:lstStyle>
            <a:lvl1pPr marL="0" indent="0" algn="ctr">
              <a:lnSpc>
                <a:spcPct val="110000"/>
              </a:lnSpc>
              <a:buNone/>
              <a:defRPr sz="2400" spc="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6" name="日期占位符 15"/>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4"/>
            </p:custDataLst>
          </p:nvPr>
        </p:nvSpPr>
        <p:spPr/>
        <p:txBody>
          <a:bodyPr/>
          <a:lstStyle/>
          <a:p>
            <a:endParaRPr lang="zh-CN" altLang="en-US"/>
          </a:p>
        </p:txBody>
      </p:sp>
      <p:sp>
        <p:nvSpPr>
          <p:cNvPr id="18" name="灯片编号占位符 17"/>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idx="1"/>
            <p:custDataLst>
              <p:tags r:id="rId2"/>
            </p:custDataLst>
          </p:nvPr>
        </p:nvSpPr>
        <p:spPr>
          <a:xfrm>
            <a:off x="608400" y="1490400"/>
            <a:ext cx="10969200" cy="47592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hasCustomPrompt="1"/>
            <p:custDataLst>
              <p:tags r:id="rId1"/>
            </p:custDataLst>
          </p:nvPr>
        </p:nvSpPr>
        <p:spPr>
          <a:xfrm>
            <a:off x="1990800" y="3848400"/>
            <a:ext cx="7768800" cy="766800"/>
          </a:xfrm>
        </p:spPr>
        <p:txBody>
          <a:bodyPr lIns="90000" tIns="46800" rIns="90000" bIns="46800" anchor="b" anchorCtr="0">
            <a:normAutofit/>
          </a:bodyPr>
          <a:lstStyle>
            <a:lvl1pPr>
              <a:defRPr sz="4400"/>
            </a:lvl1pPr>
          </a:lstStyle>
          <a:p>
            <a:r>
              <a:rPr lang="zh-CN" altLang="en-US"/>
              <a:t>单击此处编辑标题</a:t>
            </a:r>
            <a:endParaRPr lang="zh-CN" altLang="en-US"/>
          </a:p>
        </p:txBody>
      </p:sp>
      <p:sp>
        <p:nvSpPr>
          <p:cNvPr id="3" name="文本占位符 2"/>
          <p:cNvSpPr>
            <a:spLocks noGrp="1"/>
          </p:cNvSpPr>
          <p:nvPr>
            <p:ph type="body" idx="1" hasCustomPrompt="1"/>
            <p:custDataLst>
              <p:tags r:id="rId2"/>
            </p:custDataLst>
          </p:nvPr>
        </p:nvSpPr>
        <p:spPr>
          <a:xfrm>
            <a:off x="1990800" y="4615200"/>
            <a:ext cx="7768800" cy="867600"/>
          </a:xfrm>
        </p:spPr>
        <p:txBody>
          <a:bodyPr lIns="90000" tIns="46800" rIns="90000" bIns="46800">
            <a:normAutofit/>
          </a:bodyPr>
          <a:lstStyle>
            <a:lvl1pPr marL="0" indent="0">
              <a:buNone/>
              <a:defRPr sz="1800">
                <a:solidFill>
                  <a:schemeClr val="tx1">
                    <a:lumMod val="65000"/>
                    <a:lumOff val="3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单击此处编辑文本</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sz="half" idx="1"/>
            <p:custDataLst>
              <p:tags r:id="rId2"/>
            </p:custDataLst>
          </p:nvPr>
        </p:nvSpPr>
        <p:spPr>
          <a:xfrm>
            <a:off x="608400" y="1501200"/>
            <a:ext cx="5176800" cy="47484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custDataLst>
              <p:tags r:id="rId3"/>
            </p:custDataLst>
          </p:nvPr>
        </p:nvSpPr>
        <p:spPr>
          <a:xfrm>
            <a:off x="6411600" y="1501200"/>
            <a:ext cx="5176800" cy="4748400"/>
          </a:xfrm>
        </p:spPr>
        <p:txBody>
          <a:bodyPr lIns="90000" tIns="46800" rIns="90000" bIns="4680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文本占位符 2"/>
          <p:cNvSpPr>
            <a:spLocks noGrp="1"/>
          </p:cNvSpPr>
          <p:nvPr>
            <p:ph type="body" idx="1" hasCustomPrompt="1"/>
            <p:custDataLst>
              <p:tags r:id="rId2"/>
            </p:custDataLst>
          </p:nvPr>
        </p:nvSpPr>
        <p:spPr>
          <a:xfrm>
            <a:off x="608400" y="1429200"/>
            <a:ext cx="5342400" cy="381600"/>
          </a:xfrm>
        </p:spPr>
        <p:txBody>
          <a:bodyPr lIns="101600" tIns="38100" rIns="76200" bIns="3810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3"/>
            </p:custDataLst>
          </p:nvPr>
        </p:nvSpPr>
        <p:spPr>
          <a:xfrm>
            <a:off x="60840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hasCustomPrompt="1"/>
            <p:custDataLst>
              <p:tags r:id="rId4"/>
            </p:custDataLst>
          </p:nvPr>
        </p:nvSpPr>
        <p:spPr>
          <a:xfrm>
            <a:off x="6235750" y="1421729"/>
            <a:ext cx="5342400" cy="381600"/>
          </a:xfrm>
        </p:spPr>
        <p:txBody>
          <a:bodyPr vert="horz" lIns="101600" tIns="38100" rIns="76200" bIns="38100" rtlCol="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单击此处编辑文本</a:t>
            </a:r>
            <a:endParaRPr lang="zh-CN" altLang="en-US"/>
          </a:p>
        </p:txBody>
      </p:sp>
      <p:sp>
        <p:nvSpPr>
          <p:cNvPr id="6" name="内容占位符 5"/>
          <p:cNvSpPr>
            <a:spLocks noGrp="1"/>
          </p:cNvSpPr>
          <p:nvPr>
            <p:ph sz="quarter" idx="4"/>
            <p:custDataLst>
              <p:tags r:id="rId5"/>
            </p:custDataLst>
          </p:nvPr>
        </p:nvSpPr>
        <p:spPr>
          <a:xfrm>
            <a:off x="623575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7"/>
            </p:custDataLst>
          </p:nvPr>
        </p:nvSpPr>
        <p:spPr/>
        <p:txBody>
          <a:bodyPr/>
          <a:lstStyle/>
          <a:p>
            <a:endParaRPr lang="zh-CN" altLang="en-US"/>
          </a:p>
        </p:txBody>
      </p:sp>
      <p:sp>
        <p:nvSpPr>
          <p:cNvPr id="9" name="灯片编号占位符 8"/>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spTree>
      <p:nvGrpSpPr>
        <p:cNvPr id="1" name=""/>
        <p:cNvGrpSpPr/>
        <p:nvPr/>
      </p:nvGrpSpPr>
      <p:grpSpPr>
        <a:xfrm>
          <a:off x="0" y="0"/>
          <a:ext cx="0" cy="0"/>
        </a:xfrm>
      </p:grpSpPr>
      <p:sp>
        <p:nvSpPr>
          <p:cNvPr id="3" name="图片占位符 2"/>
          <p:cNvSpPr>
            <a:spLocks noGrp="1"/>
          </p:cNvSpPr>
          <p:nvPr>
            <p:ph type="pic" idx="1"/>
            <p:custDataLst>
              <p:tags r:id="rId1"/>
            </p:custDataLst>
          </p:nvPr>
        </p:nvSpPr>
        <p:spPr>
          <a:xfrm>
            <a:off x="608400" y="1555200"/>
            <a:ext cx="5233077" cy="4608000"/>
          </a:xfrm>
        </p:spPr>
        <p:txBody>
          <a:bodyPr vert="horz" lIns="90000" tIns="46800" rIns="90000" bIns="46800" rtlCol="0">
            <a:normAutofit/>
          </a:bodyPr>
          <a:lstStyle>
            <a:lvl1pPr>
              <a:buNone/>
              <a:defRPr sz="1600"/>
            </a:lvl1pPr>
          </a:lstStyle>
          <a:p>
            <a:pPr lvl="0"/>
            <a:endParaRPr lang="zh-CN" altLang="en-US"/>
          </a:p>
        </p:txBody>
      </p:sp>
      <p:sp>
        <p:nvSpPr>
          <p:cNvPr id="4" name="文本占位符 3"/>
          <p:cNvSpPr>
            <a:spLocks noGrp="1"/>
          </p:cNvSpPr>
          <p:nvPr>
            <p:ph type="body" sz="half" idx="2"/>
            <p:custDataLst>
              <p:tags r:id="rId2"/>
            </p:custDataLst>
          </p:nvPr>
        </p:nvSpPr>
        <p:spPr>
          <a:xfrm>
            <a:off x="6350400" y="1555200"/>
            <a:ext cx="5227200" cy="4608000"/>
          </a:xfrm>
        </p:spPr>
        <p:txBody>
          <a:bodyPr vert="horz" lIns="90000" tIns="46800" rIns="90000" bIns="46800" rtlCol="0">
            <a:normAutofit/>
          </a:bodyPr>
          <a:lstStyle>
            <a:lvl1pPr>
              <a:buNone/>
              <a:defRPr sz="1600"/>
            </a:lvl1pPr>
          </a:lstStyle>
          <a:p>
            <a:pPr lvl="0"/>
            <a:r>
              <a:rPr lang="zh-CN" altLang="en-US" smtClean="0"/>
              <a:t>单击此处编辑母版文本样式</a:t>
            </a:r>
            <a:endParaRPr lang="zh-CN" altLang="en-US"/>
          </a:p>
        </p:txBody>
      </p:sp>
      <p:sp>
        <p:nvSpPr>
          <p:cNvPr id="5" name="日期占位符 4"/>
          <p:cNvSpPr>
            <a:spLocks noGrp="1"/>
          </p:cNvSpPr>
          <p:nvPr>
            <p:ph type="dt" sz="half" idx="10"/>
            <p:custDataLst>
              <p:tags r:id="rId3"/>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4"/>
            </p:custDataLst>
          </p:nvPr>
        </p:nvSpPr>
        <p:spPr/>
        <p:txBody>
          <a:bodyPr/>
          <a:lstStyle/>
          <a:p>
            <a:endParaRPr lang="zh-CN" altLang="en-US"/>
          </a:p>
        </p:txBody>
      </p:sp>
      <p:sp>
        <p:nvSpPr>
          <p:cNvPr id="7" name="灯片编号占位符 6"/>
          <p:cNvSpPr>
            <a:spLocks noGrp="1"/>
          </p:cNvSpPr>
          <p:nvPr>
            <p:ph type="sldNum" sz="quarter" idx="12"/>
            <p:custDataLst>
              <p:tags r:id="rId5"/>
            </p:custDataLst>
          </p:nvPr>
        </p:nvSpPr>
        <p:spPr/>
        <p:txBody>
          <a:bodyPr/>
          <a:lstStyle/>
          <a:p>
            <a:fld id="{FABC47A4-756D-490B-A52F-7D9E2C9FC05F}" type="slidenum">
              <a:rPr lang="zh-CN" altLang="en-US" smtClean="0"/>
              <a:t/>
            </a:fld>
            <a:endParaRPr lang="zh-CN" altLang="en-US"/>
          </a:p>
        </p:txBody>
      </p:sp>
      <p:sp>
        <p:nvSpPr>
          <p:cNvPr id="9" name="标题 8"/>
          <p:cNvSpPr>
            <a:spLocks noGrp="1"/>
          </p:cNvSpPr>
          <p:nvPr>
            <p:ph type="title"/>
            <p:custDataLst>
              <p:tags r:id="rId6"/>
            </p:custDataLst>
          </p:nvPr>
        </p:nvSpPr>
        <p:spPr/>
        <p:txBody>
          <a:bodyPr/>
          <a:lstStyle/>
          <a:p>
            <a:r>
              <a:rPr lang="zh-CN" altLang="en-US"/>
              <a:t>单击此处编辑母版标题样式</a:t>
            </a:r>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hasCustomPrompt="1"/>
            <p:custDataLst>
              <p:tags r:id="rId1"/>
            </p:custDataLst>
          </p:nvPr>
        </p:nvSpPr>
        <p:spPr>
          <a:xfrm>
            <a:off x="10234800" y="914400"/>
            <a:ext cx="1044000" cy="5029200"/>
          </a:xfrm>
        </p:spPr>
        <p:txBody>
          <a:bodyPr vert="eaVert" lIns="90000" tIns="46800" rIns="90000" bIns="46800" rtlCol="0" anchor="ctr" anchorCtr="0">
            <a:normAutofit/>
          </a:bodyPr>
          <a:lstStyle>
            <a:lvl1pPr>
              <a:buNone/>
              <a:defRPr sz="2800"/>
            </a:lvl1pPr>
          </a:lstStyle>
          <a:p>
            <a:pPr lvl="0"/>
            <a:r>
              <a:rPr lang="zh-CN" altLang="en-US" smtClean="0"/>
              <a:t>单击此处编辑标题</a:t>
            </a:r>
            <a:endParaRPr lang="zh-CN" altLang="en-US"/>
          </a:p>
        </p:txBody>
      </p:sp>
      <p:sp>
        <p:nvSpPr>
          <p:cNvPr id="3" name="竖排文字占位符 2"/>
          <p:cNvSpPr>
            <a:spLocks noGrp="1"/>
          </p:cNvSpPr>
          <p:nvPr>
            <p:ph type="body" orient="vert" idx="1"/>
            <p:custDataLst>
              <p:tags r:id="rId2"/>
            </p:custDataLst>
          </p:nvPr>
        </p:nvSpPr>
        <p:spPr>
          <a:xfrm>
            <a:off x="914400" y="914400"/>
            <a:ext cx="9169200" cy="5029200"/>
          </a:xfrm>
        </p:spPr>
        <p:txBody>
          <a:bodyPr vert="eaVert" lIns="46800" tIns="46800" rIns="46800" bIns="46800"/>
          <a:lstStyle>
            <a:lvl1pPr marL="228600" indent="-228600">
              <a:spcAft>
                <a:spcPts val="1000"/>
              </a:spcAft>
              <a:defRPr spc="300"/>
            </a:lvl1pPr>
            <a:lvl2pPr marL="685800" indent="-228600">
              <a:defRPr spc="300"/>
            </a:lvl2pPr>
            <a:lvl3pPr marL="1143000" indent="-228600">
              <a:defRPr spc="300"/>
            </a:lvl3pPr>
            <a:lvl4pPr marL="1600200" indent="-228600">
              <a:defRPr spc="300"/>
            </a:lvl4pPr>
            <a:lvl5pPr marL="2057400" indent="-228600">
              <a:defRPr spc="300"/>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spTree>
      <p:nvGrpSpPr>
        <p:cNvPr id="1" name=""/>
        <p:cNvGrpSpPr/>
        <p:nvPr/>
      </p:nvGrpSpPr>
      <p:grpSpPr>
        <a:xfrm>
          <a:off x="0" y="0"/>
          <a: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4"/>
            </p:custDataLst>
          </p:nvPr>
        </p:nvSpPr>
        <p:spPr>
          <a:xfrm>
            <a:off x="608400" y="774000"/>
            <a:ext cx="10972800" cy="5482800"/>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
        <p:nvSpPr>
          <p:cNvPr id="2" name="标题 1"/>
          <p:cNvSpPr>
            <a:spLocks noGrp="1"/>
          </p:cNvSpPr>
          <p:nvPr>
            <p:ph type="title" hasCustomPrompt="1"/>
            <p:custDataLst>
              <p:tags r:id="rId4"/>
            </p:custDataLst>
          </p:nvPr>
        </p:nvSpPr>
        <p:spPr>
          <a:xfrm>
            <a:off x="1198800" y="2484000"/>
            <a:ext cx="9799200" cy="1018800"/>
          </a:xfrm>
        </p:spPr>
        <p:txBody>
          <a:bodyPr vert="horz" lIns="90000" tIns="46800" rIns="90000" bIns="46800" rtlCol="0" anchor="t" anchorCtr="0">
            <a:normAutofit/>
          </a:bodyPr>
          <a:lstStyle>
            <a:lvl1pPr algn="ctr">
              <a:defRPr sz="6000"/>
            </a:lvl1pPr>
          </a:lstStyle>
          <a:p>
            <a:pPr lvl="0"/>
            <a:r>
              <a:rPr lang="zh-CN" altLang="en-US" smtClean="0"/>
              <a:t>单击此处编辑标题</a:t>
            </a:r>
            <a:endParaRPr lang="zh-CN" altLang="en-US"/>
          </a:p>
        </p:txBody>
      </p:sp>
      <p:sp>
        <p:nvSpPr>
          <p:cNvPr id="7" name="文本占位符 6"/>
          <p:cNvSpPr>
            <a:spLocks noGrp="1"/>
          </p:cNvSpPr>
          <p:nvPr>
            <p:ph type="body" sz="quarter" idx="13"/>
            <p:custDataLst>
              <p:tags r:id="rId5"/>
            </p:custDataLst>
          </p:nvPr>
        </p:nvSpPr>
        <p:spPr>
          <a:xfrm>
            <a:off x="1198800" y="3560400"/>
            <a:ext cx="9799200" cy="471600"/>
          </a:xfrm>
        </p:spPr>
        <p:txBody>
          <a:bodyPr lIns="90000" tIns="46800" rIns="90000" bIns="46800">
            <a:normAutofit/>
          </a:bodyPr>
          <a:lstStyle>
            <a:lvl1pPr algn="ctr">
              <a:lnSpc>
                <a:spcPct val="110000"/>
              </a:lnSpc>
              <a:buNone/>
              <a:defRPr sz="2400" spc="200"/>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57.xml" /><Relationship Id="rId13" Type="http://schemas.openxmlformats.org/officeDocument/2006/relationships/tags" Target="../tags/tag58.xml" /><Relationship Id="rId14" Type="http://schemas.openxmlformats.org/officeDocument/2006/relationships/tags" Target="../tags/tag59.xml" /><Relationship Id="rId15" Type="http://schemas.openxmlformats.org/officeDocument/2006/relationships/tags" Target="../tags/tag60.xml" /><Relationship Id="rId16" Type="http://schemas.openxmlformats.org/officeDocument/2006/relationships/tags" Target="../tags/tag61.xml" /><Relationship Id="rId17" Type="http://schemas.openxmlformats.org/officeDocument/2006/relationships/image" Target="file:///D:\qq&#25991;&#20214;\712321467\Image\C2C\Image2\%7b75232B38-A165-1FB7-499C-2E1C792CACB5%7d.png" TargetMode="External" /><Relationship Id="rId18" Type="http://schemas.openxmlformats.org/officeDocument/2006/relationships/image" Target="../media/image1.png" /><Relationship Id="rId19" Type="http://schemas.openxmlformats.org/officeDocument/2006/relationships/tags" Target="../tags/tag62.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p:custDataLst>
              <p:tags r:id="rId12"/>
            </p:custDataLst>
          </p:nvPr>
        </p:nvSpPr>
        <p:spPr>
          <a:xfrm>
            <a:off x="608400" y="608400"/>
            <a:ext cx="10969200" cy="705600"/>
          </a:xfrm>
          <a:prstGeom prst="rect">
            <a:avLst/>
          </a:prstGeom>
        </p:spPr>
        <p:txBody>
          <a:bodyPr vert="horz" lIns="90170" tIns="46990" rIns="90170" bIns="46990" rtlCol="0" anchor="ctr"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13"/>
            </p:custDataLst>
          </p:nvPr>
        </p:nvSpPr>
        <p:spPr>
          <a:xfrm>
            <a:off x="608400" y="1490400"/>
            <a:ext cx="10969200" cy="4759200"/>
          </a:xfrm>
          <a:prstGeom prst="rect">
            <a:avLst/>
          </a:prstGeom>
        </p:spPr>
        <p:txBody>
          <a:bodyPr vert="horz" lIns="90000" tIns="46800" rIns="90000" bIns="4680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14"/>
            </p:custDataLst>
          </p:nvPr>
        </p:nvSpPr>
        <p:spPr>
          <a:xfrm>
            <a:off x="612000" y="6314400"/>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15"/>
            </p:custDataLst>
          </p:nvPr>
        </p:nvSpPr>
        <p:spPr>
          <a:xfrm>
            <a:off x="4116000" y="6314400"/>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6"/>
            </p:custDataLst>
          </p:nvPr>
        </p:nvSpPr>
        <p:spPr>
          <a:xfrm>
            <a:off x="8877600" y="6314400"/>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pic>
        <p:nvPicPr>
          <p:cNvPr id="7" name="图片 1073743875" descr="学科网 zxxk.com" title=""/>
          <p:cNvPicPr>
            <a:picLocks noChangeAspect="1"/>
          </p:cNvPicPr>
          <p:nvPr/>
        </p:nvPicPr>
        <p:blipFill>
          <a:blip r:embed="rId18" r:link="rId17"/>
          <a:stretch>
            <a:fillRect/>
          </a:stretch>
        </p:blipFill>
        <p:spPr>
          <a:xfrm>
            <a:off x="838200" y="365125"/>
            <a:ext cx="9525" cy="9525"/>
          </a:xfrm>
          <a:prstGeom prst="rect">
            <a:avLst/>
          </a:prstGeom>
          <a:noFill/>
          <a:ln>
            <a:noFill/>
            <a:miter lim="800000"/>
          </a:ln>
        </p:spPr>
      </p:pic>
    </p:spTree>
    <p:custDataLst>
      <p:tags r:id="rId19"/>
    </p:custData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mj-lt"/>
          <a:ea typeface="+mj-ea"/>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800" u="none" strike="noStrike" kern="1200" cap="none" spc="150" normalizeH="0" baseline="0">
          <a:solidFill>
            <a:schemeClr val="tx1">
              <a:lumMod val="65000"/>
              <a:lumOff val="35000"/>
            </a:schemeClr>
          </a:solidFill>
          <a:uFillTx/>
          <a:latin typeface="+mn-lt"/>
          <a:ea typeface="+mn-ea"/>
          <a:cs typeface="+mn-cs"/>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sz="1600" u="none" strike="noStrike" kern="1200" cap="none" spc="150" normalizeH="0" baseline="0">
          <a:solidFill>
            <a:schemeClr val="tx1">
              <a:lumMod val="65000"/>
              <a:lumOff val="35000"/>
            </a:schemeClr>
          </a:solidFill>
          <a:uFillTx/>
          <a:latin typeface="+mn-lt"/>
          <a:ea typeface="+mn-ea"/>
          <a:cs typeface="+mn-cs"/>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sz="1600" u="none" strike="noStrike" kern="1200" cap="none" spc="150" normalizeH="0" baseline="0">
          <a:solidFill>
            <a:schemeClr val="tx1">
              <a:lumMod val="65000"/>
              <a:lumOff val="35000"/>
            </a:schemeClr>
          </a:solidFill>
          <a:uFillTx/>
          <a:latin typeface="+mn-lt"/>
          <a:ea typeface="+mn-ea"/>
          <a:cs typeface="+mn-cs"/>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mn-lt"/>
          <a:ea typeface="+mn-ea"/>
          <a:cs typeface="+mn-cs"/>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sz="1400" u="none" strike="noStrike" kern="1200" cap="none" spc="150" normalizeH="0" baseline="0">
          <a:solidFill>
            <a:schemeClr val="tx1">
              <a:lumMod val="65000"/>
              <a:lumOff val="35000"/>
            </a:schemeClr>
          </a:solidFill>
          <a:uFillTx/>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63.xml" /><Relationship Id="rId3" Type="http://schemas.openxmlformats.org/officeDocument/2006/relationships/tags" Target="../tags/tag64.xml" /><Relationship Id="rId4" Type="http://schemas.openxmlformats.org/officeDocument/2006/relationships/image" Target="../media/image2.jpeg" /><Relationship Id="rId5" Type="http://schemas.openxmlformats.org/officeDocument/2006/relationships/tags" Target="../tags/tag65.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1.xml" /><Relationship Id="rId3" Type="http://schemas.openxmlformats.org/officeDocument/2006/relationships/image" Target="../media/image3.png" /><Relationship Id="rId4"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2.xml" /><Relationship Id="rId3"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3.xml" /><Relationship Id="rId3" Type="http://schemas.openxmlformats.org/officeDocument/2006/relationships/image" Target="../media/image4.png" /><Relationship Id="rId4" Type="http://schemas.openxmlformats.org/officeDocument/2006/relationships/image" Target="../media/image5.png" /><Relationship Id="rId5" Type="http://schemas.openxmlformats.org/officeDocument/2006/relationships/image" Target="../media/image6.png" /><Relationship Id="rId6"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4.xml"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5.xml"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6.xml" /><Relationship Id="rId3" Type="http://schemas.openxmlformats.org/officeDocument/2006/relationships/image" Target="../media/image7.png" /><Relationship Id="rId4"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7.xml"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8.xml"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9.xml"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10.xml" /><Relationship Id="rId3" Type="http://schemas.openxmlformats.org/officeDocument/2006/relationships/image" Target="../media/image8.png" /><Relationship Id="rId4"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11.xml"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12.xml" /><Relationship Id="rId3" Type="http://schemas.openxmlformats.org/officeDocument/2006/relationships/image" Target="../media/image9.png" /><Relationship Id="rId4"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13.xml"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14.xml" /><Relationship Id="rId3" Type="http://schemas.openxmlformats.org/officeDocument/2006/relationships/image" Target="../media/image10.png" /><Relationship Id="rId4"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15.xml"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16.xml" /><Relationship Id="rId3" Type="http://schemas.openxmlformats.org/officeDocument/2006/relationships/image" Target="../media/image11.png" /><Relationship Id="rId4"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17.xml" /><Relationship Id="rId3" Type="http://schemas.openxmlformats.org/officeDocument/2006/relationships/image" Target="../media/image2.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18.xml" /><Relationship Id="rId3" Type="http://schemas.openxmlformats.org/officeDocument/2006/relationships/image" Target="../media/image2.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19.xml" /><Relationship Id="rId3" Type="http://schemas.openxmlformats.org/officeDocument/2006/relationships/image" Target="../media/image2.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20.xml" /><Relationship Id="rId3" Type="http://schemas.openxmlformats.org/officeDocument/2006/relationships/image" Target="../media/image12.png" /><Relationship Id="rId4" Type="http://schemas.openxmlformats.org/officeDocument/2006/relationships/image" Target="../media/image2.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21.xml" /><Relationship Id="rId3" Type="http://schemas.openxmlformats.org/officeDocument/2006/relationships/image" Target="../media/image13.png" /><Relationship Id="rId4" Type="http://schemas.openxmlformats.org/officeDocument/2006/relationships/image" Target="../media/image2.jpe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22.xml" /><Relationship Id="rId3" Type="http://schemas.openxmlformats.org/officeDocument/2006/relationships/image" Target="../media/image2.jpe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23.xml" /><Relationship Id="rId3" Type="http://schemas.openxmlformats.org/officeDocument/2006/relationships/image" Target="../media/image2.jpe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24.xml" /><Relationship Id="rId3" Type="http://schemas.openxmlformats.org/officeDocument/2006/relationships/image" Target="../media/image2.jpe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6005240040010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4">
            <a:alphaModFix amt="47000"/>
          </a:blip>
          <a:stretch>
            <a:fillRect/>
          </a:stretch>
        </a:blipFill>
        <a:effectLst/>
      </p:bgPr>
    </p:bg>
    <p:spTree>
      <p:nvGrpSpPr>
        <p:cNvPr id="1" name=""/>
        <p:cNvGrpSpPr/>
        <p:nvPr/>
      </p:nvGrpSpPr>
      <p:grpSpPr>
        <a:xfrm>
          <a:off x="0" y="0"/>
          <a:ext cx="0" cy="0"/>
        </a:xfrm>
      </p:grpSpPr>
      <p:sp>
        <p:nvSpPr>
          <p:cNvPr id="2" name="标题 1" title=""/>
          <p:cNvSpPr>
            <a:spLocks noGrp="1"/>
          </p:cNvSpPr>
          <p:nvPr>
            <p:ph type="ctrTitle"/>
            <p:custDataLst>
              <p:tags r:id="rId2"/>
            </p:custDataLst>
          </p:nvPr>
        </p:nvSpPr>
        <p:spPr/>
        <p:txBody>
          <a:bodyPr/>
          <a:lstStyle/>
          <a:p>
            <a:r>
              <a:rPr lang="zh-CN" altLang="zh-CN"/>
              <a:t>7.2力的合成</a:t>
            </a:r>
            <a:endParaRPr lang="zh-CN" altLang="zh-CN"/>
          </a:p>
        </p:txBody>
      </p:sp>
      <p:sp>
        <p:nvSpPr>
          <p:cNvPr id="3" name="副标题 2" title=""/>
          <p:cNvSpPr>
            <a:spLocks noGrp="1"/>
          </p:cNvSpPr>
          <p:nvPr>
            <p:ph type="subTitle" idx="1"/>
            <p:custDataLst>
              <p:tags r:id="rId3"/>
            </p:custDataLst>
          </p:nvPr>
        </p:nvSpPr>
        <p:spPr/>
        <p:txBody>
          <a:bodyPr/>
          <a:lstStyle/>
          <a:p>
            <a:r>
              <a:rPr lang="zh-CN" altLang="zh-CN">
                <a:sym typeface="+mn-ea"/>
              </a:rPr>
              <a:t>沪科版物理八年级考点练习</a:t>
            </a:r>
            <a:endParaRPr lang="zh-CN" altLang="en-US"/>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4">
            <a:alphaModFix amt="47000"/>
          </a:blip>
          <a:stretch>
            <a:fillRect/>
          </a:stretch>
        </a:blipFill>
        <a:effectLst/>
      </p:bgPr>
    </p:bg>
    <p:spTree>
      <p:nvGrpSpPr>
        <p:cNvPr id="1" name=""/>
        <p:cNvGrpSpPr/>
        <p:nvPr/>
      </p:nvGrpSpPr>
      <p:grpSpPr>
        <a:xfrm>
          <a:off x="0" y="0"/>
          <a:ext cx="0" cy="0"/>
        </a:xfrm>
      </p:grpSpPr>
      <p:pic>
        <p:nvPicPr>
          <p:cNvPr id="8" name="New picture" title=""/>
          <p:cNvPicPr/>
          <p:nvPr/>
        </p:nvPicPr>
        <p:blipFill>
          <a:blip r:embed="rId3"/>
          <a:stretch>
            <a:fillRect/>
          </a:stretch>
        </p:blipFill>
        <p:spPr>
          <a:xfrm>
            <a:off x="9486264" y="635000"/>
            <a:ext cx="1879600" cy="685800"/>
          </a:xfrm>
          <a:prstGeom prst="rect">
            <a:avLst/>
          </a:prstGeom>
        </p:spPr>
      </p:pic>
      <p:sp>
        <p:nvSpPr>
          <p:cNvPr id="7" name="文本框 3" title=""/>
          <p:cNvSpPr txBox="1"/>
          <p:nvPr/>
        </p:nvSpPr>
        <p:spPr>
          <a:xfrm>
            <a:off x="436880" y="508000"/>
            <a:ext cx="8985885" cy="3659219"/>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1.如图所示</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一木块放置于水平桌面上</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在水平力F</a:t>
            </a:r>
            <a:r>
              <a:rPr lang="en-US" altLang="zh-CN" sz="2800" baseline="-42000">
                <a:latin typeface="Times New Roman" panose="02020603050405020304" pitchFamily="34" charset="0"/>
                <a:ea typeface="微软雅黑"/>
                <a:cs typeface="Times New Roman" panose="02020603050405020304" pitchFamily="34" charset="-120"/>
              </a:rPr>
              <a:t>1</a:t>
            </a:r>
            <a:r>
              <a:rPr lang="en-US" altLang="zh-CN" sz="2800">
                <a:latin typeface="Times New Roman" panose="02020603050405020304" pitchFamily="34" charset="0"/>
                <a:ea typeface="微软雅黑"/>
                <a:cs typeface="Times New Roman" panose="02020603050405020304" pitchFamily="34" charset="-120"/>
              </a:rPr>
              <a:t>=8N和F</a:t>
            </a:r>
            <a:r>
              <a:rPr lang="en-US" altLang="zh-CN" sz="2800" baseline="-42000">
                <a:latin typeface="Times New Roman" panose="02020603050405020304" pitchFamily="34" charset="0"/>
                <a:ea typeface="微软雅黑"/>
                <a:cs typeface="Times New Roman" panose="02020603050405020304" pitchFamily="34" charset="-120"/>
              </a:rPr>
              <a:t>2</a:t>
            </a:r>
            <a:r>
              <a:rPr lang="en-US" altLang="zh-CN" sz="2800">
                <a:latin typeface="Times New Roman" panose="02020603050405020304" pitchFamily="34" charset="0"/>
                <a:ea typeface="微软雅黑"/>
                <a:cs typeface="Times New Roman" panose="02020603050405020304" pitchFamily="34" charset="-120"/>
              </a:rPr>
              <a:t>=3N的作用下处于静止状态</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若撤去力F</a:t>
            </a:r>
            <a:r>
              <a:rPr lang="en-US" altLang="zh-CN" sz="2800" baseline="-42000">
                <a:latin typeface="Times New Roman" panose="02020603050405020304" pitchFamily="34" charset="0"/>
                <a:ea typeface="微软雅黑"/>
                <a:cs typeface="Times New Roman" panose="02020603050405020304" pitchFamily="34" charset="-120"/>
              </a:rPr>
              <a:t>1</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则木块在水平方向上受到的合力为</a:t>
            </a:r>
            <a:r>
              <a:rPr lang="en-US" altLang="zh-CN" sz="2800">
                <a:latin typeface="新宋体" panose="02010609030101010101" charset="-122"/>
                <a:ea typeface="新宋体" panose="02010609030101010101" charset="-122"/>
                <a:cs typeface="新宋体" panose="02010609030101010101" charset="-122"/>
              </a:rPr>
              <a:t>(</a:t>
            </a:r>
            <a:r>
              <a:rPr lang="en-US" altLang="zh-CN" sz="2800">
                <a:solidFill>
                  <a:srgbClr val="FFFFFF">
                    <a:alpha val="0"/>
                  </a:srgbClr>
                </a:solidFill>
                <a:latin typeface="Times New Roman" panose="02020603050405020304" pitchFamily="34" charset="0"/>
                <a:ea typeface="微软雅黑"/>
                <a:cs typeface="Times New Roman" panose="02020603050405020304" pitchFamily="34" charset="-120"/>
              </a:rPr>
              <a:t> ____ </a:t>
            </a:r>
            <a:r>
              <a:rPr lang="en-US" altLang="zh-CN" sz="2800">
                <a:latin typeface="新宋体" panose="02010609030101010101" charset="-122"/>
                <a:ea typeface="新宋体" panose="02010609030101010101" charset="-122"/>
                <a:cs typeface="新宋体" panose="02010609030101010101" charset="-122"/>
              </a:rPr>
              <a:t>)</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A.8N</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水平向右</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B.5N</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水平向左</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C.11N</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水平向右</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D.0N</a:t>
            </a:r>
            <a:endParaRPr lang="zh-CN" altLang="en-US" sz="2800">
              <a:latin typeface="Times New Roman" panose="02020603050405020304" pitchFamily="34" charset="0"/>
              <a:ea typeface="微软雅黑"/>
              <a:cs typeface="Times New Roman" panose="02020603050405020304" pitchFamily="34" charset="-120"/>
              <a:sym typeface="+mn-ea"/>
            </a:endParaRPr>
          </a:p>
        </p:txBody>
      </p:sp>
      <p:sp>
        <p:nvSpPr>
          <p:cNvPr id="9" name="文本框 5" title=""/>
          <p:cNvSpPr txBox="1"/>
          <p:nvPr/>
        </p:nvSpPr>
        <p:spPr>
          <a:xfrm>
            <a:off x="436880" y="4421219"/>
            <a:ext cx="11335385" cy="1610962"/>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【解析】解：木块开始在水平方向受三个力而平衡</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则有</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f=F</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1</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-F</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2</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=8N-3N=5N；</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物体处于静止状态</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则说明物体受到的最大静摩擦力大于5N；</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
        <p:nvSpPr>
          <p:cNvPr id="10" name="文本框 5" title=""/>
          <p:cNvSpPr txBox="1"/>
          <p:nvPr/>
        </p:nvSpPr>
        <p:spPr>
          <a:xfrm>
            <a:off x="4839992" y="1500146"/>
            <a:ext cx="444456" cy="59270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D</a:t>
            </a:r>
            <a:endPar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3"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left)">
                                      <p:cBhvr>
                                        <p:cTn id="7" dur="500"/>
                                        <p:tgtEl>
                                          <p:spTgt spid="10"/>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4"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wipe(left)">
                                      <p:cBhvr>
                                        <p:cTn id="12" dur="500"/>
                                        <p:tgtEl>
                                          <p:spTgt spid="9"/>
                                        </p:tgtEl>
                                      </p:cBhvr>
                                    </p:animEffect>
                                  </p:childTnLst>
                                </p:cTn>
                              </p:par>
                              <p:par>
                                <p:cTn id="13" presetID="22" presetClass="entr" presetSubtype="8" dur="500" fill="hold" grpId="5" nodeType="with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wipe(left)">
                                      <p:cBhvr>
                                        <p:cTn id="15" dur="500"/>
                                        <p:tgtEl>
                                          <p:spTgt spid="9"/>
                                        </p:tgtEl>
                                      </p:cBhvr>
                                    </p:animEffect>
                                  </p:childTnLst>
                                </p:cTn>
                              </p:par>
                              <p:par>
                                <p:cTn id="16" presetID="22" presetClass="entr" presetSubtype="8" dur="500" fill="hold" grpId="6" nodeType="with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wipe(left)">
                                      <p:cBhvr>
                                        <p:cTn id="18"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alphaModFix amt="47000"/>
          </a:blip>
          <a:stretch>
            <a:fillRect/>
          </a:stretch>
        </a:blipFill>
        <a:effectLst/>
      </p:bgPr>
    </p:bg>
    <p:spTree>
      <p:nvGrpSpPr>
        <p:cNvPr id="1" name=""/>
        <p:cNvGrpSpPr/>
        <p:nvPr/>
      </p:nvGrpSpPr>
      <p:grpSpPr>
        <a:xfrm>
          <a:off x="0" y="0"/>
          <a:ext cx="0" cy="0"/>
        </a:xfrm>
      </p:grpSpPr>
      <p:sp>
        <p:nvSpPr>
          <p:cNvPr id="10" name="文本框 5" title=""/>
          <p:cNvSpPr txBox="1"/>
          <p:nvPr/>
        </p:nvSpPr>
        <p:spPr>
          <a:xfrm>
            <a:off x="436880" y="508000"/>
            <a:ext cx="11335385" cy="1098898"/>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撤去F</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1</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后</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外力为3N</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故物体仍能处于平衡</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故合力一定是零；</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故选：D。</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grpId="1"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left)">
                                      <p:cBhvr>
                                        <p:cTn id="7" dur="500"/>
                                        <p:tgtEl>
                                          <p:spTgt spid="10"/>
                                        </p:tgtEl>
                                      </p:cBhvr>
                                    </p:animEffect>
                                  </p:childTnLst>
                                </p:cTn>
                              </p:par>
                              <p:par>
                                <p:cTn id="8" presetID="22" presetClass="entr" presetSubtype="8" dur="500" fill="hold" grpId="2"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wipe(left)">
                                      <p:cBhvr>
                                        <p:cTn id="10"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alphaModFix amt="47000"/>
          </a:blip>
          <a:stretch>
            <a:fillRect/>
          </a:stretch>
        </a:blipFill>
        <a:effectLst/>
      </p:bgPr>
    </p:bg>
    <p:spTree>
      <p:nvGrpSpPr>
        <p:cNvPr id="1" name=""/>
        <p:cNvGrpSpPr/>
        <p:nvPr/>
      </p:nvGrpSpPr>
      <p:grpSpPr>
        <a:xfrm>
          <a:off x="0" y="0"/>
          <a:ext cx="0" cy="0"/>
        </a:xfrm>
      </p:grpSpPr>
      <p:pic>
        <p:nvPicPr>
          <p:cNvPr id="8" name="New picture" title=""/>
          <p:cNvPicPr/>
          <p:nvPr/>
        </p:nvPicPr>
        <p:blipFill>
          <a:blip r:embed="rId3"/>
          <a:stretch>
            <a:fillRect/>
          </a:stretch>
        </p:blipFill>
        <p:spPr>
          <a:xfrm>
            <a:off x="9518014" y="635000"/>
            <a:ext cx="1854200" cy="723900"/>
          </a:xfrm>
          <a:prstGeom prst="rect">
            <a:avLst/>
          </a:prstGeom>
        </p:spPr>
      </p:pic>
      <p:sp>
        <p:nvSpPr>
          <p:cNvPr id="7" name="文本框 3" title=""/>
          <p:cNvSpPr txBox="1"/>
          <p:nvPr/>
        </p:nvSpPr>
        <p:spPr>
          <a:xfrm>
            <a:off x="436880" y="508000"/>
            <a:ext cx="9017635" cy="365896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2.如图所示</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一木块放置于水平桌面上</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在F</a:t>
            </a:r>
            <a:r>
              <a:rPr lang="en-US" altLang="zh-CN" sz="2800" baseline="-42000">
                <a:latin typeface="Times New Roman" panose="02020603050405020304" pitchFamily="34" charset="0"/>
                <a:ea typeface="微软雅黑"/>
                <a:cs typeface="Times New Roman" panose="02020603050405020304" pitchFamily="34" charset="-120"/>
              </a:rPr>
              <a:t>1</a:t>
            </a:r>
            <a:r>
              <a:rPr lang="en-US" altLang="zh-CN" sz="2800">
                <a:latin typeface="Times New Roman" panose="02020603050405020304" pitchFamily="34" charset="0"/>
                <a:ea typeface="微软雅黑"/>
                <a:cs typeface="Times New Roman" panose="02020603050405020304" pitchFamily="34" charset="-120"/>
              </a:rPr>
              <a:t>、F</a:t>
            </a:r>
            <a:r>
              <a:rPr lang="en-US" altLang="zh-CN" sz="2800" baseline="-42000">
                <a:latin typeface="Times New Roman" panose="02020603050405020304" pitchFamily="34" charset="0"/>
                <a:ea typeface="微软雅黑"/>
                <a:cs typeface="Times New Roman" panose="02020603050405020304" pitchFamily="34" charset="-120"/>
              </a:rPr>
              <a:t>2</a:t>
            </a:r>
            <a:r>
              <a:rPr lang="en-US" altLang="zh-CN" sz="2800">
                <a:latin typeface="Times New Roman" panose="02020603050405020304" pitchFamily="34" charset="0"/>
                <a:ea typeface="微软雅黑"/>
                <a:cs typeface="Times New Roman" panose="02020603050405020304" pitchFamily="34" charset="-120"/>
              </a:rPr>
              <a:t>作用下处于静止状态</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其中F</a:t>
            </a:r>
            <a:r>
              <a:rPr lang="en-US" altLang="zh-CN" sz="2800" baseline="-42000">
                <a:latin typeface="Times New Roman" panose="02020603050405020304" pitchFamily="34" charset="0"/>
                <a:ea typeface="微软雅黑"/>
                <a:cs typeface="Times New Roman" panose="02020603050405020304" pitchFamily="34" charset="-120"/>
              </a:rPr>
              <a:t>1</a:t>
            </a:r>
            <a:r>
              <a:rPr lang="en-US" altLang="zh-CN" sz="2800">
                <a:latin typeface="Times New Roman" panose="02020603050405020304" pitchFamily="34" charset="0"/>
                <a:ea typeface="微软雅黑"/>
                <a:cs typeface="Times New Roman" panose="02020603050405020304" pitchFamily="34" charset="-120"/>
              </a:rPr>
              <a:t>=3N</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F</a:t>
            </a:r>
            <a:r>
              <a:rPr lang="en-US" altLang="zh-CN" sz="2800" baseline="-42000">
                <a:latin typeface="Times New Roman" panose="02020603050405020304" pitchFamily="34" charset="0"/>
                <a:ea typeface="微软雅黑"/>
                <a:cs typeface="Times New Roman" panose="02020603050405020304" pitchFamily="34" charset="-120"/>
              </a:rPr>
              <a:t>2</a:t>
            </a:r>
            <a:r>
              <a:rPr lang="en-US" altLang="zh-CN" sz="2800">
                <a:latin typeface="Times New Roman" panose="02020603050405020304" pitchFamily="34" charset="0"/>
                <a:ea typeface="微软雅黑"/>
                <a:cs typeface="Times New Roman" panose="02020603050405020304" pitchFamily="34" charset="-120"/>
              </a:rPr>
              <a:t>=9N</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若撤去力F</a:t>
            </a:r>
            <a:r>
              <a:rPr lang="en-US" altLang="zh-CN" sz="2800" baseline="-42000">
                <a:latin typeface="Times New Roman" panose="02020603050405020304" pitchFamily="34" charset="0"/>
                <a:ea typeface="微软雅黑"/>
                <a:cs typeface="Times New Roman" panose="02020603050405020304" pitchFamily="34" charset="-120"/>
              </a:rPr>
              <a:t>2</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则木块在水平方向上受到的合力为</a:t>
            </a:r>
            <a:r>
              <a:rPr lang="en-US" altLang="zh-CN" sz="2800">
                <a:latin typeface="新宋体" panose="02010609030101010101" charset="-122"/>
                <a:ea typeface="新宋体" panose="02010609030101010101" charset="-122"/>
                <a:cs typeface="新宋体" panose="02010609030101010101" charset="-122"/>
              </a:rPr>
              <a:t>(</a:t>
            </a:r>
            <a:r>
              <a:rPr lang="en-US" altLang="zh-CN" sz="2800">
                <a:solidFill>
                  <a:srgbClr val="FFFFFF">
                    <a:alpha val="0"/>
                  </a:srgbClr>
                </a:solidFill>
                <a:latin typeface="Times New Roman" panose="02020603050405020304" pitchFamily="34" charset="0"/>
                <a:ea typeface="微软雅黑"/>
                <a:cs typeface="Times New Roman" panose="02020603050405020304" pitchFamily="34" charset="-120"/>
              </a:rPr>
              <a:t> ____ </a:t>
            </a:r>
            <a:r>
              <a:rPr lang="en-US" altLang="zh-CN" sz="2800">
                <a:latin typeface="新宋体" panose="02010609030101010101" charset="-122"/>
                <a:ea typeface="新宋体" panose="02010609030101010101" charset="-122"/>
                <a:cs typeface="新宋体" panose="02010609030101010101" charset="-122"/>
              </a:rPr>
              <a:t>)</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A.0N</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B.3N   向右</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C.9N   向右</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D.3N   向左</a:t>
            </a:r>
            <a:endParaRPr lang="zh-CN" altLang="en-US" sz="2800">
              <a:latin typeface="Times New Roman" panose="02020603050405020304" pitchFamily="34" charset="0"/>
              <a:ea typeface="微软雅黑"/>
              <a:cs typeface="Times New Roman" panose="02020603050405020304" pitchFamily="34" charset="-120"/>
              <a:sym typeface="+mn-ea"/>
            </a:endParaRPr>
          </a:p>
        </p:txBody>
      </p:sp>
      <p:sp>
        <p:nvSpPr>
          <p:cNvPr id="9" name="文本框 5" title=""/>
          <p:cNvSpPr txBox="1"/>
          <p:nvPr/>
        </p:nvSpPr>
        <p:spPr>
          <a:xfrm>
            <a:off x="436880" y="4420965"/>
            <a:ext cx="11335385" cy="163995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【解析】解：受力分析如图：</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sz="5860">
                <a:solidFill>
                  <a:srgbClr val="FFFFFF">
                    <a:alpha val="0"/>
                  </a:srgbClr>
                </a:solidFill>
                <a:latin typeface="Times New Roman" panose="02020603050405020304"/>
                <a:ea typeface="Times New Roman" panose="02020603050405020304"/>
                <a:cs typeface="Times New Roman" panose="02020603050405020304"/>
              </a:rPr>
              <a:t>_______</a:t>
            </a:r>
            <a:r>
              <a:rPr lang="en-US" sz="5775">
                <a:solidFill>
                  <a:srgbClr val="FFFFFF">
                    <a:alpha val="0"/>
                  </a:srgbClr>
                </a:solidFill>
                <a:latin typeface="Times New Roman" panose="02020603050405020304"/>
                <a:ea typeface="Times New Roman" panose="02020603050405020304"/>
                <a:cs typeface="Times New Roman" panose="02020603050405020304"/>
              </a:rPr>
              <a:t>_______</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
        <p:nvSpPr>
          <p:cNvPr id="10" name="文本框 5" title=""/>
          <p:cNvSpPr txBox="1"/>
          <p:nvPr/>
        </p:nvSpPr>
        <p:spPr>
          <a:xfrm>
            <a:off x="5551192" y="1500146"/>
            <a:ext cx="444456" cy="59270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A</a:t>
            </a:r>
            <a:endPar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pic>
        <p:nvPicPr>
          <p:cNvPr id="11" name="New picture" title=""/>
          <p:cNvPicPr/>
          <p:nvPr/>
        </p:nvPicPr>
        <p:blipFill>
          <a:blip r:embed="rId4"/>
          <a:stretch>
            <a:fillRect/>
          </a:stretch>
        </p:blipFill>
        <p:spPr>
          <a:xfrm>
            <a:off x="528320" y="5059296"/>
            <a:ext cx="2603919" cy="892772"/>
          </a:xfrm>
          <a:prstGeom prst="rect">
            <a:avLst/>
          </a:prstGeom>
        </p:spPr>
      </p:pic>
      <p:pic>
        <p:nvPicPr>
          <p:cNvPr id="12" name="New picture" title=""/>
          <p:cNvPicPr/>
          <p:nvPr/>
        </p:nvPicPr>
        <p:blipFill>
          <a:blip r:embed="rId5"/>
          <a:stretch>
            <a:fillRect/>
          </a:stretch>
        </p:blipFill>
        <p:spPr>
          <a:xfrm>
            <a:off x="3132239" y="5059296"/>
            <a:ext cx="2567244" cy="880198"/>
          </a:xfrm>
          <a:prstGeom prst="rect">
            <a:avLst/>
          </a:prstGeom>
        </p:spPr>
      </p:pic>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3"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left)">
                                      <p:cBhvr>
                                        <p:cTn id="7" dur="500"/>
                                        <p:tgtEl>
                                          <p:spTgt spid="10"/>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4"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wipe(left)">
                                      <p:cBhvr>
                                        <p:cTn id="12" dur="500"/>
                                        <p:tgtEl>
                                          <p:spTgt spid="9"/>
                                        </p:tgtEl>
                                      </p:cBhvr>
                                    </p:animEffect>
                                  </p:childTnLst>
                                </p:cTn>
                              </p:par>
                              <p:par>
                                <p:cTn id="13" presetID="22" presetClass="entr" presetSubtype="8" dur="500" fill="hold" grpId="5" nodeType="with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wipe(left)">
                                      <p:cBhvr>
                                        <p:cTn id="15"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alphaModFix amt="47000"/>
          </a:blip>
          <a:stretch>
            <a:fillRect/>
          </a:stretch>
        </a:blipFill>
        <a:effectLst/>
      </p:bgPr>
    </p:bg>
    <p:spTree>
      <p:nvGrpSpPr>
        <p:cNvPr id="1" name=""/>
        <p:cNvGrpSpPr/>
        <p:nvPr/>
      </p:nvGrpSpPr>
      <p:grpSpPr>
        <a:xfrm>
          <a:off x="0" y="0"/>
          <a:ext cx="0" cy="0"/>
        </a:xfrm>
      </p:grpSpPr>
      <p:sp>
        <p:nvSpPr>
          <p:cNvPr id="10" name="文本框 5" title=""/>
          <p:cNvSpPr txBox="1"/>
          <p:nvPr/>
        </p:nvSpPr>
        <p:spPr>
          <a:xfrm>
            <a:off x="436880" y="508000"/>
            <a:ext cx="11335385" cy="2123027"/>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 F</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1</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、F</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2</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同时作用时</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静摩擦力f</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1</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=F</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2</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-F</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1</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=9N-3N=6N</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可知地面最大静摩擦力大于6N</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撤去F</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2</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外力为3N</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小于最大静摩擦力</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故物体仍能处于平衡</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故合力一定是零</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故A正确；</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故选：A。</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grpId="1"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left)">
                                      <p:cBhvr>
                                        <p:cTn id="7" dur="500"/>
                                        <p:tgtEl>
                                          <p:spTgt spid="10"/>
                                        </p:tgtEl>
                                      </p:cBhvr>
                                    </p:animEffect>
                                  </p:childTnLst>
                                </p:cTn>
                              </p:par>
                              <p:par>
                                <p:cTn id="8" presetID="22" presetClass="entr" presetSubtype="8" dur="500" fill="hold" grpId="2"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wipe(left)">
                                      <p:cBhvr>
                                        <p:cTn id="10"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alphaModFix amt="47000"/>
          </a:blip>
          <a:stretch>
            <a:fillRect/>
          </a:stretch>
        </a:blipFill>
        <a:effectLst/>
      </p:bgPr>
    </p:bg>
    <p:spTree>
      <p:nvGrpSpPr>
        <p:cNvPr id="1" name=""/>
        <p:cNvGrpSpPr/>
        <p:nvPr/>
      </p:nvGrpSpPr>
      <p:grpSpPr>
        <a:xfrm>
          <a:off x="0" y="0"/>
          <a:ext cx="0" cy="0"/>
        </a:xfrm>
      </p:grpSpPr>
      <p:sp>
        <p:nvSpPr>
          <p:cNvPr id="7" name="文本框 3" title=""/>
          <p:cNvSpPr txBox="1"/>
          <p:nvPr/>
        </p:nvSpPr>
        <p:spPr>
          <a:xfrm>
            <a:off x="436880" y="508000"/>
            <a:ext cx="11335385" cy="3147154"/>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3.一个重力为200N的物体放在水平桌面上</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对物体施加一个竖直向上的拉力</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拉力的大小为150N</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物体所受的合力的大小为</a:t>
            </a:r>
            <a:r>
              <a:rPr lang="en-US" altLang="zh-CN" sz="2800">
                <a:latin typeface="新宋体" panose="02010609030101010101" charset="-122"/>
                <a:ea typeface="新宋体" panose="02010609030101010101" charset="-122"/>
                <a:cs typeface="新宋体" panose="02010609030101010101" charset="-122"/>
              </a:rPr>
              <a:t>(</a:t>
            </a:r>
            <a:r>
              <a:rPr lang="en-US" altLang="zh-CN" sz="2800">
                <a:solidFill>
                  <a:srgbClr val="FFFFFF">
                    <a:alpha val="0"/>
                  </a:srgbClr>
                </a:solidFill>
                <a:latin typeface="Times New Roman" panose="02020603050405020304" pitchFamily="34" charset="0"/>
                <a:ea typeface="微软雅黑"/>
                <a:cs typeface="Times New Roman" panose="02020603050405020304" pitchFamily="34" charset="-120"/>
              </a:rPr>
              <a:t> ____ </a:t>
            </a:r>
            <a:r>
              <a:rPr lang="en-US" altLang="zh-CN" sz="2800">
                <a:latin typeface="新宋体" panose="02010609030101010101" charset="-122"/>
                <a:ea typeface="新宋体" panose="02010609030101010101" charset="-122"/>
                <a:cs typeface="新宋体" panose="02010609030101010101" charset="-122"/>
              </a:rPr>
              <a:t>)</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A.350N</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B.50N</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C.0</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D.150N</a:t>
            </a:r>
            <a:endParaRPr lang="zh-CN" altLang="en-US" sz="2800">
              <a:latin typeface="Times New Roman" panose="02020603050405020304" pitchFamily="34" charset="0"/>
              <a:ea typeface="微软雅黑"/>
              <a:cs typeface="Times New Roman" panose="02020603050405020304" pitchFamily="34" charset="-120"/>
              <a:sym typeface="+mn-ea"/>
            </a:endParaRPr>
          </a:p>
        </p:txBody>
      </p:sp>
      <p:sp>
        <p:nvSpPr>
          <p:cNvPr id="8" name="文本框 5" title=""/>
          <p:cNvSpPr txBox="1"/>
          <p:nvPr/>
        </p:nvSpPr>
        <p:spPr>
          <a:xfrm>
            <a:off x="436880" y="3909154"/>
            <a:ext cx="11335385" cy="2123027"/>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【解析】解：</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由题可知</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物体受到竖直向上的拉力小于竖直向下的重力</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所以物体处于静止状态</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则它所受到的合力为0。</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故选：C。</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
        <p:nvSpPr>
          <p:cNvPr id="9" name="文本框 5" title=""/>
          <p:cNvSpPr txBox="1"/>
          <p:nvPr/>
        </p:nvSpPr>
        <p:spPr>
          <a:xfrm>
            <a:off x="9186567" y="988082"/>
            <a:ext cx="444456" cy="59270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C</a:t>
            </a:r>
            <a:endPar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3"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left)">
                                      <p:cBhvr>
                                        <p:cTn id="7" dur="500"/>
                                        <p:tgtEl>
                                          <p:spTgt spid="9"/>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4"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wipe(left)">
                                      <p:cBhvr>
                                        <p:cTn id="12" dur="500"/>
                                        <p:tgtEl>
                                          <p:spTgt spid="8"/>
                                        </p:tgtEl>
                                      </p:cBhvr>
                                    </p:animEffect>
                                  </p:childTnLst>
                                </p:cTn>
                              </p:par>
                              <p:par>
                                <p:cTn id="13" presetID="22" presetClass="entr" presetSubtype="8" dur="500" fill="hold" grpId="5" nodeType="with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wipe(left)">
                                      <p:cBhvr>
                                        <p:cTn id="15" dur="500"/>
                                        <p:tgtEl>
                                          <p:spTgt spid="8"/>
                                        </p:tgtEl>
                                      </p:cBhvr>
                                    </p:animEffect>
                                  </p:childTnLst>
                                </p:cTn>
                              </p:par>
                              <p:par>
                                <p:cTn id="16" presetID="22" presetClass="entr" presetSubtype="8" dur="500" fill="hold" grpId="6" nodeType="with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wipe(left)">
                                      <p:cBhvr>
                                        <p:cTn id="18"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4">
            <a:alphaModFix amt="47000"/>
          </a:blip>
          <a:stretch>
            <a:fillRect/>
          </a:stretch>
        </a:blipFill>
        <a:effectLst/>
      </p:bgPr>
    </p:bg>
    <p:spTree>
      <p:nvGrpSpPr>
        <p:cNvPr id="1" name=""/>
        <p:cNvGrpSpPr/>
        <p:nvPr/>
      </p:nvGrpSpPr>
      <p:grpSpPr>
        <a:xfrm>
          <a:off x="0" y="0"/>
          <a:ext cx="0" cy="0"/>
        </a:xfrm>
      </p:grpSpPr>
      <p:pic>
        <p:nvPicPr>
          <p:cNvPr id="8" name="New picture" title=""/>
          <p:cNvPicPr/>
          <p:nvPr/>
        </p:nvPicPr>
        <p:blipFill>
          <a:blip r:embed="rId3"/>
          <a:stretch>
            <a:fillRect/>
          </a:stretch>
        </p:blipFill>
        <p:spPr>
          <a:xfrm>
            <a:off x="10613389" y="635000"/>
            <a:ext cx="977900" cy="1562100"/>
          </a:xfrm>
          <a:prstGeom prst="rect">
            <a:avLst/>
          </a:prstGeom>
        </p:spPr>
      </p:pic>
      <p:sp>
        <p:nvSpPr>
          <p:cNvPr id="7" name="文本框 3" title=""/>
          <p:cNvSpPr txBox="1"/>
          <p:nvPr/>
        </p:nvSpPr>
        <p:spPr>
          <a:xfrm>
            <a:off x="436880" y="508000"/>
            <a:ext cx="10113010" cy="4171029"/>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4.如图所示</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一个铁球从竖直立在地面的轻弹簧的正上方某处自由下落</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接触弹簧后将弹簧压缩至最短</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设在弹簧被压缩的过程中小球的速度为v,小球受到的重力和弹簧弹力的合力为F</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则</a:t>
            </a:r>
            <a:r>
              <a:rPr lang="en-US" altLang="zh-CN" sz="2800">
                <a:latin typeface="新宋体" panose="02010609030101010101" charset="-122"/>
                <a:ea typeface="新宋体" panose="02010609030101010101" charset="-122"/>
                <a:cs typeface="新宋体" panose="02010609030101010101" charset="-122"/>
              </a:rPr>
              <a:t>(</a:t>
            </a:r>
            <a:r>
              <a:rPr lang="en-US" altLang="zh-CN" sz="2800">
                <a:solidFill>
                  <a:srgbClr val="FFFFFF">
                    <a:alpha val="0"/>
                  </a:srgbClr>
                </a:solidFill>
                <a:latin typeface="Times New Roman" panose="02020603050405020304" pitchFamily="34" charset="0"/>
                <a:ea typeface="微软雅黑"/>
                <a:cs typeface="Times New Roman" panose="02020603050405020304" pitchFamily="34" charset="-120"/>
              </a:rPr>
              <a:t> ____ </a:t>
            </a:r>
            <a:r>
              <a:rPr lang="en-US" altLang="zh-CN" sz="2800">
                <a:latin typeface="新宋体" panose="02010609030101010101" charset="-122"/>
                <a:ea typeface="新宋体" panose="02010609030101010101" charset="-122"/>
                <a:cs typeface="新宋体" panose="02010609030101010101" charset="-122"/>
              </a:rPr>
              <a:t>)</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A.F不断变小</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v不断变小</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B.F先变小后变大</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v不断变小</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C.F不断变小</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v先变大后变小</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D.F先变小后变大</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v先变大后变小</a:t>
            </a:r>
            <a:endParaRPr lang="zh-CN" altLang="en-US" sz="2800">
              <a:latin typeface="Times New Roman" panose="02020603050405020304" pitchFamily="34" charset="0"/>
              <a:ea typeface="微软雅黑"/>
              <a:cs typeface="Times New Roman" panose="02020603050405020304" pitchFamily="34" charset="-120"/>
              <a:sym typeface="+mn-ea"/>
            </a:endParaRPr>
          </a:p>
        </p:txBody>
      </p:sp>
      <p:sp>
        <p:nvSpPr>
          <p:cNvPr id="9" name="文本框 5" title=""/>
          <p:cNvSpPr txBox="1"/>
          <p:nvPr/>
        </p:nvSpPr>
        <p:spPr>
          <a:xfrm>
            <a:off x="436880" y="4933029"/>
            <a:ext cx="11335385" cy="1103567"/>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【解析】解：铁球接触弹簧前</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做自由落体运动</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有一向下的速度。铁球接触弹簧后</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在整个压缩弹簧的过程中</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
        <p:nvSpPr>
          <p:cNvPr id="10" name="文本框 5" title=""/>
          <p:cNvSpPr txBox="1"/>
          <p:nvPr/>
        </p:nvSpPr>
        <p:spPr>
          <a:xfrm>
            <a:off x="706142" y="2012464"/>
            <a:ext cx="444456" cy="59270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D</a:t>
            </a:r>
            <a:endPar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3"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left)">
                                      <p:cBhvr>
                                        <p:cTn id="7" dur="500"/>
                                        <p:tgtEl>
                                          <p:spTgt spid="10"/>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4"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wipe(left)">
                                      <p:cBhvr>
                                        <p:cTn id="1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alphaModFix amt="47000"/>
          </a:blip>
          <a:stretch>
            <a:fillRect/>
          </a:stretch>
        </a:blipFill>
        <a:effectLst/>
      </p:bgPr>
    </p:bg>
    <p:spTree>
      <p:nvGrpSpPr>
        <p:cNvPr id="1" name=""/>
        <p:cNvGrpSpPr/>
        <p:nvPr/>
      </p:nvGrpSpPr>
      <p:grpSpPr>
        <a:xfrm>
          <a:off x="0" y="0"/>
          <a:ext cx="0" cy="0"/>
        </a:xfrm>
      </p:grpSpPr>
      <p:sp>
        <p:nvSpPr>
          <p:cNvPr id="10" name="文本框 5" title=""/>
          <p:cNvSpPr txBox="1"/>
          <p:nvPr/>
        </p:nvSpPr>
        <p:spPr>
          <a:xfrm>
            <a:off x="436880" y="508000"/>
            <a:ext cx="11335385" cy="4171283"/>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仅受重力G和弹簧弹力F的作用。开始压缩时</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弹簧的弹力F小于物体的重力G</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合外力向下</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铁球向下做加速运动。但随着铁球向下运动</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弹簧形变量增大</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弹力随之增大</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合外力减小</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加速度减小</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速度增大。在弹簧弹力增至与重力相等的瞬间</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合力为零</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加速度为零</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速度最大。此后</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弹簧弹力继续增大</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弹力大于重力</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合力向上且逐渐增大</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加速度向上且逐渐增大</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直至铁球速度逐渐减小为零</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此时弹簧压缩量最大。所以选项D说法是正确的。</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故选：D。</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grpId="1"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left)">
                                      <p:cBhvr>
                                        <p:cTn id="7" dur="500"/>
                                        <p:tgtEl>
                                          <p:spTgt spid="10"/>
                                        </p:tgtEl>
                                      </p:cBhvr>
                                    </p:animEffect>
                                  </p:childTnLst>
                                </p:cTn>
                              </p:par>
                              <p:par>
                                <p:cTn id="8" presetID="22" presetClass="entr" presetSubtype="8" dur="500" fill="hold" grpId="2"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wipe(left)">
                                      <p:cBhvr>
                                        <p:cTn id="10"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alphaModFix amt="47000"/>
          </a:blip>
          <a:stretch>
            <a:fillRect/>
          </a:stretch>
        </a:blipFill>
        <a:effectLst/>
      </p:bgPr>
    </p:bg>
    <p:spTree>
      <p:nvGrpSpPr>
        <p:cNvPr id="1" name=""/>
        <p:cNvGrpSpPr/>
        <p:nvPr/>
      </p:nvGrpSpPr>
      <p:grpSpPr>
        <a:xfrm>
          <a:off x="0" y="0"/>
          <a:ext cx="0" cy="0"/>
        </a:xfrm>
      </p:grpSpPr>
      <p:sp>
        <p:nvSpPr>
          <p:cNvPr id="7" name="文本框 3" title=""/>
          <p:cNvSpPr txBox="1"/>
          <p:nvPr/>
        </p:nvSpPr>
        <p:spPr>
          <a:xfrm>
            <a:off x="436880" y="508000"/>
            <a:ext cx="11335385" cy="3146901"/>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5.一个物体受到同一直线上的两个5N和8N的力作用</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则下列说法中正确的是</a:t>
            </a:r>
            <a:r>
              <a:rPr lang="en-US" altLang="zh-CN" sz="2800">
                <a:latin typeface="新宋体" panose="02010609030101010101" charset="-122"/>
                <a:ea typeface="新宋体" panose="02010609030101010101" charset="-122"/>
                <a:cs typeface="新宋体" panose="02010609030101010101" charset="-122"/>
              </a:rPr>
              <a:t>(</a:t>
            </a:r>
            <a:r>
              <a:rPr lang="en-US" altLang="zh-CN" sz="2800">
                <a:solidFill>
                  <a:srgbClr val="FFFFFF">
                    <a:alpha val="0"/>
                  </a:srgbClr>
                </a:solidFill>
                <a:latin typeface="Times New Roman" panose="02020603050405020304" pitchFamily="34" charset="0"/>
                <a:ea typeface="微软雅黑"/>
                <a:cs typeface="Times New Roman" panose="02020603050405020304" pitchFamily="34" charset="-120"/>
              </a:rPr>
              <a:t> ____ </a:t>
            </a:r>
            <a:r>
              <a:rPr lang="en-US" altLang="zh-CN" sz="2800">
                <a:latin typeface="新宋体" panose="02010609030101010101" charset="-122"/>
                <a:ea typeface="新宋体" panose="02010609030101010101" charset="-122"/>
                <a:cs typeface="新宋体" panose="02010609030101010101" charset="-122"/>
              </a:rPr>
              <a:t>)</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A.合力一定是3N</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B.合力一定是13N</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C.合力方向一定和8N的方向相同</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D.合力方向一定和5N的方向相反</a:t>
            </a:r>
            <a:endParaRPr lang="zh-CN" altLang="en-US" sz="2800">
              <a:latin typeface="Times New Roman" panose="02020603050405020304" pitchFamily="34" charset="0"/>
              <a:ea typeface="微软雅黑"/>
              <a:cs typeface="Times New Roman" panose="02020603050405020304" pitchFamily="34" charset="-120"/>
              <a:sym typeface="+mn-ea"/>
            </a:endParaRPr>
          </a:p>
        </p:txBody>
      </p:sp>
      <p:sp>
        <p:nvSpPr>
          <p:cNvPr id="8" name="文本框 5" title=""/>
          <p:cNvSpPr txBox="1"/>
          <p:nvPr/>
        </p:nvSpPr>
        <p:spPr>
          <a:xfrm>
            <a:off x="436880" y="3908902"/>
            <a:ext cx="11335385" cy="212769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【解析】解：F</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1</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、F</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2</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这两个力作用在同一直线上</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但方向是否相同并不知道</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所以有两种可能：</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如果方向相同：F</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合</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=F</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1</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F</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2</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=5N</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8N=13N</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合力方向与这两个力的方向相同；</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
        <p:nvSpPr>
          <p:cNvPr id="9" name="文本框 5" title=""/>
          <p:cNvSpPr txBox="1"/>
          <p:nvPr/>
        </p:nvSpPr>
        <p:spPr>
          <a:xfrm>
            <a:off x="1639592" y="988082"/>
            <a:ext cx="444456" cy="59270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C</a:t>
            </a:r>
            <a:endPar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3"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left)">
                                      <p:cBhvr>
                                        <p:cTn id="7" dur="500"/>
                                        <p:tgtEl>
                                          <p:spTgt spid="9"/>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4"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wipe(left)">
                                      <p:cBhvr>
                                        <p:cTn id="12" dur="500"/>
                                        <p:tgtEl>
                                          <p:spTgt spid="8"/>
                                        </p:tgtEl>
                                      </p:cBhvr>
                                    </p:animEffect>
                                  </p:childTnLst>
                                </p:cTn>
                              </p:par>
                              <p:par>
                                <p:cTn id="13" presetID="22" presetClass="entr" presetSubtype="8" dur="500" fill="hold" grpId="5" nodeType="with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wipe(left)">
                                      <p:cBhvr>
                                        <p:cTn id="15"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alphaModFix amt="47000"/>
          </a:blip>
          <a:stretch>
            <a:fillRect/>
          </a:stretch>
        </a:blipFill>
        <a:effectLst/>
      </p:bgPr>
    </p:bg>
    <p:spTree>
      <p:nvGrpSpPr>
        <p:cNvPr id="1" name=""/>
        <p:cNvGrpSpPr/>
        <p:nvPr/>
      </p:nvGrpSpPr>
      <p:grpSpPr>
        <a:xfrm>
          <a:off x="0" y="0"/>
          <a:ext cx="0" cy="0"/>
        </a:xfrm>
      </p:grpSpPr>
      <p:sp>
        <p:nvSpPr>
          <p:cNvPr id="9" name="文本框 5" title=""/>
          <p:cNvSpPr txBox="1"/>
          <p:nvPr/>
        </p:nvSpPr>
        <p:spPr>
          <a:xfrm>
            <a:off x="436880" y="508000"/>
            <a:ext cx="11335385" cy="1610962"/>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如果方向相反：F</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合</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=F</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2</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-F</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1</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=8N-5N=3N</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合力方向与较大的8N的力方向相同</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综上分析可知</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C选项正确</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ABD错误。</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故选：C。</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grpId="1"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left)">
                                      <p:cBhvr>
                                        <p:cTn id="7" dur="500"/>
                                        <p:tgtEl>
                                          <p:spTgt spid="9"/>
                                        </p:tgtEl>
                                      </p:cBhvr>
                                    </p:animEffect>
                                  </p:childTnLst>
                                </p:cTn>
                              </p:par>
                              <p:par>
                                <p:cTn id="8" presetID="22" presetClass="entr" presetSubtype="8" dur="500" fill="hold" grpId="2"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wipe(left)">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4">
            <a:alphaModFix amt="47000"/>
          </a:blip>
          <a:stretch>
            <a:fillRect/>
          </a:stretch>
        </a:blipFill>
        <a:effectLst/>
      </p:bgPr>
    </p:bg>
    <p:spTree>
      <p:nvGrpSpPr>
        <p:cNvPr id="1" name=""/>
        <p:cNvGrpSpPr/>
        <p:nvPr/>
      </p:nvGrpSpPr>
      <p:grpSpPr>
        <a:xfrm>
          <a:off x="0" y="0"/>
          <a:ext cx="0" cy="0"/>
        </a:xfrm>
      </p:grpSpPr>
      <p:pic>
        <p:nvPicPr>
          <p:cNvPr id="8" name="New picture" title=""/>
          <p:cNvPicPr/>
          <p:nvPr/>
        </p:nvPicPr>
        <p:blipFill>
          <a:blip r:embed="rId3"/>
          <a:stretch>
            <a:fillRect/>
          </a:stretch>
        </p:blipFill>
        <p:spPr>
          <a:xfrm>
            <a:off x="11089639" y="635000"/>
            <a:ext cx="596900" cy="914400"/>
          </a:xfrm>
          <a:prstGeom prst="rect">
            <a:avLst/>
          </a:prstGeom>
        </p:spPr>
      </p:pic>
      <p:sp>
        <p:nvSpPr>
          <p:cNvPr id="7" name="文本框 3" title=""/>
          <p:cNvSpPr txBox="1"/>
          <p:nvPr/>
        </p:nvSpPr>
        <p:spPr>
          <a:xfrm>
            <a:off x="436880" y="508000"/>
            <a:ext cx="10589260" cy="3659219"/>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6.如图所示</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用手向上拉物块A</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当手对物块A的拉力为F</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F</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0</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时</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水平地面对物块A的支持力为N</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此时物块A静止在水平地面上。已知物块A受到的重力为G</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则下列分析中正确的是</a:t>
            </a:r>
            <a:r>
              <a:rPr lang="en-US" altLang="zh-CN" sz="2800">
                <a:latin typeface="新宋体" panose="02010609030101010101" charset="-122"/>
                <a:ea typeface="新宋体" panose="02010609030101010101" charset="-122"/>
                <a:cs typeface="新宋体" panose="02010609030101010101" charset="-122"/>
              </a:rPr>
              <a:t>(</a:t>
            </a:r>
            <a:r>
              <a:rPr lang="en-US" altLang="zh-CN" sz="2800">
                <a:solidFill>
                  <a:srgbClr val="FFFFFF">
                    <a:alpha val="0"/>
                  </a:srgbClr>
                </a:solidFill>
                <a:latin typeface="Times New Roman" panose="02020603050405020304" pitchFamily="34" charset="0"/>
                <a:ea typeface="微软雅黑"/>
                <a:cs typeface="Times New Roman" panose="02020603050405020304" pitchFamily="34" charset="-120"/>
              </a:rPr>
              <a:t> ____ </a:t>
            </a:r>
            <a:r>
              <a:rPr lang="en-US" altLang="zh-CN" sz="2800">
                <a:latin typeface="新宋体" panose="02010609030101010101" charset="-122"/>
                <a:ea typeface="新宋体" panose="02010609030101010101" charset="-122"/>
                <a:cs typeface="新宋体" panose="02010609030101010101" charset="-122"/>
              </a:rPr>
              <a:t>)</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A.F</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N</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G</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B.F</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N</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G</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C.F</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N=G</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D.F=N</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G</a:t>
            </a:r>
            <a:endParaRPr lang="zh-CN" altLang="en-US" sz="2800">
              <a:latin typeface="Times New Roman" panose="02020603050405020304" pitchFamily="34" charset="0"/>
              <a:ea typeface="微软雅黑"/>
              <a:cs typeface="Times New Roman" panose="02020603050405020304" pitchFamily="34" charset="-120"/>
              <a:sym typeface="+mn-ea"/>
            </a:endParaRPr>
          </a:p>
        </p:txBody>
      </p:sp>
      <p:sp>
        <p:nvSpPr>
          <p:cNvPr id="9" name="文本框 5" title=""/>
          <p:cNvSpPr txBox="1"/>
          <p:nvPr/>
        </p:nvSpPr>
        <p:spPr>
          <a:xfrm>
            <a:off x="436880" y="4421219"/>
            <a:ext cx="11335385" cy="1610962"/>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【解析】解：物体受到向上的力有拉力F</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1</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和支持力N</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2</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受到向下的力只有重力G</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物体在这三个力的作用下处于静止状态</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因此</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拉力F</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1</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和支持力N</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2</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合力的大小与重力G的大小相等</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即F</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N=G。</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
        <p:nvSpPr>
          <p:cNvPr id="10" name="文本框 5" title=""/>
          <p:cNvSpPr txBox="1"/>
          <p:nvPr/>
        </p:nvSpPr>
        <p:spPr>
          <a:xfrm>
            <a:off x="8554742" y="1500146"/>
            <a:ext cx="444456" cy="59270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C</a:t>
            </a:r>
            <a:endPar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3"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left)">
                                      <p:cBhvr>
                                        <p:cTn id="7" dur="500"/>
                                        <p:tgtEl>
                                          <p:spTgt spid="10"/>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4"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wipe(left)">
                                      <p:cBhvr>
                                        <p:cTn id="1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alphaModFix amt="47000"/>
          </a:blip>
          <a:stretch>
            <a:fillRect/>
          </a:stretch>
        </a:blipFill>
        <a:effectLst/>
      </p:bgPr>
    </p:bg>
    <p:spTree>
      <p:nvGrpSpPr>
        <p:cNvPr id="1" name=""/>
        <p:cNvGrpSpPr/>
        <p:nvPr/>
      </p:nvGrpSpPr>
      <p:grpSpPr>
        <a:xfrm>
          <a:off x="0" y="0"/>
          <a:ext cx="0" cy="0"/>
        </a:xfrm>
      </p:grpSpPr>
      <p:sp>
        <p:nvSpPr>
          <p:cNvPr id="7" name="文本框 3" title=""/>
          <p:cNvSpPr txBox="1"/>
          <p:nvPr/>
        </p:nvSpPr>
        <p:spPr>
          <a:xfrm>
            <a:off x="436880" y="508000"/>
            <a:ext cx="11335385" cy="3147154"/>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7.小红用50N的力竖直向上提起一个重100N的水桶</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则水桶受到的合力大小是</a:t>
            </a:r>
            <a:r>
              <a:rPr lang="en-US" altLang="zh-CN" sz="2800">
                <a:latin typeface="新宋体" panose="02010609030101010101" charset="-122"/>
                <a:ea typeface="新宋体" panose="02010609030101010101" charset="-122"/>
                <a:cs typeface="新宋体" panose="02010609030101010101" charset="-122"/>
              </a:rPr>
              <a:t>(</a:t>
            </a:r>
            <a:r>
              <a:rPr lang="en-US" altLang="zh-CN" sz="2800">
                <a:solidFill>
                  <a:srgbClr val="FFFFFF">
                    <a:alpha val="0"/>
                  </a:srgbClr>
                </a:solidFill>
                <a:latin typeface="Times New Roman" panose="02020603050405020304" pitchFamily="34" charset="0"/>
                <a:ea typeface="微软雅黑"/>
                <a:cs typeface="Times New Roman" panose="02020603050405020304" pitchFamily="34" charset="-120"/>
              </a:rPr>
              <a:t> ____ </a:t>
            </a:r>
            <a:r>
              <a:rPr lang="en-US" altLang="zh-CN" sz="2800">
                <a:latin typeface="新宋体" panose="02010609030101010101" charset="-122"/>
                <a:ea typeface="新宋体" panose="02010609030101010101" charset="-122"/>
                <a:cs typeface="新宋体" panose="02010609030101010101" charset="-122"/>
              </a:rPr>
              <a:t>)</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A.250N</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B.150N</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C.100N</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D.0</a:t>
            </a:r>
            <a:endParaRPr lang="zh-CN" altLang="en-US" sz="2800">
              <a:latin typeface="Times New Roman" panose="02020603050405020304" pitchFamily="34" charset="0"/>
              <a:ea typeface="微软雅黑"/>
              <a:cs typeface="Times New Roman" panose="02020603050405020304" pitchFamily="34" charset="-120"/>
              <a:sym typeface="+mn-ea"/>
            </a:endParaRPr>
          </a:p>
        </p:txBody>
      </p:sp>
      <p:sp>
        <p:nvSpPr>
          <p:cNvPr id="8" name="文本框 5" title=""/>
          <p:cNvSpPr txBox="1"/>
          <p:nvPr/>
        </p:nvSpPr>
        <p:spPr>
          <a:xfrm>
            <a:off x="436880" y="3909154"/>
            <a:ext cx="11335385" cy="2123027"/>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【解析】解：因为小红用50N的力竖直向上提起一个重100N的水桶</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重力大于拉力</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水桶没有提起</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所以仍然会静止在地面上</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则水桶受平衡力作用</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所以合力为零。</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故选：D。</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
        <p:nvSpPr>
          <p:cNvPr id="9" name="文本框 5" title=""/>
          <p:cNvSpPr txBox="1"/>
          <p:nvPr/>
        </p:nvSpPr>
        <p:spPr>
          <a:xfrm>
            <a:off x="1995192" y="988082"/>
            <a:ext cx="444456" cy="59270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D</a:t>
            </a:r>
            <a:endPar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3"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left)">
                                      <p:cBhvr>
                                        <p:cTn id="7" dur="500"/>
                                        <p:tgtEl>
                                          <p:spTgt spid="9"/>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4"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wipe(left)">
                                      <p:cBhvr>
                                        <p:cTn id="12" dur="500"/>
                                        <p:tgtEl>
                                          <p:spTgt spid="8"/>
                                        </p:tgtEl>
                                      </p:cBhvr>
                                    </p:animEffect>
                                  </p:childTnLst>
                                </p:cTn>
                              </p:par>
                              <p:par>
                                <p:cTn id="13" presetID="22" presetClass="entr" presetSubtype="8" dur="500" fill="hold" grpId="5" nodeType="with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wipe(left)">
                                      <p:cBhvr>
                                        <p:cTn id="15"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4">
            <a:alphaModFix amt="47000"/>
          </a:blip>
          <a:stretch>
            <a:fillRect/>
          </a:stretch>
        </a:blipFill>
        <a:effectLst/>
      </p:bgPr>
    </p:bg>
    <p:spTree>
      <p:nvGrpSpPr>
        <p:cNvPr id="1" name=""/>
        <p:cNvGrpSpPr/>
        <p:nvPr/>
      </p:nvGrpSpPr>
      <p:grpSpPr>
        <a:xfrm>
          <a:off x="0" y="0"/>
          <a:ext cx="0" cy="0"/>
        </a:xfrm>
      </p:grpSpPr>
      <p:pic>
        <p:nvPicPr>
          <p:cNvPr id="8" name="New picture" title=""/>
          <p:cNvPicPr/>
          <p:nvPr/>
        </p:nvPicPr>
        <p:blipFill>
          <a:blip r:embed="rId3"/>
          <a:stretch>
            <a:fillRect/>
          </a:stretch>
        </p:blipFill>
        <p:spPr>
          <a:xfrm>
            <a:off x="9549764" y="635000"/>
            <a:ext cx="1828800" cy="1308100"/>
          </a:xfrm>
          <a:prstGeom prst="rect">
            <a:avLst/>
          </a:prstGeom>
        </p:spPr>
      </p:pic>
      <p:sp>
        <p:nvSpPr>
          <p:cNvPr id="7" name="文本框 3" title=""/>
          <p:cNvSpPr txBox="1"/>
          <p:nvPr/>
        </p:nvSpPr>
        <p:spPr>
          <a:xfrm>
            <a:off x="436880" y="508000"/>
            <a:ext cx="9049385" cy="4171029"/>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8.如图所示</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体操吊环运动有一个高难度的动作就是先双手撑住吊环</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图甲</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然后身体下移</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双臂缓慢张开到图乙位置</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则在此过程中</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吊环的两根绳的拉力F</a:t>
            </a:r>
            <a:r>
              <a:rPr lang="en-US" altLang="zh-CN" sz="2800" baseline="-42000">
                <a:latin typeface="Times New Roman" panose="02020603050405020304" pitchFamily="34" charset="0"/>
                <a:ea typeface="微软雅黑"/>
                <a:cs typeface="Times New Roman" panose="02020603050405020304" pitchFamily="34" charset="-120"/>
              </a:rPr>
              <a:t>T</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两个拉力大小相等</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及它们的合力F的大小变化情况为 </a:t>
            </a:r>
            <a:r>
              <a:rPr lang="en-US" altLang="zh-CN" sz="2800">
                <a:latin typeface="新宋体" panose="02010609030101010101" charset="-122"/>
                <a:ea typeface="新宋体" panose="02010609030101010101" charset="-122"/>
                <a:cs typeface="新宋体" panose="02010609030101010101" charset="-122"/>
              </a:rPr>
              <a:t>(</a:t>
            </a:r>
            <a:r>
              <a:rPr lang="en-US" altLang="zh-CN" sz="2800">
                <a:solidFill>
                  <a:srgbClr val="FFFFFF">
                    <a:alpha val="0"/>
                  </a:srgbClr>
                </a:solidFill>
                <a:latin typeface="Times New Roman" panose="02020603050405020304" pitchFamily="34" charset="0"/>
                <a:ea typeface="微软雅黑"/>
                <a:cs typeface="Times New Roman" panose="02020603050405020304" pitchFamily="34" charset="-120"/>
              </a:rPr>
              <a:t> ____ </a:t>
            </a:r>
            <a:r>
              <a:rPr lang="en-US" altLang="zh-CN" sz="2800">
                <a:latin typeface="新宋体" panose="02010609030101010101" charset="-122"/>
                <a:ea typeface="新宋体" panose="02010609030101010101" charset="-122"/>
                <a:cs typeface="新宋体" panose="02010609030101010101" charset="-122"/>
              </a:rPr>
              <a:t>)</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A.F</a:t>
            </a:r>
            <a:r>
              <a:rPr lang="en-US" altLang="zh-CN" sz="2800" baseline="-42000">
                <a:latin typeface="Times New Roman" panose="02020603050405020304" pitchFamily="34" charset="0"/>
                <a:ea typeface="微软雅黑"/>
                <a:cs typeface="Times New Roman" panose="02020603050405020304" pitchFamily="34" charset="-120"/>
              </a:rPr>
              <a:t>T</a:t>
            </a:r>
            <a:r>
              <a:rPr lang="en-US" altLang="zh-CN" sz="2800">
                <a:latin typeface="Times New Roman" panose="02020603050405020304" pitchFamily="34" charset="0"/>
                <a:ea typeface="微软雅黑"/>
                <a:cs typeface="Times New Roman" panose="02020603050405020304" pitchFamily="34" charset="-120"/>
              </a:rPr>
              <a:t>减小</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F不变</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B.F</a:t>
            </a:r>
            <a:r>
              <a:rPr lang="en-US" altLang="zh-CN" sz="2800" baseline="-42000">
                <a:latin typeface="Times New Roman" panose="02020603050405020304" pitchFamily="34" charset="0"/>
                <a:ea typeface="微软雅黑"/>
                <a:cs typeface="Times New Roman" panose="02020603050405020304" pitchFamily="34" charset="-120"/>
              </a:rPr>
              <a:t>T</a:t>
            </a:r>
            <a:r>
              <a:rPr lang="en-US" altLang="zh-CN" sz="2800">
                <a:latin typeface="Times New Roman" panose="02020603050405020304" pitchFamily="34" charset="0"/>
                <a:ea typeface="微软雅黑"/>
                <a:cs typeface="Times New Roman" panose="02020603050405020304" pitchFamily="34" charset="-120"/>
              </a:rPr>
              <a:t>增大</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F不变</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C.F</a:t>
            </a:r>
            <a:r>
              <a:rPr lang="en-US" altLang="zh-CN" sz="2800" baseline="-42000">
                <a:latin typeface="Times New Roman" panose="02020603050405020304" pitchFamily="34" charset="0"/>
                <a:ea typeface="微软雅黑"/>
                <a:cs typeface="Times New Roman" panose="02020603050405020304" pitchFamily="34" charset="-120"/>
              </a:rPr>
              <a:t>T</a:t>
            </a:r>
            <a:r>
              <a:rPr lang="en-US" altLang="zh-CN" sz="2800">
                <a:latin typeface="Times New Roman" panose="02020603050405020304" pitchFamily="34" charset="0"/>
                <a:ea typeface="微软雅黑"/>
                <a:cs typeface="Times New Roman" panose="02020603050405020304" pitchFamily="34" charset="-120"/>
              </a:rPr>
              <a:t>增大</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F减小</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D.F</a:t>
            </a:r>
            <a:r>
              <a:rPr lang="en-US" altLang="zh-CN" sz="2800" baseline="-42000">
                <a:latin typeface="Times New Roman" panose="02020603050405020304" pitchFamily="34" charset="0"/>
                <a:ea typeface="微软雅黑"/>
                <a:cs typeface="Times New Roman" panose="02020603050405020304" pitchFamily="34" charset="-120"/>
              </a:rPr>
              <a:t>T</a:t>
            </a:r>
            <a:r>
              <a:rPr lang="en-US" altLang="zh-CN" sz="2800">
                <a:latin typeface="Times New Roman" panose="02020603050405020304" pitchFamily="34" charset="0"/>
                <a:ea typeface="微软雅黑"/>
                <a:cs typeface="Times New Roman" panose="02020603050405020304" pitchFamily="34" charset="-120"/>
              </a:rPr>
              <a:t>增大</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F增大</a:t>
            </a:r>
            <a:endParaRPr lang="zh-CN" altLang="en-US" sz="2800">
              <a:latin typeface="Times New Roman" panose="02020603050405020304" pitchFamily="34" charset="0"/>
              <a:ea typeface="微软雅黑"/>
              <a:cs typeface="Times New Roman" panose="02020603050405020304" pitchFamily="34" charset="-120"/>
              <a:sym typeface="+mn-ea"/>
            </a:endParaRPr>
          </a:p>
        </p:txBody>
      </p:sp>
      <p:sp>
        <p:nvSpPr>
          <p:cNvPr id="9" name="文本框 5" title=""/>
          <p:cNvSpPr txBox="1"/>
          <p:nvPr/>
        </p:nvSpPr>
        <p:spPr>
          <a:xfrm>
            <a:off x="436880" y="4933029"/>
            <a:ext cx="11335385" cy="1098898"/>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【解析】解：对人受力分析可知</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两绳的拉力的合力与人的重力的大小是相等的</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人的重力的大小是不变的</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所以两绳的合力F的不变</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
        <p:nvSpPr>
          <p:cNvPr id="10" name="文本框 5" title=""/>
          <p:cNvSpPr txBox="1"/>
          <p:nvPr/>
        </p:nvSpPr>
        <p:spPr>
          <a:xfrm>
            <a:off x="8160352" y="2012210"/>
            <a:ext cx="423612" cy="59270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B</a:t>
            </a:r>
            <a:endPar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3"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left)">
                                      <p:cBhvr>
                                        <p:cTn id="7" dur="500"/>
                                        <p:tgtEl>
                                          <p:spTgt spid="10"/>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4"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wipe(left)">
                                      <p:cBhvr>
                                        <p:cTn id="1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alphaModFix amt="47000"/>
          </a:blip>
          <a:stretch>
            <a:fillRect/>
          </a:stretch>
        </a:blipFill>
        <a:effectLst/>
      </p:bgPr>
    </p:bg>
    <p:spTree>
      <p:nvGrpSpPr>
        <p:cNvPr id="1" name=""/>
        <p:cNvGrpSpPr/>
        <p:nvPr/>
      </p:nvGrpSpPr>
      <p:grpSpPr>
        <a:xfrm>
          <a:off x="0" y="0"/>
          <a:ext cx="0" cy="0"/>
        </a:xfrm>
      </p:grpSpPr>
      <p:sp>
        <p:nvSpPr>
          <p:cNvPr id="10" name="文本框 5" title=""/>
          <p:cNvSpPr txBox="1"/>
          <p:nvPr/>
        </p:nvSpPr>
        <p:spPr>
          <a:xfrm>
            <a:off x="436880" y="508000"/>
            <a:ext cx="11335385" cy="1610962"/>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即当双臂缓慢张开时绳之间的夹角变大</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两个分力的大小F</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都要增大</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所以B正确。A、C、D错误。</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故选：B。</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grpId="1"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left)">
                                      <p:cBhvr>
                                        <p:cTn id="7" dur="500"/>
                                        <p:tgtEl>
                                          <p:spTgt spid="10"/>
                                        </p:tgtEl>
                                      </p:cBhvr>
                                    </p:animEffect>
                                  </p:childTnLst>
                                </p:cTn>
                              </p:par>
                              <p:par>
                                <p:cTn id="8" presetID="22" presetClass="entr" presetSubtype="8" dur="500" fill="hold" grpId="2"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wipe(left)">
                                      <p:cBhvr>
                                        <p:cTn id="10"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4">
            <a:alphaModFix amt="47000"/>
          </a:blip>
          <a:stretch>
            <a:fillRect/>
          </a:stretch>
        </a:blipFill>
        <a:effectLst/>
      </p:bgPr>
    </p:bg>
    <p:spTree>
      <p:nvGrpSpPr>
        <p:cNvPr id="1" name=""/>
        <p:cNvGrpSpPr/>
        <p:nvPr/>
      </p:nvGrpSpPr>
      <p:grpSpPr>
        <a:xfrm>
          <a:off x="0" y="0"/>
          <a:ext cx="0" cy="0"/>
        </a:xfrm>
      </p:grpSpPr>
      <p:pic>
        <p:nvPicPr>
          <p:cNvPr id="8" name="New picture" title=""/>
          <p:cNvPicPr/>
          <p:nvPr/>
        </p:nvPicPr>
        <p:blipFill>
          <a:blip r:embed="rId3"/>
          <a:stretch>
            <a:fillRect/>
          </a:stretch>
        </p:blipFill>
        <p:spPr>
          <a:xfrm>
            <a:off x="8803639" y="635000"/>
            <a:ext cx="2425700" cy="495300"/>
          </a:xfrm>
          <a:prstGeom prst="rect">
            <a:avLst/>
          </a:prstGeom>
        </p:spPr>
      </p:pic>
      <p:sp>
        <p:nvSpPr>
          <p:cNvPr id="7" name="文本框 3" title=""/>
          <p:cNvSpPr txBox="1"/>
          <p:nvPr/>
        </p:nvSpPr>
        <p:spPr>
          <a:xfrm>
            <a:off x="436880" y="508000"/>
            <a:ext cx="8303260" cy="4683093"/>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9.如图</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物体A放在水平桌面上</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在水平方向受到同一直线上的两个力F</a:t>
            </a:r>
            <a:r>
              <a:rPr lang="en-US" altLang="zh-CN" sz="2800" baseline="-42000">
                <a:latin typeface="Times New Roman" panose="02020603050405020304" pitchFamily="34" charset="0"/>
                <a:ea typeface="微软雅黑"/>
                <a:cs typeface="Times New Roman" panose="02020603050405020304" pitchFamily="34" charset="-120"/>
              </a:rPr>
              <a:t>1</a:t>
            </a:r>
            <a:r>
              <a:rPr lang="en-US" altLang="zh-CN" sz="2800">
                <a:latin typeface="Times New Roman" panose="02020603050405020304" pitchFamily="34" charset="0"/>
                <a:ea typeface="微软雅黑"/>
                <a:cs typeface="Times New Roman" panose="02020603050405020304" pitchFamily="34" charset="-120"/>
              </a:rPr>
              <a:t>和F</a:t>
            </a:r>
            <a:r>
              <a:rPr lang="en-US" altLang="zh-CN" sz="2800" baseline="-42000">
                <a:latin typeface="Times New Roman" panose="02020603050405020304" pitchFamily="34" charset="0"/>
                <a:ea typeface="微软雅黑"/>
                <a:cs typeface="Times New Roman" panose="02020603050405020304" pitchFamily="34" charset="-120"/>
              </a:rPr>
              <a:t>2</a:t>
            </a:r>
            <a:r>
              <a:rPr lang="en-US" altLang="zh-CN" sz="2800">
                <a:latin typeface="Times New Roman" panose="02020603050405020304" pitchFamily="34" charset="0"/>
                <a:ea typeface="微软雅黑"/>
                <a:cs typeface="Times New Roman" panose="02020603050405020304" pitchFamily="34" charset="-120"/>
              </a:rPr>
              <a:t>的作用</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F</a:t>
            </a:r>
            <a:r>
              <a:rPr lang="en-US" altLang="zh-CN" sz="2800" baseline="-42000">
                <a:latin typeface="Times New Roman" panose="02020603050405020304" pitchFamily="34" charset="0"/>
                <a:ea typeface="微软雅黑"/>
                <a:cs typeface="Times New Roman" panose="02020603050405020304" pitchFamily="34" charset="-120"/>
              </a:rPr>
              <a:t>1</a:t>
            </a:r>
            <a:r>
              <a:rPr lang="en-US" altLang="zh-CN" sz="2800">
                <a:latin typeface="Times New Roman" panose="02020603050405020304" pitchFamily="34" charset="0"/>
                <a:ea typeface="微软雅黑"/>
                <a:cs typeface="Times New Roman" panose="02020603050405020304" pitchFamily="34" charset="-120"/>
              </a:rPr>
              <a:t>=16N</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F</a:t>
            </a:r>
            <a:r>
              <a:rPr lang="en-US" altLang="zh-CN" sz="2800" baseline="-42000">
                <a:latin typeface="Times New Roman" panose="02020603050405020304" pitchFamily="34" charset="0"/>
                <a:ea typeface="微软雅黑"/>
                <a:cs typeface="Times New Roman" panose="02020603050405020304" pitchFamily="34" charset="-120"/>
              </a:rPr>
              <a:t>2</a:t>
            </a:r>
            <a:r>
              <a:rPr lang="en-US" altLang="zh-CN" sz="2800">
                <a:latin typeface="Times New Roman" panose="02020603050405020304" pitchFamily="34" charset="0"/>
                <a:ea typeface="微软雅黑"/>
                <a:cs typeface="Times New Roman" panose="02020603050405020304" pitchFamily="34" charset="-120"/>
              </a:rPr>
              <a:t>=20N</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如果实际上物体在水平方向受到的合力为零</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则沿水平方向物体还应受到一个力</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这个力的大小和方向是</a:t>
            </a:r>
            <a:r>
              <a:rPr lang="en-US" altLang="zh-CN" sz="2800">
                <a:latin typeface="新宋体" panose="02010609030101010101" charset="-122"/>
                <a:ea typeface="新宋体" panose="02010609030101010101" charset="-122"/>
                <a:cs typeface="新宋体" panose="02010609030101010101" charset="-122"/>
              </a:rPr>
              <a:t>(</a:t>
            </a:r>
            <a:r>
              <a:rPr lang="en-US" altLang="zh-CN" sz="2800">
                <a:solidFill>
                  <a:srgbClr val="FFFFFF">
                    <a:alpha val="0"/>
                  </a:srgbClr>
                </a:solidFill>
                <a:latin typeface="Times New Roman" panose="02020603050405020304" pitchFamily="34" charset="0"/>
                <a:ea typeface="微软雅黑"/>
                <a:cs typeface="Times New Roman" panose="02020603050405020304" pitchFamily="34" charset="-120"/>
              </a:rPr>
              <a:t> ____ </a:t>
            </a:r>
            <a:r>
              <a:rPr lang="en-US" altLang="zh-CN" sz="2800">
                <a:latin typeface="新宋体" panose="02010609030101010101" charset="-122"/>
                <a:ea typeface="新宋体" panose="02010609030101010101" charset="-122"/>
                <a:cs typeface="新宋体" panose="02010609030101010101" charset="-122"/>
              </a:rPr>
              <a:t>)</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A.20N</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方向水平向右</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B.16N</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方向水平向右</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C.4N</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方向水平向右</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D.4N</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方向水平向左</a:t>
            </a:r>
            <a:endParaRPr lang="zh-CN" altLang="en-US" sz="2800">
              <a:latin typeface="Times New Roman" panose="02020603050405020304" pitchFamily="34" charset="0"/>
              <a:ea typeface="微软雅黑"/>
              <a:cs typeface="Times New Roman" panose="02020603050405020304" pitchFamily="34" charset="-120"/>
              <a:sym typeface="+mn-ea"/>
            </a:endParaRPr>
          </a:p>
        </p:txBody>
      </p:sp>
      <p:sp>
        <p:nvSpPr>
          <p:cNvPr id="9" name="文本框 5" title=""/>
          <p:cNvSpPr txBox="1"/>
          <p:nvPr/>
        </p:nvSpPr>
        <p:spPr>
          <a:xfrm>
            <a:off x="436880" y="5445093"/>
            <a:ext cx="11335385" cy="591503"/>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
        <p:nvSpPr>
          <p:cNvPr id="10" name="文本框 5" title=""/>
          <p:cNvSpPr txBox="1"/>
          <p:nvPr/>
        </p:nvSpPr>
        <p:spPr>
          <a:xfrm>
            <a:off x="1995192" y="2524274"/>
            <a:ext cx="444456" cy="59270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D</a:t>
            </a:r>
            <a:endPar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3"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left)">
                                      <p:cBhvr>
                                        <p:cTn id="7" dur="500"/>
                                        <p:tgtEl>
                                          <p:spTgt spid="10"/>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4"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wipe(left)">
                                      <p:cBhvr>
                                        <p:cTn id="1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alphaModFix amt="47000"/>
          </a:blip>
          <a:stretch>
            <a:fillRect/>
          </a:stretch>
        </a:blipFill>
        <a:effectLst/>
      </p:bgPr>
    </p:bg>
    <p:spTree>
      <p:nvGrpSpPr>
        <p:cNvPr id="1" name=""/>
        <p:cNvGrpSpPr/>
        <p:nvPr/>
      </p:nvGrpSpPr>
      <p:grpSpPr>
        <a:xfrm>
          <a:off x="0" y="0"/>
          <a:ext cx="0" cy="0"/>
        </a:xfrm>
      </p:grpSpPr>
      <p:sp>
        <p:nvSpPr>
          <p:cNvPr id="10" name="文本框 5" title=""/>
          <p:cNvSpPr txBox="1"/>
          <p:nvPr/>
        </p:nvSpPr>
        <p:spPr>
          <a:xfrm>
            <a:off x="436880" y="508000"/>
            <a:ext cx="11335385" cy="314715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a:sym typeface="+mn-ea"/>
              </a:rPr>
              <a:t>【解析】解：由题意可知</a:t>
            </a:r>
            <a:r>
              <a:rPr lang="en-US" altLang="zh-CN">
                <a:latin typeface="新宋体" panose="02010609030101010101" charset="-122"/>
                <a:ea typeface="新宋体" panose="02010609030101010101" charset="-122"/>
                <a:cs typeface="新宋体" panose="02010609030101010101" charset="-122"/>
                <a:sym typeface="+mn-ea"/>
              </a:rPr>
              <a:t>，</a:t>
            </a:r>
            <a:r>
              <a:rPr lang="en-US" altLang="zh-CN">
                <a:sym typeface="+mn-ea"/>
              </a:rPr>
              <a:t>物体在水平方向上实际受到三个力</a:t>
            </a:r>
            <a:r>
              <a:rPr lang="en-US" altLang="zh-CN">
                <a:latin typeface="新宋体" panose="02010609030101010101" charset="-122"/>
                <a:ea typeface="新宋体" panose="02010609030101010101" charset="-122"/>
                <a:cs typeface="新宋体" panose="02010609030101010101" charset="-122"/>
                <a:sym typeface="+mn-ea"/>
              </a:rPr>
              <a:t>，</a:t>
            </a:r>
            <a:endParaRPr lang="zh-CN" altLang="en-US"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并且这三个力的合力为零。</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首先求出F</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1</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与F</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2</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的合力为：F=F</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2</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-F</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1</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=20N-16N=4N</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方向与较大的F</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2</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方向相同</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即水平向右。</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因为三个力的合力为零</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相当于F与F</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3</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是一对平衡力</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所以F</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3</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=F=4N</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方向与F相反</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即水平向左。</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故选：D。</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grpId="1"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left)">
                                      <p:cBhvr>
                                        <p:cTn id="7" dur="500"/>
                                        <p:tgtEl>
                                          <p:spTgt spid="10"/>
                                        </p:tgtEl>
                                      </p:cBhvr>
                                    </p:animEffect>
                                  </p:childTnLst>
                                </p:cTn>
                              </p:par>
                            </p:childTnLst>
                          </p:cTn>
                        </p:par>
                      </p:childTnLst>
                    </p:cTn>
                  </p:par>
                  <p:par>
                    <p:cTn id="8" fill="hold" nodeType="clickPar">
                      <p:stCondLst>
                        <p:cond delay="indefinite"/>
                        <p:cond evt="onBegin" delay="0">
                          <p:tn val="7"/>
                        </p:cond>
                      </p:stCondLst>
                      <p:childTnLst>
                        <p:par>
                          <p:cTn id="9" fill="hold">
                            <p:stCondLst>
                              <p:cond delay="0"/>
                            </p:stCondLst>
                            <p:childTnLst>
                              <p:par>
                                <p:cTn id="10" presetID="22" presetClass="entr" presetSubtype="8" dur="500" fill="hold" grpId="1"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wipe(left)">
                                      <p:cBhvr>
                                        <p:cTn id="12" dur="500"/>
                                        <p:tgtEl>
                                          <p:spTgt spid="10"/>
                                        </p:tgtEl>
                                      </p:cBhvr>
                                    </p:animEffect>
                                  </p:childTnLst>
                                </p:cTn>
                              </p:par>
                              <p:par>
                                <p:cTn id="13" presetID="22" presetClass="entr" presetSubtype="8" dur="500" fill="hold" grpId="2" nodeType="with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wipe(left)">
                                      <p:cBhvr>
                                        <p:cTn id="15" dur="500"/>
                                        <p:tgtEl>
                                          <p:spTgt spid="10"/>
                                        </p:tgtEl>
                                      </p:cBhvr>
                                    </p:animEffect>
                                  </p:childTnLst>
                                </p:cTn>
                              </p:par>
                              <p:par>
                                <p:cTn id="16" presetID="22" presetClass="entr" presetSubtype="8" dur="500" fill="hold" grpId="3" nodeType="with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wipe(left)">
                                      <p:cBhvr>
                                        <p:cTn id="18" dur="500"/>
                                        <p:tgtEl>
                                          <p:spTgt spid="10"/>
                                        </p:tgtEl>
                                      </p:cBhvr>
                                    </p:animEffect>
                                  </p:childTnLst>
                                </p:cTn>
                              </p:par>
                              <p:par>
                                <p:cTn id="19" presetID="22" presetClass="entr" presetSubtype="8" dur="500" fill="hold" grpId="4" nodeType="with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wipe(left)">
                                      <p:cBhvr>
                                        <p:cTn id="21"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4">
            <a:alphaModFix amt="47000"/>
          </a:blip>
          <a:stretch>
            <a:fillRect/>
          </a:stretch>
        </a:blipFill>
        <a:effectLst/>
      </p:bgPr>
    </p:bg>
    <p:spTree>
      <p:nvGrpSpPr>
        <p:cNvPr id="1" name=""/>
        <p:cNvGrpSpPr/>
        <p:nvPr/>
      </p:nvGrpSpPr>
      <p:grpSpPr>
        <a:xfrm>
          <a:off x="0" y="0"/>
          <a:ext cx="0" cy="0"/>
        </a:xfrm>
      </p:grpSpPr>
      <p:sp>
        <p:nvSpPr>
          <p:cNvPr id="7" name="文本框 3" title=""/>
          <p:cNvSpPr txBox="1"/>
          <p:nvPr/>
        </p:nvSpPr>
        <p:spPr>
          <a:xfrm>
            <a:off x="436880" y="508000"/>
            <a:ext cx="11335385" cy="5650728"/>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10.甲、乙、丙、丁四个木块的质量均为2kg,分别置于不同的水平桌面上</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并于木块施以两个方向相反的水平力</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图为四个木块的受力情形及其运动状态</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则此时哪一个木块所受合力大小为1N</a:t>
            </a:r>
            <a:r>
              <a:rPr lang="en-US" altLang="zh-CN" sz="2800">
                <a:latin typeface="新宋体" panose="02010609030101010101" charset="-122"/>
                <a:ea typeface="新宋体" panose="02010609030101010101" charset="-122"/>
                <a:cs typeface="新宋体" panose="02010609030101010101" charset="-122"/>
              </a:rPr>
              <a:t>(</a:t>
            </a:r>
            <a:r>
              <a:rPr lang="en-US" altLang="zh-CN" sz="2800">
                <a:solidFill>
                  <a:srgbClr val="FFFFFF">
                    <a:alpha val="0"/>
                  </a:srgbClr>
                </a:solidFill>
                <a:latin typeface="Times New Roman" panose="02020603050405020304" pitchFamily="34" charset="0"/>
                <a:ea typeface="微软雅黑"/>
                <a:cs typeface="Times New Roman" panose="02020603050405020304" pitchFamily="34" charset="-120"/>
              </a:rPr>
              <a:t> ____ </a:t>
            </a:r>
            <a:r>
              <a:rPr lang="en-US" altLang="zh-CN" sz="2800">
                <a:latin typeface="新宋体" panose="02010609030101010101" charset="-122"/>
                <a:ea typeface="新宋体" panose="02010609030101010101" charset="-122"/>
                <a:cs typeface="新宋体" panose="02010609030101010101" charset="-122"/>
              </a:rPr>
              <a:t>)</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sz="10890">
                <a:solidFill>
                  <a:srgbClr val="FFFFFF">
                    <a:alpha val="0"/>
                  </a:srgbClr>
                </a:solidFill>
                <a:latin typeface="Times New Roman" panose="02020603050405020304"/>
                <a:ea typeface="Times New Roman" panose="02020603050405020304"/>
                <a:cs typeface="Times New Roman" panose="02020603050405020304"/>
              </a:rPr>
              <a:t>__________</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A.甲</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B.乙</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C.丙</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D.丁</a:t>
            </a:r>
            <a:endParaRPr lang="zh-CN" altLang="en-US" sz="2800">
              <a:latin typeface="Times New Roman" panose="02020603050405020304" pitchFamily="34" charset="0"/>
              <a:ea typeface="微软雅黑"/>
              <a:cs typeface="Times New Roman" panose="02020603050405020304" pitchFamily="34" charset="-120"/>
              <a:sym typeface="+mn-ea"/>
            </a:endParaRPr>
          </a:p>
        </p:txBody>
      </p:sp>
      <p:sp>
        <p:nvSpPr>
          <p:cNvPr id="8" name="文本框 5" title=""/>
          <p:cNvSpPr txBox="1"/>
          <p:nvPr/>
        </p:nvSpPr>
        <p:spPr>
          <a:xfrm>
            <a:off x="8475367" y="1544360"/>
            <a:ext cx="444456" cy="59270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C</a:t>
            </a:r>
            <a:endPar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pic>
        <p:nvPicPr>
          <p:cNvPr id="9" name="New picture" title=""/>
          <p:cNvPicPr/>
          <p:nvPr/>
        </p:nvPicPr>
        <p:blipFill>
          <a:blip r:embed="rId3"/>
          <a:stretch>
            <a:fillRect/>
          </a:stretch>
        </p:blipFill>
        <p:spPr>
          <a:xfrm>
            <a:off x="528320" y="2338115"/>
            <a:ext cx="6915842" cy="1659802"/>
          </a:xfrm>
          <a:prstGeom prst="rect">
            <a:avLst/>
          </a:prstGeom>
        </p:spPr>
      </p:pic>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3"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left)">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alphaModFix amt="47000"/>
          </a:blip>
          <a:stretch>
            <a:fillRect/>
          </a:stretch>
        </a:blipFill>
        <a:effectLst/>
      </p:bgPr>
    </p:bg>
    <p:spTree>
      <p:nvGrpSpPr>
        <p:cNvPr id="1" name=""/>
        <p:cNvGrpSpPr/>
        <p:nvPr/>
      </p:nvGrpSpPr>
      <p:grpSpPr>
        <a:xfrm>
          <a:off x="0" y="0"/>
          <a:ext cx="0" cy="0"/>
        </a:xfrm>
      </p:grpSpPr>
      <p:sp>
        <p:nvSpPr>
          <p:cNvPr id="8" name="文本框 5" title=""/>
          <p:cNvSpPr txBox="1"/>
          <p:nvPr/>
        </p:nvSpPr>
        <p:spPr>
          <a:xfrm>
            <a:off x="436880" y="508000"/>
            <a:ext cx="11335385" cy="570747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【解析】解：</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A、甲图中</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二力的方向相反</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但木块静止</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说明木块还受到摩擦力的作用</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在三个力的作用下</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木块处于平衡状态</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其所受合力为零</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不合题意；</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B、乙图中</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二力的方向相反</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但木块向右做匀速直线运动</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说明木块还受到摩擦力的作用</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在三个力的作用下</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木块处于平衡状态</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所受合力为零</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不合题意；</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C、丙图中</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木块受到两个拉力和桌面的摩擦力</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共三个力的作用</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木块的加速度为0.5m/s</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2</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由牛顿第二定律得</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物体所受合力：F</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合</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=ma=2kg</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0.5m/s</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2</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=1N</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符合题意；</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D、丁图中</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木块受到两个拉力和桌面的摩擦力</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共三个力的作用</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grpId="1"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left)">
                                      <p:cBhvr>
                                        <p:cTn id="7" dur="500"/>
                                        <p:tgtEl>
                                          <p:spTgt spid="8"/>
                                        </p:tgtEl>
                                      </p:cBhvr>
                                    </p:animEffect>
                                  </p:childTnLst>
                                </p:cTn>
                              </p:par>
                              <p:par>
                                <p:cTn id="8" presetID="22" presetClass="entr" presetSubtype="8" dur="500" fill="hold" grpId="2"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wipe(left)">
                                      <p:cBhvr>
                                        <p:cTn id="10" dur="500"/>
                                        <p:tgtEl>
                                          <p:spTgt spid="8"/>
                                        </p:tgtEl>
                                      </p:cBhvr>
                                    </p:animEffect>
                                  </p:childTnLst>
                                </p:cTn>
                              </p:par>
                              <p:par>
                                <p:cTn id="11" presetID="22" presetClass="entr" presetSubtype="8" dur="500" fill="hold" grpId="3" nodeType="with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wipe(left)">
                                      <p:cBhvr>
                                        <p:cTn id="13" dur="500"/>
                                        <p:tgtEl>
                                          <p:spTgt spid="8"/>
                                        </p:tgtEl>
                                      </p:cBhvr>
                                    </p:animEffect>
                                  </p:childTnLst>
                                </p:cTn>
                              </p:par>
                              <p:par>
                                <p:cTn id="14" presetID="22" presetClass="entr" presetSubtype="8" dur="500" fill="hold" grpId="4" nodeType="with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wipe(left)">
                                      <p:cBhvr>
                                        <p:cTn id="16" dur="500"/>
                                        <p:tgtEl>
                                          <p:spTgt spid="8"/>
                                        </p:tgtEl>
                                      </p:cBhvr>
                                    </p:animEffect>
                                  </p:childTnLst>
                                </p:cTn>
                              </p:par>
                              <p:par>
                                <p:cTn id="17" presetID="22" presetClass="entr" presetSubtype="8" dur="500" fill="hold" grpId="5" nodeType="with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wipe(left)">
                                      <p:cBhvr>
                                        <p:cTn id="19"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alphaModFix amt="47000"/>
          </a:blip>
          <a:stretch>
            <a:fillRect/>
          </a:stretch>
        </a:blipFill>
        <a:effectLst/>
      </p:bgPr>
    </p:bg>
    <p:spTree>
      <p:nvGrpSpPr>
        <p:cNvPr id="1" name=""/>
        <p:cNvGrpSpPr/>
        <p:nvPr/>
      </p:nvGrpSpPr>
      <p:grpSpPr>
        <a:xfrm>
          <a:off x="0" y="0"/>
          <a:ext cx="0" cy="0"/>
        </a:xfrm>
      </p:grpSpPr>
      <p:sp>
        <p:nvSpPr>
          <p:cNvPr id="9" name="文本框 5" title=""/>
          <p:cNvSpPr txBox="1"/>
          <p:nvPr/>
        </p:nvSpPr>
        <p:spPr>
          <a:xfrm>
            <a:off x="436880" y="508000"/>
            <a:ext cx="11335385" cy="1610962"/>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木块的加速度为1m/s</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2</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由牛顿第二定律得</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物体所受合力：F</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合</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′=ma′=2kg</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1m/s</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2</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=2N</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不合题意。</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故选：C。</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grpId="1"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left)">
                                      <p:cBhvr>
                                        <p:cTn id="7" dur="500"/>
                                        <p:tgtEl>
                                          <p:spTgt spid="9"/>
                                        </p:tgtEl>
                                      </p:cBhvr>
                                    </p:animEffect>
                                  </p:childTnLst>
                                </p:cTn>
                              </p:par>
                              <p:par>
                                <p:cTn id="8" presetID="22" presetClass="entr" presetSubtype="8" dur="500" fill="hold" grpId="2"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wipe(left)">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alphaModFix amt="47000"/>
          </a:blip>
          <a:stretch>
            <a:fillRect/>
          </a:stretch>
        </a:blipFill>
        <a:effectLst/>
      </p:bgPr>
    </p:bg>
    <p:spTree>
      <p:nvGrpSpPr>
        <p:cNvPr id="1" name=""/>
        <p:cNvGrpSpPr/>
        <p:nvPr/>
      </p:nvGrpSpPr>
      <p:grpSpPr>
        <a:xfrm>
          <a:off x="0" y="0"/>
          <a:ext cx="0" cy="0"/>
        </a:xfrm>
      </p:grpSpPr>
      <p:sp>
        <p:nvSpPr>
          <p:cNvPr id="7" name="文本框 3" title=""/>
          <p:cNvSpPr txBox="1"/>
          <p:nvPr/>
        </p:nvSpPr>
        <p:spPr>
          <a:xfrm>
            <a:off x="436880" y="508000"/>
            <a:ext cx="11335385" cy="3659219"/>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11.一个在空中运动的小球</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所受的重力为8N</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若考虑空气阻力</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其大小始终为3N</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当小球竖直向上运动时和向下运动时</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所受的合力分别为</a:t>
            </a:r>
            <a:r>
              <a:rPr lang="en-US" altLang="zh-CN" sz="2800">
                <a:latin typeface="新宋体" panose="02010609030101010101" charset="-122"/>
                <a:ea typeface="新宋体" panose="02010609030101010101" charset="-122"/>
                <a:cs typeface="新宋体" panose="02010609030101010101" charset="-122"/>
              </a:rPr>
              <a:t>(</a:t>
            </a:r>
            <a:r>
              <a:rPr lang="en-US" altLang="zh-CN" sz="2800">
                <a:solidFill>
                  <a:srgbClr val="FFFFFF">
                    <a:alpha val="0"/>
                  </a:srgbClr>
                </a:solidFill>
                <a:latin typeface="Times New Roman" panose="02020603050405020304" pitchFamily="34" charset="0"/>
                <a:ea typeface="微软雅黑"/>
                <a:cs typeface="Times New Roman" panose="02020603050405020304" pitchFamily="34" charset="-120"/>
              </a:rPr>
              <a:t> ____ </a:t>
            </a:r>
            <a:r>
              <a:rPr lang="en-US" altLang="zh-CN" sz="2800">
                <a:latin typeface="新宋体" panose="02010609030101010101" charset="-122"/>
                <a:ea typeface="新宋体" panose="02010609030101010101" charset="-122"/>
                <a:cs typeface="新宋体" panose="02010609030101010101" charset="-122"/>
              </a:rPr>
              <a:t>)</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A.5N</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11N</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B.11N</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5N</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C.5N</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5N</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D.11N</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11N</a:t>
            </a:r>
            <a:endParaRPr lang="zh-CN" altLang="en-US" sz="2800">
              <a:latin typeface="Times New Roman" panose="02020603050405020304" pitchFamily="34" charset="0"/>
              <a:ea typeface="微软雅黑"/>
              <a:cs typeface="Times New Roman" panose="02020603050405020304" pitchFamily="34" charset="-120"/>
              <a:sym typeface="+mn-ea"/>
            </a:endParaRPr>
          </a:p>
        </p:txBody>
      </p:sp>
      <p:sp>
        <p:nvSpPr>
          <p:cNvPr id="8" name="文本框 5" title=""/>
          <p:cNvSpPr txBox="1"/>
          <p:nvPr/>
        </p:nvSpPr>
        <p:spPr>
          <a:xfrm>
            <a:off x="436880" y="4421219"/>
            <a:ext cx="11335385" cy="1615631"/>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
        <p:nvSpPr>
          <p:cNvPr id="9" name="文本框 5" title=""/>
          <p:cNvSpPr txBox="1"/>
          <p:nvPr/>
        </p:nvSpPr>
        <p:spPr>
          <a:xfrm>
            <a:off x="938814" y="1500400"/>
            <a:ext cx="423612" cy="59270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B</a:t>
            </a:r>
            <a:endPar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3"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left)">
                                      <p:cBhvr>
                                        <p:cTn id="7" dur="500"/>
                                        <p:tgtEl>
                                          <p:spTgt spid="9"/>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4"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wipe(left)">
                                      <p:cBhvr>
                                        <p:cTn id="1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4">
            <a:alphaModFix amt="47000"/>
          </a:blip>
          <a:stretch>
            <a:fillRect/>
          </a:stretch>
        </a:blipFill>
        <a:effectLst/>
      </p:bgPr>
    </p:bg>
    <p:spTree>
      <p:nvGrpSpPr>
        <p:cNvPr id="1" name=""/>
        <p:cNvGrpSpPr/>
        <p:nvPr/>
      </p:nvGrpSpPr>
      <p:grpSpPr>
        <a:xfrm>
          <a:off x="0" y="0"/>
          <a:ext cx="0" cy="0"/>
        </a:xfrm>
      </p:grpSpPr>
      <p:sp>
        <p:nvSpPr>
          <p:cNvPr id="9" name="文本框 5" title=""/>
          <p:cNvSpPr txBox="1"/>
          <p:nvPr/>
        </p:nvSpPr>
        <p:spPr>
          <a:xfrm>
            <a:off x="436880" y="508000"/>
            <a:ext cx="11572240" cy="263525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a:sym typeface="+mn-ea"/>
              </a:rPr>
              <a:t>【解析】解：</a:t>
            </a:r>
            <a:endParaRPr lang="zh-CN" altLang="en-US"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a:latin typeface="新宋体" panose="02010609030101010101" charset="-122"/>
                <a:ea typeface="新宋体" panose="02010609030101010101" charset="-122"/>
                <a:cs typeface="新宋体" panose="02010609030101010101" charset="-122"/>
                <a:sym typeface="+mn-ea"/>
              </a:rPr>
              <a:t>(</a:t>
            </a:r>
            <a:r>
              <a:rPr lang="en-US" altLang="zh-CN">
                <a:sym typeface="+mn-ea"/>
              </a:rPr>
              <a:t>1</a:t>
            </a:r>
            <a:r>
              <a:rPr lang="en-US" altLang="zh-CN">
                <a:latin typeface="新宋体" panose="02010609030101010101" charset="-122"/>
                <a:ea typeface="新宋体" panose="02010609030101010101" charset="-122"/>
                <a:cs typeface="新宋体" panose="02010609030101010101" charset="-122"/>
                <a:sym typeface="+mn-ea"/>
              </a:rPr>
              <a:t>)</a:t>
            </a:r>
            <a:r>
              <a:rPr lang="en-US" altLang="zh-CN">
                <a:sym typeface="+mn-ea"/>
              </a:rPr>
              <a:t>球在竖直向上运动过程中</a:t>
            </a:r>
            <a:r>
              <a:rPr lang="en-US" altLang="zh-CN">
                <a:latin typeface="新宋体" panose="02010609030101010101" charset="-122"/>
                <a:ea typeface="新宋体" panose="02010609030101010101" charset="-122"/>
                <a:cs typeface="新宋体" panose="02010609030101010101" charset="-122"/>
                <a:sym typeface="+mn-ea"/>
              </a:rPr>
              <a:t>，</a:t>
            </a:r>
            <a:r>
              <a:rPr lang="en-US" altLang="zh-CN">
                <a:sym typeface="+mn-ea"/>
              </a:rPr>
              <a:t>所受重力竖直向下</a:t>
            </a:r>
            <a:r>
              <a:rPr lang="en-US" altLang="zh-CN">
                <a:latin typeface="新宋体" panose="02010609030101010101" charset="-122"/>
                <a:ea typeface="新宋体" panose="02010609030101010101" charset="-122"/>
                <a:cs typeface="新宋体" panose="02010609030101010101" charset="-122"/>
                <a:sym typeface="+mn-ea"/>
              </a:rPr>
              <a:t>，</a:t>
            </a:r>
            <a:r>
              <a:rPr lang="en-US" altLang="zh-CN">
                <a:sym typeface="+mn-ea"/>
              </a:rPr>
              <a:t>空气阻力竖直向下</a:t>
            </a:r>
            <a:r>
              <a:rPr lang="en-US" altLang="zh-CN">
                <a:latin typeface="新宋体" panose="02010609030101010101" charset="-122"/>
                <a:ea typeface="新宋体" panose="02010609030101010101" charset="-122"/>
                <a:cs typeface="新宋体" panose="02010609030101010101" charset="-122"/>
                <a:sym typeface="+mn-ea"/>
              </a:rPr>
              <a:t>，</a:t>
            </a:r>
            <a:endParaRPr lang="zh-CN" altLang="en-US"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则小球所受合力F</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合</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=f</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G=3N</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8N=11N</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故AC错误；</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2</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球在竖直向下运动过程中</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所受重力竖直向下</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空气阻力竖直向上</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则小球所受合力F</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合</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′=G-f=8N-3N=5N</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故B正确、D错误。</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故选：B。</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pic>
        <p:nvPicPr>
          <p:cNvPr id="2" name="Picture 2"/>
          <p:cNvPicPr>
            <a:picLocks noChangeAspect="1"/>
          </p:cNvPicPr>
          <p:nvPr/>
        </p:nvPicPr>
        <p:blipFill>
          <a:blip r:embed="rId3"/>
          <a:stretch>
            <a:fillRect/>
          </a:stretch>
        </p:blipFill>
        <p:spPr>
          <a:xfrm flipH="1">
            <a:off x="11303000" y="10655300"/>
            <a:ext cx="0" cy="0"/>
          </a:xfrm>
          <a:prstGeom prst="rect">
            <a:avLst/>
          </a:prstGeom>
          <a:ln>
            <a:noFill/>
          </a:ln>
        </p:spPr>
      </p:pic>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grpId="1"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left)">
                                      <p:cBhvr>
                                        <p:cTn id="7" dur="500"/>
                                        <p:tgtEl>
                                          <p:spTgt spid="9"/>
                                        </p:tgtEl>
                                      </p:cBhvr>
                                    </p:animEffect>
                                  </p:childTnLst>
                                </p:cTn>
                              </p:par>
                            </p:childTnLst>
                          </p:cTn>
                        </p:par>
                      </p:childTnLst>
                    </p:cTn>
                  </p:par>
                  <p:par>
                    <p:cTn id="8" fill="hold" nodeType="clickPar">
                      <p:stCondLst>
                        <p:cond delay="indefinite"/>
                        <p:cond evt="onBegin" delay="0">
                          <p:tn val="7"/>
                        </p:cond>
                      </p:stCondLst>
                      <p:childTnLst>
                        <p:par>
                          <p:cTn id="9" fill="hold">
                            <p:stCondLst>
                              <p:cond delay="0"/>
                            </p:stCondLst>
                            <p:childTnLst>
                              <p:par>
                                <p:cTn id="10" presetID="22" presetClass="entr" presetSubtype="8" dur="500" fill="hold" grpId="1"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wipe(left)">
                                      <p:cBhvr>
                                        <p:cTn id="12" dur="500"/>
                                        <p:tgtEl>
                                          <p:spTgt spid="9"/>
                                        </p:tgtEl>
                                      </p:cBhvr>
                                    </p:animEffect>
                                  </p:childTnLst>
                                </p:cTn>
                              </p:par>
                            </p:childTnLst>
                          </p:cTn>
                        </p:par>
                      </p:childTnLst>
                    </p:cTn>
                  </p:par>
                  <p:par>
                    <p:cTn id="13" fill="hold" nodeType="clickPar">
                      <p:stCondLst>
                        <p:cond delay="indefinite"/>
                        <p:cond evt="onBegin" delay="0">
                          <p:tn val="12"/>
                        </p:cond>
                      </p:stCondLst>
                      <p:childTnLst>
                        <p:par>
                          <p:cTn id="14" fill="hold">
                            <p:stCondLst>
                              <p:cond delay="0"/>
                            </p:stCondLst>
                            <p:childTnLst>
                              <p:par>
                                <p:cTn id="15" presetID="22" presetClass="entr" presetSubtype="8" dur="500" fill="hold" grpId="1"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wipe(left)">
                                      <p:cBhvr>
                                        <p:cTn id="17" dur="500"/>
                                        <p:tgtEl>
                                          <p:spTgt spid="9"/>
                                        </p:tgtEl>
                                      </p:cBhvr>
                                    </p:animEffect>
                                  </p:childTnLst>
                                </p:cTn>
                              </p:par>
                              <p:par>
                                <p:cTn id="18" presetID="22" presetClass="entr" presetSubtype="8" dur="500" fill="hold" grpId="2" nodeType="with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wipe(left)">
                                      <p:cBhvr>
                                        <p:cTn id="20" dur="500"/>
                                        <p:tgtEl>
                                          <p:spTgt spid="9"/>
                                        </p:tgtEl>
                                      </p:cBhvr>
                                    </p:animEffect>
                                  </p:childTnLst>
                                </p:cTn>
                              </p:par>
                              <p:par>
                                <p:cTn id="21" presetID="22" presetClass="entr" presetSubtype="8" dur="500" fill="hold" grpId="3" nodeType="with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wipe(left)">
                                      <p:cBhvr>
                                        <p:cTn id="23" dur="500"/>
                                        <p:tgtEl>
                                          <p:spTgt spid="9"/>
                                        </p:tgtEl>
                                      </p:cBhvr>
                                    </p:animEffect>
                                  </p:childTnLst>
                                </p:cTn>
                              </p:par>
                              <p:par>
                                <p:cTn id="24" presetID="22" presetClass="entr" presetSubtype="8" dur="500" fill="hold" grpId="4" nodeType="withEffect">
                                  <p:stCondLst>
                                    <p:cond delay="0"/>
                                  </p:stCondLst>
                                  <p:childTnLst>
                                    <p:set>
                                      <p:cBhvr>
                                        <p:cTn id="25" dur="1" fill="hold">
                                          <p:stCondLst>
                                            <p:cond delay="0"/>
                                          </p:stCondLst>
                                        </p:cTn>
                                        <p:tgtEl>
                                          <p:spTgt spid="9"/>
                                        </p:tgtEl>
                                        <p:attrNameLst>
                                          <p:attrName>style.visibility</p:attrName>
                                        </p:attrNameLst>
                                      </p:cBhvr>
                                      <p:to>
                                        <p:strVal val="visible"/>
                                      </p:to>
                                    </p:set>
                                    <p:animEffect transition="in" filter="wipe(left)">
                                      <p:cBhvr>
                                        <p:cTn id="26"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4">
            <a:alphaModFix amt="47000"/>
          </a:blip>
          <a:stretch>
            <a:fillRect/>
          </a:stretch>
        </a:blipFill>
        <a:effectLst/>
      </p:bgPr>
    </p:bg>
    <p:spTree>
      <p:nvGrpSpPr>
        <p:cNvPr id="1" name=""/>
        <p:cNvGrpSpPr/>
        <p:nvPr/>
      </p:nvGrpSpPr>
      <p:grpSpPr>
        <a:xfrm>
          <a:off x="0" y="0"/>
          <a:ext cx="0" cy="0"/>
        </a:xfrm>
      </p:grpSpPr>
      <p:sp>
        <p:nvSpPr>
          <p:cNvPr id="7" name="文本框 3" title=""/>
          <p:cNvSpPr txBox="1"/>
          <p:nvPr/>
        </p:nvSpPr>
        <p:spPr>
          <a:xfrm>
            <a:off x="436880" y="508000"/>
            <a:ext cx="11335385" cy="5122609"/>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12.如图甲所示</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静止在光滑水平面上的物体A始终只受同一直线上的两个力F</a:t>
            </a:r>
            <a:r>
              <a:rPr lang="en-US" altLang="zh-CN" sz="2800" baseline="-42000">
                <a:latin typeface="Times New Roman" panose="02020603050405020304" pitchFamily="34" charset="0"/>
                <a:ea typeface="微软雅黑"/>
                <a:cs typeface="Times New Roman" panose="02020603050405020304" pitchFamily="34" charset="-120"/>
              </a:rPr>
              <a:t>1</a:t>
            </a:r>
            <a:r>
              <a:rPr lang="en-US" altLang="zh-CN" sz="2800">
                <a:latin typeface="Times New Roman" panose="02020603050405020304" pitchFamily="34" charset="0"/>
                <a:ea typeface="微软雅黑"/>
                <a:cs typeface="Times New Roman" panose="02020603050405020304" pitchFamily="34" charset="-120"/>
              </a:rPr>
              <a:t>、F</a:t>
            </a:r>
            <a:r>
              <a:rPr lang="en-US" altLang="zh-CN" sz="2800" baseline="-42000">
                <a:latin typeface="Times New Roman" panose="02020603050405020304" pitchFamily="34" charset="0"/>
                <a:ea typeface="微软雅黑"/>
                <a:cs typeface="Times New Roman" panose="02020603050405020304" pitchFamily="34" charset="-120"/>
              </a:rPr>
              <a:t>2</a:t>
            </a:r>
            <a:r>
              <a:rPr lang="en-US" altLang="zh-CN" sz="2800">
                <a:latin typeface="Times New Roman" panose="02020603050405020304" pitchFamily="34" charset="0"/>
                <a:ea typeface="微软雅黑"/>
                <a:cs typeface="Times New Roman" panose="02020603050405020304" pitchFamily="34" charset="-120"/>
              </a:rPr>
              <a:t>的作用</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F</a:t>
            </a:r>
            <a:r>
              <a:rPr lang="en-US" altLang="zh-CN" sz="2800" baseline="-42000">
                <a:latin typeface="Times New Roman" panose="02020603050405020304" pitchFamily="34" charset="0"/>
                <a:ea typeface="微软雅黑"/>
                <a:cs typeface="Times New Roman" panose="02020603050405020304" pitchFamily="34" charset="-120"/>
              </a:rPr>
              <a:t>l</a:t>
            </a:r>
            <a:r>
              <a:rPr lang="en-US" altLang="zh-CN" sz="2800">
                <a:latin typeface="Times New Roman" panose="02020603050405020304" pitchFamily="34" charset="0"/>
                <a:ea typeface="微软雅黑"/>
                <a:cs typeface="Times New Roman" panose="02020603050405020304" pitchFamily="34" charset="-120"/>
              </a:rPr>
              <a:t>、F</a:t>
            </a:r>
            <a:r>
              <a:rPr lang="en-US" altLang="zh-CN" sz="2800" baseline="-42000">
                <a:latin typeface="Times New Roman" panose="02020603050405020304" pitchFamily="34" charset="0"/>
                <a:ea typeface="微软雅黑"/>
                <a:cs typeface="Times New Roman" panose="02020603050405020304" pitchFamily="34" charset="-120"/>
              </a:rPr>
              <a:t>2</a:t>
            </a:r>
            <a:r>
              <a:rPr lang="en-US" altLang="zh-CN" sz="2800">
                <a:latin typeface="Times New Roman" panose="02020603050405020304" pitchFamily="34" charset="0"/>
                <a:ea typeface="微软雅黑"/>
                <a:cs typeface="Times New Roman" panose="02020603050405020304" pitchFamily="34" charset="-120"/>
              </a:rPr>
              <a:t>的大小随时间的变化如图乙所示</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则下列分析正确的是</a:t>
            </a:r>
            <a:r>
              <a:rPr lang="en-US" altLang="zh-CN" sz="2800">
                <a:latin typeface="新宋体" panose="02010609030101010101" charset="-122"/>
                <a:ea typeface="新宋体" panose="02010609030101010101" charset="-122"/>
                <a:cs typeface="新宋体" panose="02010609030101010101" charset="-122"/>
              </a:rPr>
              <a:t>(</a:t>
            </a:r>
            <a:r>
              <a:rPr lang="en-US" altLang="zh-CN" sz="2800">
                <a:solidFill>
                  <a:srgbClr val="FFFFFF">
                    <a:alpha val="0"/>
                  </a:srgbClr>
                </a:solidFill>
                <a:latin typeface="Times New Roman" panose="02020603050405020304" pitchFamily="34" charset="0"/>
                <a:ea typeface="微软雅黑"/>
                <a:cs typeface="Times New Roman" panose="02020603050405020304" pitchFamily="34" charset="-120"/>
              </a:rPr>
              <a:t> ____ </a:t>
            </a:r>
            <a:r>
              <a:rPr lang="en-US" altLang="zh-CN" sz="2800">
                <a:latin typeface="新宋体" panose="02010609030101010101" charset="-122"/>
                <a:ea typeface="新宋体" panose="02010609030101010101" charset="-122"/>
                <a:cs typeface="新宋体" panose="02010609030101010101" charset="-122"/>
              </a:rPr>
              <a:t>)</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sz="8005">
                <a:solidFill>
                  <a:srgbClr val="FFFFFF">
                    <a:alpha val="0"/>
                  </a:srgbClr>
                </a:solidFill>
                <a:latin typeface="Times New Roman" panose="02020603050405020304"/>
                <a:ea typeface="Times New Roman" panose="02020603050405020304"/>
                <a:cs typeface="Times New Roman" panose="02020603050405020304"/>
              </a:rPr>
              <a:t>___________</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A.在t</a:t>
            </a:r>
            <a:r>
              <a:rPr lang="en-US" altLang="zh-CN" sz="2800" baseline="-42000">
                <a:latin typeface="Times New Roman" panose="02020603050405020304" pitchFamily="34" charset="0"/>
                <a:ea typeface="微软雅黑"/>
                <a:cs typeface="Times New Roman" panose="02020603050405020304" pitchFamily="34" charset="-120"/>
              </a:rPr>
              <a:t>1</a:t>
            </a:r>
            <a:r>
              <a:rPr lang="en-US" altLang="zh-CN" sz="2800">
                <a:latin typeface="Times New Roman" panose="02020603050405020304" pitchFamily="34" charset="0"/>
                <a:ea typeface="微软雅黑"/>
                <a:cs typeface="Times New Roman" panose="02020603050405020304" pitchFamily="34" charset="-120"/>
              </a:rPr>
              <a:t>时间内</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物体所受的合力先变大后变小</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B.在t</a:t>
            </a:r>
            <a:r>
              <a:rPr lang="en-US" altLang="zh-CN" sz="2800" baseline="-42000">
                <a:latin typeface="Times New Roman" panose="02020603050405020304" pitchFamily="34" charset="0"/>
                <a:ea typeface="微软雅黑"/>
                <a:cs typeface="Times New Roman" panose="02020603050405020304" pitchFamily="34" charset="-120"/>
              </a:rPr>
              <a:t>1</a:t>
            </a:r>
            <a:r>
              <a:rPr lang="en-US" altLang="zh-CN" sz="2800">
                <a:latin typeface="Times New Roman" panose="02020603050405020304" pitchFamily="34" charset="0"/>
                <a:ea typeface="微软雅黑"/>
                <a:cs typeface="Times New Roman" panose="02020603050405020304" pitchFamily="34" charset="-120"/>
              </a:rPr>
              <a:t>时间内</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物体所受的合力先变小后变大</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C.在t</a:t>
            </a:r>
            <a:r>
              <a:rPr lang="en-US" altLang="zh-CN" sz="2800" baseline="-42000">
                <a:latin typeface="Times New Roman" panose="02020603050405020304" pitchFamily="34" charset="0"/>
                <a:ea typeface="微软雅黑"/>
                <a:cs typeface="Times New Roman" panose="02020603050405020304" pitchFamily="34" charset="-120"/>
              </a:rPr>
              <a:t>1</a:t>
            </a:r>
            <a:r>
              <a:rPr lang="en-US" altLang="zh-CN" sz="2800">
                <a:latin typeface="Times New Roman" panose="02020603050405020304" pitchFamily="34" charset="0"/>
                <a:ea typeface="微软雅黑"/>
                <a:cs typeface="Times New Roman" panose="02020603050405020304" pitchFamily="34" charset="-120"/>
              </a:rPr>
              <a:t>时间内</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物体先向左运动</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后向右运动</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D.在t</a:t>
            </a:r>
            <a:r>
              <a:rPr lang="en-US" altLang="zh-CN" sz="2800" baseline="-42000">
                <a:latin typeface="Times New Roman" panose="02020603050405020304" pitchFamily="34" charset="0"/>
                <a:ea typeface="微软雅黑"/>
                <a:cs typeface="Times New Roman" panose="02020603050405020304" pitchFamily="34" charset="-120"/>
              </a:rPr>
              <a:t>1</a:t>
            </a:r>
            <a:r>
              <a:rPr lang="en-US" altLang="zh-CN" sz="2800">
                <a:latin typeface="Times New Roman" panose="02020603050405020304" pitchFamily="34" charset="0"/>
                <a:ea typeface="微软雅黑"/>
                <a:cs typeface="Times New Roman" panose="02020603050405020304" pitchFamily="34" charset="-120"/>
              </a:rPr>
              <a:t>时间内</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物体先向右运动</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后向左运动</a:t>
            </a:r>
            <a:endParaRPr lang="zh-CN" altLang="en-US" sz="2800">
              <a:latin typeface="Times New Roman" panose="02020603050405020304" pitchFamily="34" charset="0"/>
              <a:ea typeface="微软雅黑"/>
              <a:cs typeface="Times New Roman" panose="02020603050405020304" pitchFamily="34" charset="-120"/>
              <a:sym typeface="+mn-ea"/>
            </a:endParaRPr>
          </a:p>
        </p:txBody>
      </p:sp>
      <p:sp>
        <p:nvSpPr>
          <p:cNvPr id="8" name="文本框 5" title=""/>
          <p:cNvSpPr txBox="1"/>
          <p:nvPr/>
        </p:nvSpPr>
        <p:spPr>
          <a:xfrm>
            <a:off x="2706392" y="1500146"/>
            <a:ext cx="444456" cy="59270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A</a:t>
            </a:r>
            <a:endPar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pic>
        <p:nvPicPr>
          <p:cNvPr id="9" name="New picture" title=""/>
          <p:cNvPicPr/>
          <p:nvPr/>
        </p:nvPicPr>
        <p:blipFill>
          <a:blip r:embed="rId3"/>
          <a:stretch>
            <a:fillRect/>
          </a:stretch>
        </p:blipFill>
        <p:spPr>
          <a:xfrm>
            <a:off x="528320" y="2223074"/>
            <a:ext cx="5590306" cy="1219703"/>
          </a:xfrm>
          <a:prstGeom prst="rect">
            <a:avLst/>
          </a:prstGeom>
        </p:spPr>
      </p:pic>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3"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left)">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alphaModFix amt="47000"/>
          </a:blip>
          <a:stretch>
            <a:fillRect/>
          </a:stretch>
        </a:blipFill>
        <a:effectLst/>
      </p:bgPr>
    </p:bg>
    <p:spTree>
      <p:nvGrpSpPr>
        <p:cNvPr id="1" name=""/>
        <p:cNvGrpSpPr/>
        <p:nvPr/>
      </p:nvGrpSpPr>
      <p:grpSpPr>
        <a:xfrm>
          <a:off x="0" y="0"/>
          <a:ext cx="0" cy="0"/>
        </a:xfrm>
      </p:grpSpPr>
      <p:sp>
        <p:nvSpPr>
          <p:cNvPr id="8" name="文本框 5" title=""/>
          <p:cNvSpPr txBox="1"/>
          <p:nvPr/>
        </p:nvSpPr>
        <p:spPr>
          <a:xfrm>
            <a:off x="436880" y="508000"/>
            <a:ext cx="11335385" cy="570747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【解析】解：根据图乙可知</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在t</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1</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时间内</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F</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1</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=F</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0</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大小不变；</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而F</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2</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F</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0</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初始时刻等于F</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0</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然后先变小后变大；</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则两个力中较大的力为F</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1</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因为同一直线上方向相反的两个力的合力大小等于这两个力的大小之差</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合力的方向跟较大的那个力方向相同；</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所以</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物体所受的合力的方向始终与F</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1</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相同；</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当t=0时</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F</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1</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=F</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0</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F</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2</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=F</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0</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即F</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合</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=F</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1</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-F</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2</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=0；</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当F</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1</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=F</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0</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F</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2</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F</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0</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且变小时</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即F</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合</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=F</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1</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-F</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2</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0</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合力变大；</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当F</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1</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=F</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0</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F</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2</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F</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0</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且变大时</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即F</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合</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=F</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1</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-F</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2</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0</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合力变小；</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即在t</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1</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时间内</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物体所受的合力先变大后变小；合力的方向始终与F</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1</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相同</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故物体始终向左运动。故A正确</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BCD错误。</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grpId="1"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left)">
                                      <p:cBhvr>
                                        <p:cTn id="7" dur="500"/>
                                        <p:tgtEl>
                                          <p:spTgt spid="8"/>
                                        </p:tgtEl>
                                      </p:cBhvr>
                                    </p:animEffect>
                                  </p:childTnLst>
                                </p:cTn>
                              </p:par>
                              <p:par>
                                <p:cTn id="8" presetID="22" presetClass="entr" presetSubtype="8" dur="500" fill="hold" grpId="2"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wipe(left)">
                                      <p:cBhvr>
                                        <p:cTn id="10" dur="500"/>
                                        <p:tgtEl>
                                          <p:spTgt spid="8"/>
                                        </p:tgtEl>
                                      </p:cBhvr>
                                    </p:animEffect>
                                  </p:childTnLst>
                                </p:cTn>
                              </p:par>
                              <p:par>
                                <p:cTn id="11" presetID="22" presetClass="entr" presetSubtype="8" dur="500" fill="hold" grpId="3" nodeType="with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wipe(left)">
                                      <p:cBhvr>
                                        <p:cTn id="13" dur="500"/>
                                        <p:tgtEl>
                                          <p:spTgt spid="8"/>
                                        </p:tgtEl>
                                      </p:cBhvr>
                                    </p:animEffect>
                                  </p:childTnLst>
                                </p:cTn>
                              </p:par>
                              <p:par>
                                <p:cTn id="14" presetID="22" presetClass="entr" presetSubtype="8" dur="500" fill="hold" grpId="4" nodeType="with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wipe(left)">
                                      <p:cBhvr>
                                        <p:cTn id="16" dur="500"/>
                                        <p:tgtEl>
                                          <p:spTgt spid="8"/>
                                        </p:tgtEl>
                                      </p:cBhvr>
                                    </p:animEffect>
                                  </p:childTnLst>
                                </p:cTn>
                              </p:par>
                              <p:par>
                                <p:cTn id="17" presetID="22" presetClass="entr" presetSubtype="8" dur="500" fill="hold" grpId="5" nodeType="with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wipe(left)">
                                      <p:cBhvr>
                                        <p:cTn id="19" dur="500"/>
                                        <p:tgtEl>
                                          <p:spTgt spid="8"/>
                                        </p:tgtEl>
                                      </p:cBhvr>
                                    </p:animEffect>
                                  </p:childTnLst>
                                </p:cTn>
                              </p:par>
                              <p:par>
                                <p:cTn id="20" presetID="22" presetClass="entr" presetSubtype="8" dur="500" fill="hold" grpId="6" nodeType="with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wipe(left)">
                                      <p:cBhvr>
                                        <p:cTn id="22" dur="500"/>
                                        <p:tgtEl>
                                          <p:spTgt spid="8"/>
                                        </p:tgtEl>
                                      </p:cBhvr>
                                    </p:animEffect>
                                  </p:childTnLst>
                                </p:cTn>
                              </p:par>
                              <p:par>
                                <p:cTn id="23" presetID="22" presetClass="entr" presetSubtype="8" dur="500" fill="hold" grpId="7" nodeType="with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wipe(left)">
                                      <p:cBhvr>
                                        <p:cTn id="25" dur="500"/>
                                        <p:tgtEl>
                                          <p:spTgt spid="8"/>
                                        </p:tgtEl>
                                      </p:cBhvr>
                                    </p:animEffect>
                                  </p:childTnLst>
                                </p:cTn>
                              </p:par>
                              <p:par>
                                <p:cTn id="26" presetID="22" presetClass="entr" presetSubtype="8" dur="500" fill="hold" grpId="8" nodeType="withEffect">
                                  <p:stCondLst>
                                    <p:cond delay="0"/>
                                  </p:stCondLst>
                                  <p:childTnLst>
                                    <p:set>
                                      <p:cBhvr>
                                        <p:cTn id="27" dur="1" fill="hold">
                                          <p:stCondLst>
                                            <p:cond delay="0"/>
                                          </p:stCondLst>
                                        </p:cTn>
                                        <p:tgtEl>
                                          <p:spTgt spid="8"/>
                                        </p:tgtEl>
                                        <p:attrNameLst>
                                          <p:attrName>style.visibility</p:attrName>
                                        </p:attrNameLst>
                                      </p:cBhvr>
                                      <p:to>
                                        <p:strVal val="visible"/>
                                      </p:to>
                                    </p:set>
                                    <p:animEffect transition="in" filter="wipe(left)">
                                      <p:cBhvr>
                                        <p:cTn id="28" dur="500"/>
                                        <p:tgtEl>
                                          <p:spTgt spid="8"/>
                                        </p:tgtEl>
                                      </p:cBhvr>
                                    </p:animEffect>
                                  </p:childTnLst>
                                </p:cTn>
                              </p:par>
                              <p:par>
                                <p:cTn id="29" presetID="22" presetClass="entr" presetSubtype="8" dur="500" fill="hold" grpId="9" nodeType="withEffect">
                                  <p:stCondLst>
                                    <p:cond delay="0"/>
                                  </p:stCondLst>
                                  <p:childTnLst>
                                    <p:set>
                                      <p:cBhvr>
                                        <p:cTn id="30" dur="1" fill="hold">
                                          <p:stCondLst>
                                            <p:cond delay="0"/>
                                          </p:stCondLst>
                                        </p:cTn>
                                        <p:tgtEl>
                                          <p:spTgt spid="8"/>
                                        </p:tgtEl>
                                        <p:attrNameLst>
                                          <p:attrName>style.visibility</p:attrName>
                                        </p:attrNameLst>
                                      </p:cBhvr>
                                      <p:to>
                                        <p:strVal val="visible"/>
                                      </p:to>
                                    </p:set>
                                    <p:animEffect transition="in" filter="wipe(left)">
                                      <p:cBhvr>
                                        <p:cTn id="31"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alphaModFix amt="47000"/>
          </a:blip>
          <a:stretch>
            <a:fillRect/>
          </a:stretch>
        </a:blipFill>
        <a:effectLst/>
      </p:bgPr>
    </p:bg>
    <p:spTree>
      <p:nvGrpSpPr>
        <p:cNvPr id="1" name=""/>
        <p:cNvGrpSpPr/>
        <p:nvPr/>
      </p:nvGrpSpPr>
      <p:grpSpPr>
        <a:xfrm>
          <a:off x="0" y="0"/>
          <a:ext cx="0" cy="0"/>
        </a:xfrm>
      </p:grpSpPr>
      <p:sp>
        <p:nvSpPr>
          <p:cNvPr id="7" name="文本框 3" title=""/>
          <p:cNvSpPr txBox="1"/>
          <p:nvPr/>
        </p:nvSpPr>
        <p:spPr>
          <a:xfrm>
            <a:off x="436880" y="508000"/>
            <a:ext cx="11335385" cy="1098644"/>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13.两个力F</a:t>
            </a:r>
            <a:r>
              <a:rPr lang="en-US" altLang="zh-CN" sz="2800" baseline="-42000">
                <a:latin typeface="Times New Roman" panose="02020603050405020304" pitchFamily="34" charset="0"/>
                <a:ea typeface="微软雅黑"/>
                <a:cs typeface="Times New Roman" panose="02020603050405020304" pitchFamily="34" charset="-120"/>
              </a:rPr>
              <a:t>1</a:t>
            </a:r>
            <a:r>
              <a:rPr lang="en-US" altLang="zh-CN" sz="2800">
                <a:latin typeface="Times New Roman" panose="02020603050405020304" pitchFamily="34" charset="0"/>
                <a:ea typeface="微软雅黑"/>
                <a:cs typeface="Times New Roman" panose="02020603050405020304" pitchFamily="34" charset="-120"/>
              </a:rPr>
              <a:t>=8N</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F</a:t>
            </a:r>
            <a:r>
              <a:rPr lang="en-US" altLang="zh-CN" sz="2800" baseline="-42000">
                <a:latin typeface="Times New Roman" panose="02020603050405020304" pitchFamily="34" charset="0"/>
                <a:ea typeface="微软雅黑"/>
                <a:cs typeface="Times New Roman" panose="02020603050405020304" pitchFamily="34" charset="-120"/>
              </a:rPr>
              <a:t>2</a:t>
            </a:r>
            <a:r>
              <a:rPr lang="en-US" altLang="zh-CN" sz="2800">
                <a:latin typeface="Times New Roman" panose="02020603050405020304" pitchFamily="34" charset="0"/>
                <a:ea typeface="微软雅黑"/>
                <a:cs typeface="Times New Roman" panose="02020603050405020304" pitchFamily="34" charset="-120"/>
              </a:rPr>
              <a:t>=5N</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当F</a:t>
            </a:r>
            <a:r>
              <a:rPr lang="en-US" altLang="zh-CN" sz="2800" baseline="-42000">
                <a:latin typeface="Times New Roman" panose="02020603050405020304" pitchFamily="34" charset="0"/>
                <a:ea typeface="微软雅黑"/>
                <a:cs typeface="Times New Roman" panose="02020603050405020304" pitchFamily="34" charset="-120"/>
              </a:rPr>
              <a:t>1</a:t>
            </a:r>
            <a:r>
              <a:rPr lang="en-US" altLang="zh-CN" sz="2800">
                <a:latin typeface="Times New Roman" panose="02020603050405020304" pitchFamily="34" charset="0"/>
                <a:ea typeface="微软雅黑"/>
                <a:cs typeface="Times New Roman" panose="02020603050405020304" pitchFamily="34" charset="-120"/>
              </a:rPr>
              <a:t>与F</a:t>
            </a:r>
            <a:r>
              <a:rPr lang="en-US" altLang="zh-CN" sz="2800" baseline="-42000">
                <a:latin typeface="Times New Roman" panose="02020603050405020304" pitchFamily="34" charset="0"/>
                <a:ea typeface="微软雅黑"/>
                <a:cs typeface="Times New Roman" panose="02020603050405020304" pitchFamily="34" charset="-120"/>
              </a:rPr>
              <a:t>2</a:t>
            </a:r>
            <a:r>
              <a:rPr lang="en-US" altLang="zh-CN" sz="2800">
                <a:latin typeface="Times New Roman" panose="02020603050405020304" pitchFamily="34" charset="0"/>
                <a:ea typeface="微软雅黑"/>
                <a:cs typeface="Times New Roman" panose="02020603050405020304" pitchFamily="34" charset="-120"/>
              </a:rPr>
              <a:t>的夹角为0°时</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两个力的合力大小为 _____ ；当F</a:t>
            </a:r>
            <a:r>
              <a:rPr lang="en-US" altLang="zh-CN" sz="2800" baseline="-42000">
                <a:latin typeface="Times New Roman" panose="02020603050405020304" pitchFamily="34" charset="0"/>
                <a:ea typeface="微软雅黑"/>
                <a:cs typeface="Times New Roman" panose="02020603050405020304" pitchFamily="34" charset="-120"/>
              </a:rPr>
              <a:t>1</a:t>
            </a:r>
            <a:r>
              <a:rPr lang="en-US" altLang="zh-CN" sz="2800">
                <a:latin typeface="Times New Roman" panose="02020603050405020304" pitchFamily="34" charset="0"/>
                <a:ea typeface="微软雅黑"/>
                <a:cs typeface="Times New Roman" panose="02020603050405020304" pitchFamily="34" charset="-120"/>
              </a:rPr>
              <a:t>与F</a:t>
            </a:r>
            <a:r>
              <a:rPr lang="en-US" altLang="zh-CN" sz="2800" baseline="-42000">
                <a:latin typeface="Times New Roman" panose="02020603050405020304" pitchFamily="34" charset="0"/>
                <a:ea typeface="微软雅黑"/>
                <a:cs typeface="Times New Roman" panose="02020603050405020304" pitchFamily="34" charset="-120"/>
              </a:rPr>
              <a:t>2</a:t>
            </a:r>
            <a:r>
              <a:rPr lang="en-US" altLang="zh-CN" sz="2800">
                <a:latin typeface="Times New Roman" panose="02020603050405020304" pitchFamily="34" charset="0"/>
                <a:ea typeface="微软雅黑"/>
                <a:cs typeface="Times New Roman" panose="02020603050405020304" pitchFamily="34" charset="-120"/>
              </a:rPr>
              <a:t>的夹角为180°时</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两个力的合力大小为 ____ 。</a:t>
            </a:r>
            <a:endParaRPr lang="zh-CN" altLang="en-US" sz="2800">
              <a:latin typeface="Times New Roman" panose="02020603050405020304" pitchFamily="34" charset="0"/>
              <a:ea typeface="微软雅黑"/>
              <a:cs typeface="Times New Roman" panose="02020603050405020304" pitchFamily="34" charset="-120"/>
              <a:sym typeface="+mn-ea"/>
            </a:endParaRPr>
          </a:p>
        </p:txBody>
      </p:sp>
      <p:sp>
        <p:nvSpPr>
          <p:cNvPr id="8" name="文本框 5" title=""/>
          <p:cNvSpPr txBox="1"/>
          <p:nvPr/>
        </p:nvSpPr>
        <p:spPr>
          <a:xfrm>
            <a:off x="436880" y="1860645"/>
            <a:ext cx="11335385" cy="2635091"/>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【解析】解：当F</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1</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与F</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2</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的夹角为0°时</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二力作用在同一直线上</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方向相同</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因此二力的合力大小：F=F</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1</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F</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2</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=8N</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5N=13N；</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当F</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1</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与F</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2</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的夹角为180°时</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二力作用在同一直线上</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方向相反</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因此二力的合力大小：F=F</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1</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F</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2</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=8N-5N=3N。</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故答案为：13N</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3N。</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
        <p:nvSpPr>
          <p:cNvPr id="9" name="文本框 5" title=""/>
          <p:cNvSpPr txBox="1"/>
          <p:nvPr/>
        </p:nvSpPr>
        <p:spPr>
          <a:xfrm>
            <a:off x="615464" y="988082"/>
            <a:ext cx="803612" cy="59270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13N</a:t>
            </a:r>
            <a:endPar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
        <p:nvSpPr>
          <p:cNvPr id="10" name="文本框 5" title=""/>
          <p:cNvSpPr txBox="1"/>
          <p:nvPr/>
        </p:nvSpPr>
        <p:spPr>
          <a:xfrm>
            <a:off x="9347603" y="988082"/>
            <a:ext cx="624034" cy="59270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3N</a:t>
            </a:r>
            <a:endPar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3"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left)">
                                      <p:cBhvr>
                                        <p:cTn id="7" dur="500"/>
                                        <p:tgtEl>
                                          <p:spTgt spid="9"/>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4"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wipe(left)">
                                      <p:cBhvr>
                                        <p:cTn id="12" dur="500"/>
                                        <p:tgtEl>
                                          <p:spTgt spid="10"/>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8" dur="500" fill="hold" grpId="5"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wipe(left)">
                                      <p:cBhvr>
                                        <p:cTn id="17" dur="500"/>
                                        <p:tgtEl>
                                          <p:spTgt spid="8"/>
                                        </p:tgtEl>
                                      </p:cBhvr>
                                    </p:animEffect>
                                  </p:childTnLst>
                                </p:cTn>
                              </p:par>
                              <p:par>
                                <p:cTn id="18" presetID="22" presetClass="entr" presetSubtype="8" dur="500" fill="hold" grpId="6" nodeType="with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wipe(left)">
                                      <p:cBhvr>
                                        <p:cTn id="20" dur="500"/>
                                        <p:tgtEl>
                                          <p:spTgt spid="8"/>
                                        </p:tgtEl>
                                      </p:cBhvr>
                                    </p:animEffect>
                                  </p:childTnLst>
                                </p:cTn>
                              </p:par>
                              <p:par>
                                <p:cTn id="21" presetID="22" presetClass="entr" presetSubtype="8" dur="500" fill="hold" grpId="7" nodeType="with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wipe(left)">
                                      <p:cBhvr>
                                        <p:cTn id="23"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alphaModFix amt="47000"/>
          </a:blip>
          <a:stretch>
            <a:fillRect/>
          </a:stretch>
        </a:blipFill>
        <a:effectLst/>
      </p:bgPr>
    </p:bg>
    <p:spTree>
      <p:nvGrpSpPr>
        <p:cNvPr id="1" name=""/>
        <p:cNvGrpSpPr/>
        <p:nvPr/>
      </p:nvGrpSpPr>
      <p:grpSpPr>
        <a:xfrm>
          <a:off x="0" y="0"/>
          <a:ext cx="0" cy="0"/>
        </a:xfrm>
      </p:grpSpPr>
      <p:sp>
        <p:nvSpPr>
          <p:cNvPr id="7" name="文本框 3" title=""/>
          <p:cNvSpPr txBox="1"/>
          <p:nvPr/>
        </p:nvSpPr>
        <p:spPr>
          <a:xfrm>
            <a:off x="436880" y="508000"/>
            <a:ext cx="11335385" cy="1098644"/>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14.一人用300N的力竖直向上的提起一个自重为200N的水桶</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则该水桶受到的合力是  _____ N</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合力的方向是  __________ 。</a:t>
            </a:r>
            <a:endParaRPr lang="zh-CN" altLang="en-US" sz="2800">
              <a:latin typeface="Times New Roman" panose="02020603050405020304" pitchFamily="34" charset="0"/>
              <a:ea typeface="微软雅黑"/>
              <a:cs typeface="Times New Roman" panose="02020603050405020304" pitchFamily="34" charset="-120"/>
              <a:sym typeface="+mn-ea"/>
            </a:endParaRPr>
          </a:p>
        </p:txBody>
      </p:sp>
      <p:sp>
        <p:nvSpPr>
          <p:cNvPr id="8" name="文本框 5" title=""/>
          <p:cNvSpPr txBox="1"/>
          <p:nvPr/>
        </p:nvSpPr>
        <p:spPr>
          <a:xfrm>
            <a:off x="436880" y="1860645"/>
            <a:ext cx="11335385" cy="2123027"/>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【解析】解：</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1</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水桶受竖直向下的重力G=200N和竖直向上的拉力F=300N；</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2</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水桶受到的合力为F</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合</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=F-G=300N-200N=100N</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方向竖直向上。</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故答案为：100；竖直向上。</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
        <p:nvSpPr>
          <p:cNvPr id="9" name="文本框 5" title=""/>
          <p:cNvSpPr txBox="1"/>
          <p:nvPr/>
        </p:nvSpPr>
        <p:spPr>
          <a:xfrm>
            <a:off x="2922499" y="988082"/>
            <a:ext cx="723443" cy="59270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100</a:t>
            </a:r>
            <a:endPar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
        <p:nvSpPr>
          <p:cNvPr id="10" name="文本框 5" title=""/>
          <p:cNvSpPr txBox="1"/>
          <p:nvPr/>
        </p:nvSpPr>
        <p:spPr>
          <a:xfrm>
            <a:off x="6820129" y="985725"/>
            <a:ext cx="1621333" cy="597418"/>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竖直向上</a:t>
            </a:r>
            <a:endPar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3"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left)">
                                      <p:cBhvr>
                                        <p:cTn id="7" dur="500"/>
                                        <p:tgtEl>
                                          <p:spTgt spid="9"/>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4"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wipe(left)">
                                      <p:cBhvr>
                                        <p:cTn id="12" dur="500"/>
                                        <p:tgtEl>
                                          <p:spTgt spid="10"/>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8" dur="500" fill="hold" grpId="5"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wipe(left)">
                                      <p:cBhvr>
                                        <p:cTn id="17" dur="500"/>
                                        <p:tgtEl>
                                          <p:spTgt spid="8"/>
                                        </p:tgtEl>
                                      </p:cBhvr>
                                    </p:animEffect>
                                  </p:childTnLst>
                                </p:cTn>
                              </p:par>
                              <p:par>
                                <p:cTn id="18" presetID="22" presetClass="entr" presetSubtype="8" dur="500" fill="hold" grpId="6" nodeType="with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wipe(left)">
                                      <p:cBhvr>
                                        <p:cTn id="20" dur="500"/>
                                        <p:tgtEl>
                                          <p:spTgt spid="8"/>
                                        </p:tgtEl>
                                      </p:cBhvr>
                                    </p:animEffect>
                                  </p:childTnLst>
                                </p:cTn>
                              </p:par>
                              <p:par>
                                <p:cTn id="21" presetID="22" presetClass="entr" presetSubtype="8" dur="500" fill="hold" grpId="7" nodeType="with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wipe(left)">
                                      <p:cBhvr>
                                        <p:cTn id="23"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https://d.book118.com/326005240040010103</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7.xml><?xml version="1.0" encoding="utf-8"?>
<p:tagLst xmlns:p="http://schemas.openxmlformats.org/presentationml/2006/main">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_0**"/>
  <p:tag name="KSO_WM_UNIT_LAYERLEVEL" val="1"/>
</p:tagLst>
</file>

<file path=ppt/tags/tag58.xml><?xml version="1.0" encoding="utf-8"?>
<p:tagLst xmlns:p="http://schemas.openxmlformats.org/presentationml/2006/main">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_0**"/>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2.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63.xml><?xml version="1.0" encoding="utf-8"?>
<p:tagLst xmlns:p="http://schemas.openxmlformats.org/presentationml/2006/main">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custom20205081_1*a*1"/>
  <p:tag name="KSO_WM_UNIT_INDEX" val="1"/>
  <p:tag name="KSO_WM_UNIT_ISCONTENTSTITLE" val="0"/>
  <p:tag name="KSO_WM_UNIT_ISNUMDGMTITLE" val="0"/>
  <p:tag name="KSO_WM_UNIT_LAYERLEVEL" val="1"/>
  <p:tag name="KSO_WM_UNIT_NOCLEAR" val="0"/>
  <p:tag name="KSO_WM_UNIT_SHOW_EDIT_AREA_INDICATION" val="1"/>
  <p:tag name="KSO_WM_UNIT_TYPE" val="a"/>
  <p:tag name="KSO_WM_UNIT_VALUE" val="28"/>
</p:tagLst>
</file>

<file path=ppt/tags/tag64.xml><?xml version="1.0" encoding="utf-8"?>
<p:tagLst xmlns:p="http://schemas.openxmlformats.org/presentationml/2006/main">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custom20205081_1*b*1"/>
  <p:tag name="KSO_WM_UNIT_INDEX" val="1"/>
  <p:tag name="KSO_WM_UNIT_ISCONTENTSTITLE" val="0"/>
  <p:tag name="KSO_WM_UNIT_ISNUMDGMTITLE" val="0"/>
  <p:tag name="KSO_WM_UNIT_LAYERLEVEL" val="1"/>
  <p:tag name="KSO_WM_UNIT_NOCLEAR" val="0"/>
  <p:tag name="KSO_WM_UNIT_SHOW_EDIT_AREA_INDICATION" val="1"/>
  <p:tag name="KSO_WM_UNIT_TYPE" val="b"/>
  <p:tag name="KSO_WM_UNIT_VALUE" val="111"/>
</p:tagLst>
</file>

<file path=ppt/tags/tag65.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6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ysClr val="windowText" lastClr="000000"/>
      </a:dk1>
      <a:lt1>
        <a:sysClr val="window" lastClr="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name="WPS">
      <a:fillStyleLst>
        <a:solidFill>
          <a:schemeClr val="phClr"/>
        </a:solidFill>
        <a:gradFill>
          <a:gsLst>
            <a:gs pos="0">
              <a:schemeClr val="phClr">
                <a:lumOff val="17500"/>
              </a:schemeClr>
            </a:gs>
            <a:gs pos="100000">
              <a:schemeClr val="phClr"/>
            </a:gs>
          </a:gsLst>
          <a:lin ang="2700000" scaled="0"/>
        </a:gradFill>
        <a:gradFill>
          <a:gsLst>
            <a:gs pos="0">
              <a:schemeClr val="phClr">
                <a:hueOff val="-2520000"/>
              </a:schemeClr>
            </a:gs>
            <a:gs pos="100000">
              <a:schemeClr val="phClr"/>
            </a:gs>
          </a:gsLst>
          <a:lin ang="2700000" scaled="0"/>
        </a:gradFill>
      </a:fillStyleLst>
      <a:lnStyleLst>
        <a:ln w="12700" cap="flat" cmpd="sng" algn="ctr">
          <a:solidFill>
            <a:schemeClr val="phClr"/>
          </a:solidFill>
          <a:prstDash val="solid"/>
          <a:miter lim="800000"/>
        </a:ln>
        <a:ln w="12700" cap="flat" cmpd="sng" algn="ctr">
          <a:solidFill>
            <a:schemeClr val="phClr"/>
          </a:solidFill>
          <a:prstDash val="solid"/>
          <a:miter lim="800000"/>
        </a:ln>
        <a:ln w="12700" cap="flat" cmpd="sng" algn="ctr">
          <a:gradFill>
            <a:gsLst>
              <a:gs pos="0">
                <a:schemeClr val="phClr">
                  <a:hueOff val="-4200000"/>
                </a:schemeClr>
              </a:gs>
              <a:gs pos="100000">
                <a:schemeClr val="phClr"/>
              </a:gs>
            </a:gsLst>
            <a:lin ang="2700000" scaled="1"/>
          </a:gradFill>
          <a:prstDash val="solid"/>
          <a:miter lim="800000"/>
        </a:ln>
      </a:lnStyleLst>
      <a:effectStyleLst>
        <a:effectStyle>
          <a:effectLst>
            <a:outerShdw blurRad="101600" dist="50800" dir="5400000" algn="ctr" rotWithShape="0">
              <a:schemeClr val="phClr">
                <a:alpha val="60000"/>
              </a:schemeClr>
            </a:outerShdw>
          </a:effectLst>
        </a:effectStyle>
        <a:effectStyle>
          <a:effectLst>
            <a:reflection stA="50000" endA="300" endPos="40000" dist="25400" dir="5400000" sy="-100000" algn="bl" rotWithShape="0"/>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141</Paragraphs>
  <Slides>26</Slides>
  <Notes>24</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26</vt:i4>
      </vt:variant>
    </vt:vector>
  </HeadingPairs>
  <TitlesOfParts>
    <vt:vector baseType="lpstr" size="35">
      <vt:lpstr>Arial</vt:lpstr>
      <vt:lpstr>Calibri</vt:lpstr>
      <vt:lpstr>微软雅黑</vt:lpstr>
      <vt:lpstr>Wingdings</vt:lpstr>
      <vt:lpstr>Times New Roman</vt:lpstr>
      <vt:lpstr>新宋体</vt:lpstr>
      <vt:lpstr>楷体</vt:lpstr>
      <vt:lpstr>Calibri Light</vt:lpstr>
      <vt:lpstr>Office Theme</vt:lpstr>
      <vt:lpstr>7.2力的合成</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2024-09-28T09:40:31.806</cp:lastPrinted>
  <dcterms:created xsi:type="dcterms:W3CDTF">2024-09-28T01:40:31Z</dcterms:created>
  <dcterms:modified xsi:type="dcterms:W3CDTF">2024-09-28T01:40:34Z</dcterms:modified>
</cp:coreProperties>
</file>