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E293E-2EB2-4CEF-BF69-28448D7E8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750CE-B763-4FA5-89A3-C186C9D5F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6A355-49FD-4B21-BF97-5C6F917B7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C22E2-B0A3-4079-A0D4-7E8A0A61B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D7E0CE-23C3-43CD-AFDF-D9B546C53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FD751B-3C54-4848-A94B-FABC78728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29ECAC-C5DB-44C3-A71A-1B5FE3D4B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4CA87-EC95-4908-AA68-148B4E5B4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1A4DB-CE8A-4BB0-9162-735D934CD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84335-8E3B-446E-9B5E-F52158E52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E3B01-4C83-44E7-BFB8-D18C1710F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rgbClr val="93AA9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12100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-12700" y="1122680"/>
            <a:ext cx="12217400" cy="46132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>
                <a:solidFill>
                  <a:srgbClr val="C00000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  <a:sym typeface="+mn-ea"/>
              </a:rPr>
              <a:t>                                </a:t>
            </a:r>
            <a:r>
              <a:rPr lang="en-US" altLang="zh-CN" sz="4400">
                <a:solidFill>
                  <a:srgbClr val="C00000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  <a:sym typeface="+mn-ea"/>
              </a:rPr>
              <a:t>   </a:t>
            </a:r>
            <a:r>
              <a:rPr lang="zh-CN" altLang="en-US" sz="4400">
                <a:solidFill>
                  <a:srgbClr val="C00000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  <a:sym typeface="+mn-ea"/>
              </a:rPr>
              <a:t>《震惊！语文老师竟对学生说</a:t>
            </a:r>
            <a:r>
              <a:rPr lang="en-US" altLang="zh-CN" sz="4400">
                <a:solidFill>
                  <a:srgbClr val="C00000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  <a:sym typeface="+mn-ea"/>
              </a:rPr>
              <a:t>......</a:t>
            </a:r>
            <a:r>
              <a:rPr lang="zh-CN" altLang="en-US" sz="4400">
                <a:solidFill>
                  <a:srgbClr val="C00000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  <a:sym typeface="+mn-ea"/>
              </a:rPr>
              <a:t>》</a:t>
            </a:r>
            <a:endParaRPr lang="zh-CN" altLang="en-US" sz="4400">
              <a:solidFill>
                <a:srgbClr val="C00000"/>
              </a:solidFill>
              <a:latin typeface="华文行楷" panose="02010800040101010101" charset="-122"/>
              <a:ea typeface="华文行楷" panose="02010800040101010101" charset="-122"/>
              <a:cs typeface="华文行楷" panose="0201080004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654050" y="742315"/>
            <a:ext cx="10884535" cy="537337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交往双方形成的第一次印象对今后交往关系的影响，也即是“先入为主”带来的效果。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虽然这些第一印象并非总是正确的，但却是</a:t>
            </a:r>
            <a:r>
              <a:rPr lang="zh-CN" altLang="en-US" sz="3200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最鲜明、最牢固的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，并且</a:t>
            </a:r>
            <a:r>
              <a:rPr lang="zh-CN" altLang="en-US" sz="3200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决定着以后双方交往的进程。</a:t>
            </a:r>
            <a:endParaRPr lang="zh-CN" altLang="en-US" sz="3200" u="sng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328545" y="915670"/>
            <a:ext cx="812736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美国心理学家洛钦斯</a:t>
            </a:r>
            <a:r>
              <a:rPr lang="en-US" altLang="zh-CN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——</a:t>
            </a:r>
            <a:r>
              <a:rPr lang="en-US" altLang="zh-CN" sz="36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“首因效应”</a:t>
            </a:r>
            <a:endParaRPr lang="zh-CN" altLang="en-US" sz="3600">
              <a:solidFill>
                <a:schemeClr val="tx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标题 1"/>
          <p:cNvSpPr>
            <a:spLocks noGrp="1"/>
          </p:cNvSpPr>
          <p:nvPr>
            <p:ph type="title"/>
          </p:nvPr>
        </p:nvSpPr>
        <p:spPr>
          <a:xfrm>
            <a:off x="3594100" y="122238"/>
            <a:ext cx="8229600" cy="1143000"/>
          </a:xfrm>
        </p:spPr>
        <p:txBody>
          <a:bodyPr anchor="ctr"/>
          <a:lstStyle/>
          <a:p>
            <a:r>
              <a:rPr lang="en-US" altLang="zh-CN" sz="3600" b="1">
                <a:solidFill>
                  <a:schemeClr val="bg1"/>
                </a:solidFill>
              </a:rPr>
              <a:t>  </a:t>
            </a:r>
            <a:r>
              <a:rPr lang="zh-CN" altLang="en-US" sz="3600" b="1">
                <a:solidFill>
                  <a:schemeClr val="bg1"/>
                </a:solidFill>
              </a:rPr>
              <a:t>高考优秀作文标题</a:t>
            </a:r>
            <a:endParaRPr lang="zh-CN" altLang="en-US" sz="3600" b="1">
              <a:solidFill>
                <a:schemeClr val="bg1"/>
              </a:solidFill>
            </a:endParaRPr>
          </a:p>
        </p:txBody>
      </p:sp>
      <p:graphicFrame>
        <p:nvGraphicFramePr>
          <p:cNvPr id="5" name="内容占位符 4"/>
          <p:cNvGraphicFramePr>
            <a:graphicFrameLocks noGrp="1"/>
          </p:cNvGraphicFramePr>
          <p:nvPr>
            <p:ph idx="1"/>
            <p:custDataLst>
              <p:tags r:id="rId2"/>
            </p:custDataLst>
          </p:nvPr>
        </p:nvGraphicFramePr>
        <p:xfrm>
          <a:off x="322263" y="1265238"/>
          <a:ext cx="11379200" cy="530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2885"/>
                <a:gridCol w="3162935"/>
                <a:gridCol w="2529840"/>
                <a:gridCol w="2923540"/>
              </a:tblGrid>
              <a:tr h="220662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0">
                          <a:solidFill>
                            <a:schemeClr val="accent5">
                              <a:lumMod val="2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《携手同一世界， 青年共创未来》</a:t>
                      </a:r>
                      <a:endParaRPr lang="zh-CN" altLang="en-US" sz="3200" b="0">
                        <a:solidFill>
                          <a:schemeClr val="accent5">
                            <a:lumMod val="25000"/>
                          </a:schemeClr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>
                    <a:solidFill>
                      <a:srgbClr val="BBCDC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0">
                          <a:solidFill>
                            <a:schemeClr val="accent5">
                              <a:lumMod val="2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《后浪勇担时代使命，我辈共创和谐未来》</a:t>
                      </a:r>
                      <a:endParaRPr lang="zh-CN" altLang="en-US" sz="3200" b="0">
                        <a:solidFill>
                          <a:schemeClr val="accent5">
                            <a:lumMod val="25000"/>
                          </a:schemeClr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>
                        <a:buNone/>
                      </a:pPr>
                      <a:endParaRPr lang="zh-CN" altLang="en-US" sz="3200" b="0">
                        <a:solidFill>
                          <a:schemeClr val="accent5">
                            <a:lumMod val="25000"/>
                          </a:schemeClr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>
                    <a:solidFill>
                      <a:srgbClr val="BBCDC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0">
                          <a:solidFill>
                            <a:schemeClr val="accent5">
                              <a:lumMod val="2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《唯才是举，以利天下》</a:t>
                      </a:r>
                      <a:endParaRPr lang="zh-CN" altLang="en-US" sz="3200" b="0">
                        <a:solidFill>
                          <a:schemeClr val="accent5">
                            <a:lumMod val="25000"/>
                          </a:schemeClr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>
                    <a:solidFill>
                      <a:srgbClr val="BBCDC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0">
                          <a:solidFill>
                            <a:schemeClr val="accent5">
                              <a:lumMod val="2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《形劳神不倦，吃苦趁年华》</a:t>
                      </a:r>
                      <a:endParaRPr lang="zh-CN" altLang="en-US" sz="3200" b="0">
                        <a:solidFill>
                          <a:schemeClr val="accent5">
                            <a:lumMod val="25000"/>
                          </a:schemeClr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>
                    <a:solidFill>
                      <a:srgbClr val="BBCDC3"/>
                    </a:solidFill>
                  </a:tcPr>
                </a:tc>
              </a:tr>
              <a:tr h="154876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0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《未经省察的人生不值得过》</a:t>
                      </a:r>
                      <a:endParaRPr lang="zh-CN" altLang="en-US" sz="3200" b="0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3200" b="0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《劳则生欢，劳则生慧》</a:t>
                      </a:r>
                      <a:endParaRPr lang="zh-CN" altLang="en-US" sz="3200" b="0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0">
                          <a:latin typeface="楷体" panose="02010609060101010101" charset="-122"/>
                          <a:ea typeface="楷体" panose="02010609060101010101" charset="-122"/>
                        </a:rPr>
                        <a:t>《寻人生明镜，绘最美自画》</a:t>
                      </a:r>
                      <a:endParaRPr lang="zh-CN" altLang="en-US" sz="3200" b="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《寻十方明镜，绘真我画像》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/>
                </a:tc>
              </a:tr>
              <a:tr h="154813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《美美与共，天下大同》</a:t>
                      </a:r>
                      <a:endParaRPr lang="zh-CN" altLang="en-US" sz="3200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>
                          <a:solidFill>
                            <a:schemeClr val="tx1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《人生在勤，不索何获》</a:t>
                      </a:r>
                      <a:endParaRPr lang="zh-CN" altLang="en-US" sz="3200">
                        <a:solidFill>
                          <a:schemeClr val="tx1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《复兴之梦，梦在不息》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>
                          <a:latin typeface="华文楷体" panose="02010600040101010101" charset="-122"/>
                          <a:ea typeface="华文楷体" panose="02010600040101010101" charset="-122"/>
                        </a:rPr>
                        <a:t>《拾掇一屋，玉宇澄清》</a:t>
                      </a:r>
                      <a:endParaRPr lang="zh-CN" altLang="en-US" sz="3200">
                        <a:latin typeface="华文楷体" panose="02010600040101010101" charset="-122"/>
                        <a:ea typeface="华文楷体" panose="02010600040101010101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654050" y="742315"/>
            <a:ext cx="10884535" cy="537337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buFont typeface="Arial" pitchFamily="34" charset="0"/>
              <a:buNone/>
            </a:pPr>
            <a:r>
              <a:rPr lang="zh-CN" altLang="en-US" sz="3200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精准</a:t>
            </a:r>
            <a:r>
              <a:rPr lang="zh-CN" altLang="en-US" sz="3200" u="sng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扣题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（关键词）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0" algn="l">
              <a:buFont typeface="Arial" pitchFamily="34" charset="0"/>
              <a:buNone/>
            </a:pPr>
            <a:endParaRPr lang="zh-CN" altLang="en-US" sz="3200" u="sng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0" algn="l">
              <a:buFont typeface="Arial" pitchFamily="34" charset="0"/>
              <a:buNone/>
            </a:pPr>
            <a:r>
              <a:rPr lang="zh-CN" altLang="en-US" sz="3200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善用</a:t>
            </a:r>
            <a:r>
              <a:rPr lang="zh-CN" altLang="en-US" sz="3200" u="sng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修辞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</a:t>
            </a:r>
            <a:r>
              <a:rPr lang="zh-CN" altLang="en-US" sz="32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对偶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、比喻、顶真等）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0" algn="l">
              <a:buFont typeface="Arial" pitchFamily="34" charset="0"/>
              <a:buNone/>
            </a:pPr>
            <a:endParaRPr lang="zh-CN" altLang="en-US" sz="3200" u="sng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0" algn="l">
              <a:buFont typeface="Arial" pitchFamily="34" charset="0"/>
              <a:buNone/>
            </a:pPr>
            <a:r>
              <a:rPr lang="zh-CN" altLang="en-US" sz="3200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诗词</a:t>
            </a:r>
            <a:r>
              <a:rPr lang="zh-CN" altLang="en-US" sz="3200" u="sng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化用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（句子、意象）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0" algn="l">
              <a:buFont typeface="Arial" pitchFamily="34" charset="0"/>
              <a:buNone/>
            </a:pP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0" algn="l">
              <a:buFont typeface="Arial" pitchFamily="34" charset="0"/>
              <a:buNone/>
            </a:pPr>
            <a:r>
              <a:rPr lang="zh-CN" altLang="en-US" sz="3200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活用</a:t>
            </a:r>
            <a:r>
              <a:rPr lang="zh-CN" altLang="en-US" sz="3200" u="sng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固定搭配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（唯</a:t>
            </a:r>
            <a:r>
              <a:rPr lang="en-US" altLang="zh-CN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...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是</a:t>
            </a:r>
            <a:r>
              <a:rPr lang="en-US" altLang="zh-CN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...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、</a:t>
            </a:r>
            <a:r>
              <a:rPr lang="en-US" altLang="zh-CN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xx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则</a:t>
            </a:r>
            <a:r>
              <a:rPr lang="en-US" altLang="zh-CN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...xx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则</a:t>
            </a:r>
            <a:r>
              <a:rPr lang="en-US" altLang="zh-CN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...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-12700" y="1122680"/>
            <a:ext cx="12217400" cy="46132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97" name="标题 1"/>
          <p:cNvSpPr>
            <a:spLocks noGrp="1"/>
          </p:cNvSpPr>
          <p:nvPr/>
        </p:nvSpPr>
        <p:spPr>
          <a:xfrm>
            <a:off x="390525" y="-31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3600" b="1">
                <a:solidFill>
                  <a:schemeClr val="bg1"/>
                </a:solidFill>
              </a:rPr>
              <a:t>本次周考部分同学作文标题</a:t>
            </a:r>
            <a:endParaRPr lang="zh-CN" altLang="en-US" sz="3600" b="1">
              <a:solidFill>
                <a:schemeClr val="bg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/>
        </p:nvSpPr>
        <p:spPr>
          <a:xfrm>
            <a:off x="838200" y="1873250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</a:rPr>
              <a:t>携礼节之手，筑民族辉煌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</a:endParaRPr>
          </a:p>
          <a:p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</a:rPr>
              <a:t>培文明礼节，养社会风尚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</a:endParaRPr>
          </a:p>
          <a:p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</a:rPr>
              <a:t>恪守文明礼仪，传承文明新风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</a:endParaRPr>
          </a:p>
          <a:p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</a:rPr>
              <a:t>重视文明礼节，继承优良传统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</a:endParaRPr>
          </a:p>
          <a:p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</a:rPr>
              <a:t>重视文明礼节，彰显时代风貌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</a:endParaRPr>
          </a:p>
          <a:p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</a:rPr>
              <a:t>传中华文明礼节，扬民族复兴风帆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-12700" y="1122680"/>
            <a:ext cx="12217400" cy="46132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755015" y="377825"/>
            <a:ext cx="33832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bg1"/>
                </a:solidFill>
                <a:latin typeface="+mj-lt"/>
                <a:ea typeface="+mj-ea"/>
                <a:cs typeface="+mj-cs"/>
                <a:sym typeface="+mn-ea"/>
              </a:rPr>
              <a:t>目前作文拟题中存在哪些问题？</a:t>
            </a:r>
            <a:endParaRPr lang="zh-CN" altLang="en-US" sz="3600" b="1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内容占位符 2"/>
          <p:cNvSpPr>
            <a:spLocks noGrp="1"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</a:pP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</a:rPr>
              <a:t>照搬话题，误把话题当标题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</a:endParaRPr>
          </a:p>
          <a:p>
            <a:pPr algn="l">
              <a:buClrTx/>
              <a:buSzTx/>
            </a:pP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</a:rPr>
              <a:t>标题过大、宽泛，没有针对性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</a:endParaRPr>
          </a:p>
          <a:p>
            <a:pPr algn="l">
              <a:buClrTx/>
              <a:buSzTx/>
            </a:pP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</a:rPr>
              <a:t>缺乏新意，平庸俗套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</a:endParaRPr>
          </a:p>
          <a:p>
            <a:pPr algn="l">
              <a:buClrTx/>
              <a:buSzTx/>
            </a:pP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</a:rPr>
              <a:t>不够含蓄，缺乏联想</a:t>
            </a:r>
            <a:endParaRPr lang="zh-CN" altLang="en-US" sz="3200">
              <a:latin typeface="华文楷体" panose="02010600040101010101" charset="-122"/>
              <a:ea typeface="华文楷体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165100" y="1122680"/>
            <a:ext cx="11674475" cy="46132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342900" marR="0" lvl="0" indent="-342900"/>
            <a:r>
              <a:rPr lang="en-US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回目作为</a:t>
            </a:r>
            <a:r>
              <a:rPr lang="en-US" altLang="en-US" sz="3200" b="1" u="sng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中国传统古典小说</a:t>
            </a:r>
            <a:r>
              <a:rPr lang="en-US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的格式，匠心独具，兼具形式美、语言美之特点。</a:t>
            </a:r>
            <a:endParaRPr lang="en-US" altLang="en-US" sz="32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342900" marR="0" lvl="0" indent="-342900"/>
            <a:r>
              <a:rPr lang="en-US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endParaRPr lang="en-US" altLang="en-US" sz="32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342900" marR="0" lvl="0" indent="-342900"/>
            <a:r>
              <a:rPr lang="en-US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回目采用</a:t>
            </a:r>
            <a:r>
              <a:rPr lang="en-US" altLang="en-US" sz="3200" b="1" u="sng">
                <a:solidFill>
                  <a:srgbClr val="C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对偶句</a:t>
            </a:r>
            <a:r>
              <a:rPr lang="en-US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的形式，蕴含了中国古典哲学阴阳对称之理，具有一种寓变化于整齐的均衡和谐美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</a:t>
            </a:r>
            <a:endParaRPr lang="zh-CN" altLang="en-US" sz="32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213735" y="347345"/>
            <a:ext cx="406400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600" b="1">
                <a:solidFill>
                  <a:schemeClr val="bg1"/>
                </a:solidFill>
                <a:latin typeface="+mj-lt"/>
                <a:ea typeface="+mj-ea"/>
                <a:cs typeface="+mj-cs"/>
                <a:sym typeface="+mn-ea"/>
              </a:rPr>
              <a:t>巧借回目  融入诗意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-12700" y="1122680"/>
            <a:ext cx="12217400" cy="46132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200" b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            </a:t>
            </a:r>
            <a:r>
              <a:rPr lang="en-US" altLang="zh-CN" sz="3200" b="1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1、正对式标题</a:t>
            </a:r>
            <a:endParaRPr lang="en-US" altLang="zh-CN" sz="3200" b="1">
              <a:solidFill>
                <a:srgbClr val="C0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endParaRPr lang="en-US" altLang="zh-CN" sz="3200" b="1">
              <a:solidFill>
                <a:srgbClr val="C0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          </a:t>
            </a:r>
            <a:r>
              <a:rPr lang="en-US" altLang="zh-CN" sz="3200" b="1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  2、反对式标题</a:t>
            </a:r>
            <a:endParaRPr lang="en-US" altLang="zh-CN" sz="3200" b="1">
              <a:solidFill>
                <a:srgbClr val="C0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endParaRPr lang="en-US" altLang="zh-CN" sz="3200" b="1">
              <a:solidFill>
                <a:srgbClr val="C0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 b="1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            3、串对式标题</a:t>
            </a:r>
            <a:endParaRPr lang="en-US" altLang="zh-CN" sz="3200" b="1">
              <a:solidFill>
                <a:srgbClr val="C0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endParaRPr lang="en-US" altLang="zh-CN" sz="3200" b="1">
              <a:solidFill>
                <a:srgbClr val="C0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 b="1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            4</a:t>
            </a:r>
            <a:r>
              <a:rPr lang="zh-CN" altLang="en-US" sz="3200" b="1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、</a:t>
            </a:r>
            <a:r>
              <a:rPr lang="en-US" altLang="zh-CN" sz="3200" b="1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类回目式标题</a:t>
            </a:r>
            <a:endParaRPr lang="en-US" altLang="zh-CN" sz="3200" b="1">
              <a:solidFill>
                <a:srgbClr val="C0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endParaRPr lang="en-US" altLang="zh-CN" sz="3200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   </a:t>
            </a:r>
            <a:endParaRPr lang="zh-CN" altLang="en-US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  <p:sp>
        <p:nvSpPr>
          <p:cNvPr id="3" name="左大括号 2"/>
          <p:cNvSpPr/>
          <p:nvPr/>
        </p:nvSpPr>
        <p:spPr>
          <a:xfrm>
            <a:off x="997585" y="1252855"/>
            <a:ext cx="148590" cy="3618865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左大括号 3"/>
          <p:cNvSpPr/>
          <p:nvPr/>
        </p:nvSpPr>
        <p:spPr>
          <a:xfrm>
            <a:off x="4732655" y="3952240"/>
            <a:ext cx="99060" cy="91948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923155" y="3768725"/>
            <a:ext cx="1403985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200" b="1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重复式</a:t>
            </a:r>
            <a:endParaRPr lang="en-US" altLang="zh-CN" sz="3200" b="1">
              <a:solidFill>
                <a:srgbClr val="C0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000625" y="4449445"/>
            <a:ext cx="1403985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3200" b="1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对比</a:t>
            </a:r>
            <a:r>
              <a:rPr lang="en-US" altLang="zh-CN" sz="3200" b="1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式</a:t>
            </a:r>
            <a:endParaRPr lang="en-US" altLang="zh-CN" sz="3200" b="1">
              <a:solidFill>
                <a:srgbClr val="C0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661900" y="11493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-12700" y="805815"/>
            <a:ext cx="12217400" cy="52266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200" b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1、正对式标题</a:t>
            </a:r>
            <a:endParaRPr lang="en-US" altLang="zh-CN" sz="3200" b="1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  即标题上下两句</a:t>
            </a:r>
            <a:r>
              <a:rPr lang="en-US" altLang="zh-CN" sz="3200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各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具有一个完整的意思，但两者又和谐地</a:t>
            </a:r>
            <a:r>
              <a:rPr lang="en-US" altLang="zh-CN" sz="3200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统一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在一个立意主题之中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，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犹如两山对峙，山根相连。</a:t>
            </a: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《用心感动，以爱承担》</a:t>
            </a: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《出自幽谷，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生于逆境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》</a:t>
            </a: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《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枯荣随缘，遇合尽兴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》</a:t>
            </a: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《春风拂柳花自开，寒气袭人雪自埋》</a:t>
            </a: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-12700" y="1122680"/>
            <a:ext cx="12217400" cy="46132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3200" b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练习：</a:t>
            </a:r>
            <a:endParaRPr lang="zh-CN" altLang="en-US" sz="3200" b="1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从“内修己身，外借他力”两方面生成标题，准确抓住主旨，彰显文章之立意，具有张力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：</a:t>
            </a:r>
            <a:endParaRPr lang="zh-CN" altLang="en-US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《                              ，假外之力而奋起》</a:t>
            </a: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endParaRPr lang="zh-CN" altLang="en-US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88315" y="4107180"/>
            <a:ext cx="30276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修己之身以立基</a:t>
            </a:r>
            <a:endParaRPr lang="en-US" altLang="zh-CN" sz="3200">
              <a:solidFill>
                <a:srgbClr val="C0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-12700" y="577850"/>
            <a:ext cx="12217400" cy="561403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200">
                <a:solidFill>
                  <a:srgbClr val="C00000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2、反对式标题</a:t>
            </a:r>
            <a:endParaRPr lang="en-US" altLang="zh-CN" sz="3200">
              <a:solidFill>
                <a:srgbClr val="C00000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标题上下句一正一反，意思互相映衬，把主题立意表现得更为深刻、鲜明，引人注目。在生成反对式标题时，尤为注意的一点是上下两句要形成反差、对比，形成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反衬之美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。</a:t>
            </a: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《小常识，大学问》</a:t>
            </a: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《一点青春气，千里快哉风》</a:t>
            </a: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《舍一朝风月，得万古长空》</a:t>
            </a: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（</a:t>
            </a:r>
            <a:r>
              <a:rPr lang="en-US" altLang="zh-CN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化用“不因一朝风月而昧却万古长空”，用“舍”和“得”、“一朝”与“万古”来反衬，形成鲜明的对比，极具张力。</a:t>
            </a:r>
            <a:r>
              <a:rPr lang="zh-CN" altLang="en-US" sz="32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）</a:t>
            </a: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marL="0" indent="0">
              <a:buNone/>
            </a:pPr>
            <a:endParaRPr lang="en-US" altLang="zh-CN" sz="3200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https://d.book118.com/326012100045010103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8b8313f0-acc6-4cc4-a98c-20e1f69cce79}"/>
  <p:tag name="TABLE_ENDDRAG_ORIGIN_RECT" val="895*417"/>
  <p:tag name="TABLE_ENDDRAG_RECT" val="25*99*896*417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Calibri Light</vt:lpstr>
      <vt:lpstr>宋体</vt:lpstr>
      <vt:lpstr>华文行楷</vt:lpstr>
      <vt:lpstr>楷体</vt:lpstr>
      <vt:lpstr>华文楷体</vt:lpstr>
      <vt:lpstr>Office Theme</vt:lpstr>
      <vt:lpstr>PowerPoint Presentation</vt:lpstr>
      <vt:lpstr>PowerPoint Presentation</vt:lpstr>
      <vt:lpstr>  高考优秀作文标题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2024-09-28T11:37:56.984</cp:lastPrinted>
  <dcterms:created xsi:type="dcterms:W3CDTF">2024-09-28T03:37:57Z</dcterms:created>
  <dcterms:modified xsi:type="dcterms:W3CDTF">2024-09-28T03:37:58Z</dcterms:modified>
</cp:coreProperties>
</file>