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8"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tags" Target="tags/tag113.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7A932A-B1D3-450E-9F04-5922D3823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0B491-089F-49AA-92D7-917DA20EE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182F01-3A3F-40B9-8A69-566877456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43FF45-9475-4A1E-98DA-305603A53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A5470-713D-49B1-8F87-386B4806DD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495B41-FCA4-4C2E-8EDE-CC409492AD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8A8C18-A525-4C15-A3A3-4B9DB0E111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22AD6D-5BCF-4838-9A09-96A999285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8FF9EF-DF2E-4429-AA3F-EE6A50772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44D03-8E05-4DFF-AEF0-F3F226A0D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20FB2-5F98-45B3-A7F1-67D06F791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hyperlink" Target="http://ww.americanbrachytherapy.org/guidelines/" TargetMode="External" /><Relationship Id="rId4"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http://ww.americanbrachytherapy.org/guidelines/" TargetMode="External" /><Relationship Id="rId3" Type="http://schemas.openxmlformats.org/officeDocument/2006/relationships/image" Target="../media/image2.jpeg"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image" Target="../media/image3.jpeg" /><Relationship Id="rId8" Type="http://schemas.openxmlformats.org/officeDocument/2006/relationships/tags" Target="../tags/tag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jpeg" /><Relationship Id="rId11" Type="http://schemas.openxmlformats.org/officeDocument/2006/relationships/tags" Target="../tags/tag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xml" /><Relationship Id="rId2" Type="http://schemas.openxmlformats.org/officeDocument/2006/relationships/image" Target="../media/image8.jpe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2.jpeg"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 Id="rId9"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jpeg" /><Relationship Id="rId3" Type="http://schemas.openxmlformats.org/officeDocument/2006/relationships/image" Target="../media/image2.jpeg"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image" Target="../media/image3.jpeg" /><Relationship Id="rId8" Type="http://schemas.openxmlformats.org/officeDocument/2006/relationships/tags" Target="../tags/tag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image" Target="../media/image3.jpeg" /><Relationship Id="rId9" Type="http://schemas.openxmlformats.org/officeDocument/2006/relationships/tags" Target="../tags/tag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jpeg" /><Relationship Id="rId3" Type="http://schemas.openxmlformats.org/officeDocument/2006/relationships/image" Target="../media/image2.jpeg"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image" Target="../media/image3.jpeg" /><Relationship Id="rId8" Type="http://schemas.openxmlformats.org/officeDocument/2006/relationships/tags" Target="../tags/tag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2.jpe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image" Target="../media/image3.jpeg" /><Relationship Id="rId8" Type="http://schemas.openxmlformats.org/officeDocument/2006/relationships/tags" Target="../tags/tag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2.jpeg"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image" Target="../media/image3.jpeg" /><Relationship Id="rId8" Type="http://schemas.openxmlformats.org/officeDocument/2006/relationships/tags" Target="../tags/tag3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jpeg" /><Relationship Id="rId3" Type="http://schemas.openxmlformats.org/officeDocument/2006/relationships/image" Target="../media/image2.jpeg"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image" Target="../media/image3.jpeg" /><Relationship Id="rId8" Type="http://schemas.openxmlformats.org/officeDocument/2006/relationships/tags" Target="../tags/tag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 Id="rId3" Type="http://schemas.openxmlformats.org/officeDocument/2006/relationships/image" Target="../media/image2.jpe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3.jpeg" /><Relationship Id="rId8" Type="http://schemas.openxmlformats.org/officeDocument/2006/relationships/tags" Target="../tags/tag4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 Id="rId3" Type="http://schemas.openxmlformats.org/officeDocument/2006/relationships/image" Target="../media/image20.png" /><Relationship Id="rId4" Type="http://schemas.openxmlformats.org/officeDocument/2006/relationships/image" Target="../media/image2.jpe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image" Target="../media/image3.jpeg" /><Relationship Id="rId9" Type="http://schemas.openxmlformats.org/officeDocument/2006/relationships/tags" Target="../tags/tag4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jpeg" /><Relationship Id="rId3" Type="http://schemas.openxmlformats.org/officeDocument/2006/relationships/image" Target="../media/image2.jpeg"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3.jpeg" /><Relationship Id="rId8" Type="http://schemas.openxmlformats.org/officeDocument/2006/relationships/tags" Target="../tags/tag4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jpeg" /><Relationship Id="rId3" Type="http://schemas.openxmlformats.org/officeDocument/2006/relationships/image" Target="../media/image23.png" /><Relationship Id="rId4" Type="http://schemas.openxmlformats.org/officeDocument/2006/relationships/image" Target="../media/image2.jpeg"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tags" Target="../tags/tag51.xml" /><Relationship Id="rId8" Type="http://schemas.openxmlformats.org/officeDocument/2006/relationships/image" Target="../media/image3.jpeg" /><Relationship Id="rId9" Type="http://schemas.openxmlformats.org/officeDocument/2006/relationships/tags" Target="../tags/tag5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jpeg"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3.jpeg" /><Relationship Id="rId9" Type="http://schemas.openxmlformats.org/officeDocument/2006/relationships/tags" Target="../tags/tag5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6.jpeg" /><Relationship Id="rId3" Type="http://schemas.openxmlformats.org/officeDocument/2006/relationships/image" Target="../media/image2.jpeg"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image" Target="../media/image3.jpeg" /><Relationship Id="rId8" Type="http://schemas.openxmlformats.org/officeDocument/2006/relationships/tags" Target="../tags/tag6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image" Target="../media/image3.jpeg" /><Relationship Id="rId7" Type="http://schemas.openxmlformats.org/officeDocument/2006/relationships/tags" Target="../tags/tag6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image" Target="../media/image3.jpeg" /><Relationship Id="rId7" Type="http://schemas.openxmlformats.org/officeDocument/2006/relationships/tags" Target="../tags/tag6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 Id="rId3" Type="http://schemas.openxmlformats.org/officeDocument/2006/relationships/image" Target="../media/image2.jpe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image" Target="../media/image3.jpeg" /><Relationship Id="rId8" Type="http://schemas.openxmlformats.org/officeDocument/2006/relationships/tags" Target="../tags/tag7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image" Target="../media/image3.jpeg" /><Relationship Id="rId7" Type="http://schemas.openxmlformats.org/officeDocument/2006/relationships/tags" Target="../tags/tag7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image" Target="../media/image3.jpeg" /><Relationship Id="rId7" Type="http://schemas.openxmlformats.org/officeDocument/2006/relationships/tags" Target="../tags/tag8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image" Target="../media/image3.jpeg" /><Relationship Id="rId7" Type="http://schemas.openxmlformats.org/officeDocument/2006/relationships/tags" Target="../tags/tag8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3.jpeg" /><Relationship Id="rId7" Type="http://schemas.openxmlformats.org/officeDocument/2006/relationships/tags" Target="../tags/tag8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jpeg"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image" Target="../media/image3.jpeg" /><Relationship Id="rId9" Type="http://schemas.openxmlformats.org/officeDocument/2006/relationships/tags" Target="../tags/tag9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9.jpeg" /><Relationship Id="rId3" Type="http://schemas.openxmlformats.org/officeDocument/2006/relationships/image" Target="../media/image2.jpeg"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 Id="rId7" Type="http://schemas.openxmlformats.org/officeDocument/2006/relationships/image" Target="../media/image3.jpeg" /><Relationship Id="rId8" Type="http://schemas.openxmlformats.org/officeDocument/2006/relationships/tags" Target="../tags/tag9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image" Target="../media/image3.jpeg" /><Relationship Id="rId7" Type="http://schemas.openxmlformats.org/officeDocument/2006/relationships/tags" Target="../tags/tag10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png" /><Relationship Id="rId3" Type="http://schemas.openxmlformats.org/officeDocument/2006/relationships/image" Target="../media/image2.jpeg"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image" Target="../media/image3.jpeg" /><Relationship Id="rId8" Type="http://schemas.openxmlformats.org/officeDocument/2006/relationships/tags" Target="../tags/tag10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image" Target="../media/image3.jpeg" /><Relationship Id="rId7" Type="http://schemas.openxmlformats.org/officeDocument/2006/relationships/tags" Target="../tags/tag10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image" Target="../media/image3.jpeg" /><Relationship Id="rId7" Type="http://schemas.openxmlformats.org/officeDocument/2006/relationships/tags" Target="../tags/tag1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3303504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0" y="0"/>
            <a:ext cx="9144000" cy="6858000"/>
          </a:xfrm>
          <a:prstGeom prst="rect">
            <a:avLst/>
          </a:prstGeom>
        </p:spPr>
      </p:pic>
      <p:sp>
        <p:nvSpPr>
          <p:cNvPr id="4" name="textbox 4"/>
          <p:cNvSpPr/>
          <p:nvPr/>
        </p:nvSpPr>
        <p:spPr>
          <a:xfrm>
            <a:off x="778231" y="2483518"/>
            <a:ext cx="7489825" cy="28009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ctr" rtl="0" eaLnBrk="0">
              <a:lnSpc>
                <a:spcPct val="96000"/>
              </a:lnSpc>
            </a:pPr>
            <a:r>
              <a:rPr sz="1900" b="1" kern="0" spc="70">
                <a:solidFill>
                  <a:srgbClr val="000000">
                    <a:alpha val="100000"/>
                  </a:srgbClr>
                </a:solidFill>
                <a:latin typeface="黑体" panose="02010609060101010101" charset="-122"/>
                <a:ea typeface="黑体" panose="02010609060101010101" charset="-122"/>
                <a:cs typeface="黑体" panose="02010609060101010101" charset="-122"/>
              </a:rPr>
              <a:t>美国国家综合癌症网络肿瘤学临床实践</a:t>
            </a:r>
            <a:r>
              <a:rPr sz="1900" b="1" kern="0" spc="60">
                <a:solidFill>
                  <a:srgbClr val="000000">
                    <a:alpha val="100000"/>
                  </a:srgbClr>
                </a:solidFill>
                <a:latin typeface="黑体" panose="02010609060101010101" charset="-122"/>
                <a:ea typeface="黑体" panose="02010609060101010101" charset="-122"/>
                <a:cs typeface="黑体" panose="02010609060101010101" charset="-122"/>
              </a:rPr>
              <a:t>指南</a:t>
            </a:r>
            <a:r>
              <a:rPr sz="1900" kern="0" spc="60">
                <a:solidFill>
                  <a:srgbClr val="000000">
                    <a:alpha val="100000"/>
                  </a:srgbClr>
                </a:solidFill>
                <a:latin typeface="黑体" panose="02010609060101010101" charset="-122"/>
                <a:ea typeface="黑体" panose="02010609060101010101" charset="-122"/>
                <a:cs typeface="黑体" panose="02010609060101010101" charset="-122"/>
              </a:rPr>
              <a:t> </a:t>
            </a:r>
            <a:endParaRPr sz="1900" kern="0" spc="60">
              <a:solidFill>
                <a:srgbClr val="000000">
                  <a:alpha val="100000"/>
                </a:srgbClr>
              </a:solidFill>
              <a:latin typeface="黑体" panose="02010609060101010101" charset="-122"/>
              <a:ea typeface="黑体" panose="02010609060101010101" charset="-122"/>
              <a:cs typeface="黑体" panose="02010609060101010101" charset="-122"/>
            </a:endParaRPr>
          </a:p>
          <a:p>
            <a:pPr marL="12700" algn="ctr" rtl="0" eaLnBrk="0">
              <a:lnSpc>
                <a:spcPct val="96000"/>
              </a:lnSpc>
            </a:pPr>
            <a:endParaRPr sz="3900" b="1" kern="0" spc="30">
              <a:solidFill>
                <a:srgbClr val="000000">
                  <a:alpha val="100000"/>
                </a:srgbClr>
              </a:solidFill>
              <a:latin typeface="黑体" panose="02010609060101010101" charset="-122"/>
              <a:ea typeface="黑体" panose="02010609060101010101" charset="-122"/>
              <a:cs typeface="黑体" panose="02010609060101010101" charset="-122"/>
            </a:endParaRPr>
          </a:p>
          <a:p>
            <a:pPr marL="12700" algn="ctr" rtl="0" eaLnBrk="0">
              <a:lnSpc>
                <a:spcPct val="96000"/>
              </a:lnSpc>
            </a:pPr>
            <a:r>
              <a:rPr sz="3900" b="1" kern="0" spc="3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3900"/>
          </a:p>
          <a:p>
            <a:pPr marL="3353435" algn="l" rtl="0" eaLnBrk="0">
              <a:lnSpc>
                <a:spcPct val="96000"/>
              </a:lnSpc>
              <a:spcBef>
                <a:spcPts val="1175"/>
              </a:spcBef>
            </a:pPr>
            <a:r>
              <a:rPr sz="2400" b="1" kern="0" spc="-40">
                <a:solidFill>
                  <a:srgbClr val="000000">
                    <a:alpha val="100000"/>
                  </a:srgbClr>
                </a:solidFill>
                <a:latin typeface="黑体" panose="02010609060101010101" charset="-122"/>
                <a:ea typeface="黑体" panose="02010609060101010101" charset="-122"/>
                <a:cs typeface="黑体" panose="02010609060101010101" charset="-122"/>
              </a:rPr>
              <a:t>中文版</a:t>
            </a:r>
            <a:endParaRPr lang="en-US" altLang="en-US" sz="2400"/>
          </a:p>
          <a:p>
            <a:pPr algn="l" rtl="0" eaLnBrk="0">
              <a:lnSpc>
                <a:spcPct val="126000"/>
              </a:lnSpc>
            </a:pPr>
            <a:endParaRPr lang="en-US" altLang="en-US" sz="1000"/>
          </a:p>
          <a:p>
            <a:pPr algn="l" rtl="0" eaLnBrk="0">
              <a:lnSpc>
                <a:spcPct val="126000"/>
              </a:lnSpc>
            </a:pPr>
            <a:endParaRPr lang="en-US" altLang="en-US" sz="1000"/>
          </a:p>
          <a:p>
            <a:pPr marL="2438400" algn="l" rtl="0" eaLnBrk="0">
              <a:lnSpc>
                <a:spcPct val="80000"/>
              </a:lnSpc>
              <a:spcBef>
                <a:spcPts val="575"/>
              </a:spcBef>
            </a:pPr>
            <a:r>
              <a:rPr sz="19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2022.V1——2021.10.</a:t>
            </a:r>
            <a:r>
              <a:rPr sz="19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26</a:t>
            </a:r>
            <a:endParaRPr lang="en-US" altLang="en-US" sz="1900"/>
          </a:p>
          <a:p>
            <a:pPr algn="l" rtl="0" eaLnBrk="0">
              <a:lnSpc>
                <a:spcPct val="144000"/>
              </a:lnSpc>
            </a:pPr>
            <a:endParaRPr lang="en-US" altLang="en-US" sz="1000"/>
          </a:p>
          <a:p>
            <a:pPr algn="l" rtl="0" eaLnBrk="0">
              <a:lnSpc>
                <a:spcPct val="120000"/>
              </a:lnSpc>
            </a:pPr>
            <a:endParaRPr lang="en-US" altLang="en-US" sz="400"/>
          </a:p>
          <a:p>
            <a:pPr marL="3171190" algn="l" rtl="0" eaLnBrk="0">
              <a:lnSpc>
                <a:spcPct val="84000"/>
              </a:lnSpc>
              <a:spcBef>
                <a:spcPct val="0"/>
              </a:spcBef>
            </a:pPr>
            <a:endParaRPr lang="en-US" altLang="en-US" sz="1900"/>
          </a:p>
        </p:txBody>
      </p:sp>
      <p:sp>
        <p:nvSpPr>
          <p:cNvPr id="6" name="textbox 6"/>
          <p:cNvSpPr/>
          <p:nvPr/>
        </p:nvSpPr>
        <p:spPr>
          <a:xfrm>
            <a:off x="2501900" y="476991"/>
            <a:ext cx="4404995"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indent="1116965" algn="l" rtl="0" eaLnBrk="0">
              <a:lnSpc>
                <a:spcPct val="91000"/>
              </a:lnSpc>
            </a:pPr>
            <a:r>
              <a:rPr sz="2300" b="1" kern="0" spc="-60">
                <a:solidFill>
                  <a:srgbClr val="FFFFFF">
                    <a:alpha val="100000"/>
                  </a:srgbClr>
                </a:solidFill>
                <a:latin typeface="Arial"/>
                <a:ea typeface="Arial"/>
                <a:cs typeface="Arial"/>
              </a:rPr>
              <a:t>National Comprehensive</a:t>
            </a:r>
            <a:r>
              <a:rPr sz="2300" b="1" kern="0" spc="-10">
                <a:solidFill>
                  <a:srgbClr val="FFFFFF">
                    <a:alpha val="100000"/>
                  </a:srgbClr>
                </a:solidFill>
                <a:latin typeface="Arial"/>
                <a:ea typeface="Arial"/>
                <a:cs typeface="Arial"/>
              </a:rPr>
              <a:t> </a:t>
            </a:r>
            <a:r>
              <a:rPr sz="2400" b="1" kern="0" spc="-60">
                <a:solidFill>
                  <a:srgbClr val="FFFFFF">
                    <a:alpha val="100000"/>
                  </a:srgbClr>
                </a:solidFill>
                <a:latin typeface="Arial"/>
                <a:ea typeface="Arial"/>
                <a:cs typeface="Arial"/>
              </a:rPr>
              <a:t>NCCN   Cancer</a:t>
            </a:r>
            <a:r>
              <a:rPr sz="2400" b="1" kern="0" spc="150">
                <a:solidFill>
                  <a:srgbClr val="FFFFFF">
                    <a:alpha val="100000"/>
                  </a:srgbClr>
                </a:solidFill>
                <a:latin typeface="Arial"/>
                <a:ea typeface="Arial"/>
                <a:cs typeface="Arial"/>
              </a:rPr>
              <a:t> </a:t>
            </a:r>
            <a:r>
              <a:rPr sz="2400" b="1" kern="0" spc="-60">
                <a:solidFill>
                  <a:srgbClr val="FFFFFF">
                    <a:alpha val="100000"/>
                  </a:srgbClr>
                </a:solidFill>
                <a:latin typeface="Arial"/>
                <a:ea typeface="Arial"/>
                <a:cs typeface="Arial"/>
              </a:rPr>
              <a:t>Network</a:t>
            </a:r>
            <a:endParaRPr lang="en-US" altLang="en-US" sz="2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textbox 90"/>
          <p:cNvSpPr/>
          <p:nvPr/>
        </p:nvSpPr>
        <p:spPr>
          <a:xfrm>
            <a:off x="336509" y="955104"/>
            <a:ext cx="4210050" cy="43649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100" b="1" kern="0" spc="-50">
                <a:solidFill>
                  <a:srgbClr val="000000">
                    <a:alpha val="100000"/>
                  </a:srgbClr>
                </a:solidFill>
                <a:latin typeface="Times New Roman" panose="02020603050405020304"/>
                <a:ea typeface="Times New Roman" panose="02020603050405020304"/>
                <a:cs typeface="Times New Roman" panose="02020603050405020304"/>
              </a:rPr>
              <a:t>NCCN</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宫颈癌指南2022.</a:t>
            </a:r>
            <a:r>
              <a:rPr sz="1100" b="1" kern="0" spc="-50">
                <a:solidFill>
                  <a:srgbClr val="000000">
                    <a:alpha val="100000"/>
                  </a:srgbClr>
                </a:solidFill>
                <a:latin typeface="Times New Roman" panose="02020603050405020304"/>
                <a:ea typeface="Times New Roman" panose="02020603050405020304"/>
                <a:cs typeface="Times New Roman" panose="02020603050405020304"/>
              </a:rPr>
              <a:t>V1</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较2021.</a:t>
            </a:r>
            <a:r>
              <a:rPr sz="1100" b="1" kern="0" spc="-50">
                <a:solidFill>
                  <a:srgbClr val="000000">
                    <a:alpha val="100000"/>
                  </a:srgbClr>
                </a:solidFill>
                <a:latin typeface="Times New Roman" panose="02020603050405020304"/>
                <a:ea typeface="Times New Roman" panose="02020603050405020304"/>
                <a:cs typeface="Times New Roman" panose="02020603050405020304"/>
              </a:rPr>
              <a:t>V1</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的更</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新包括</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12700" algn="l" rtl="0" eaLnBrk="0">
              <a:lnSpc>
                <a:spcPct val="86000"/>
              </a:lnSpc>
              <a:spcBef>
                <a:spcPts val="505"/>
              </a:spcBef>
            </a:pPr>
            <a:r>
              <a:rPr sz="700" b="1" kern="0" spc="0">
                <a:solidFill>
                  <a:srgbClr val="0060C1">
                    <a:alpha val="100000"/>
                  </a:srgbClr>
                </a:solidFill>
                <a:latin typeface="Arial"/>
                <a:ea typeface="Arial"/>
                <a:cs typeface="Arial"/>
              </a:rPr>
              <a:t>CERV</a:t>
            </a:r>
            <a:r>
              <a:rPr sz="700" b="1" kern="0" spc="60">
                <a:solidFill>
                  <a:srgbClr val="0060C1">
                    <a:alpha val="100000"/>
                  </a:srgbClr>
                </a:solidFill>
                <a:latin typeface="Arial"/>
                <a:ea typeface="Arial"/>
                <a:cs typeface="Arial"/>
              </a:rPr>
              <a:t>-3</a:t>
            </a:r>
            <a:endParaRPr lang="en-US" altLang="en-US" sz="700"/>
          </a:p>
          <a:p>
            <a:pPr marL="12700" algn="l" rtl="0" eaLnBrk="0">
              <a:lnSpc>
                <a:spcPct val="93000"/>
              </a:lnSpc>
              <a:spcBef>
                <a:spcPts val="11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12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删除以下脚注</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a:t>
            </a:r>
            <a:r>
              <a:rPr sz="1100" b="1"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RV-4</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的也删除)</a:t>
            </a:r>
            <a:endParaRPr lang="en-US" altLang="en-US" sz="1100"/>
          </a:p>
          <a:p>
            <a:pPr marL="14605" algn="l" rtl="0" eaLnBrk="0">
              <a:lnSpc>
                <a:spcPct val="94000"/>
              </a:lnSpc>
              <a:spcBef>
                <a:spcPct val="0"/>
              </a:spcBef>
            </a:pP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&gt;基于常规外照射分割和低剂量率(40-</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70</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cGy</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近距离放疗当量</a:t>
            </a:r>
            <a:endParaRPr lang="en-US" altLang="en-US" sz="1100"/>
          </a:p>
          <a:p>
            <a:pPr marL="177800" algn="l" rtl="0" eaLnBrk="0">
              <a:lnSpc>
                <a:spcPct val="92000"/>
              </a:lnSpc>
              <a:spcBef>
                <a:spcPts val="9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的总和，推荐大多数患者使用这些剂量。根据正常组织的耐受性、</a:t>
            </a:r>
            <a:endParaRPr lang="en-US" altLang="en-US" sz="1100"/>
          </a:p>
          <a:p>
            <a:pPr marL="179705" algn="l" rtl="0" eaLnBrk="0">
              <a:lnSpc>
                <a:spcPct val="95000"/>
              </a:lnSpc>
              <a:spcBef>
                <a:spcPts val="165"/>
              </a:spcBef>
            </a:pP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放疗分割方法和靶区大小调整方</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案。</a:t>
            </a:r>
            <a:r>
              <a:rPr sz="11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(见讨论)。</a:t>
            </a:r>
            <a:endParaRPr lang="en-US" altLang="en-US" sz="1100"/>
          </a:p>
          <a:p>
            <a:pPr marL="12700" algn="l" rtl="0" eaLnBrk="0">
              <a:lnSpc>
                <a:spcPct val="91000"/>
              </a:lnSpc>
              <a:spcBef>
                <a:spcPts val="5"/>
              </a:spcBef>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Times New Roman" panose="02020603050405020304"/>
                <a:ea typeface="Times New Roman" panose="02020603050405020304"/>
                <a:cs typeface="Times New Roman" panose="02020603050405020304"/>
              </a:rPr>
              <a:t>A</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点总剂量一般为70-80</a:t>
            </a:r>
            <a:r>
              <a:rPr sz="1100" b="1" kern="0" spc="-40">
                <a:solidFill>
                  <a:srgbClr val="000000">
                    <a:alpha val="100000"/>
                  </a:srgbClr>
                </a:solidFill>
                <a:latin typeface="Times New Roman" panose="02020603050405020304"/>
                <a:ea typeface="Times New Roman" panose="02020603050405020304"/>
                <a:cs typeface="Times New Roman" panose="02020603050405020304"/>
              </a:rPr>
              <a:t>Gy</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algn="l" rtl="0" eaLnBrk="0">
              <a:lnSpc>
                <a:spcPct val="141000"/>
              </a:lnSpc>
            </a:pPr>
            <a:endParaRPr lang="en-US" altLang="en-US" sz="1000"/>
          </a:p>
          <a:p>
            <a:pPr marL="12700" algn="l" rtl="0" eaLnBrk="0">
              <a:lnSpc>
                <a:spcPct val="67000"/>
              </a:lnSpc>
              <a:spcBef>
                <a:spcPts val="220"/>
              </a:spcBef>
            </a:pPr>
            <a:r>
              <a:rPr sz="700" b="1" u="sng" kern="0" spc="0">
                <a:solidFill>
                  <a:srgbClr val="0060C1">
                    <a:alpha val="100000"/>
                  </a:srgbClr>
                </a:solidFill>
                <a:latin typeface="Arial"/>
                <a:ea typeface="Arial"/>
                <a:cs typeface="Arial"/>
              </a:rPr>
              <a:t>CERV</a:t>
            </a:r>
            <a:r>
              <a:rPr sz="700" b="1" u="sng" kern="0" spc="50">
                <a:solidFill>
                  <a:srgbClr val="0060C1">
                    <a:alpha val="100000"/>
                  </a:srgbClr>
                </a:solidFill>
                <a:latin typeface="Arial"/>
                <a:ea typeface="Arial"/>
                <a:cs typeface="Arial"/>
              </a:rPr>
              <a:t>-10</a:t>
            </a:r>
            <a:endParaRPr lang="en-US" altLang="en-US" sz="700"/>
          </a:p>
          <a:p>
            <a:pPr marL="12700" algn="l" rtl="0" eaLnBrk="0">
              <a:lnSpc>
                <a:spcPct val="92000"/>
              </a:lnSpc>
              <a:spcBef>
                <a:spcPts val="120"/>
              </a:spcBef>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疾病持续或复发；在“检查”项下</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方增加两个新的条目：</a:t>
            </a:r>
            <a:endParaRPr lang="en-US" altLang="en-US" sz="1100"/>
          </a:p>
          <a:p>
            <a:pPr marL="178435" indent="-164465" algn="l" rtl="0" eaLnBrk="0">
              <a:lnSpc>
                <a:spcPct val="116000"/>
              </a:lnSpc>
              <a:spcBef>
                <a:spcPts val="380"/>
              </a:spcBef>
            </a:pPr>
            <a:r>
              <a:rPr sz="9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考虑使用经验证的和</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/或</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FDA</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批准的检测方法进行全面的基因组分</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700" b="1" kern="0" spc="-10">
                <a:solidFill>
                  <a:srgbClr val="000000">
                    <a:alpha val="100000"/>
                  </a:srgbClr>
                </a:solidFill>
                <a:latin typeface="黑体" panose="02010609060101010101" charset="-122"/>
                <a:ea typeface="黑体" panose="02010609060101010101" charset="-122"/>
                <a:cs typeface="黑体" panose="02010609060101010101" charset="-122"/>
              </a:rPr>
              <a:t>析</a:t>
            </a:r>
            <a:r>
              <a:rPr sz="700" kern="0" spc="110">
                <a:solidFill>
                  <a:srgbClr val="000000">
                    <a:alpha val="100000"/>
                  </a:srgbClr>
                </a:solidFill>
                <a:latin typeface="黑体" panose="02010609060101010101" charset="-122"/>
                <a:ea typeface="黑体" panose="02010609060101010101" charset="-122"/>
                <a:cs typeface="黑体" panose="02010609060101010101" charset="-122"/>
              </a:rPr>
              <a:t>  </a:t>
            </a:r>
            <a:r>
              <a:rPr sz="7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(CGP)</a:t>
            </a:r>
            <a:endParaRPr lang="en-US" altLang="en-US" sz="700"/>
          </a:p>
          <a:p>
            <a:pPr marL="179705" indent="-165100" algn="l" rtl="0" eaLnBrk="0">
              <a:lnSpc>
                <a:spcPct val="101000"/>
              </a:lnSpc>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&gt;如果转移灶组织活检不可行或无法获取组织，可考虑使用经验证</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的血浆</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ctDNA</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检测进行</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CGP</a:t>
            </a:r>
            <a:endParaRPr lang="en-US" altLang="en-US" sz="1100"/>
          </a:p>
          <a:p>
            <a:pPr marL="12700" algn="l" rtl="0" eaLnBrk="0">
              <a:lnSpc>
                <a:spcPct val="93000"/>
              </a:lnSpc>
              <a:spcBef>
                <a:spcPts val="1430"/>
              </a:spcBef>
            </a:pPr>
            <a:r>
              <a:rPr sz="1000" b="1" u="sng" kern="0" spc="-10">
                <a:solidFill>
                  <a:srgbClr val="0060C1">
                    <a:alpha val="100000"/>
                  </a:srgbClr>
                </a:solidFill>
                <a:latin typeface="Times New Roman" panose="02020603050405020304"/>
                <a:ea typeface="Times New Roman" panose="02020603050405020304"/>
                <a:cs typeface="Times New Roman" panose="02020603050405020304"/>
              </a:rPr>
              <a:t>CERV-A</a:t>
            </a:r>
            <a:r>
              <a:rPr sz="1000" b="1" kern="0" spc="-10">
                <a:solidFill>
                  <a:srgbClr val="0060C1">
                    <a:alpha val="100000"/>
                  </a:srgbClr>
                </a:solidFill>
                <a:latin typeface="Times New Roman" panose="02020603050405020304"/>
                <a:ea typeface="Times New Roman" panose="02020603050405020304"/>
                <a:cs typeface="Times New Roman" panose="02020603050405020304"/>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病理学原则</a:t>
            </a:r>
            <a:endParaRPr lang="en-US" altLang="en-US" sz="1000"/>
          </a:p>
          <a:p>
            <a:pPr marL="14605" algn="l" rtl="0" eaLnBrk="0">
              <a:lnSpc>
                <a:spcPct val="106000"/>
              </a:lnSpc>
              <a:spcBef>
                <a:spcPts val="5"/>
              </a:spcBef>
            </a:pPr>
            <a:r>
              <a:rPr sz="1100" b="1" u="sng" kern="0" spc="-20">
                <a:solidFill>
                  <a:srgbClr val="0060C1">
                    <a:alpha val="100000"/>
                  </a:srgbClr>
                </a:solidFill>
                <a:latin typeface="黑体" panose="02010609060101010101" charset="-122"/>
                <a:ea typeface="黑体" panose="02010609060101010101" charset="-122"/>
                <a:cs typeface="黑体" panose="02010609060101010101" charset="-122"/>
              </a:rPr>
              <a:t>第1页/共3页</a:t>
            </a:r>
            <a:endParaRPr lang="en-US" altLang="en-US" sz="1100"/>
          </a:p>
          <a:p>
            <a:pPr marL="14605" algn="l" rtl="0" eaLnBrk="0">
              <a:lnSpc>
                <a:spcPct val="95000"/>
              </a:lnSpc>
              <a:spcBef>
                <a:spcPts val="85"/>
              </a:spcBef>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●病理学评估</a:t>
            </a:r>
            <a:endParaRPr lang="en-US" altLang="en-US" sz="1100"/>
          </a:p>
          <a:p>
            <a:pPr marL="177165" indent="-162560" algn="l" rtl="0" eaLnBrk="0">
              <a:lnSpc>
                <a:spcPct val="99000"/>
              </a:lnSpc>
              <a:spcBef>
                <a:spcPts val="145"/>
              </a:spcBef>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》增加新的次条目：推荐对复发、进</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展或转移性疾病患者进行</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PD-</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10">
                <a:solidFill>
                  <a:srgbClr val="000000">
                    <a:alpha val="100000"/>
                  </a:srgbClr>
                </a:solidFill>
                <a:latin typeface="Times New Roman" panose="02020603050405020304"/>
                <a:ea typeface="Times New Roman" panose="02020603050405020304"/>
                <a:cs typeface="Times New Roman" panose="02020603050405020304"/>
              </a:rPr>
              <a:t>L1</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检测</a:t>
            </a:r>
            <a:endParaRPr lang="en-US" altLang="en-US" sz="1000"/>
          </a:p>
          <a:p>
            <a:pPr marL="14605" algn="l" rtl="0" eaLnBrk="0">
              <a:lnSpc>
                <a:spcPct val="95000"/>
              </a:lnSpc>
              <a:spcBef>
                <a:spcPts val="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&gt;修订次级条目：推荐</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对复发、进展或转移性疾病患者进行</a:t>
            </a:r>
            <a:endParaRPr lang="en-US" altLang="en-US" sz="1100"/>
          </a:p>
          <a:p>
            <a:pPr marL="179705" indent="-1905" algn="l" rtl="0" eaLnBrk="0">
              <a:lnSpc>
                <a:spcPct val="101000"/>
              </a:lnSpc>
              <a:spcBef>
                <a:spcPts val="45"/>
              </a:spcBef>
            </a:pPr>
            <a:r>
              <a:rPr sz="1100" b="1" kern="0" spc="-30">
                <a:solidFill>
                  <a:srgbClr val="000000">
                    <a:alpha val="100000"/>
                  </a:srgbClr>
                </a:solidFill>
                <a:latin typeface="Times New Roman" panose="02020603050405020304"/>
                <a:ea typeface="Times New Roman" panose="02020603050405020304"/>
                <a:cs typeface="Times New Roman" panose="02020603050405020304"/>
              </a:rPr>
              <a:t>MMR/MSI,PD-L1</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和</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18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或</a:t>
            </a:r>
            <a:r>
              <a:rPr sz="1100" kern="0" spc="-2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a:t>
            </a:r>
            <a:r>
              <a:rPr sz="1100" b="1" kern="0" spc="-30">
                <a:solidFill>
                  <a:srgbClr val="000000">
                    <a:alpha val="100000"/>
                  </a:srgbClr>
                </a:solidFill>
                <a:latin typeface="Times New Roman" panose="02020603050405020304"/>
                <a:ea typeface="Times New Roman" panose="02020603050405020304"/>
                <a:cs typeface="Times New Roman" panose="02020603050405020304"/>
              </a:rPr>
              <a:t>NTRK</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基因融合检测；和(或)对</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宫颈肉</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瘤患者进行</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NRTK</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基因融合检测</a:t>
            </a:r>
            <a:endParaRPr lang="en-US" altLang="en-US" sz="1100"/>
          </a:p>
          <a:p>
            <a:pPr marL="14605" algn="l" rtl="0" eaLnBrk="0">
              <a:lnSpc>
                <a:spcPct val="96000"/>
              </a:lnSpc>
              <a:spcBef>
                <a:spcPts val="35"/>
              </a:spcBef>
            </a:pPr>
            <a:r>
              <a:rPr sz="1100" b="1" kern="0" spc="-20">
                <a:solidFill>
                  <a:srgbClr val="0060C1">
                    <a:alpha val="100000"/>
                  </a:srgbClr>
                </a:solidFill>
                <a:latin typeface="黑体" panose="02010609060101010101" charset="-122"/>
                <a:ea typeface="黑体" panose="02010609060101010101" charset="-122"/>
                <a:cs typeface="黑体" panose="02010609060101010101" charset="-122"/>
              </a:rPr>
              <a:t>第2页/共3页</a:t>
            </a:r>
            <a:endParaRPr lang="en-US" altLang="en-US" sz="1100"/>
          </a:p>
          <a:p>
            <a:pPr marL="14605" algn="l" rtl="0" eaLnBrk="0">
              <a:lnSpc>
                <a:spcPct val="96000"/>
              </a:lnSpc>
              <a:spcBef>
                <a:spcPts val="8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●宫颈神经内分泌癌</a:t>
            </a:r>
            <a:endParaRPr lang="en-US" altLang="en-US" sz="1100"/>
          </a:p>
          <a:p>
            <a:pPr marL="14605" algn="l" rtl="0" eaLnBrk="0">
              <a:lnSpc>
                <a:spcPct val="92000"/>
              </a:lnSpc>
              <a:spcBef>
                <a:spcPts val="30"/>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&gt;组织学描述；修订第4个次级条目：与肺神</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经内分泌癌相似该肿</a:t>
            </a:r>
            <a:endParaRPr lang="en-US" altLang="en-US" sz="1100"/>
          </a:p>
        </p:txBody>
      </p:sp>
      <p:sp>
        <p:nvSpPr>
          <p:cNvPr id="92" name="textbox 92"/>
          <p:cNvSpPr/>
          <p:nvPr/>
        </p:nvSpPr>
        <p:spPr>
          <a:xfrm>
            <a:off x="4635468" y="976168"/>
            <a:ext cx="4109084" cy="43503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700" u="sng" kern="0" spc="0">
                <a:solidFill>
                  <a:srgbClr val="0060C1">
                    <a:alpha val="100000"/>
                  </a:srgbClr>
                </a:solidFill>
                <a:latin typeface="Arial"/>
                <a:ea typeface="Arial"/>
                <a:cs typeface="Arial"/>
              </a:rPr>
              <a:t>CERV</a:t>
            </a:r>
            <a:r>
              <a:rPr sz="700" u="sng" kern="0" spc="50">
                <a:solidFill>
                  <a:srgbClr val="0060C1">
                    <a:alpha val="100000"/>
                  </a:srgbClr>
                </a:solidFill>
                <a:latin typeface="Arial"/>
                <a:ea typeface="Arial"/>
                <a:cs typeface="Arial"/>
              </a:rPr>
              <a:t>-B</a:t>
            </a:r>
            <a:r>
              <a:rPr sz="700" kern="0" spc="10">
                <a:solidFill>
                  <a:srgbClr val="0060C1">
                    <a:alpha val="100000"/>
                  </a:srgbClr>
                </a:solidFill>
                <a:latin typeface="Arial"/>
                <a:ea typeface="Arial"/>
                <a:cs typeface="Arial"/>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影像学原则(续)</a:t>
            </a:r>
            <a:endParaRPr lang="en-US" altLang="en-US" sz="1100"/>
          </a:p>
          <a:p>
            <a:pPr marL="12700" algn="l" rtl="0" eaLnBrk="0">
              <a:lnSpc>
                <a:spcPct val="92000"/>
              </a:lnSpc>
              <a:spcBef>
                <a:spcPts val="2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初始检查；</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II-</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IVA</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a:p>
            <a:pPr marL="12700" algn="l" rtl="0" eaLnBrk="0">
              <a:lnSpc>
                <a:spcPct val="95000"/>
              </a:lnSpc>
              <a:spcBef>
                <a:spcPts val="5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&gt;修订第1个次级条</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目：考虑行盆腔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增强扫描以评估局部病灶范</a:t>
            </a:r>
            <a:endParaRPr lang="en-US" altLang="en-US" sz="1100"/>
          </a:p>
          <a:p>
            <a:pPr marL="192405" algn="l" rtl="0" eaLnBrk="0">
              <a:lnSpc>
                <a:spcPct val="96000"/>
              </a:lnSpc>
              <a:spcBef>
                <a:spcPts val="85"/>
              </a:spcBef>
            </a:pP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围(首选)。</a:t>
            </a:r>
            <a:endParaRPr lang="en-US" altLang="en-US" sz="1100"/>
          </a:p>
          <a:p>
            <a:pPr marL="14605" algn="l" rtl="0" eaLnBrk="0">
              <a:lnSpc>
                <a:spcPct val="95000"/>
              </a:lnSpc>
              <a:spcBef>
                <a:spcPts val="80"/>
              </a:spcBef>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&gt;删除次级条目：考虑行盆腔</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增强扫描以评估局部病灶范围。</a:t>
            </a:r>
            <a:endParaRPr lang="en-US" altLang="en-US" sz="1100"/>
          </a:p>
          <a:p>
            <a:pPr marL="14605" algn="l" rtl="0" eaLnBrk="0">
              <a:lnSpc>
                <a:spcPct val="96000"/>
              </a:lnSpc>
              <a:spcBef>
                <a:spcPts val="40"/>
              </a:spcBef>
            </a:pPr>
            <a:r>
              <a:rPr sz="1100" b="1" u="sng" kern="0" spc="-30">
                <a:solidFill>
                  <a:srgbClr val="0060C1">
                    <a:alpha val="100000"/>
                  </a:srgbClr>
                </a:solidFill>
                <a:latin typeface="黑体" panose="02010609060101010101" charset="-122"/>
                <a:ea typeface="黑体" panose="02010609060101010101" charset="-122"/>
                <a:cs typeface="黑体" panose="02010609060101010101" charset="-122"/>
              </a:rPr>
              <a:t>第3页/共4页</a:t>
            </a:r>
            <a:endParaRPr lang="en-US" altLang="en-US" sz="1100"/>
          </a:p>
          <a:p>
            <a:pPr marL="14605" algn="l" rtl="0" eaLnBrk="0">
              <a:lnSpc>
                <a:spcPct val="96000"/>
              </a:lnSpc>
              <a:spcBef>
                <a:spcPts val="35"/>
              </a:spcBef>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&gt;小细胞</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1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该</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部分被大幅度修订。</a:t>
            </a:r>
            <a:endParaRPr lang="en-US" altLang="en-US" sz="1100"/>
          </a:p>
          <a:p>
            <a:pPr marL="12700" algn="l" rtl="0" eaLnBrk="0">
              <a:lnSpc>
                <a:spcPct val="96000"/>
              </a:lnSpc>
              <a:spcBef>
                <a:spcPts val="1400"/>
              </a:spcBef>
            </a:pPr>
            <a:r>
              <a:rPr sz="700" u="sng" kern="0" spc="0">
                <a:solidFill>
                  <a:srgbClr val="0060C1">
                    <a:alpha val="100000"/>
                  </a:srgbClr>
                </a:solidFill>
                <a:latin typeface="Arial"/>
                <a:ea typeface="Arial"/>
                <a:cs typeface="Arial"/>
              </a:rPr>
              <a:t>CERV</a:t>
            </a:r>
            <a:r>
              <a:rPr sz="700" u="sng" kern="0" spc="-10">
                <a:solidFill>
                  <a:srgbClr val="0060C1">
                    <a:alpha val="100000"/>
                  </a:srgbClr>
                </a:solidFill>
                <a:latin typeface="Arial"/>
                <a:ea typeface="Arial"/>
                <a:cs typeface="Arial"/>
              </a:rPr>
              <a:t>-D</a:t>
            </a:r>
            <a:r>
              <a:rPr sz="700" kern="0" spc="40">
                <a:solidFill>
                  <a:srgbClr val="0060C1">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放疗原则</a:t>
            </a:r>
            <a:endParaRPr lang="en-US" altLang="en-US" sz="1100"/>
          </a:p>
          <a:p>
            <a:pPr marL="14605" algn="l" rtl="0" eaLnBrk="0">
              <a:lnSpc>
                <a:spcPct val="96000"/>
              </a:lnSpc>
              <a:spcBef>
                <a:spcPts val="20"/>
              </a:spcBef>
            </a:pPr>
            <a:r>
              <a:rPr sz="1100" b="1" kern="0" spc="-30">
                <a:solidFill>
                  <a:srgbClr val="0060C1">
                    <a:alpha val="100000"/>
                  </a:srgbClr>
                </a:solidFill>
                <a:latin typeface="黑体" panose="02010609060101010101" charset="-122"/>
                <a:ea typeface="黑体" panose="02010609060101010101" charset="-122"/>
                <a:cs typeface="黑体" panose="02010609060101010101" charset="-122"/>
              </a:rPr>
              <a:t>第3页/共6页</a:t>
            </a:r>
            <a:endParaRPr lang="en-US" altLang="en-US" sz="1100"/>
          </a:p>
          <a:p>
            <a:pPr marL="190500" indent="-177800" algn="l" rtl="0" eaLnBrk="0">
              <a:lnSpc>
                <a:spcPct val="94000"/>
              </a:lnSpc>
              <a:spcBef>
                <a:spcPts val="18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●术中放疗：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IORT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通常使用电子线、</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近距离放疗或微型</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X</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射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线源，可选择不同大小的施源器……</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14605" algn="l" rtl="0" eaLnBrk="0">
              <a:lnSpc>
                <a:spcPct val="96000"/>
              </a:lnSpc>
              <a:spcBef>
                <a:spcPts val="1370"/>
              </a:spcBef>
            </a:pPr>
            <a:r>
              <a:rPr sz="1100" b="1" u="sng" kern="0" spc="-30">
                <a:solidFill>
                  <a:srgbClr val="0060C1">
                    <a:alpha val="100000"/>
                  </a:srgbClr>
                </a:solidFill>
                <a:latin typeface="黑体" panose="02010609060101010101" charset="-122"/>
                <a:ea typeface="黑体" panose="02010609060101010101" charset="-122"/>
                <a:cs typeface="黑体" panose="02010609060101010101" charset="-122"/>
              </a:rPr>
              <a:t>第4页/共6页</a:t>
            </a:r>
            <a:endParaRPr lang="en-US" altLang="en-US" sz="1100"/>
          </a:p>
          <a:p>
            <a:pPr marL="12700" algn="l" rtl="0" eaLnBrk="0">
              <a:lnSpc>
                <a:spcPct val="91000"/>
              </a:lnSpc>
              <a:spcBef>
                <a:spcPts val="1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●治疗信息-近距离放疗；修订第1个条目：“……近</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距离放疗前或</a:t>
            </a:r>
            <a:endParaRPr lang="en-US" altLang="en-US" sz="1100"/>
          </a:p>
          <a:p>
            <a:pPr marL="190500" algn="l" rtl="0" eaLnBrk="0">
              <a:lnSpc>
                <a:spcPct val="92000"/>
              </a:lnSpc>
              <a:spcBef>
                <a:spcPts val="18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近距离放疗期间行</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检查，有助于勾画残留肿瘤</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形状……”</a:t>
            </a:r>
            <a:endParaRPr lang="en-US" altLang="en-US" sz="1100"/>
          </a:p>
          <a:p>
            <a:pPr marL="14605" algn="l" rtl="0" eaLnBrk="0">
              <a:lnSpc>
                <a:spcPct val="96000"/>
              </a:lnSpc>
              <a:spcBef>
                <a:spcPts val="1470"/>
              </a:spcBef>
            </a:pPr>
            <a:r>
              <a:rPr sz="1100" b="1" kern="0" spc="-30">
                <a:solidFill>
                  <a:srgbClr val="0060C1">
                    <a:alpha val="100000"/>
                  </a:srgbClr>
                </a:solidFill>
                <a:latin typeface="黑体" panose="02010609060101010101" charset="-122"/>
                <a:ea typeface="黑体" panose="02010609060101010101" charset="-122"/>
                <a:cs typeface="黑体" panose="02010609060101010101" charset="-122"/>
              </a:rPr>
              <a:t>第5页/共6页</a:t>
            </a:r>
            <a:endParaRPr lang="en-US" altLang="en-US" sz="1100"/>
          </a:p>
          <a:p>
            <a:pPr marL="14605" algn="l" rtl="0" eaLnBrk="0">
              <a:lnSpc>
                <a:spcPct val="95000"/>
              </a:lnSpc>
              <a:spcBef>
                <a:spcPts val="30"/>
              </a:spcBef>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剂量处方方案-近距离放</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疗</a:t>
            </a:r>
            <a:endParaRPr lang="en-US" altLang="en-US" sz="1100"/>
          </a:p>
          <a:p>
            <a:pPr marL="14605" algn="l" rtl="0" eaLnBrk="0">
              <a:lnSpc>
                <a:spcPct val="95000"/>
              </a:lnSpc>
              <a:spcBef>
                <a:spcPts val="10"/>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&gt;修订第1个条目：</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“……单个肿瘤与正</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常组织结构没有相关性。</a:t>
            </a:r>
            <a:endParaRPr lang="en-US" altLang="en-US" sz="1100"/>
          </a:p>
          <a:p>
            <a:pPr marL="12700" algn="l" rtl="0" eaLnBrk="0">
              <a:lnSpc>
                <a:spcPct val="91000"/>
              </a:lnSpc>
              <a:spcBef>
                <a:spcPts val="3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传统的</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点剂量是基于经广泛验证的</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LDR</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近距</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离放疗的剂量分割所</a:t>
            </a:r>
            <a:endParaRPr lang="en-US" altLang="en-US" sz="1100"/>
          </a:p>
          <a:p>
            <a:pPr marL="192405" algn="l" rtl="0" eaLnBrk="0">
              <a:lnSpc>
                <a:spcPct val="99000"/>
              </a:lnSpc>
              <a:spcBef>
                <a:spcPts val="40"/>
              </a:spcBef>
            </a:pP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给出的。采用</a:t>
            </a:r>
            <a:r>
              <a:rPr sz="1100" b="1" kern="0" spc="-40">
                <a:solidFill>
                  <a:srgbClr val="000000">
                    <a:alpha val="100000"/>
                  </a:srgbClr>
                </a:solidFill>
                <a:latin typeface="Times New Roman" panose="02020603050405020304"/>
                <a:ea typeface="Times New Roman" panose="02020603050405020304"/>
                <a:cs typeface="Times New Roman" panose="02020603050405020304"/>
              </a:rPr>
              <a:t>LDR</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的</a:t>
            </a:r>
            <a:r>
              <a:rPr sz="1100" b="1" kern="0" spc="-40">
                <a:solidFill>
                  <a:srgbClr val="000000">
                    <a:alpha val="100000"/>
                  </a:srgbClr>
                </a:solidFill>
                <a:latin typeface="Times New Roman" panose="02020603050405020304"/>
                <a:ea typeface="Times New Roman" panose="02020603050405020304"/>
                <a:cs typeface="Times New Roman" panose="02020603050405020304"/>
              </a:rPr>
              <a:t>A</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点剂量为40-</a:t>
            </a:r>
            <a:r>
              <a:rPr sz="11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70</a:t>
            </a:r>
            <a:r>
              <a:rPr sz="1100" b="1" kern="0" spc="-50">
                <a:solidFill>
                  <a:srgbClr val="000000">
                    <a:alpha val="100000"/>
                  </a:srgbClr>
                </a:solidFill>
                <a:latin typeface="Times New Roman" panose="02020603050405020304"/>
                <a:ea typeface="Times New Roman" panose="02020603050405020304"/>
                <a:cs typeface="Times New Roman" panose="02020603050405020304"/>
              </a:rPr>
              <a:t>cGy/h</a:t>
            </a:r>
            <a:r>
              <a:rPr sz="11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。传统</a:t>
            </a:r>
            <a:r>
              <a:rPr sz="1100" b="1" kern="0" spc="-50">
                <a:solidFill>
                  <a:srgbClr val="000000">
                    <a:alpha val="100000"/>
                  </a:srgbClr>
                </a:solidFill>
                <a:latin typeface="Times New Roman" panose="02020603050405020304"/>
                <a:ea typeface="Times New Roman" panose="02020603050405020304"/>
                <a:cs typeface="Times New Roman" panose="02020603050405020304"/>
              </a:rPr>
              <a:t>LDRA</a:t>
            </a:r>
            <a:r>
              <a:rPr sz="11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点处方剂</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量为70-80</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kern="0" spc="-2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通</a:t>
            </a:r>
            <a:r>
              <a:rPr sz="1100" kern="0" spc="-17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常</a:t>
            </a:r>
            <a:r>
              <a:rPr sz="1100" kern="0" spc="-25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点的处方剂量为早期病变5.5</a:t>
            </a:r>
            <a:r>
              <a:rPr sz="11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Gy×5</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次，肿</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瘤较大或退缩不佳时</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6</a:t>
            </a:r>
            <a:r>
              <a:rPr sz="1100" b="1" kern="0" spc="-10">
                <a:solidFill>
                  <a:srgbClr val="000000">
                    <a:alpha val="100000"/>
                  </a:srgbClr>
                </a:solidFill>
                <a:latin typeface="Times New Roman" panose="02020603050405020304"/>
                <a:ea typeface="Times New Roman" panose="02020603050405020304"/>
                <a:cs typeface="Times New Roman" panose="02020603050405020304"/>
              </a:rPr>
              <a:t>Gy×5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次。另一个合理选择是28</a:t>
            </a:r>
            <a:r>
              <a:rPr sz="1100" b="1" kern="0" spc="-10">
                <a:solidFill>
                  <a:srgbClr val="000000">
                    <a:alpha val="100000"/>
                  </a:srgbClr>
                </a:solidFill>
                <a:latin typeface="Times New Roman" panose="02020603050405020304"/>
                <a:ea typeface="Times New Roman" panose="02020603050405020304"/>
                <a:cs typeface="Times New Roman" panose="02020603050405020304"/>
              </a:rPr>
              <a:t>Gy,</a:t>
            </a:r>
            <a:r>
              <a:rPr sz="1100" b="1" kern="0" spc="200">
                <a:solidFill>
                  <a:srgbClr val="000000">
                    <a:alpha val="100000"/>
                  </a:srgbClr>
                </a:solidFill>
                <a:latin typeface="Times New Roman" panose="02020603050405020304"/>
                <a:ea typeface="Times New Roman" panose="02020603050405020304"/>
                <a:cs typeface="Times New Roman" panose="02020603050405020304"/>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分4次</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完成，该方案作为高危</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CTV</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的腔内照射剂量在欧洲的临床试</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验中</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被充分研究。”</a:t>
            </a:r>
            <a:endParaRPr lang="en-US" altLang="en-US" sz="1100"/>
          </a:p>
        </p:txBody>
      </p:sp>
      <p:pic>
        <p:nvPicPr>
          <p:cNvPr id="94" name="picture 94"/>
          <p:cNvPicPr>
            <a:picLocks noChangeAspect="1"/>
          </p:cNvPicPr>
          <p:nvPr/>
        </p:nvPicPr>
        <p:blipFill>
          <a:blip r:embed="rId2"/>
          <a:stretch>
            <a:fillRect/>
          </a:stretch>
        </p:blipFill>
        <p:spPr>
          <a:xfrm rot="21600000">
            <a:off x="342900" y="120632"/>
            <a:ext cx="666780" cy="692177"/>
          </a:xfrm>
          <a:prstGeom prst="rect">
            <a:avLst/>
          </a:prstGeom>
        </p:spPr>
      </p:pic>
      <p:sp>
        <p:nvSpPr>
          <p:cNvPr id="96" name="textbox 96"/>
          <p:cNvSpPr/>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98" name="textbox 98"/>
          <p:cNvSpPr/>
          <p:nvPr/>
        </p:nvSpPr>
        <p:spPr>
          <a:xfrm>
            <a:off x="338440" y="5469932"/>
            <a:ext cx="4202429" cy="1031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●免疫组织化学</a:t>
            </a:r>
            <a:endParaRPr lang="en-US" altLang="en-US" sz="1100"/>
          </a:p>
          <a:p>
            <a:pPr marL="12700" algn="l" rtl="0" eaLnBrk="0">
              <a:lnSpc>
                <a:spcPct val="96000"/>
              </a:lnSpc>
              <a:spcBef>
                <a:spcPts val="90"/>
              </a:spcBef>
            </a:pP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&gt;小细胞</a:t>
            </a:r>
            <a:r>
              <a:rPr sz="1100" b="1" kern="0" spc="-60">
                <a:solidFill>
                  <a:srgbClr val="000000">
                    <a:alpha val="100000"/>
                  </a:srgbClr>
                </a:solidFill>
                <a:latin typeface="Arial"/>
                <a:ea typeface="Arial"/>
                <a:cs typeface="Arial"/>
              </a:rPr>
              <a:t>NECC</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中嗜铬颗粒、</a:t>
            </a:r>
            <a:r>
              <a:rPr sz="1100" b="1" kern="0" spc="-60">
                <a:solidFill>
                  <a:srgbClr val="000000">
                    <a:alpha val="100000"/>
                  </a:srgbClr>
                </a:solidFill>
                <a:latin typeface="Arial"/>
                <a:ea typeface="Arial"/>
                <a:cs typeface="Arial"/>
              </a:rPr>
              <a:t>CD56</a:t>
            </a:r>
            <a:r>
              <a:rPr sz="1100" b="1"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突触素和</a:t>
            </a:r>
            <a:r>
              <a:rPr sz="1100" b="1" kern="0" spc="-60">
                <a:solidFill>
                  <a:srgbClr val="000000">
                    <a:alpha val="100000"/>
                  </a:srgbClr>
                </a:solidFill>
                <a:latin typeface="Arial"/>
                <a:ea typeface="Arial"/>
                <a:cs typeface="Arial"/>
              </a:rPr>
              <a:t>PGP9.5</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呈不同</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程度阳性。</a:t>
            </a:r>
            <a:endParaRPr lang="en-US" altLang="en-US" sz="1100"/>
          </a:p>
          <a:p>
            <a:pPr marL="12700" algn="l" rtl="0" eaLnBrk="0">
              <a:lnSpc>
                <a:spcPct val="85000"/>
              </a:lnSpc>
              <a:spcBef>
                <a:spcPts val="1375"/>
              </a:spcBef>
            </a:pPr>
            <a:r>
              <a:rPr sz="1100" b="1" u="sng"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CERV-B</a:t>
            </a:r>
            <a:r>
              <a:rPr sz="1100"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影像学原则</a:t>
            </a:r>
            <a:endParaRPr lang="en-US" altLang="en-US" sz="1100"/>
          </a:p>
          <a:p>
            <a:pPr marL="12700" algn="l" rtl="0" eaLnBrk="0">
              <a:lnSpc>
                <a:spcPts val="1355"/>
              </a:lnSpc>
            </a:pPr>
            <a:r>
              <a:rPr sz="1100" b="1" kern="0" spc="-20">
                <a:solidFill>
                  <a:srgbClr val="0060C1">
                    <a:alpha val="100000"/>
                  </a:srgbClr>
                </a:solidFill>
                <a:latin typeface="黑体" panose="02010609060101010101" charset="-122"/>
                <a:ea typeface="黑体" panose="02010609060101010101" charset="-122"/>
                <a:cs typeface="黑体" panose="02010609060101010101" charset="-122"/>
              </a:rPr>
              <a:t>第1页/共4页</a:t>
            </a:r>
            <a:endParaRPr lang="en-US" altLang="en-US" sz="1100"/>
          </a:p>
          <a:p>
            <a:pPr marL="12700" algn="l" rtl="0" eaLnBrk="0">
              <a:lnSpc>
                <a:spcPct val="96000"/>
              </a:lnSpc>
              <a:spcBef>
                <a:spcPts val="180"/>
              </a:spcBef>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●初始检查</a:t>
            </a:r>
            <a:endParaRPr lang="en-US" altLang="en-US" sz="1100"/>
          </a:p>
        </p:txBody>
      </p:sp>
      <p:sp>
        <p:nvSpPr>
          <p:cNvPr id="100" name="textbox 100"/>
          <p:cNvSpPr/>
          <p:nvPr/>
        </p:nvSpPr>
        <p:spPr>
          <a:xfrm>
            <a:off x="4815317" y="5490969"/>
            <a:ext cx="3914140" cy="10217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2000"/>
              </a:lnSpc>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1.8-2.0Gy。如果采用高剂量率</a:t>
            </a:r>
            <a:r>
              <a:rPr sz="1100" kern="0" spc="-9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Times New Roman" panose="02020603050405020304"/>
                <a:ea typeface="Times New Roman" panose="02020603050405020304"/>
                <a:cs typeface="Times New Roman" panose="02020603050405020304"/>
              </a:rPr>
              <a:t>(HDR)</a:t>
            </a:r>
            <a:r>
              <a:rPr sz="1100" b="1" kern="0" spc="200">
                <a:solidFill>
                  <a:srgbClr val="000000">
                    <a:alpha val="100000"/>
                  </a:srgbClr>
                </a:solidFill>
                <a:latin typeface="Times New Roman" panose="02020603050405020304"/>
                <a:ea typeface="Times New Roman" panose="02020603050405020304"/>
                <a:cs typeface="Times New Roman" panose="02020603050405020304"/>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近距离放疗，临床医生应</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当依据线性二次方程将标称</a:t>
            </a:r>
            <a:r>
              <a:rPr sz="1100" b="1" kern="0" spc="-60">
                <a:solidFill>
                  <a:srgbClr val="000000">
                    <a:alpha val="100000"/>
                  </a:srgbClr>
                </a:solidFill>
                <a:latin typeface="Times New Roman" panose="02020603050405020304"/>
                <a:ea typeface="Times New Roman" panose="02020603050405020304"/>
                <a:cs typeface="Times New Roman" panose="02020603050405020304"/>
              </a:rPr>
              <a:t>HDR</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剂量转化成生物等效</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的</a:t>
            </a:r>
            <a:r>
              <a:rPr sz="1100" b="1" kern="0" spc="-70">
                <a:solidFill>
                  <a:srgbClr val="000000">
                    <a:alpha val="100000"/>
                  </a:srgbClr>
                </a:solidFill>
                <a:latin typeface="Times New Roman" panose="02020603050405020304"/>
                <a:ea typeface="Times New Roman" panose="02020603050405020304"/>
                <a:cs typeface="Times New Roman" panose="02020603050405020304"/>
              </a:rPr>
              <a:t>LDR</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剂量</a:t>
            </a:r>
            <a:endParaRPr lang="en-US" altLang="en-US" sz="1100"/>
          </a:p>
          <a:p>
            <a:pPr marL="100965" algn="l" rtl="0" eaLnBrk="0">
              <a:lnSpc>
                <a:spcPct val="116000"/>
              </a:lnSpc>
              <a:spcBef>
                <a:spcPts val="5"/>
              </a:spcBef>
            </a:pPr>
            <a:r>
              <a:rPr sz="1100" b="1"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r>
              <a:rPr sz="1100" b="1" u="sng" kern="0" spc="-10">
                <a:solidFill>
                  <a:srgbClr val="0060C1">
                    <a:alpha val="100000"/>
                  </a:srgbClr>
                </a:solidFill>
                <a:latin typeface="Arial"/>
                <a:ea typeface="Arial"/>
                <a:cs typeface="Arial"/>
                <a:hlinkClick r:id="rId3">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http://ww.americanbrachytherapy.org/guidelines/</a:t>
            </a:r>
            <a:r>
              <a:rPr sz="1100" b="1" kern="0" spc="-10">
                <a:solidFill>
                  <a:srgbClr val="0060C1">
                    <a:alpha val="100000"/>
                  </a:srgbClr>
                </a:solidFill>
                <a:latin typeface="Arial"/>
                <a:ea typeface="Arial"/>
                <a:cs typeface="Arial"/>
              </a:rPr>
              <a:t>   </a:t>
            </a:r>
            <a:r>
              <a:rPr sz="1100" b="1"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2700" algn="l" rtl="0" eaLnBrk="0">
              <a:lnSpc>
                <a:spcPct val="97000"/>
              </a:lnSpc>
              <a:spcBef>
                <a:spcPts val="35"/>
              </a:spcBef>
            </a:pP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HDR</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分割剂量(标称剂量6</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×5</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次)</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的总标称剂量为30</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分5次</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完成，相当于采用</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LDR</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近距离放疗时</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点的等效剂量为40</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(肿瘤</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0000">
                    <a:alpha val="100000"/>
                  </a:srgbClr>
                </a:solidFill>
                <a:latin typeface="黑体" panose="02010609060101010101" charset="-122"/>
                <a:ea typeface="黑体" panose="02010609060101010101" charset="-122"/>
                <a:cs typeface="黑体" panose="02010609060101010101" charset="-122"/>
              </a:rPr>
              <a:t>等效剂量)。”</a:t>
            </a:r>
            <a:endParaRPr lang="en-US" altLang="en-US" sz="1100"/>
          </a:p>
        </p:txBody>
      </p:sp>
      <p:sp>
        <p:nvSpPr>
          <p:cNvPr id="102" name="textbox 102"/>
          <p:cNvSpPr/>
          <p:nvPr/>
        </p:nvSpPr>
        <p:spPr>
          <a:xfrm>
            <a:off x="503637" y="5311237"/>
            <a:ext cx="8070850"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100000"/>
              </a:lnSpc>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瘤类型在形态学上与肺神经内分泌癌相似。</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&gt;新增条目：“对于联合</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的近距离放疗，外照射剂量为每日</a:t>
            </a:r>
            <a:endParaRPr lang="en-US" altLang="en-US" sz="1100"/>
          </a:p>
        </p:txBody>
      </p:sp>
      <p:sp>
        <p:nvSpPr>
          <p:cNvPr id="104" name="textbox 104"/>
          <p:cNvSpPr/>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sp>
        <p:nvSpPr>
          <p:cNvPr id="108" name="textbox 108"/>
          <p:cNvSpPr/>
          <p:nvPr/>
        </p:nvSpPr>
        <p:spPr>
          <a:xfrm>
            <a:off x="336509" y="6480193"/>
            <a:ext cx="1960245"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50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1期：该部分被大幅度修订。</a:t>
            </a:r>
            <a:endParaRPr lang="en-US" altLang="en-US" sz="1100"/>
          </a:p>
        </p:txBody>
      </p:sp>
      <p:pic>
        <p:nvPicPr>
          <p:cNvPr id="110" name="picture 110"/>
          <p:cNvPicPr>
            <a:picLocks noChangeAspect="1"/>
          </p:cNvPicPr>
          <p:nvPr/>
        </p:nvPicPr>
        <p:blipFill>
          <a:blip r:embed="rId4"/>
          <a:stretch>
            <a:fillRect/>
          </a:stretch>
        </p:blipFill>
        <p:spPr>
          <a:xfrm rot="21600000">
            <a:off x="336590" y="889002"/>
            <a:ext cx="8470820" cy="12687"/>
          </a:xfrm>
          <a:prstGeom prst="rect">
            <a:avLst/>
          </a:prstGeom>
        </p:spPr>
      </p:pic>
      <p:sp>
        <p:nvSpPr>
          <p:cNvPr id="112" name="textbox 112"/>
          <p:cNvSpPr/>
          <p:nvPr/>
        </p:nvSpPr>
        <p:spPr>
          <a:xfrm>
            <a:off x="8460207" y="6498632"/>
            <a:ext cx="332104"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100" b="1" kern="0" spc="110">
                <a:solidFill>
                  <a:srgbClr val="000000">
                    <a:alpha val="100000"/>
                  </a:srgbClr>
                </a:solidFill>
                <a:latin typeface="黑体" panose="02010609060101010101" charset="-122"/>
                <a:ea typeface="黑体" panose="02010609060101010101" charset="-122"/>
                <a:cs typeface="黑体" panose="02010609060101010101" charset="-122"/>
              </a:rPr>
              <a:t>更新</a:t>
            </a:r>
            <a:endParaRPr lang="en-US" alt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 name="textbox 114"/>
          <p:cNvSpPr/>
          <p:nvPr/>
        </p:nvSpPr>
        <p:spPr>
          <a:xfrm>
            <a:off x="355620" y="1078556"/>
            <a:ext cx="4325620" cy="5051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9000"/>
              </a:lnSpc>
            </a:pPr>
            <a:r>
              <a:rPr sz="1000" u="sng" kern="0" spc="0" baseline="-5000">
                <a:solidFill>
                  <a:srgbClr val="0060C1">
                    <a:alpha val="100000"/>
                  </a:srgbClr>
                </a:solidFill>
                <a:latin typeface="Arial"/>
                <a:ea typeface="Arial"/>
                <a:cs typeface="Arial"/>
              </a:rPr>
              <a:t>CERV</a:t>
            </a:r>
            <a:r>
              <a:rPr sz="1000" u="sng" kern="0" spc="60" baseline="-5000">
                <a:solidFill>
                  <a:srgbClr val="0060C1">
                    <a:alpha val="100000"/>
                  </a:srgbClr>
                </a:solidFill>
                <a:latin typeface="Arial"/>
                <a:ea typeface="Arial"/>
                <a:cs typeface="Arial"/>
              </a:rPr>
              <a:t>-D</a:t>
            </a:r>
            <a:r>
              <a:rPr sz="600" kern="0" spc="0">
                <a:solidFill>
                  <a:srgbClr val="0060C1">
                    <a:alpha val="100000"/>
                  </a:srgbClr>
                </a:solidFill>
                <a:latin typeface="Arial"/>
                <a:ea typeface="Arial"/>
                <a:cs typeface="Arial"/>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放疗原则(续)</a:t>
            </a:r>
            <a:endParaRPr lang="en-US" altLang="en-US" sz="1100"/>
          </a:p>
          <a:p>
            <a:pPr marL="14605" algn="l" rtl="0" eaLnBrk="0">
              <a:lnSpc>
                <a:spcPct val="94000"/>
              </a:lnSpc>
              <a:spcBef>
                <a:spcPts val="35"/>
              </a:spcBef>
            </a:pPr>
            <a:r>
              <a:rPr sz="1100" b="1" u="sng" kern="0" spc="-20">
                <a:solidFill>
                  <a:srgbClr val="0060C1">
                    <a:alpha val="100000"/>
                  </a:srgbClr>
                </a:solidFill>
                <a:latin typeface="黑体" panose="02010609060101010101" charset="-122"/>
                <a:ea typeface="黑体" panose="02010609060101010101" charset="-122"/>
                <a:cs typeface="黑体" panose="02010609060101010101" charset="-122"/>
              </a:rPr>
              <a:t>第5页/共6页</a:t>
            </a:r>
            <a:endParaRPr lang="en-US" altLang="en-US" sz="1100"/>
          </a:p>
          <a:p>
            <a:pPr marL="172720" indent="-158115" algn="l" rtl="0" eaLnBrk="0">
              <a:lnSpc>
                <a:spcPct val="97000"/>
              </a:lnSpc>
              <a:spcBef>
                <a:spcPts val="4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●删除条目：</a:t>
            </a:r>
            <a:r>
              <a:rPr sz="1100" kern="0" spc="16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指南中</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点</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剂量推荐是基于传统的并已经广泛证</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实的剂量分割及低剂量率</a:t>
            </a:r>
            <a:r>
              <a:rPr sz="1100" b="1" kern="0" spc="-20">
                <a:solidFill>
                  <a:srgbClr val="000000">
                    <a:alpha val="100000"/>
                  </a:srgbClr>
                </a:solidFill>
                <a:latin typeface="Times New Roman" panose="02020603050405020304"/>
                <a:ea typeface="Times New Roman" panose="02020603050405020304"/>
                <a:cs typeface="Times New Roman" panose="02020603050405020304"/>
              </a:rPr>
              <a:t>(LDR)</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近距离放疗所给出的。在这些剂量</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推荐中，对</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而言，剂量分割为每日1.8-2.0</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对于近距离放</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疗，采用</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LDR</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的</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点剂量为40-70</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cGy/h。</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如果采用高剂量率</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HDR)</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近距离放疗，临床医生应当依据线性二次方程将标称</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HDR</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剂量转化</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成生物等效的</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LDR</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剂量</a:t>
            </a:r>
            <a:endParaRPr lang="en-US" altLang="en-US" sz="1100"/>
          </a:p>
          <a:p>
            <a:pPr marL="173355" indent="76200" algn="l" rtl="0" eaLnBrk="0">
              <a:lnSpc>
                <a:spcPct val="105000"/>
              </a:lnSpc>
              <a:spcBef>
                <a:spcPts val="3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440">
                <a:solidFill>
                  <a:srgbClr val="000000">
                    <a:alpha val="100000"/>
                  </a:srgbClr>
                </a:solidFill>
                <a:latin typeface="黑体" panose="02010609060101010101" charset="-122"/>
                <a:ea typeface="黑体" panose="02010609060101010101" charset="-122"/>
                <a:cs typeface="黑体" panose="02010609060101010101" charset="-122"/>
              </a:rPr>
              <a:t> </a:t>
            </a:r>
            <a:r>
              <a:rPr sz="1100" b="1" u="sng" kern="0" spc="-220">
                <a:solidFill>
                  <a:srgbClr val="0060C1">
                    <a:alpha val="100000"/>
                  </a:srgbClr>
                </a:solidFill>
                <a:latin typeface="Arial"/>
                <a:ea typeface="Arial"/>
                <a:cs typeface="Arial"/>
              </a:rPr>
              <a:t> </a:t>
            </a:r>
            <a:r>
              <a:rPr sz="1100" b="1" u="sng" kern="0" spc="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http</a:t>
            </a:r>
            <a:r>
              <a:rPr sz="1100" b="1" u="sng" kern="0" spc="2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t>
            </a:r>
            <a:r>
              <a:rPr sz="1100" b="1" u="sng" kern="0" spc="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ww</a:t>
            </a:r>
            <a:r>
              <a:rPr sz="1100" b="1" u="sng" kern="0" spc="2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t>
            </a:r>
            <a:r>
              <a:rPr sz="1100" b="1" u="sng" kern="0" spc="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americanbrachytherapy</a:t>
            </a:r>
            <a:r>
              <a:rPr sz="1100" b="1" u="sng" kern="0" spc="2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t>
            </a:r>
            <a:r>
              <a:rPr sz="1100" b="1" u="sng" kern="0" spc="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org</a:t>
            </a:r>
            <a:r>
              <a:rPr sz="1100" b="1" u="sng" kern="0" spc="2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t>
            </a:r>
            <a:r>
              <a:rPr sz="1100" b="1" u="sng" kern="0" spc="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guidelines</a:t>
            </a:r>
            <a:r>
              <a:rPr sz="1100" b="1" u="sng" kern="0" spc="20">
                <a:solidFill>
                  <a:srgbClr val="0060C1">
                    <a:alpha val="100000"/>
                  </a:srgbClr>
                </a:solidFill>
                <a:latin typeface="Arial"/>
                <a:ea typeface="Arial"/>
                <a:cs typeface="Arial"/>
                <a:hlinkClick r:id="rId2">
                  <a:extLst>
                    <a:ext uri="{DAF060AB-1E55-43B9-8AAB-6FB025537F2F}">
                      <wpsdc:hlinkClr xmlns:wpsdc="http://www.wps.cn/officeDocument/2017/drawingmlCustomData" val="0060C1"/>
                      <wpsdc:folHlinkClr xmlns:wpsdc="http://www.wps.cn/officeDocument/2017/drawingmlCustomData" val="0060C1"/>
                      <wpsdc:hlinkUnderline xmlns:wpsdc="http://www.wps.cn/officeDocument/2017/drawingmlCustomData" val="0"/>
                    </a:ext>
                  </a:extLst>
                </a:hlinkClick>
              </a:rPr>
              <a:t>/</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17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当</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与</a:t>
            </a:r>
            <a:r>
              <a:rPr sz="1100" b="1" kern="0" spc="-30">
                <a:solidFill>
                  <a:srgbClr val="000000">
                    <a:alpha val="100000"/>
                  </a:srgbClr>
                </a:solidFill>
                <a:latin typeface="Times New Roman" panose="02020603050405020304"/>
                <a:ea typeface="Times New Roman" panose="02020603050405020304"/>
                <a:cs typeface="Times New Roman" panose="02020603050405020304"/>
              </a:rPr>
              <a:t>EBRT</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联合时，</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近距离放疗有多种方案。但是，较为常用的其中</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一种</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HDR</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方法是5次置入放射源串联的</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宫腔管和阴道模具，每次6</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这个方案的标称</a:t>
            </a:r>
            <a:r>
              <a:rPr sz="1100" b="1" kern="0" spc="-40">
                <a:solidFill>
                  <a:srgbClr val="000000">
                    <a:alpha val="100000"/>
                  </a:srgbClr>
                </a:solidFill>
                <a:latin typeface="Arial"/>
                <a:ea typeface="Arial"/>
                <a:cs typeface="Arial"/>
              </a:rPr>
              <a:t>HDR</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总剂量为30</a:t>
            </a:r>
            <a:r>
              <a:rPr sz="1100" b="1" kern="0" spc="-40">
                <a:solidFill>
                  <a:srgbClr val="000000">
                    <a:alpha val="100000"/>
                  </a:srgbClr>
                </a:solidFill>
                <a:latin typeface="Arial"/>
                <a:ea typeface="Arial"/>
                <a:cs typeface="Arial"/>
              </a:rPr>
              <a:t>Gy,</a:t>
            </a:r>
            <a:r>
              <a:rPr sz="1100" b="1" kern="0" spc="60">
                <a:solidFill>
                  <a:srgbClr val="000000">
                    <a:alpha val="100000"/>
                  </a:srgbClr>
                </a:solidFill>
                <a:latin typeface="Arial"/>
                <a:ea typeface="Arial"/>
                <a:cs typeface="Arial"/>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分5次完成，相</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当于采用</a:t>
            </a:r>
            <a:r>
              <a:rPr sz="1100" b="1" kern="0" spc="-50">
                <a:solidFill>
                  <a:srgbClr val="000000">
                    <a:alpha val="100000"/>
                  </a:srgbClr>
                </a:solidFill>
                <a:latin typeface="Arial"/>
                <a:ea typeface="Arial"/>
                <a:cs typeface="Arial"/>
              </a:rPr>
              <a:t>LDR</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近</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距离放疗时</a:t>
            </a:r>
            <a:r>
              <a:rPr sz="1100" b="1" kern="0" spc="-10">
                <a:solidFill>
                  <a:srgbClr val="000000">
                    <a:alpha val="100000"/>
                  </a:srgbClr>
                </a:solidFill>
                <a:latin typeface="Times New Roman" panose="02020603050405020304"/>
                <a:ea typeface="Times New Roman" panose="02020603050405020304"/>
                <a:cs typeface="Times New Roman" panose="02020603050405020304"/>
              </a:rPr>
              <a:t>A</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点的等效剂量为40</a:t>
            </a:r>
            <a:r>
              <a:rPr sz="1100" b="1" kern="0" spc="-10">
                <a:solidFill>
                  <a:srgbClr val="000000">
                    <a:alpha val="100000"/>
                  </a:srgbClr>
                </a:solidFill>
                <a:latin typeface="Times New Roman" panose="02020603050405020304"/>
                <a:ea typeface="Times New Roman" panose="02020603050405020304"/>
                <a:cs typeface="Times New Roman" panose="02020603050405020304"/>
              </a:rPr>
              <a:t>Gy</a:t>
            </a:r>
            <a:r>
              <a:rPr sz="1100" b="1" kern="0" spc="290">
                <a:solidFill>
                  <a:srgbClr val="000000">
                    <a:alpha val="100000"/>
                  </a:srgbClr>
                </a:solidFill>
                <a:latin typeface="Times New Roman" panose="02020603050405020304"/>
                <a:ea typeface="Times New Roman" panose="02020603050405020304"/>
                <a:cs typeface="Times New Roman" panose="02020603050405020304"/>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(肿瘤等效剂量)。另一个合理</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的选择是给予总剂量28</a:t>
            </a:r>
            <a:r>
              <a:rPr sz="1100" b="1" kern="0" spc="-20">
                <a:solidFill>
                  <a:srgbClr val="000000">
                    <a:alpha val="100000"/>
                  </a:srgbClr>
                </a:solidFill>
                <a:latin typeface="Times New Roman" panose="02020603050405020304"/>
                <a:ea typeface="Times New Roman" panose="02020603050405020304"/>
                <a:cs typeface="Times New Roman" panose="02020603050405020304"/>
              </a:rPr>
              <a:t>G</a:t>
            </a:r>
            <a:r>
              <a:rPr sz="1100" b="1" kern="0" spc="-30">
                <a:solidFill>
                  <a:srgbClr val="000000">
                    <a:alpha val="100000"/>
                  </a:srgbClr>
                </a:solidFill>
                <a:latin typeface="Times New Roman" panose="02020603050405020304"/>
                <a:ea typeface="Times New Roman" panose="02020603050405020304"/>
                <a:cs typeface="Times New Roman" panose="02020603050405020304"/>
              </a:rPr>
              <a:t>y,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分4次完成，该方案作为高危</a:t>
            </a:r>
            <a:r>
              <a:rPr sz="1100" b="1" kern="0" spc="-30">
                <a:solidFill>
                  <a:srgbClr val="000000">
                    <a:alpha val="100000"/>
                  </a:srgbClr>
                </a:solidFill>
                <a:latin typeface="Times New Roman" panose="02020603050405020304"/>
                <a:ea typeface="Times New Roman" panose="02020603050405020304"/>
                <a:cs typeface="Times New Roman" panose="02020603050405020304"/>
              </a:rPr>
              <a:t>CTV</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的腔</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内照射剂量在欧洲的临床试验中被充分研究。</a:t>
            </a:r>
            <a:endParaRPr lang="en-US" altLang="en-US" sz="1100"/>
          </a:p>
          <a:p>
            <a:pPr marL="12700" algn="l" rtl="0" eaLnBrk="0">
              <a:lnSpc>
                <a:spcPct val="97000"/>
              </a:lnSpc>
              <a:spcBef>
                <a:spcPts val="1095"/>
              </a:spcBef>
            </a:pPr>
            <a:r>
              <a:rPr sz="1000" b="1" u="sng" kern="0" spc="-10">
                <a:solidFill>
                  <a:srgbClr val="0060C1">
                    <a:alpha val="100000"/>
                  </a:srgbClr>
                </a:solidFill>
                <a:latin typeface="Times New Roman" panose="02020603050405020304"/>
                <a:ea typeface="Times New Roman" panose="02020603050405020304"/>
                <a:cs typeface="Times New Roman" panose="02020603050405020304"/>
              </a:rPr>
              <a:t>CERV-F</a:t>
            </a:r>
            <a:r>
              <a:rPr sz="1000" b="1" kern="0" spc="100">
                <a:solidFill>
                  <a:srgbClr val="0060C1">
                    <a:alpha val="100000"/>
                  </a:srgbClr>
                </a:solidFill>
                <a:latin typeface="Times New Roman" panose="02020603050405020304"/>
                <a:ea typeface="Times New Roman" panose="02020603050405020304"/>
                <a:cs typeface="Times New Roman" panose="02020603050405020304"/>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宫颈癌的系统治疗</a:t>
            </a:r>
            <a:endParaRPr lang="en-US" altLang="en-US" sz="1000"/>
          </a:p>
          <a:p>
            <a:pPr marL="14605" algn="l" rtl="0" eaLnBrk="0">
              <a:lnSpc>
                <a:spcPct val="106000"/>
              </a:lnSpc>
              <a:spcBef>
                <a:spcPts val="5"/>
              </a:spcBef>
            </a:pPr>
            <a:r>
              <a:rPr sz="1100" b="1" u="sng" kern="0" spc="-10">
                <a:solidFill>
                  <a:srgbClr val="0060C1">
                    <a:alpha val="100000"/>
                  </a:srgbClr>
                </a:solidFill>
                <a:latin typeface="黑体" panose="02010609060101010101" charset="-122"/>
                <a:ea typeface="黑体" panose="02010609060101010101" charset="-122"/>
                <a:cs typeface="黑体" panose="02010609060101010101" charset="-122"/>
              </a:rPr>
              <a:t>第1页/共3页</a:t>
            </a:r>
            <a:endParaRPr lang="en-US" altLang="en-US" sz="1100"/>
          </a:p>
          <a:p>
            <a:pPr marL="12700" algn="l" rtl="0" eaLnBrk="0">
              <a:lnSpc>
                <a:spcPct val="99000"/>
              </a:lnSpc>
              <a:spcBef>
                <a:spcPts val="1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●鳞状细胞癌、腺癌或腺鳞癌</a:t>
            </a:r>
            <a:endParaRPr lang="en-US" altLang="en-US" sz="1100"/>
          </a:p>
          <a:p>
            <a:pPr marL="12700" algn="l" rtl="0" eaLnBrk="0">
              <a:lnSpc>
                <a:spcPct val="96000"/>
              </a:lnSpc>
              <a:spcBef>
                <a:spcPts val="7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&gt;一线联合治疗；首选方案；新增以下方案</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478155" algn="l" rtl="0" eaLnBrk="0">
              <a:lnSpc>
                <a:spcPct val="97000"/>
              </a:lnSpc>
              <a:spcBef>
                <a:spcPts val="60"/>
              </a:spcBef>
            </a:pP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◇帕博利珠单抗+顺铂/</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紫杉醇±贝伐珠单抗(适用于</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PD</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-L1</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阳性肿瘤)</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(1类)</a:t>
            </a:r>
            <a:endParaRPr lang="en-US" altLang="en-US" sz="1100"/>
          </a:p>
          <a:p>
            <a:pPr marL="478155" algn="l" rtl="0" eaLnBrk="0">
              <a:lnSpc>
                <a:spcPct val="100000"/>
              </a:lnSpc>
              <a:spcBef>
                <a:spcPts val="20"/>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◇帕博利珠单抗+卡铂/紫杉醇</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±贝伐珠单抗(适用于</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PD</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-L1</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阳</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性肿瘤)</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(1类)</a:t>
            </a:r>
            <a:endParaRPr lang="en-US" altLang="en-US" sz="1100"/>
          </a:p>
          <a:p>
            <a:pPr marL="173355" indent="-160655" algn="l" rtl="0" eaLnBrk="0">
              <a:lnSpc>
                <a:spcPct val="99000"/>
              </a:lnSpc>
              <a:spcBef>
                <a:spcPts val="7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列标题修改为“二线或后续治疗”</a:t>
            </a:r>
            <a:r>
              <a:rPr sz="11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(CERV-F</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第2页/共3页同时</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修</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改)</a:t>
            </a:r>
            <a:endParaRPr lang="en-US" altLang="en-US" sz="1100"/>
          </a:p>
          <a:p>
            <a:pPr marL="478155" algn="l" rtl="0" eaLnBrk="0">
              <a:lnSpc>
                <a:spcPct val="99000"/>
              </a:lnSpc>
              <a:spcBef>
                <a:spcPts val="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◇首选方案：增加纳武利尤单抗为</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PD-L1</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阳性肿瘤的2</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类推荐。</a:t>
            </a:r>
            <a:endParaRPr lang="en-US" altLang="en-US" sz="1100"/>
          </a:p>
          <a:p>
            <a:pPr marL="462915" algn="l" rtl="0" eaLnBrk="0">
              <a:lnSpc>
                <a:spcPct val="99000"/>
              </a:lnSpc>
              <a:spcBef>
                <a:spcPts val="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29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其他推荐方案：增</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加</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Tisotumab</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vedotin-tftv</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为2</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类推荐。</a:t>
            </a:r>
            <a:endParaRPr lang="en-US" altLang="en-US" sz="1100"/>
          </a:p>
          <a:p>
            <a:pPr marL="172720" indent="-160655" algn="l" rtl="0" eaLnBrk="0">
              <a:lnSpc>
                <a:spcPct val="98000"/>
              </a:lnSpc>
              <a:spcBef>
                <a:spcPts val="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修订脚注</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这些药物若先前未使用过，可根据临床适用情况作为</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二线或后续治疗。</a:t>
            </a:r>
            <a:endParaRPr lang="en-US" altLang="en-US" sz="1100"/>
          </a:p>
        </p:txBody>
      </p:sp>
      <p:sp>
        <p:nvSpPr>
          <p:cNvPr id="116" name="textbox 116"/>
          <p:cNvSpPr/>
          <p:nvPr/>
        </p:nvSpPr>
        <p:spPr>
          <a:xfrm>
            <a:off x="4826030" y="1069505"/>
            <a:ext cx="3900170" cy="45485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86055" indent="-171450" algn="l" rtl="0" eaLnBrk="0">
              <a:lnSpc>
                <a:spcPct val="102000"/>
              </a:lnSpc>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●修订脚注</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推</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荐用于在化疗中或化疗后疾病进展的肿瘤表</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达</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PD</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-L1(</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CPS</a:t>
            </a:r>
            <a:r>
              <a:rPr sz="11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经</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FDA</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批准的检测方法确定)的患者。</a:t>
            </a:r>
            <a:endParaRPr lang="en-US" altLang="en-US" sz="1100"/>
          </a:p>
          <a:p>
            <a:pPr marL="14605" algn="l" rtl="0" eaLnBrk="0">
              <a:lnSpc>
                <a:spcPct val="98000"/>
              </a:lnSpc>
              <a:spcBef>
                <a:spcPts val="10"/>
              </a:spcBef>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●修订脚注</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二线治疗的更多参考文献见</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讨论</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章节</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185420" indent="-170815" algn="l" rtl="0" eaLnBrk="0">
              <a:lnSpc>
                <a:spcPct val="99000"/>
              </a:lnSpc>
              <a:spcBef>
                <a:spcPts val="55"/>
              </a:spcBef>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●修订脚注</a:t>
            </a:r>
            <a:r>
              <a:rPr sz="11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a:t>
            </a:r>
            <a:r>
              <a:rPr sz="1100" kern="0" spc="-1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(采用一种经验证的和/或</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FDA</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批准的方</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法检测)的肿瘤，既往治疗后疾病进展且没有其它合适的治</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疗选择的患者。”</a:t>
            </a:r>
            <a:endParaRPr lang="en-US" altLang="en-US" sz="1100"/>
          </a:p>
          <a:p>
            <a:pPr marL="14605" algn="l" rtl="0" eaLnBrk="0">
              <a:lnSpc>
                <a:spcPct val="96000"/>
              </a:lnSpc>
              <a:spcBef>
                <a:spcPts val="1335"/>
              </a:spcBef>
            </a:pPr>
            <a:r>
              <a:rPr sz="1100" b="1" kern="0" spc="0">
                <a:solidFill>
                  <a:srgbClr val="0060C1">
                    <a:alpha val="100000"/>
                  </a:srgbClr>
                </a:solidFill>
                <a:latin typeface="黑体" panose="02010609060101010101" charset="-122"/>
                <a:ea typeface="黑体" panose="02010609060101010101" charset="-122"/>
                <a:cs typeface="黑体" panose="02010609060101010101" charset="-122"/>
              </a:rPr>
              <a:t>第2页/共3页</a:t>
            </a:r>
            <a:endParaRPr lang="en-US" altLang="en-US" sz="1100"/>
          </a:p>
          <a:p>
            <a:pPr marL="184150" indent="-171450" algn="l" rtl="0" eaLnBrk="0">
              <a:lnSpc>
                <a:spcPct val="101000"/>
              </a:lnSpc>
              <a:spcBef>
                <a:spcPts val="2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●修订脚注</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k:“……</a:t>
            </a:r>
            <a:r>
              <a:rPr sz="1100" kern="0" spc="4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(如果既往没有使用过)可用作小细胞</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神经内分泌癌的二线或后续治疗”。</a:t>
            </a:r>
            <a:endParaRPr lang="en-US" altLang="en-US" sz="1100"/>
          </a:p>
          <a:p>
            <a:pPr marL="14605" algn="l" rtl="0" eaLnBrk="0">
              <a:lnSpc>
                <a:spcPct val="98000"/>
              </a:lnSpc>
              <a:spcBef>
                <a:spcPts val="1395"/>
              </a:spcBef>
            </a:pPr>
            <a:r>
              <a:rPr sz="1100" b="1" u="sng" kern="0" spc="-20">
                <a:solidFill>
                  <a:srgbClr val="0060C1">
                    <a:alpha val="100000"/>
                  </a:srgbClr>
                </a:solidFill>
                <a:latin typeface="黑体" panose="02010609060101010101" charset="-122"/>
                <a:ea typeface="黑体" panose="02010609060101010101" charset="-122"/>
                <a:cs typeface="黑体" panose="02010609060101010101" charset="-122"/>
              </a:rPr>
              <a:t>第3页/共3页</a:t>
            </a:r>
            <a:endParaRPr lang="en-US" altLang="en-US" sz="1100"/>
          </a:p>
          <a:p>
            <a:pPr marL="14605" algn="l" rtl="0" eaLnBrk="0">
              <a:lnSpc>
                <a:spcPct val="99000"/>
              </a:lnSpc>
              <a:spcBef>
                <a:spcPts val="5"/>
              </a:spcBef>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●更新了参考文献</a:t>
            </a:r>
            <a:endParaRPr lang="en-US" altLang="en-US" sz="1100"/>
          </a:p>
          <a:p>
            <a:pPr marL="14605" algn="l" rtl="0" eaLnBrk="0">
              <a:lnSpc>
                <a:spcPct val="100000"/>
              </a:lnSpc>
              <a:spcBef>
                <a:spcPts val="1290"/>
              </a:spcBef>
            </a:pPr>
            <a:r>
              <a:rPr sz="1100" b="1" u="sng"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CERV-G</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妇科肿瘤患者生存原则</a:t>
            </a:r>
            <a:endParaRPr lang="en-US" altLang="en-US" sz="1100"/>
          </a:p>
          <a:p>
            <a:pPr marL="186055" indent="-171450" algn="l" rtl="0" eaLnBrk="0">
              <a:lnSpc>
                <a:spcPct val="99000"/>
              </a:lnSpc>
              <a:spcBef>
                <a:spcPts val="15"/>
              </a:spcBef>
              <a:tabLst>
                <a:tab pos="274320"/>
              </a:tabLst>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●修订社会心理影响：患癌后的社会心理变化可包括心理方面</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(例如抑郁、焦虑、对复发和身体形象改变的恐惧)、经济</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影响方面(例如重返</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工作、保险问题)和/或人际关系影响</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方面的(例如亲朋关系、性、亲密行为)。</a:t>
            </a:r>
            <a:endParaRPr lang="en-US" altLang="en-US" sz="1100"/>
          </a:p>
          <a:p>
            <a:pPr marL="14605" algn="l" rtl="0" eaLnBrk="0">
              <a:lnSpc>
                <a:spcPct val="99000"/>
              </a:lnSpc>
              <a:spcBef>
                <a:spcPts val="45"/>
              </a:spcBef>
            </a:pP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●临床方法</a:t>
            </a:r>
            <a:endParaRPr lang="en-US" altLang="en-US" sz="1100"/>
          </a:p>
          <a:p>
            <a:pPr marL="12700" algn="l" rtl="0" eaLnBrk="0">
              <a:lnSpc>
                <a:spcPct val="96000"/>
              </a:lnSpc>
              <a:spcBef>
                <a:spcPts val="8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&gt; </a:t>
            </a: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第1个条目：“(……侧重慢性疾病管理，监测心血管疾</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病</a:t>
            </a:r>
            <a:endParaRPr lang="en-US" altLang="en-US" sz="1100"/>
          </a:p>
          <a:p>
            <a:pPr marL="186055" algn="l" rtl="0" eaLnBrk="0">
              <a:lnSpc>
                <a:spcPct val="84000"/>
              </a:lnSpc>
              <a:spcBef>
                <a:spcPts val="85"/>
              </a:spcBef>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危险因素，建议接种疫苗……”</a:t>
            </a:r>
            <a:endParaRPr lang="en-US" altLang="en-US" sz="1100"/>
          </a:p>
          <a:p>
            <a:pPr marL="186055" indent="-173355" algn="l" rtl="0" eaLnBrk="0">
              <a:lnSpc>
                <a:spcPct val="101000"/>
              </a:lnSpc>
              <a:spcBef>
                <a:spcPts val="1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28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第2个条目：“……体检，并实施提供必要的影像学和/或实</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验室检查。对于所有女性患者</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(无论是否处于性活跃状态),</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均应询问关于泌尿生殖</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系统症状(包括外阴阴道干燥)的问</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90">
                <a:solidFill>
                  <a:srgbClr val="000000">
                    <a:alpha val="100000"/>
                  </a:srgbClr>
                </a:solidFill>
                <a:latin typeface="黑体" panose="02010609060101010101" charset="-122"/>
                <a:ea typeface="黑体" panose="02010609060101010101" charset="-122"/>
                <a:cs typeface="黑体" panose="02010609060101010101" charset="-122"/>
              </a:rPr>
              <a:t>题……”</a:t>
            </a:r>
            <a:endParaRPr lang="en-US" altLang="en-US" sz="1100"/>
          </a:p>
          <a:p>
            <a:pPr marL="12700" algn="l" rtl="0" eaLnBrk="0">
              <a:lnSpc>
                <a:spcPct val="95000"/>
              </a:lnSpc>
              <a:spcBef>
                <a:spcPts val="1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&gt; </a:t>
            </a:r>
            <a:r>
              <a:rPr sz="1100" b="1" kern="0" spc="-30">
                <a:solidFill>
                  <a:srgbClr val="000000">
                    <a:alpha val="100000"/>
                  </a:srgbClr>
                </a:solidFill>
                <a:latin typeface="黑体" panose="02010609060101010101" charset="-122"/>
                <a:ea typeface="黑体" panose="02010609060101010101" charset="-122"/>
                <a:cs typeface="黑体" panose="02010609060101010101" charset="-122"/>
              </a:rPr>
              <a:t>新增条目：对于绝经前患者，应考虑激素替代治疗。</a:t>
            </a:r>
            <a:endParaRPr lang="en-US" altLang="en-US" sz="1100"/>
          </a:p>
        </p:txBody>
      </p:sp>
      <p:pic>
        <p:nvPicPr>
          <p:cNvPr id="94" name="picture 94"/>
          <p:cNvPicPr>
            <a:picLocks noChangeAspect="1"/>
          </p:cNvPicPr>
          <p:nvPr>
            <p:custDataLst>
              <p:tags r:id="rId4"/>
            </p:custDataLst>
          </p:nvPr>
        </p:nvPicPr>
        <p:blipFill>
          <a:blip r:embed="rId3"/>
          <a:stretch>
            <a:fillRect/>
          </a:stretch>
        </p:blipFill>
        <p:spPr>
          <a:xfrm rot="21600000">
            <a:off x="363220" y="120632"/>
            <a:ext cx="666780" cy="692177"/>
          </a:xfrm>
          <a:prstGeom prst="rect">
            <a:avLst/>
          </a:prstGeom>
        </p:spPr>
      </p:pic>
      <p:sp>
        <p:nvSpPr>
          <p:cNvPr id="96" name="textbox 96"/>
          <p:cNvSpPr/>
          <p:nvPr>
            <p:custDataLst>
              <p:tags r:id="rId5"/>
            </p:custDataLst>
          </p:nvPr>
        </p:nvSpPr>
        <p:spPr>
          <a:xfrm>
            <a:off x="19178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8037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56910" y="889002"/>
            <a:ext cx="8470820" cy="12687"/>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 name="textbox 132"/>
          <p:cNvSpPr/>
          <p:nvPr/>
        </p:nvSpPr>
        <p:spPr>
          <a:xfrm>
            <a:off x="5880058" y="1189149"/>
            <a:ext cx="2947035" cy="26930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38100" algn="l" rtl="0" eaLnBrk="0">
              <a:lnSpc>
                <a:spcPct val="116000"/>
              </a:lnSpc>
              <a:tabLst>
                <a:tab pos="2781300"/>
                <a:tab pos="2933700"/>
              </a:tabLst>
            </a:pP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见初级治疗(保留生育能力)</a:t>
            </a:r>
            <a:r>
              <a:rPr sz="1200" u="sng" kern="0" spc="37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3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a:t>
            </a:r>
            <a:r>
              <a:rPr sz="1200" u="sng" kern="0" spc="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CERV</a:t>
            </a:r>
            <a:r>
              <a:rPr sz="1200" u="sng" kern="0" spc="3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-2)</a:t>
            </a:r>
            <a:r>
              <a:rPr sz="1200" u="sng" kern="0" spc="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	</a:t>
            </a:r>
            <a:r>
              <a:rPr sz="1200" kern="0" spc="-10">
                <a:solidFill>
                  <a:srgbClr val="162BE5">
                    <a:alpha val="100000"/>
                  </a:srgbClr>
                </a:solidFill>
                <a:latin typeface="Times New Roman" panose="02020603050405020304"/>
                <a:ea typeface="Times New Roman" panose="02020603050405020304"/>
                <a:cs typeface="Times New Roman" panose="02020603050405020304"/>
              </a:rPr>
              <a:t>     </a:t>
            </a: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见初级治疗(不保留生育能力)</a:t>
            </a:r>
            <a:r>
              <a:rPr sz="1200" u="sng" kern="0" spc="3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a:t>
            </a:r>
            <a:r>
              <a:rPr sz="1200" u="sng" kern="0" spc="2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-3)</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endParaRPr lang="en-US" altLang="en-US" sz="1200"/>
          </a:p>
          <a:p>
            <a:pPr algn="l" rtl="0" eaLnBrk="0">
              <a:lnSpc>
                <a:spcPct val="105000"/>
              </a:lnSpc>
            </a:pPr>
            <a:endParaRPr lang="en-US" altLang="en-US" sz="1000"/>
          </a:p>
          <a:p>
            <a:pPr marL="19050" indent="-6350" algn="l" rtl="0" eaLnBrk="0">
              <a:lnSpc>
                <a:spcPct val="111000"/>
              </a:lnSpc>
              <a:spcBef>
                <a:spcPts val="360"/>
              </a:spcBef>
              <a:tabLst>
                <a:tab pos="933450"/>
                <a:tab pos="2762250"/>
                <a:tab pos="2914650"/>
              </a:tabLst>
            </a:pP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见初级治疗(保留生育能力)</a:t>
            </a:r>
            <a:r>
              <a:rPr sz="1200" u="sng" kern="0" spc="36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-2)</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见初级治疗(不保留生育能力)</a:t>
            </a:r>
            <a:r>
              <a:rPr sz="1200" u="sng" kern="0" spc="4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2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a:t>
            </a:r>
            <a:r>
              <a:rPr sz="1200" u="sng" kern="0" spc="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CERV</a:t>
            </a:r>
            <a:r>
              <a:rPr sz="1200" u="sng" kern="0" spc="2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-3)</a:t>
            </a:r>
            <a:r>
              <a:rPr sz="1200" u="sng" kern="0" spc="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	</a:t>
            </a:r>
            <a:r>
              <a:rPr sz="1200" kern="0" spc="-10">
                <a:solidFill>
                  <a:srgbClr val="162BE5">
                    <a:alpha val="100000"/>
                  </a:srgbClr>
                </a:solidFill>
                <a:latin typeface="Times New Roman" panose="02020603050405020304"/>
                <a:ea typeface="Times New Roman" panose="02020603050405020304"/>
                <a:cs typeface="Times New Roman" panose="02020603050405020304"/>
              </a:rPr>
              <a:t>  </a:t>
            </a:r>
            <a:r>
              <a:rPr sz="1600" kern="0" spc="-20" baseline="-13000">
                <a:solidFill>
                  <a:srgbClr val="000000">
                    <a:alpha val="100000"/>
                  </a:srgbClr>
                </a:solidFill>
                <a:latin typeface="黑体" panose="02010609060101010101" charset="-122"/>
                <a:ea typeface="黑体" panose="02010609060101010101" charset="-122"/>
                <a:cs typeface="黑体" panose="02010609060101010101" charset="-122"/>
              </a:rPr>
              <a:t>和_</a:t>
            </a:r>
            <a:r>
              <a:rPr sz="1000" u="sng" kern="0" spc="70">
                <a:solidFill>
                  <a:srgbClr val="162BE5">
                    <a:alpha val="100000"/>
                  </a:srgbClr>
                </a:solidFill>
                <a:uFill>
                  <a:solidFill>
                    <a:srgbClr val="000000"/>
                  </a:solidFill>
                </a:uFill>
                <a:latin typeface="Arial"/>
                <a:ea typeface="Arial"/>
                <a:cs typeface="Arial"/>
              </a:rPr>
              <a:t>  </a:t>
            </a:r>
            <a:r>
              <a:rPr sz="1000" u="sng" kern="0" spc="-20">
                <a:solidFill>
                  <a:srgbClr val="162BE5">
                    <a:alpha val="100000"/>
                  </a:srgbClr>
                </a:solidFill>
                <a:uFill>
                  <a:solidFill>
                    <a:srgbClr val="000000"/>
                  </a:solidFill>
                </a:uFill>
                <a:latin typeface="Arial"/>
                <a:ea typeface="Arial"/>
                <a:cs typeface="Arial"/>
              </a:rPr>
              <a:t>(CERV-4)</a:t>
            </a:r>
            <a:r>
              <a:rPr sz="1000" u="sng" kern="0" spc="0">
                <a:solidFill>
                  <a:srgbClr val="162BE5">
                    <a:alpha val="100000"/>
                  </a:srgbClr>
                </a:solidFill>
                <a:uFill>
                  <a:solidFill>
                    <a:srgbClr val="000000"/>
                  </a:solidFill>
                </a:uFill>
                <a:latin typeface="Arial"/>
                <a:ea typeface="Arial"/>
                <a:cs typeface="Arial"/>
              </a:rPr>
              <a:t>	</a:t>
            </a:r>
            <a:endParaRPr lang="en-US" altLang="en-US" sz="1000"/>
          </a:p>
          <a:p>
            <a:pPr marL="25400" algn="l" rtl="0" eaLnBrk="0">
              <a:lnSpc>
                <a:spcPct val="92000"/>
              </a:lnSpc>
              <a:spcBef>
                <a:spcPts val="1240"/>
              </a:spcBef>
              <a:tabLst>
                <a:tab pos="1543050"/>
              </a:tabLst>
            </a:pP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 </a:t>
            </a:r>
            <a:r>
              <a:rPr sz="1200" u="sng" kern="0" spc="-3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(CERV-4)</a:t>
            </a:r>
            <a:r>
              <a:rPr sz="1200" u="sng" kern="0" spc="0">
                <a:solidFill>
                  <a:srgbClr val="162BE5">
                    <a:alpha val="100000"/>
                  </a:srgbClr>
                </a:solidFill>
                <a:uFill>
                  <a:solidFill>
                    <a:srgbClr val="000000"/>
                  </a:solidFill>
                </a:uFill>
                <a:latin typeface="Times New Roman" panose="02020603050405020304"/>
                <a:ea typeface="Times New Roman" panose="02020603050405020304"/>
                <a:cs typeface="Times New Roman" panose="02020603050405020304"/>
              </a:rPr>
              <a:t>	</a:t>
            </a:r>
            <a:endParaRPr lang="en-US" altLang="en-US" sz="1200"/>
          </a:p>
          <a:p>
            <a:pPr algn="l" rtl="0" eaLnBrk="0">
              <a:lnSpc>
                <a:spcPct val="172000"/>
              </a:lnSpc>
            </a:pPr>
            <a:endParaRPr lang="en-US" altLang="en-US" sz="1000"/>
          </a:p>
          <a:p>
            <a:pPr marL="25400" algn="l" rtl="0" eaLnBrk="0">
              <a:lnSpc>
                <a:spcPct val="94000"/>
              </a:lnSpc>
              <a:spcBef>
                <a:spcPts val="365"/>
              </a:spcBef>
              <a:tabLst>
                <a:tab pos="2457450"/>
              </a:tabLst>
            </a:pPr>
            <a:r>
              <a:rPr sz="1800" u="sng" kern="0" spc="-40" baseline="-300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a:t>
            </a:r>
            <a:r>
              <a:rPr sz="1100" u="sng" kern="0" spc="-4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800" u="sng" kern="0" spc="-40" baseline="-300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(CERV-4)</a:t>
            </a:r>
            <a:r>
              <a:rPr sz="1100" u="sng" kern="0" spc="30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和</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_</a:t>
            </a:r>
            <a:r>
              <a:rPr sz="1100" u="sng" kern="0" spc="60">
                <a:solidFill>
                  <a:srgbClr val="162BE5">
                    <a:alpha val="100000"/>
                  </a:srgbClr>
                </a:solidFill>
                <a:uFill>
                  <a:solidFill>
                    <a:srgbClr val="000000"/>
                  </a:solidFill>
                </a:uFill>
                <a:latin typeface="Arial"/>
                <a:ea typeface="Arial"/>
                <a:cs typeface="Arial"/>
              </a:rPr>
              <a:t>  </a:t>
            </a:r>
            <a:r>
              <a:rPr sz="1700" u="sng" kern="0" spc="-50" baseline="9000">
                <a:solidFill>
                  <a:srgbClr val="162BE5">
                    <a:alpha val="100000"/>
                  </a:srgbClr>
                </a:solidFill>
                <a:uFill>
                  <a:solidFill>
                    <a:srgbClr val="000000"/>
                  </a:solidFill>
                </a:uFill>
                <a:latin typeface="Arial"/>
                <a:ea typeface="Arial"/>
                <a:cs typeface="Arial"/>
              </a:rPr>
              <a:t>(CERY-6)</a:t>
            </a:r>
            <a:r>
              <a:rPr sz="1100" u="sng" kern="0" spc="0">
                <a:solidFill>
                  <a:srgbClr val="162BE5">
                    <a:alpha val="100000"/>
                  </a:srgbClr>
                </a:solidFill>
                <a:uFill>
                  <a:solidFill>
                    <a:srgbClr val="000000"/>
                  </a:solidFill>
                </a:uFill>
                <a:latin typeface="Arial"/>
                <a:ea typeface="Arial"/>
                <a:cs typeface="Arial"/>
              </a:rPr>
              <a:t>	</a:t>
            </a:r>
            <a:endParaRPr lang="en-US" altLang="en-US" sz="1100"/>
          </a:p>
          <a:p>
            <a:pPr algn="l" rtl="0" eaLnBrk="0">
              <a:lnSpc>
                <a:spcPct val="136000"/>
              </a:lnSpc>
            </a:pPr>
            <a:endParaRPr lang="en-US" altLang="en-US" sz="1000"/>
          </a:p>
          <a:p>
            <a:pPr algn="l" rtl="0" eaLnBrk="0">
              <a:lnSpc>
                <a:spcPct val="136000"/>
              </a:lnSpc>
            </a:pPr>
            <a:endParaRPr lang="en-US" altLang="en-US" sz="1000"/>
          </a:p>
          <a:p>
            <a:pPr algn="l" rtl="0" eaLnBrk="0">
              <a:lnSpc>
                <a:spcPct val="102000"/>
              </a:lnSpc>
            </a:pPr>
            <a:endParaRPr lang="en-US" altLang="en-US" sz="300"/>
          </a:p>
          <a:p>
            <a:pPr marL="44450" algn="l" rtl="0" eaLnBrk="0">
              <a:lnSpc>
                <a:spcPct val="95000"/>
              </a:lnSpc>
              <a:spcBef>
                <a:spcPts val="5"/>
              </a:spcBef>
              <a:tabLst>
                <a:tab pos="1562100"/>
              </a:tabLst>
            </a:pP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见初级治疗 </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(CERV-6)</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endParaRPr lang="en-US" altLang="en-US" sz="1200"/>
          </a:p>
        </p:txBody>
      </p:sp>
      <p:sp>
        <p:nvSpPr>
          <p:cNvPr id="162" name="textbox 162"/>
          <p:cNvSpPr/>
          <p:nvPr/>
        </p:nvSpPr>
        <p:spPr>
          <a:xfrm>
            <a:off x="342910" y="5215678"/>
            <a:ext cx="8413750" cy="748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5400" algn="l" rtl="0" eaLnBrk="0">
              <a:lnSpc>
                <a:spcPts val="1490"/>
              </a:lnSpc>
            </a:pPr>
            <a:r>
              <a:rPr sz="1800" kern="0" spc="-40" baseline="200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a:t>
            </a:r>
            <a:r>
              <a:rPr sz="1800" kern="0" spc="-40" baseline="2000">
                <a:solidFill>
                  <a:srgbClr val="162BE5">
                    <a:alpha val="100000"/>
                  </a:srgbClr>
                </a:solidFill>
                <a:latin typeface="黑体" panose="02010609060101010101" charset="-122"/>
                <a:ea typeface="黑体" panose="02010609060101010101" charset="-122"/>
                <a:cs typeface="黑体" panose="02010609060101010101" charset="-122"/>
              </a:rPr>
              <a:t>见病理学原则</a:t>
            </a:r>
            <a:r>
              <a:rPr sz="1100" kern="0" spc="-40">
                <a:solidFill>
                  <a:srgbClr val="162BE5">
                    <a:alpha val="100000"/>
                  </a:srgbClr>
                </a:solidFill>
                <a:latin typeface="黑体" panose="02010609060101010101" charset="-122"/>
                <a:ea typeface="黑体" panose="02010609060101010101" charset="-122"/>
                <a:cs typeface="黑体" panose="02010609060101010101" charset="-122"/>
              </a:rPr>
              <a:t> </a:t>
            </a:r>
            <a:r>
              <a:rPr sz="1800" kern="0" spc="-40" baseline="200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(CERV-A)</a:t>
            </a:r>
            <a:r>
              <a:rPr sz="11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400" kern="0" spc="-4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9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800" kern="0" spc="-50" baseline="14000">
                <a:solidFill>
                  <a:srgbClr val="000000">
                    <a:alpha val="100000"/>
                  </a:srgbClr>
                </a:solidFill>
                <a:latin typeface="黑体" panose="02010609060101010101" charset="-122"/>
                <a:ea typeface="黑体" panose="02010609060101010101" charset="-122"/>
                <a:cs typeface="黑体" panose="02010609060101010101" charset="-122"/>
              </a:rPr>
              <a:t>癌</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800" kern="0" spc="-50" baseline="14000">
                <a:solidFill>
                  <a:srgbClr val="000000">
                    <a:alpha val="100000"/>
                  </a:srgbClr>
                </a:solidFill>
                <a:latin typeface="Arial"/>
                <a:ea typeface="Arial"/>
                <a:cs typeface="Arial"/>
              </a:rPr>
              <a:t>(NECC)</a:t>
            </a:r>
            <a:endParaRPr lang="en-US" altLang="en-US" sz="1800" baseline="14000"/>
          </a:p>
          <a:p>
            <a:pPr algn="l" rtl="0" eaLnBrk="0">
              <a:lnSpc>
                <a:spcPct val="194000"/>
              </a:lnSpc>
            </a:pPr>
            <a:endParaRPr lang="en-US" altLang="en-US" sz="1000"/>
          </a:p>
          <a:p>
            <a:pPr algn="l" rtl="0" eaLnBrk="0">
              <a:lnSpc>
                <a:spcPct val="147000"/>
              </a:lnSpc>
            </a:pPr>
            <a:endParaRPr lang="en-US" altLang="en-US" sz="200"/>
          </a:p>
          <a:p>
            <a:pPr algn="r" rtl="0" eaLnBrk="0">
              <a:lnSpc>
                <a:spcPct val="94000"/>
              </a:lnSpc>
              <a:spcBef>
                <a:spcPct val="0"/>
              </a:spcBef>
            </a:pPr>
            <a:r>
              <a:rPr sz="1800" kern="0" spc="-60" baseline="-29000">
                <a:solidFill>
                  <a:srgbClr val="000000">
                    <a:alpha val="100000"/>
                  </a:srgbClr>
                </a:solidFill>
                <a:latin typeface="黑体" panose="02010609060101010101" charset="-122"/>
                <a:ea typeface="黑体" panose="02010609060101010101" charset="-122"/>
                <a:cs typeface="黑体" panose="02010609060101010101" charset="-122"/>
              </a:rPr>
              <a:t>轻患者)。携带</a:t>
            </a:r>
            <a:r>
              <a:rPr sz="1800" kern="0" spc="-60" baseline="-29000">
                <a:solidFill>
                  <a:srgbClr val="000000">
                    <a:alpha val="100000"/>
                  </a:srgbClr>
                </a:solidFill>
                <a:latin typeface="Arial"/>
                <a:ea typeface="Arial"/>
                <a:cs typeface="Arial"/>
              </a:rPr>
              <a:t>HIV</a:t>
            </a:r>
            <a:r>
              <a:rPr sz="1800" kern="0" spc="-70" baseline="-29000">
                <a:solidFill>
                  <a:srgbClr val="000000">
                    <a:alpha val="100000"/>
                  </a:srgbClr>
                </a:solidFill>
                <a:latin typeface="黑体" panose="02010609060101010101" charset="-122"/>
                <a:ea typeface="黑体" panose="02010609060101010101" charset="-122"/>
                <a:cs typeface="黑体" panose="02010609060101010101" charset="-122"/>
              </a:rPr>
              <a:t>的宫颈癌患者应转诊给</a:t>
            </a:r>
            <a:r>
              <a:rPr sz="1800" kern="0" spc="-70" baseline="-29000">
                <a:solidFill>
                  <a:srgbClr val="000000">
                    <a:alpha val="100000"/>
                  </a:srgbClr>
                </a:solidFill>
                <a:latin typeface="Arial"/>
                <a:ea typeface="Arial"/>
                <a:cs typeface="Arial"/>
              </a:rPr>
              <a:t>HIV</a:t>
            </a:r>
            <a:r>
              <a:rPr sz="1800" kern="0" spc="-70" baseline="-29000">
                <a:solidFill>
                  <a:srgbClr val="000000">
                    <a:alpha val="100000"/>
                  </a:srgbClr>
                </a:solidFill>
                <a:latin typeface="黑体" panose="02010609060101010101" charset="-122"/>
                <a:ea typeface="黑体" panose="02010609060101010101" charset="-122"/>
                <a:cs typeface="黑体" panose="02010609060101010101" charset="-122"/>
              </a:rPr>
              <a:t>专家，并按照指南治疗宫颈癌。不应仅因为</a:t>
            </a:r>
            <a:r>
              <a:rPr sz="1800" kern="0" spc="-70" baseline="-29000">
                <a:solidFill>
                  <a:srgbClr val="000000">
                    <a:alpha val="100000"/>
                  </a:srgbClr>
                </a:solidFill>
                <a:latin typeface="Arial"/>
                <a:ea typeface="Arial"/>
                <a:cs typeface="Arial"/>
              </a:rPr>
              <a:t>HIV</a:t>
            </a:r>
            <a:r>
              <a:rPr sz="1800" kern="0" spc="-70" baseline="-29000">
                <a:solidFill>
                  <a:srgbClr val="000000">
                    <a:alpha val="100000"/>
                  </a:srgbClr>
                </a:solidFill>
                <a:latin typeface="黑体" panose="02010609060101010101" charset="-122"/>
                <a:ea typeface="黑体" panose="02010609060101010101" charset="-122"/>
                <a:cs typeface="黑体" panose="02010609060101010101" charset="-122"/>
              </a:rPr>
              <a:t>状态而调整肿瘤</a:t>
            </a:r>
            <a:endParaRPr lang="en-US" altLang="en-US" sz="1800" baseline="-29000"/>
          </a:p>
        </p:txBody>
      </p:sp>
      <p:sp>
        <p:nvSpPr>
          <p:cNvPr id="164" name="textbox 164"/>
          <p:cNvSpPr/>
          <p:nvPr/>
        </p:nvSpPr>
        <p:spPr>
          <a:xfrm>
            <a:off x="1640108" y="5745246"/>
            <a:ext cx="476884"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u="sng" kern="0" spc="-20">
                <a:solidFill>
                  <a:srgbClr val="000000">
                    <a:alpha val="100000"/>
                  </a:srgbClr>
                </a:solidFill>
                <a:latin typeface="黑体" panose="02010609060101010101" charset="-122"/>
                <a:ea typeface="黑体" panose="02010609060101010101" charset="-122"/>
                <a:cs typeface="黑体" panose="02010609060101010101" charset="-122"/>
              </a:rPr>
              <a:t>别是</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年</a:t>
            </a:r>
            <a:endParaRPr lang="en-US" altLang="en-US" sz="1200"/>
          </a:p>
        </p:txBody>
      </p:sp>
      <p:sp>
        <p:nvSpPr>
          <p:cNvPr id="166" name="textbox 166"/>
          <p:cNvSpPr/>
          <p:nvPr/>
        </p:nvSpPr>
        <p:spPr>
          <a:xfrm>
            <a:off x="1621947" y="5543834"/>
            <a:ext cx="357504" cy="250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139000"/>
              </a:lnSpc>
            </a:pPr>
            <a:r>
              <a:rPr sz="1000" u="sng" kern="0" spc="-30">
                <a:solidFill>
                  <a:srgbClr val="162BE5">
                    <a:alpha val="100000"/>
                  </a:srgbClr>
                </a:solidFill>
                <a:uFill>
                  <a:solidFill>
                    <a:srgbClr val="000000"/>
                  </a:solidFill>
                </a:uFill>
                <a:latin typeface="Arial"/>
                <a:ea typeface="Arial"/>
                <a:cs typeface="Arial"/>
              </a:rPr>
              <a:t>RV-B)</a:t>
            </a:r>
            <a:endParaRPr lang="en-US" altLang="en-US" sz="1000"/>
          </a:p>
        </p:txBody>
      </p:sp>
      <p:sp>
        <p:nvSpPr>
          <p:cNvPr id="168" name="textbox 168"/>
          <p:cNvSpPr/>
          <p:nvPr/>
        </p:nvSpPr>
        <p:spPr>
          <a:xfrm>
            <a:off x="1602349" y="5421349"/>
            <a:ext cx="493394" cy="203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108000"/>
              </a:lnSpc>
            </a:pPr>
            <a:r>
              <a:rPr sz="1000" u="sng" kern="0" spc="-90">
                <a:solidFill>
                  <a:srgbClr val="000000">
                    <a:alpha val="100000"/>
                  </a:srgbClr>
                </a:solidFill>
                <a:latin typeface="黑体" panose="02010609060101010101" charset="-122"/>
                <a:ea typeface="黑体" panose="02010609060101010101" charset="-122"/>
                <a:cs typeface="黑体" panose="02010609060101010101" charset="-122"/>
              </a:rPr>
              <a:t>见讨论</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sp>
        <p:nvSpPr>
          <p:cNvPr id="170" name="textbox 170"/>
          <p:cNvSpPr/>
          <p:nvPr/>
        </p:nvSpPr>
        <p:spPr>
          <a:xfrm>
            <a:off x="1026906" y="5745246"/>
            <a:ext cx="633094"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u="sng" kern="0" spc="-50">
                <a:solidFill>
                  <a:srgbClr val="000000">
                    <a:alpha val="100000"/>
                  </a:srgbClr>
                </a:solidFill>
                <a:latin typeface="Arial"/>
                <a:ea typeface="Arial"/>
                <a:cs typeface="Arial"/>
              </a:rPr>
              <a:t>V</a:t>
            </a:r>
            <a:r>
              <a:rPr sz="1200" u="sng" kern="0" spc="-50">
                <a:solidFill>
                  <a:srgbClr val="000000">
                    <a:alpha val="100000"/>
                  </a:srgbClr>
                </a:solidFill>
                <a:latin typeface="黑体" panose="02010609060101010101" charset="-122"/>
                <a:ea typeface="黑体" panose="02010609060101010101" charset="-122"/>
                <a:cs typeface="黑体" panose="02010609060101010101" charset="-122"/>
              </a:rPr>
              <a:t>检查(特</a:t>
            </a:r>
            <a:endParaRPr lang="en-US" altLang="en-US" sz="1200"/>
          </a:p>
        </p:txBody>
      </p:sp>
      <p:sp>
        <p:nvSpPr>
          <p:cNvPr id="172" name="textbox 172"/>
          <p:cNvSpPr/>
          <p:nvPr/>
        </p:nvSpPr>
        <p:spPr>
          <a:xfrm>
            <a:off x="1056837" y="5543834"/>
            <a:ext cx="581025" cy="250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126000"/>
              </a:lnSpc>
            </a:pPr>
            <a:r>
              <a:rPr sz="1100" u="sng" kern="0" spc="-5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原则 </a:t>
            </a:r>
            <a:r>
              <a:rPr sz="1100" u="sng" kern="0" spc="-50">
                <a:solidFill>
                  <a:srgbClr val="162BE5">
                    <a:alpha val="100000"/>
                  </a:srgbClr>
                </a:solidFill>
                <a:uFill>
                  <a:solidFill>
                    <a:srgbClr val="000000"/>
                  </a:solidFill>
                </a:uFill>
                <a:latin typeface="Arial"/>
                <a:ea typeface="Arial"/>
                <a:cs typeface="Arial"/>
              </a:rPr>
              <a:t>(CE</a:t>
            </a:r>
            <a:endParaRPr lang="en-US" altLang="en-US" sz="1100"/>
          </a:p>
        </p:txBody>
      </p:sp>
      <p:sp>
        <p:nvSpPr>
          <p:cNvPr id="174" name="textbox 174"/>
          <p:cNvSpPr/>
          <p:nvPr/>
        </p:nvSpPr>
        <p:spPr>
          <a:xfrm>
            <a:off x="1047301" y="5421349"/>
            <a:ext cx="574675" cy="205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100" u="sng" kern="0" spc="-30">
                <a:solidFill>
                  <a:srgbClr val="000000">
                    <a:alpha val="100000"/>
                  </a:srgbClr>
                </a:solidFill>
                <a:latin typeface="黑体" panose="02010609060101010101" charset="-122"/>
                <a:ea typeface="黑体" panose="02010609060101010101" charset="-122"/>
                <a:cs typeface="黑体" panose="02010609060101010101" charset="-122"/>
              </a:rPr>
              <a:t>的指征参</a:t>
            </a:r>
            <a:endParaRPr lang="en-US" altLang="en-US" sz="1100"/>
          </a:p>
        </p:txBody>
      </p:sp>
      <p:sp>
        <p:nvSpPr>
          <p:cNvPr id="176" name="textbox 176"/>
          <p:cNvSpPr/>
          <p:nvPr/>
        </p:nvSpPr>
        <p:spPr>
          <a:xfrm>
            <a:off x="908009" y="5765363"/>
            <a:ext cx="144145" cy="1797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3000"/>
              </a:lnSpc>
            </a:pPr>
            <a:r>
              <a:rPr sz="1000" u="sng" kern="0" spc="-50">
                <a:solidFill>
                  <a:srgbClr val="000000">
                    <a:alpha val="100000"/>
                  </a:srgbClr>
                </a:solidFill>
                <a:latin typeface="Arial"/>
                <a:ea typeface="Arial"/>
                <a:cs typeface="Arial"/>
              </a:rPr>
              <a:t>HI</a:t>
            </a:r>
            <a:endParaRPr lang="en-US" altLang="en-US" sz="1000"/>
          </a:p>
        </p:txBody>
      </p:sp>
      <p:sp>
        <p:nvSpPr>
          <p:cNvPr id="178" name="textbox 178"/>
          <p:cNvSpPr/>
          <p:nvPr/>
        </p:nvSpPr>
        <p:spPr>
          <a:xfrm>
            <a:off x="918696" y="5571266"/>
            <a:ext cx="157479" cy="2114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algn="r" rtl="0" eaLnBrk="0">
              <a:lnSpc>
                <a:spcPct val="103000"/>
              </a:lnSpc>
            </a:pPr>
            <a:r>
              <a:rPr sz="1100" u="sng" kern="0" spc="-8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学</a:t>
            </a:r>
            <a:endParaRPr lang="en-US" altLang="en-US" sz="1100"/>
          </a:p>
        </p:txBody>
      </p:sp>
      <p:sp>
        <p:nvSpPr>
          <p:cNvPr id="180" name="textbox 180"/>
          <p:cNvSpPr/>
          <p:nvPr/>
        </p:nvSpPr>
        <p:spPr>
          <a:xfrm>
            <a:off x="897329" y="5421349"/>
            <a:ext cx="162560" cy="206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100000"/>
              </a:lnSpc>
            </a:pP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检</a:t>
            </a:r>
            <a:endParaRPr lang="en-US" altLang="en-US" sz="1100"/>
          </a:p>
        </p:txBody>
      </p:sp>
      <p:sp>
        <p:nvSpPr>
          <p:cNvPr id="182" name="textbox 182"/>
          <p:cNvSpPr/>
          <p:nvPr/>
        </p:nvSpPr>
        <p:spPr>
          <a:xfrm>
            <a:off x="767051" y="5745246"/>
            <a:ext cx="165735"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algn="r" rtl="0" eaLnBrk="0">
              <a:lnSpc>
                <a:spcPct val="96000"/>
              </a:lnSpc>
            </a:pPr>
            <a:r>
              <a:rPr sz="1200" u="sng" kern="0" spc="-10">
                <a:solidFill>
                  <a:srgbClr val="000000">
                    <a:alpha val="100000"/>
                  </a:srgbClr>
                </a:solidFill>
                <a:latin typeface="黑体" panose="02010609060101010101" charset="-122"/>
                <a:ea typeface="黑体" panose="02010609060101010101" charset="-122"/>
                <a:cs typeface="黑体" panose="02010609060101010101" charset="-122"/>
              </a:rPr>
              <a:t>行</a:t>
            </a:r>
            <a:endParaRPr lang="en-US" altLang="en-US" sz="1200"/>
          </a:p>
        </p:txBody>
      </p:sp>
      <p:sp>
        <p:nvSpPr>
          <p:cNvPr id="184" name="textbox 184"/>
          <p:cNvSpPr/>
          <p:nvPr/>
        </p:nvSpPr>
        <p:spPr>
          <a:xfrm>
            <a:off x="771184" y="5571266"/>
            <a:ext cx="163195" cy="2114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algn="r" rtl="0" eaLnBrk="0">
              <a:lnSpc>
                <a:spcPct val="103000"/>
              </a:lnSpc>
            </a:pPr>
            <a:r>
              <a:rPr sz="11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像</a:t>
            </a:r>
            <a:endParaRPr lang="en-US" altLang="en-US" sz="1100"/>
          </a:p>
        </p:txBody>
      </p:sp>
      <p:sp>
        <p:nvSpPr>
          <p:cNvPr id="186" name="textbox 186"/>
          <p:cNvSpPr/>
          <p:nvPr/>
        </p:nvSpPr>
        <p:spPr>
          <a:xfrm>
            <a:off x="761835" y="5421349"/>
            <a:ext cx="157479" cy="207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101000"/>
              </a:lnSpc>
            </a:pP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活</a:t>
            </a:r>
            <a:endParaRPr lang="en-US" altLang="en-US" sz="1100"/>
          </a:p>
        </p:txBody>
      </p:sp>
      <p:sp>
        <p:nvSpPr>
          <p:cNvPr id="188" name="textbox 188"/>
          <p:cNvSpPr/>
          <p:nvPr/>
        </p:nvSpPr>
        <p:spPr>
          <a:xfrm>
            <a:off x="621640" y="5745246"/>
            <a:ext cx="165735" cy="202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algn="r" rtl="0" eaLnBrk="0">
              <a:lnSpc>
                <a:spcPct val="97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虑</a:t>
            </a:r>
            <a:endParaRPr lang="en-US" altLang="en-US" sz="1200"/>
          </a:p>
        </p:txBody>
      </p:sp>
      <p:sp>
        <p:nvSpPr>
          <p:cNvPr id="190" name="textbox 190"/>
          <p:cNvSpPr/>
          <p:nvPr/>
        </p:nvSpPr>
        <p:spPr>
          <a:xfrm>
            <a:off x="630914" y="5571266"/>
            <a:ext cx="161289"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70"/>
              </a:lnSpc>
            </a:pPr>
            <a:r>
              <a:rPr sz="1100" kern="0" spc="-50">
                <a:solidFill>
                  <a:srgbClr val="162BE5">
                    <a:alpha val="100000"/>
                  </a:srgbClr>
                </a:solidFill>
                <a:latin typeface="黑体" panose="02010609060101010101" charset="-122"/>
                <a:ea typeface="黑体" panose="02010609060101010101" charset="-122"/>
                <a:cs typeface="黑体" panose="02010609060101010101" charset="-122"/>
              </a:rPr>
              <a:t>影</a:t>
            </a:r>
            <a:endParaRPr lang="en-US" altLang="en-US" sz="1100"/>
          </a:p>
        </p:txBody>
      </p:sp>
      <p:sp>
        <p:nvSpPr>
          <p:cNvPr id="192" name="textbox 192"/>
          <p:cNvSpPr/>
          <p:nvPr/>
        </p:nvSpPr>
        <p:spPr>
          <a:xfrm>
            <a:off x="618470" y="5421349"/>
            <a:ext cx="160020" cy="1949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33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切</a:t>
            </a:r>
            <a:endParaRPr lang="en-US" altLang="en-US" sz="1100"/>
          </a:p>
        </p:txBody>
      </p:sp>
      <p:sp>
        <p:nvSpPr>
          <p:cNvPr id="194" name="textbox 194"/>
          <p:cNvSpPr/>
          <p:nvPr/>
        </p:nvSpPr>
        <p:spPr>
          <a:xfrm>
            <a:off x="476229" y="5745246"/>
            <a:ext cx="165735"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algn="r"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考</a:t>
            </a:r>
            <a:endParaRPr lang="en-US" altLang="en-US" sz="1200"/>
          </a:p>
        </p:txBody>
      </p:sp>
      <p:sp>
        <p:nvSpPr>
          <p:cNvPr id="196" name="textbox 196"/>
          <p:cNvSpPr/>
          <p:nvPr/>
        </p:nvSpPr>
        <p:spPr>
          <a:xfrm>
            <a:off x="488939" y="5571266"/>
            <a:ext cx="161289" cy="1987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60"/>
              </a:lnSpc>
            </a:pPr>
            <a:r>
              <a:rPr sz="1100" kern="0" spc="-50">
                <a:solidFill>
                  <a:srgbClr val="162BE5">
                    <a:alpha val="100000"/>
                  </a:srgbClr>
                </a:solidFill>
                <a:latin typeface="黑体" panose="02010609060101010101" charset="-122"/>
                <a:ea typeface="黑体" panose="02010609060101010101" charset="-122"/>
                <a:cs typeface="黑体" panose="02010609060101010101" charset="-122"/>
              </a:rPr>
              <a:t>见</a:t>
            </a:r>
            <a:endParaRPr lang="en-US" altLang="en-US" sz="1100"/>
          </a:p>
        </p:txBody>
      </p:sp>
      <p:sp>
        <p:nvSpPr>
          <p:cNvPr id="198" name="textbox 198"/>
          <p:cNvSpPr/>
          <p:nvPr/>
        </p:nvSpPr>
        <p:spPr>
          <a:xfrm>
            <a:off x="476229" y="5421349"/>
            <a:ext cx="161925"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10000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锥</a:t>
            </a:r>
            <a:endParaRPr lang="en-US" altLang="en-US" sz="1100"/>
          </a:p>
        </p:txBody>
      </p:sp>
      <p:sp>
        <p:nvSpPr>
          <p:cNvPr id="200" name="textbox 200"/>
          <p:cNvSpPr/>
          <p:nvPr/>
        </p:nvSpPr>
        <p:spPr>
          <a:xfrm>
            <a:off x="436331" y="5860765"/>
            <a:ext cx="53975" cy="654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315"/>
              </a:lnSpc>
            </a:pPr>
            <a:r>
              <a:rPr sz="800" kern="0" spc="-20">
                <a:solidFill>
                  <a:srgbClr val="000000">
                    <a:alpha val="100000"/>
                  </a:srgbClr>
                </a:solidFill>
                <a:latin typeface="Arial"/>
                <a:ea typeface="Arial"/>
                <a:cs typeface="Arial"/>
              </a:rPr>
              <a:t>.</a:t>
            </a:r>
            <a:endParaRPr lang="en-US" altLang="en-US" sz="800"/>
          </a:p>
        </p:txBody>
      </p:sp>
      <p:sp>
        <p:nvSpPr>
          <p:cNvPr id="202" name="textbox 202"/>
          <p:cNvSpPr/>
          <p:nvPr/>
        </p:nvSpPr>
        <p:spPr>
          <a:xfrm>
            <a:off x="433344" y="5686785"/>
            <a:ext cx="53975" cy="654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315"/>
              </a:lnSpc>
            </a:pPr>
            <a:r>
              <a:rPr sz="800" kern="0" spc="-20">
                <a:solidFill>
                  <a:srgbClr val="162BE5">
                    <a:alpha val="100000"/>
                  </a:srgbClr>
                </a:solidFill>
                <a:latin typeface="Arial"/>
                <a:ea typeface="Arial"/>
                <a:cs typeface="Arial"/>
              </a:rPr>
              <a:t>.</a:t>
            </a:r>
            <a:endParaRPr lang="en-US" altLang="en-US" sz="800"/>
          </a:p>
        </p:txBody>
      </p:sp>
      <p:sp>
        <p:nvSpPr>
          <p:cNvPr id="204" name="textbox 204"/>
          <p:cNvSpPr/>
          <p:nvPr/>
        </p:nvSpPr>
        <p:spPr>
          <a:xfrm>
            <a:off x="428029" y="5530537"/>
            <a:ext cx="83819" cy="72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365"/>
              </a:lnSpc>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p:txBody>
      </p:sp>
      <p:pic>
        <p:nvPicPr>
          <p:cNvPr id="206" name="picture 206"/>
          <p:cNvPicPr>
            <a:picLocks noChangeAspect="1"/>
          </p:cNvPicPr>
          <p:nvPr/>
        </p:nvPicPr>
        <p:blipFill>
          <a:blip r:embed="rId2"/>
          <a:stretch>
            <a:fillRect/>
          </a:stretch>
        </p:blipFill>
        <p:spPr>
          <a:xfrm rot="21600000">
            <a:off x="355610" y="5444958"/>
            <a:ext cx="79552" cy="493276"/>
          </a:xfrm>
          <a:prstGeom prst="rect">
            <a:avLst/>
          </a:prstGeom>
        </p:spPr>
      </p:pic>
      <p:graphicFrame>
        <p:nvGraphicFramePr>
          <p:cNvPr id="208" name="table 208"/>
          <p:cNvGraphicFramePr>
            <a:graphicFrameLocks noGrp="1"/>
          </p:cNvGraphicFramePr>
          <p:nvPr/>
        </p:nvGraphicFramePr>
        <p:xfrm>
          <a:off x="2641610" y="4160230"/>
          <a:ext cx="4818380" cy="1060450"/>
        </p:xfrm>
        <a:graphic>
          <a:graphicData uri="http://schemas.openxmlformats.org/drawingml/2006/table">
            <a:tbl>
              <a:tblPr/>
              <a:tblGrid>
                <a:gridCol w="862330"/>
                <a:gridCol w="2398395"/>
                <a:gridCol w="1557655"/>
              </a:tblGrid>
              <a:tr h="1060450">
                <a:tc>
                  <a:txBody>
                    <a:bodyPr vert="horz" wrap="square"/>
                    <a:lstStyle/>
                    <a:p>
                      <a:pPr algn="l" rtl="0" eaLnBrk="0">
                        <a:lnSpc>
                          <a:spcPct val="117000"/>
                        </a:lnSpc>
                      </a:pPr>
                      <a:endParaRPr lang="en-US" altLang="en-US" sz="1000"/>
                    </a:p>
                    <a:p>
                      <a:pPr algn="l" rtl="0" eaLnBrk="0">
                        <a:lnSpc>
                          <a:spcPct val="117000"/>
                        </a:lnSpc>
                      </a:pPr>
                      <a:endParaRPr lang="en-US" altLang="en-US" sz="1000"/>
                    </a:p>
                    <a:p>
                      <a:pPr algn="l" rtl="0" eaLnBrk="0">
                        <a:lnSpc>
                          <a:spcPct val="118000"/>
                        </a:lnSpc>
                      </a:pPr>
                      <a:endParaRPr lang="en-US" altLang="en-US" sz="1000"/>
                    </a:p>
                    <a:p>
                      <a:pPr algn="l" rtl="0" eaLnBrk="0">
                        <a:lnSpc>
                          <a:spcPct val="118000"/>
                        </a:lnSpc>
                      </a:pPr>
                      <a:endParaRPr lang="en-US" altLang="en-US" sz="1000"/>
                    </a:p>
                    <a:p>
                      <a:pPr algn="l" rtl="0" eaLnBrk="0">
                        <a:lnSpc>
                          <a:spcPct val="9000"/>
                        </a:lnSpc>
                      </a:pPr>
                      <a:endParaRPr lang="en-US" altLang="en-US" sz="100"/>
                    </a:p>
                    <a:p>
                      <a:pPr indent="12700" algn="l" rtl="0" eaLnBrk="0">
                        <a:lnSpc>
                          <a:spcPct val="92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宫颈小细胞</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神经内分泌</a:t>
                      </a:r>
                      <a:endParaRPr lang="en-US" altLang="en-US" sz="1200"/>
                    </a:p>
                  </a:txBody>
                  <a:tcPr marL="0" marR="0" marT="0" marB="0">
                    <a:lnL>
                      <a:noFill/>
                    </a:lnL>
                    <a:lnR>
                      <a:noFill/>
                    </a:lnR>
                    <a:lnT>
                      <a:noFill/>
                    </a:lnT>
                    <a:lnB>
                      <a:noFill/>
                    </a:lnB>
                  </a:tcPr>
                </a:tc>
                <a:tc>
                  <a:txBody>
                    <a:bodyPr vert="horz" wrap="square"/>
                    <a:lstStyle/>
                    <a:p>
                      <a:pPr algn="l" rtl="0" eaLnBrk="0">
                        <a:lnSpc>
                          <a:spcPct val="14000"/>
                        </a:lnSpc>
                      </a:pPr>
                      <a:endParaRPr lang="en-US" altLang="en-US" sz="100"/>
                    </a:p>
                    <a:p>
                      <a:pPr marL="915035" indent="25400" algn="l" rtl="0" eaLnBrk="0">
                        <a:lnSpc>
                          <a:spcPct val="121000"/>
                        </a:lnSpc>
                        <a:tabLst>
                          <a:tab pos="2293620"/>
                        </a:tabLst>
                      </a:pPr>
                      <a:r>
                        <a:rPr sz="1100" kern="0" spc="-30">
                          <a:solidFill>
                            <a:srgbClr val="000000">
                              <a:alpha val="100000"/>
                            </a:srgbClr>
                          </a:solidFill>
                          <a:latin typeface="Arial"/>
                          <a:ea typeface="Arial"/>
                          <a:cs typeface="Arial"/>
                        </a:rPr>
                        <a:t>IVB</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期</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100" strike="sngStrike"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80">
                          <a:solidFill>
                            <a:srgbClr val="000000">
                              <a:alpha val="100000"/>
                            </a:srgbClr>
                          </a:solidFill>
                          <a:latin typeface="黑体" panose="02010609060101010101" charset="-122"/>
                          <a:ea typeface="黑体" panose="02010609060101010101" charset="-122"/>
                          <a:cs typeface="黑体" panose="02010609060101010101" charset="-122"/>
                        </a:rPr>
                        <a:t>单纯(筋膜外)</a:t>
                      </a:r>
                      <a:endParaRPr lang="en-US" altLang="en-US" sz="1200"/>
                    </a:p>
                    <a:p>
                      <a:pPr marL="909320" algn="l" rtl="0" eaLnBrk="0">
                        <a:lnSpc>
                          <a:spcPct val="96000"/>
                        </a:lnSpc>
                        <a:spcBef>
                          <a:spcPts val="80"/>
                        </a:spcBef>
                        <a:tabLst>
                          <a:tab pos="2331085"/>
                        </a:tabLst>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子宫切除术意</a:t>
                      </a:r>
                      <a:r>
                        <a:rPr sz="12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200" u="sng" kern="0" spc="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200"/>
                    </a:p>
                    <a:p>
                      <a:pPr marL="909320" algn="l" rtl="0" eaLnBrk="0">
                        <a:lnSpc>
                          <a:spcPct val="95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外发现浸润性</a:t>
                      </a:r>
                      <a:endParaRPr lang="en-US" altLang="en-US" sz="1200"/>
                    </a:p>
                  </a:txBody>
                  <a:tcPr marL="0" marR="0" marT="0" marB="0">
                    <a:lnL>
                      <a:noFill/>
                    </a:lnL>
                    <a:lnR>
                      <a:noFill/>
                    </a:lnR>
                    <a:lnT>
                      <a:noFill/>
                    </a:lnT>
                    <a:lnB>
                      <a:noFill/>
                    </a:lnB>
                  </a:tcPr>
                </a:tc>
                <a:tc>
                  <a:txBody>
                    <a:bodyPr vert="horz" wrap="square"/>
                    <a:lstStyle/>
                    <a:p>
                      <a:pPr algn="l" rtl="0" eaLnBrk="0">
                        <a:lnSpc>
                          <a:spcPct val="32000"/>
                        </a:lnSpc>
                      </a:pPr>
                      <a:endParaRPr lang="en-US" altLang="en-US" sz="100"/>
                    </a:p>
                    <a:p>
                      <a:pPr marL="27940" algn="l" rtl="0" eaLnBrk="0">
                        <a:lnSpc>
                          <a:spcPct val="95000"/>
                        </a:lnSpc>
                        <a:tabLst>
                          <a:tab pos="1329055"/>
                        </a:tabLst>
                      </a:pPr>
                      <a:r>
                        <a:rPr sz="12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见治疗 </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(CERV-12)</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endParaRPr lang="en-US" altLang="en-US" sz="1200"/>
                    </a:p>
                    <a:p>
                      <a:pPr algn="l" rtl="0" eaLnBrk="0">
                        <a:lnSpc>
                          <a:spcPct val="197000"/>
                        </a:lnSpc>
                      </a:pPr>
                      <a:endParaRPr lang="en-US" altLang="en-US" sz="1000"/>
                    </a:p>
                    <a:p>
                      <a:pPr marL="53340" algn="l" rtl="0" eaLnBrk="0">
                        <a:lnSpc>
                          <a:spcPct val="95000"/>
                        </a:lnSpc>
                        <a:spcBef>
                          <a:spcPts val="370"/>
                        </a:spcBef>
                        <a:tabLst>
                          <a:tab pos="1292225"/>
                        </a:tabLst>
                      </a:pPr>
                      <a:r>
                        <a:rPr sz="12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见治疗 </a:t>
                      </a:r>
                      <a:r>
                        <a:rPr sz="1200" u="sng" kern="0" spc="-2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(CERV-9)</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endParaRPr lang="en-US" altLang="en-US" sz="1200"/>
                    </a:p>
                    <a:p>
                      <a:pPr algn="l" rtl="0" eaLnBrk="0">
                        <a:lnSpc>
                          <a:spcPct val="105000"/>
                        </a:lnSpc>
                      </a:pPr>
                      <a:endParaRPr lang="en-US" altLang="en-US" sz="1000"/>
                    </a:p>
                    <a:p>
                      <a:pPr algn="l" rtl="0" eaLnBrk="0">
                        <a:lnSpc>
                          <a:spcPct val="102000"/>
                        </a:lnSpc>
                      </a:pPr>
                      <a:endParaRPr lang="en-US" altLang="en-US" sz="300"/>
                    </a:p>
                    <a:p>
                      <a:pPr algn="r" rtl="0" eaLnBrk="0">
                        <a:lnSpc>
                          <a:spcPct val="81000"/>
                        </a:lnSpc>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见附加检查 </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(CERV-13)</a:t>
                      </a:r>
                      <a:endParaRPr lang="en-US" altLang="en-US" sz="1200"/>
                    </a:p>
                  </a:txBody>
                  <a:tcPr marL="0" marR="0" marT="0" marB="0">
                    <a:lnL>
                      <a:noFill/>
                    </a:lnL>
                    <a:lnR>
                      <a:noFill/>
                    </a:lnR>
                    <a:lnT>
                      <a:noFill/>
                    </a:lnT>
                    <a:lnB>
                      <a:noFill/>
                    </a:lnB>
                  </a:tcPr>
                </a:tc>
              </a:tr>
            </a:tbl>
          </a:graphicData>
        </a:graphic>
      </p:graphicFrame>
      <p:sp>
        <p:nvSpPr>
          <p:cNvPr id="210" name="textbox 210"/>
          <p:cNvSpPr/>
          <p:nvPr/>
        </p:nvSpPr>
        <p:spPr>
          <a:xfrm>
            <a:off x="342910" y="1968278"/>
            <a:ext cx="1631950" cy="29425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8415"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·病史和体格检查</a:t>
            </a:r>
            <a:endParaRPr lang="en-US" altLang="en-US" sz="1200"/>
          </a:p>
          <a:p>
            <a:pPr marL="189230" indent="-158115" algn="l" rtl="0" eaLnBrk="0">
              <a:lnSpc>
                <a:spcPct val="98000"/>
              </a:lnSpc>
              <a:spcBef>
                <a:spcPts val="60"/>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 全血细胞计数(包括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血小板)</a:t>
            </a:r>
            <a:endParaRPr lang="en-US" altLang="en-US" sz="1200"/>
          </a:p>
          <a:p>
            <a:pPr marL="12700" indent="5715" algn="l" rtl="0" eaLnBrk="0">
              <a:lnSpc>
                <a:spcPct val="98000"/>
              </a:lnSpc>
              <a:spcBef>
                <a:spcPts val="105"/>
              </a:spcBef>
            </a:pPr>
            <a:r>
              <a:rPr sz="1200" kern="0" spc="-7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宫颈活检，病理复核</a:t>
            </a:r>
            <a:r>
              <a:rPr sz="1200" kern="0" spc="-70">
                <a:solidFill>
                  <a:srgbClr val="000000">
                    <a:alpha val="100000"/>
                  </a:srgbClr>
                </a:solidFill>
                <a:latin typeface="Times New Roman" panose="02020603050405020304"/>
                <a:ea typeface="Times New Roman" panose="02020603050405020304"/>
                <a:cs typeface="Times New Roman" panose="02020603050405020304"/>
              </a:rPr>
              <a:t>a</a:t>
            </a:r>
            <a:r>
              <a:rPr sz="1200" kern="0" spc="0">
                <a:solidFill>
                  <a:srgbClr val="000000">
                    <a:alpha val="100000"/>
                  </a:srgbClr>
                </a:solidFill>
                <a:latin typeface="Times New Roman" panose="02020603050405020304"/>
                <a:ea typeface="Times New Roman" panose="02020603050405020304"/>
                <a:cs typeface="Times New Roman" panose="02020603050405020304"/>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·根据指征行锥切活检</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·肝功能、肾功能检查 </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1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影像学检查。</a:t>
            </a:r>
            <a:endParaRPr lang="en-US" altLang="en-US" sz="1200"/>
          </a:p>
          <a:p>
            <a:pPr marL="31115" algn="l" rtl="0" eaLnBrk="0">
              <a:lnSpc>
                <a:spcPct val="95000"/>
              </a:lnSpc>
              <a:spcBef>
                <a:spcPts val="80"/>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 根据指征戒烟并进行</a:t>
            </a:r>
            <a:endParaRPr lang="en-US" altLang="en-US" sz="1200"/>
          </a:p>
          <a:p>
            <a:pPr marL="184150" indent="18415" algn="l" rtl="0" eaLnBrk="0">
              <a:lnSpc>
                <a:spcPct val="89000"/>
              </a:lnSpc>
              <a:spcBef>
                <a:spcPts val="170"/>
              </a:spcBef>
            </a:pPr>
            <a:r>
              <a:rPr sz="1200" kern="0" spc="60">
                <a:solidFill>
                  <a:srgbClr val="162BE5">
                    <a:alpha val="100000"/>
                  </a:srgbClr>
                </a:solidFill>
                <a:latin typeface="黑体" panose="02010609060101010101" charset="-122"/>
                <a:ea typeface="黑体" panose="02010609060101010101" charset="-122"/>
                <a:cs typeface="黑体" panose="02010609060101010101" charset="-122"/>
              </a:rPr>
              <a:t>干预咨询(</a:t>
            </a:r>
            <a:r>
              <a:rPr sz="1200" u="sng" kern="0" spc="6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参考</a:t>
            </a:r>
            <a:r>
              <a:rPr sz="12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NCCN</a:t>
            </a:r>
            <a:r>
              <a:rPr sz="1200" kern="0" spc="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162BE5">
                    <a:alpha val="100000"/>
                  </a:srgbClr>
                </a:solidFill>
                <a:latin typeface="黑体" panose="02010609060101010101" charset="-122"/>
                <a:ea typeface="黑体" panose="02010609060101010101" charset="-122"/>
                <a:cs typeface="黑体" panose="02010609060101010101" charset="-122"/>
              </a:rPr>
              <a:t>戒烟指南)</a:t>
            </a:r>
            <a:endParaRPr lang="en-US" altLang="en-US" sz="1200"/>
          </a:p>
          <a:p>
            <a:pPr marL="38100" algn="l" rtl="0" eaLnBrk="0">
              <a:lnSpc>
                <a:spcPts val="1615"/>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30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考虑行</a:t>
            </a:r>
            <a:r>
              <a:rPr sz="1200" kern="0" spc="-60">
                <a:solidFill>
                  <a:srgbClr val="000000">
                    <a:alpha val="100000"/>
                  </a:srgbClr>
                </a:solidFill>
                <a:latin typeface="Arial"/>
                <a:ea typeface="Arial"/>
                <a:cs typeface="Arial"/>
              </a:rPr>
              <a:t>HIV</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检测</a:t>
            </a:r>
            <a:r>
              <a:rPr sz="1200" kern="0" spc="-60">
                <a:solidFill>
                  <a:srgbClr val="000000">
                    <a:alpha val="100000"/>
                  </a:srgbClr>
                </a:solidFill>
                <a:latin typeface="Arial"/>
                <a:ea typeface="Arial"/>
                <a:cs typeface="Arial"/>
              </a:rPr>
              <a:t>d</a:t>
            </a:r>
            <a:endParaRPr lang="en-US" altLang="en-US" sz="1200"/>
          </a:p>
          <a:p>
            <a:pPr marL="201930" indent="-170815" algn="l" rtl="0" eaLnBrk="0">
              <a:lnSpc>
                <a:spcPct val="97000"/>
              </a:lnSpc>
              <a:spcBef>
                <a:spcPts val="10"/>
              </a:spcBef>
            </a:pPr>
            <a:r>
              <a:rPr sz="500" kern="0" spc="0" baseline="63000">
                <a:solidFill>
                  <a:srgbClr val="000000">
                    <a:alpha val="100000"/>
                  </a:srgbClr>
                </a:solidFill>
                <a:latin typeface="Times New Roman" panose="02020603050405020304"/>
                <a:ea typeface="Times New Roman" panose="02020603050405020304"/>
                <a:cs typeface="Times New Roman" panose="02020603050405020304"/>
              </a:rPr>
              <a:t>●</a:t>
            </a:r>
            <a:r>
              <a:rPr sz="300" kern="0" spc="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考虑麻醉下行膀胱镜</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检查/直肠镜检查。</a:t>
            </a:r>
            <a:endParaRPr lang="en-US" altLang="en-US" sz="1200"/>
          </a:p>
          <a:p>
            <a:pPr marL="279400" algn="l" rtl="0" eaLnBrk="0">
              <a:lnSpc>
                <a:spcPct val="91000"/>
              </a:lnSpc>
              <a:spcBef>
                <a:spcPts val="5"/>
              </a:spcBef>
            </a:pPr>
            <a:r>
              <a:rPr sz="1200" kern="0" spc="10">
                <a:solidFill>
                  <a:srgbClr val="000000">
                    <a:alpha val="100000"/>
                  </a:srgbClr>
                </a:solidFill>
                <a:latin typeface="Arial"/>
                <a:ea typeface="Arial"/>
                <a:cs typeface="Arial"/>
              </a:rPr>
              <a:t>(≥</a:t>
            </a:r>
            <a:r>
              <a:rPr sz="1200" kern="0" spc="0">
                <a:solidFill>
                  <a:srgbClr val="000000">
                    <a:alpha val="100000"/>
                  </a:srgbClr>
                </a:solidFill>
                <a:latin typeface="Arial"/>
                <a:ea typeface="Arial"/>
                <a:cs typeface="Arial"/>
              </a:rPr>
              <a:t>IB</a:t>
            </a:r>
            <a:r>
              <a:rPr sz="1200" kern="0" spc="10">
                <a:solidFill>
                  <a:srgbClr val="000000">
                    <a:alpha val="100000"/>
                  </a:srgbClr>
                </a:solidFill>
                <a:latin typeface="Arial"/>
                <a:ea typeface="Arial"/>
                <a:cs typeface="Arial"/>
              </a:rPr>
              <a:t>3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183515" indent="-152400" algn="l" rtl="0" eaLnBrk="0">
              <a:lnSpc>
                <a:spcPct val="96000"/>
              </a:lnSpc>
              <a:spcBef>
                <a:spcPts val="26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·考虑保留生育能力的</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方案</a:t>
            </a:r>
            <a:endParaRPr lang="en-US" altLang="en-US" sz="1200"/>
          </a:p>
        </p:txBody>
      </p:sp>
      <p:grpSp>
        <p:nvGrpSpPr>
          <p:cNvPr id="2" name="group 2"/>
          <p:cNvGrpSpPr/>
          <p:nvPr/>
        </p:nvGrpSpPr>
        <p:grpSpPr>
          <a:xfrm rot="21600000">
            <a:off x="254020" y="6248392"/>
            <a:ext cx="6711970" cy="425470"/>
            <a:chExt cx="6711970" cy="425470"/>
          </a:xfrm>
        </p:grpSpPr>
        <p:pic>
          <p:nvPicPr>
            <p:cNvPr id="212" name="picture 212"/>
            <p:cNvPicPr>
              <a:picLocks noChangeAspect="1"/>
            </p:cNvPicPr>
            <p:nvPr/>
          </p:nvPicPr>
          <p:blipFill>
            <a:blip r:embed="rId3"/>
            <a:stretch>
              <a:fillRect/>
            </a:stretch>
          </p:blipFill>
          <p:spPr>
            <a:xfrm rot="21600000">
              <a:off x="0" y="0"/>
              <a:ext cx="6711970" cy="425470"/>
            </a:xfrm>
            <a:prstGeom prst="rect">
              <a:avLst/>
            </a:prstGeom>
          </p:spPr>
        </p:pic>
        <p:sp>
          <p:nvSpPr>
            <p:cNvPr id="214" name="textbox 214"/>
            <p:cNvSpPr/>
            <p:nvPr/>
          </p:nvSpPr>
          <p:spPr>
            <a:xfrm>
              <a:off x="-12700" y="-12700"/>
              <a:ext cx="6737984" cy="467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en-US" altLang="en-US" sz="500"/>
            </a:p>
            <a:p>
              <a:pPr marL="127000" algn="l" rtl="0" eaLnBrk="0">
                <a:lnSpc>
                  <a:spcPct val="100000"/>
                </a:lnSpc>
                <a:spcBef>
                  <a:spcPct val="0"/>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9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900"/>
            </a:p>
            <a:p>
              <a:pPr marL="132715" algn="l" rtl="0" eaLnBrk="0">
                <a:lnSpc>
                  <a:spcPts val="129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900" kern="0" spc="3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认为任何癌症患者最好的处理方式是参与临床研究。尤其鼓励癌症患者参加临床</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试验。</a:t>
              </a:r>
              <a:endParaRPr lang="en-US" altLang="en-US" sz="1000"/>
            </a:p>
          </p:txBody>
        </p:sp>
      </p:grpSp>
      <p:sp>
        <p:nvSpPr>
          <p:cNvPr id="216" name="textbox 216"/>
          <p:cNvSpPr/>
          <p:nvPr/>
        </p:nvSpPr>
        <p:spPr>
          <a:xfrm>
            <a:off x="4413270" y="1053832"/>
            <a:ext cx="639444" cy="29756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临床分期</a:t>
            </a:r>
            <a:endParaRPr lang="en-US" altLang="en-US" sz="1200"/>
          </a:p>
          <a:p>
            <a:pPr algn="l" rtl="0" eaLnBrk="0">
              <a:lnSpc>
                <a:spcPct val="121000"/>
              </a:lnSpc>
            </a:pPr>
            <a:endParaRPr lang="en-US" altLang="en-US" sz="1000"/>
          </a:p>
          <a:p>
            <a:pPr marL="31115" algn="l" rtl="0" eaLnBrk="0">
              <a:lnSpc>
                <a:spcPct val="97000"/>
              </a:lnSpc>
              <a:spcBef>
                <a:spcPts val="370"/>
              </a:spcBef>
            </a:pPr>
            <a:r>
              <a:rPr sz="1200" kern="0" spc="-40">
                <a:solidFill>
                  <a:srgbClr val="000000">
                    <a:alpha val="100000"/>
                  </a:srgbClr>
                </a:solidFill>
                <a:latin typeface="Arial"/>
                <a:ea typeface="Arial"/>
                <a:cs typeface="Arial"/>
              </a:rPr>
              <a:t>IA1</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1115" algn="l" rtl="0" eaLnBrk="0">
              <a:lnSpc>
                <a:spcPct val="85000"/>
              </a:lnSpc>
              <a:spcBef>
                <a:spcPts val="1150"/>
              </a:spcBef>
            </a:pPr>
            <a:r>
              <a:rPr sz="1200" kern="0" spc="-40">
                <a:solidFill>
                  <a:srgbClr val="000000">
                    <a:alpha val="100000"/>
                  </a:srgbClr>
                </a:solidFill>
                <a:latin typeface="Arial"/>
                <a:ea typeface="Arial"/>
                <a:cs typeface="Arial"/>
              </a:rPr>
              <a:t>IA2</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18415" algn="l" rtl="0" eaLnBrk="0">
              <a:lnSpc>
                <a:spcPct val="100000"/>
              </a:lnSpc>
              <a:spcBef>
                <a:spcPts val="10"/>
              </a:spcBef>
            </a:pPr>
            <a:r>
              <a:rPr sz="1200" kern="0" spc="-40">
                <a:solidFill>
                  <a:srgbClr val="000000">
                    <a:alpha val="100000"/>
                  </a:srgbClr>
                </a:solidFill>
                <a:latin typeface="Arial"/>
                <a:ea typeface="Arial"/>
                <a:cs typeface="Arial"/>
              </a:rPr>
              <a:t>IB1</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1115" algn="l" rtl="0" eaLnBrk="0">
              <a:lnSpc>
                <a:spcPts val="1625"/>
              </a:lnSpc>
            </a:pPr>
            <a:r>
              <a:rPr sz="1200" kern="0" spc="-40">
                <a:solidFill>
                  <a:srgbClr val="000000">
                    <a:alpha val="100000"/>
                  </a:srgbClr>
                </a:solidFill>
                <a:latin typeface="Arial"/>
                <a:ea typeface="Arial"/>
                <a:cs typeface="Arial"/>
              </a:rPr>
              <a:t>IB2</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algn="l" rtl="0" eaLnBrk="0">
              <a:lnSpc>
                <a:spcPct val="128000"/>
              </a:lnSpc>
            </a:pPr>
            <a:endParaRPr lang="en-US" altLang="en-US" sz="1000"/>
          </a:p>
          <a:p>
            <a:pPr marL="18415" algn="l" rtl="0" eaLnBrk="0">
              <a:lnSpc>
                <a:spcPct val="97000"/>
              </a:lnSpc>
              <a:spcBef>
                <a:spcPts val="365"/>
              </a:spcBef>
            </a:pPr>
            <a:r>
              <a:rPr sz="1200" kern="0" spc="-30">
                <a:solidFill>
                  <a:srgbClr val="000000">
                    <a:alpha val="100000"/>
                  </a:srgbClr>
                </a:solidFill>
                <a:latin typeface="Arial"/>
                <a:ea typeface="Arial"/>
                <a:cs typeface="Arial"/>
              </a:rPr>
              <a:t>IIA1</a:t>
            </a:r>
            <a:r>
              <a:rPr sz="1200" kern="0" spc="-100">
                <a:solidFill>
                  <a:srgbClr val="000000">
                    <a:alpha val="100000"/>
                  </a:srgbClr>
                </a:solidFill>
                <a:latin typeface="Arial"/>
                <a:ea typeface="Arial"/>
                <a:cs typeface="Arial"/>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1115" algn="l" rtl="0" eaLnBrk="0">
              <a:lnSpc>
                <a:spcPct val="85000"/>
              </a:lnSpc>
              <a:spcBef>
                <a:spcPts val="1500"/>
              </a:spcBef>
            </a:pPr>
            <a:r>
              <a:rPr sz="1200" kern="0" spc="-40">
                <a:solidFill>
                  <a:srgbClr val="000000">
                    <a:alpha val="100000"/>
                  </a:srgbClr>
                </a:solidFill>
                <a:latin typeface="Arial"/>
                <a:ea typeface="Arial"/>
                <a:cs typeface="Arial"/>
              </a:rPr>
              <a:t>IB3</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8100" algn="l" rtl="0" eaLnBrk="0">
              <a:lnSpc>
                <a:spcPts val="1470"/>
              </a:lnSpc>
            </a:pP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I|A2</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algn="l" rtl="0" eaLnBrk="0">
              <a:lnSpc>
                <a:spcPct val="100000"/>
              </a:lnSpc>
            </a:pPr>
            <a:endParaRPr lang="en-US" altLang="en-US" sz="1000"/>
          </a:p>
          <a:p>
            <a:pPr marL="25400" algn="l" rtl="0" eaLnBrk="0">
              <a:lnSpc>
                <a:spcPct val="88000"/>
              </a:lnSpc>
              <a:spcBef>
                <a:spcPts val="365"/>
              </a:spcBef>
            </a:pPr>
            <a:r>
              <a:rPr sz="1200" kern="0" spc="-30">
                <a:solidFill>
                  <a:srgbClr val="000000">
                    <a:alpha val="100000"/>
                  </a:srgbClr>
                </a:solidFill>
                <a:latin typeface="Arial"/>
                <a:ea typeface="Arial"/>
                <a:cs typeface="Arial"/>
              </a:rPr>
              <a:t>lIB</a:t>
            </a:r>
            <a:r>
              <a:rPr sz="1200" kern="0" spc="60">
                <a:solidFill>
                  <a:srgbClr val="000000">
                    <a:alpha val="100000"/>
                  </a:srgbClr>
                </a:solidFill>
                <a:latin typeface="Arial"/>
                <a:ea typeface="Arial"/>
                <a:cs typeface="Arial"/>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8100" algn="l" rtl="0" eaLnBrk="0">
              <a:lnSpc>
                <a:spcPts val="1460"/>
              </a:lnSpc>
            </a:pPr>
            <a:r>
              <a:rPr sz="1200" kern="0" spc="-30">
                <a:solidFill>
                  <a:srgbClr val="000000">
                    <a:alpha val="100000"/>
                  </a:srgbClr>
                </a:solidFill>
                <a:latin typeface="Arial"/>
                <a:ea typeface="Arial"/>
                <a:cs typeface="Arial"/>
              </a:rPr>
              <a:t>I|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38100" algn="l" rtl="0" eaLnBrk="0">
              <a:lnSpc>
                <a:spcPts val="1385"/>
              </a:lnSpc>
            </a:pPr>
            <a:r>
              <a:rPr sz="1100" kern="0" spc="-40">
                <a:solidFill>
                  <a:srgbClr val="000000">
                    <a:alpha val="100000"/>
                  </a:srgbClr>
                </a:solidFill>
                <a:latin typeface="Arial"/>
                <a:ea typeface="Arial"/>
                <a:cs typeface="Arial"/>
              </a:rPr>
              <a:t>IVA</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p:txBody>
      </p:sp>
      <p:sp>
        <p:nvSpPr>
          <p:cNvPr id="218" name="textbox 218"/>
          <p:cNvSpPr/>
          <p:nvPr/>
        </p:nvSpPr>
        <p:spPr>
          <a:xfrm>
            <a:off x="342910" y="5910562"/>
            <a:ext cx="3476625" cy="363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8415" algn="l" rtl="0" eaLnBrk="0">
              <a:lnSpc>
                <a:spcPts val="1220"/>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治疗方案。</a:t>
            </a:r>
            <a:endParaRPr lang="en-US" altLang="en-US" sz="1000"/>
          </a:p>
          <a:p>
            <a:pPr marL="12700" algn="l" rtl="0" eaLnBrk="0">
              <a:lnSpc>
                <a:spcPct val="96000"/>
              </a:lnSpc>
              <a:spcBef>
                <a:spcPts val="175"/>
              </a:spcBef>
            </a:pPr>
            <a:r>
              <a:rPr sz="10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若怀疑膀胱/肠道受侵，需要行膀胱镜/直肠镜下活检。</a:t>
            </a:r>
            <a:endParaRPr lang="en-US" altLang="en-US" sz="1100"/>
          </a:p>
        </p:txBody>
      </p:sp>
      <p:graphicFrame>
        <p:nvGraphicFramePr>
          <p:cNvPr id="220" name="table 220"/>
          <p:cNvGraphicFramePr>
            <a:graphicFrameLocks noGrp="1"/>
          </p:cNvGraphicFramePr>
          <p:nvPr/>
        </p:nvGraphicFramePr>
        <p:xfrm>
          <a:off x="4311670" y="5461025"/>
          <a:ext cx="3599814" cy="291464"/>
        </p:xfrm>
        <a:graphic>
          <a:graphicData uri="http://schemas.openxmlformats.org/drawingml/2006/table">
            <a:tbl>
              <a:tblPr/>
              <a:tblGrid>
                <a:gridCol w="3599814"/>
              </a:tblGrid>
              <a:tr h="288289">
                <a:tc>
                  <a:txBody>
                    <a:bodyPr vert="horz" wrap="square"/>
                    <a:lstStyle/>
                    <a:p>
                      <a:pPr algn="l" rtl="0" eaLnBrk="0">
                        <a:lnSpc>
                          <a:spcPct val="107000"/>
                        </a:lnSpc>
                      </a:pPr>
                      <a:endParaRPr lang="en-US" altLang="en-US" sz="500"/>
                    </a:p>
                    <a:p>
                      <a:pPr marL="107315" algn="l" rtl="0" eaLnBrk="0">
                        <a:lnSpc>
                          <a:spcPct val="95000"/>
                        </a:lnSpc>
                        <a:spcBef>
                          <a:spcPts val="5"/>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指南中的所有分期均根据</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 2018</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版分期.(</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请见</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ST-1)</a:t>
                      </a:r>
                      <a:endParaRPr lang="en-US" altLang="en-US" sz="12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222" name="table 222"/>
          <p:cNvGraphicFramePr>
            <a:graphicFrameLocks noGrp="1"/>
          </p:cNvGraphicFramePr>
          <p:nvPr/>
        </p:nvGraphicFramePr>
        <p:xfrm>
          <a:off x="5168920" y="2641633"/>
          <a:ext cx="602615" cy="1097915"/>
        </p:xfrm>
        <a:graphic>
          <a:graphicData uri="http://schemas.openxmlformats.org/drawingml/2006/table">
            <a:tbl>
              <a:tblPr/>
              <a:tblGrid>
                <a:gridCol w="602615"/>
              </a:tblGrid>
              <a:tr h="466090">
                <a:tc>
                  <a:txBody>
                    <a:bodyPr vert="horz" wrap="square"/>
                    <a:lstStyle/>
                    <a:p>
                      <a:pPr algn="l" rtl="0" eaLnBrk="0">
                        <a:lnSpc>
                          <a:spcPct val="100000"/>
                        </a:lnSpc>
                      </a:pPr>
                      <a:endParaRPr lang="en-US" altLang="en-US" sz="1000"/>
                    </a:p>
                  </a:txBody>
                  <a:tcPr marL="0" marR="0" marT="0" marB="0">
                    <a:lnL>
                      <a:noFill/>
                    </a:lnL>
                    <a:lnR>
                      <a:noFill/>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631825">
                <a:tc>
                  <a:txBody>
                    <a:bodyPr vert="horz" wrap="square"/>
                    <a:lstStyle/>
                    <a:p>
                      <a:pPr algn="l" rtl="0" eaLnBrk="0">
                        <a:lnSpc>
                          <a:spcPct val="100000"/>
                        </a:lnSpc>
                      </a:pPr>
                      <a:endParaRPr lang="en-US" altLang="en-US" sz="1000"/>
                    </a:p>
                  </a:txBody>
                  <a:tcPr marL="0" marR="0" marT="0" marB="0">
                    <a:lnL>
                      <a:noFill/>
                    </a:lnL>
                    <a:lnR>
                      <a:noFill/>
                    </a:lnR>
                    <a:lnT w="317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226" name="textbox 226"/>
          <p:cNvSpPr/>
          <p:nvPr/>
        </p:nvSpPr>
        <p:spPr>
          <a:xfrm>
            <a:off x="2622509" y="1637608"/>
            <a:ext cx="925830" cy="5689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indent="12700" algn="l" rtl="0" eaLnBrk="0">
              <a:lnSpc>
                <a:spcPct val="102000"/>
              </a:lnSpc>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鳞状细胞癌、</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腺癌或腺鳞   癌</a:t>
            </a:r>
            <a:endParaRPr lang="en-US" altLang="en-US" sz="1200"/>
          </a:p>
        </p:txBody>
      </p:sp>
      <p:pic>
        <p:nvPicPr>
          <p:cNvPr id="228" name="picture 228"/>
          <p:cNvPicPr>
            <a:picLocks noChangeAspect="1"/>
          </p:cNvPicPr>
          <p:nvPr/>
        </p:nvPicPr>
        <p:blipFill>
          <a:blip r:embed="rId4"/>
          <a:stretch>
            <a:fillRect/>
          </a:stretch>
        </p:blipFill>
        <p:spPr>
          <a:xfrm rot="21600000">
            <a:off x="5149809" y="1809758"/>
            <a:ext cx="692200" cy="457222"/>
          </a:xfrm>
          <a:prstGeom prst="rect">
            <a:avLst/>
          </a:prstGeom>
        </p:spPr>
      </p:pic>
      <p:sp>
        <p:nvSpPr>
          <p:cNvPr id="232" name="textbox 232"/>
          <p:cNvSpPr/>
          <p:nvPr/>
        </p:nvSpPr>
        <p:spPr>
          <a:xfrm>
            <a:off x="342910" y="1054442"/>
            <a:ext cx="343534"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检查</a:t>
            </a:r>
            <a:endParaRPr lang="en-US" altLang="en-US" sz="1200"/>
          </a:p>
        </p:txBody>
      </p:sp>
      <p:sp>
        <p:nvSpPr>
          <p:cNvPr id="234" name="textbox 234"/>
          <p:cNvSpPr/>
          <p:nvPr/>
        </p:nvSpPr>
        <p:spPr>
          <a:xfrm>
            <a:off x="8210590" y="6537307"/>
            <a:ext cx="438784" cy="137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81000"/>
              </a:lnSpc>
            </a:pPr>
            <a:r>
              <a:rPr sz="900" kern="0" spc="-10">
                <a:solidFill>
                  <a:srgbClr val="000000">
                    <a:alpha val="100000"/>
                  </a:srgbClr>
                </a:solidFill>
                <a:latin typeface="Arial"/>
                <a:ea typeface="Arial"/>
                <a:cs typeface="Arial"/>
              </a:rPr>
              <a:t>CERV-1</a:t>
            </a:r>
            <a:endParaRPr lang="en-US" altLang="en-US" sz="900"/>
          </a:p>
        </p:txBody>
      </p:sp>
      <p:pic>
        <p:nvPicPr>
          <p:cNvPr id="236" name="picture 236"/>
          <p:cNvPicPr>
            <a:picLocks noChangeAspect="1"/>
          </p:cNvPicPr>
          <p:nvPr/>
        </p:nvPicPr>
        <p:blipFill>
          <a:blip r:embed="rId5"/>
          <a:stretch>
            <a:fillRect/>
          </a:stretch>
        </p:blipFill>
        <p:spPr>
          <a:xfrm rot="21600000">
            <a:off x="3606759" y="5146814"/>
            <a:ext cx="2266980" cy="8889"/>
          </a:xfrm>
          <a:prstGeom prst="rect">
            <a:avLst/>
          </a:prstGeom>
        </p:spPr>
      </p:pic>
      <p:sp>
        <p:nvSpPr>
          <p:cNvPr id="238" name="rect"/>
          <p:cNvSpPr/>
          <p:nvPr/>
        </p:nvSpPr>
        <p:spPr>
          <a:xfrm>
            <a:off x="5975329" y="5229385"/>
            <a:ext cx="160020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0" name="rect"/>
          <p:cNvSpPr/>
          <p:nvPr/>
        </p:nvSpPr>
        <p:spPr>
          <a:xfrm>
            <a:off x="514350" y="5419831"/>
            <a:ext cx="153674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custDataLst>
              <p:tags r:id="rId7"/>
            </p:custDataLst>
          </p:nvPr>
        </p:nvPicPr>
        <p:blipFill>
          <a:blip r:embed="rId6"/>
          <a:stretch>
            <a:fillRect/>
          </a:stretch>
        </p:blipFill>
        <p:spPr>
          <a:xfrm rot="21600000">
            <a:off x="342900" y="120632"/>
            <a:ext cx="666780" cy="692177"/>
          </a:xfrm>
          <a:prstGeom prst="rect">
            <a:avLst/>
          </a:prstGeom>
        </p:spPr>
      </p:pic>
      <p:sp>
        <p:nvSpPr>
          <p:cNvPr id="96" name="textbox 96"/>
          <p:cNvSpPr/>
          <p:nvPr>
            <p:custDataLst>
              <p:tags r:id="rId8"/>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9"/>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11"/>
            </p:custDataLst>
          </p:nvPr>
        </p:nvPicPr>
        <p:blipFill>
          <a:blip r:embed="rId10"/>
          <a:stretch>
            <a:fillRect/>
          </a:stretch>
        </p:blipFill>
        <p:spPr>
          <a:xfrm rot="21600000">
            <a:off x="336590" y="889002"/>
            <a:ext cx="8470820" cy="12687"/>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42" name="table 242"/>
          <p:cNvGraphicFramePr>
            <a:graphicFrameLocks noGrp="1"/>
          </p:cNvGraphicFramePr>
          <p:nvPr/>
        </p:nvGraphicFramePr>
        <p:xfrm>
          <a:off x="2635209" y="999499"/>
          <a:ext cx="6210300" cy="2680335"/>
        </p:xfrm>
        <a:graphic>
          <a:graphicData uri="http://schemas.openxmlformats.org/drawingml/2006/table">
            <a:tbl>
              <a:tblPr/>
              <a:tblGrid>
                <a:gridCol w="3401695"/>
                <a:gridCol w="2808605"/>
              </a:tblGrid>
              <a:tr h="2680335">
                <a:tc>
                  <a:txBody>
                    <a:bodyPr vert="horz" wrap="square"/>
                    <a:lstStyle/>
                    <a:p>
                      <a:pPr algn="l" rtl="0" eaLnBrk="0">
                        <a:lnSpc>
                          <a:spcPct val="7000"/>
                        </a:lnSpc>
                      </a:pPr>
                      <a:endParaRPr lang="en-US" altLang="en-US" sz="100"/>
                    </a:p>
                    <a:p>
                      <a:pPr marL="450850" algn="l" rtl="0" eaLnBrk="0">
                        <a:lnSpc>
                          <a:spcPct val="91000"/>
                        </a:lnSpc>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初级治疗(保留生育能力)</a:t>
                      </a:r>
                      <a:r>
                        <a:rPr sz="1200" kern="0" spc="2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Times New Roman" panose="02020603050405020304"/>
                          <a:ea typeface="Times New Roman" panose="02020603050405020304"/>
                          <a:cs typeface="Times New Roman" panose="02020603050405020304"/>
                        </a:rPr>
                        <a:t>h,i</a:t>
                      </a:r>
                      <a:endParaRPr lang="en-US" altLang="en-US" sz="1200"/>
                    </a:p>
                    <a:p>
                      <a:pPr marL="6350" algn="l" rtl="0" eaLnBrk="0">
                        <a:lnSpc>
                          <a:spcPct val="94000"/>
                        </a:lnSpc>
                        <a:spcBef>
                          <a:spcPts val="1075"/>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切缘阴性</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jW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的锥切活检</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K</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endParaRPr lang="en-US" altLang="en-US" sz="1200"/>
                    </a:p>
                    <a:p>
                      <a:pPr marL="94615" indent="-5715" algn="l" rtl="0" eaLnBrk="0">
                        <a:lnSpc>
                          <a:spcPct val="100000"/>
                        </a:lnSpc>
                        <a:spcBef>
                          <a:spcPts val="65"/>
                        </a:spcBef>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(最好是完整标本，且至少3</a:t>
                      </a:r>
                      <a:r>
                        <a:rPr sz="1200" kern="0" spc="-30">
                          <a:solidFill>
                            <a:srgbClr val="000000">
                              <a:alpha val="100000"/>
                            </a:srgbClr>
                          </a:solidFill>
                          <a:latin typeface="Times New Roman" panose="02020603050405020304"/>
                          <a:ea typeface="Times New Roman" panose="02020603050405020304"/>
                          <a:cs typeface="Times New Roman" panose="02020603050405020304"/>
                        </a:rPr>
                        <a:t>mm</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的阴性切缘*)</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(如果切缘阳性，再次锥切</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或行宫颈切除术)</a:t>
                      </a:r>
                      <a:endParaRPr lang="en-US" altLang="en-US" sz="1200"/>
                    </a:p>
                    <a:p>
                      <a:pPr algn="l" rtl="0" eaLnBrk="0">
                        <a:lnSpc>
                          <a:spcPct val="109000"/>
                        </a:lnSpc>
                      </a:pPr>
                      <a:endParaRPr lang="en-US" altLang="en-US" sz="1000"/>
                    </a:p>
                    <a:p>
                      <a:pPr marL="12700" algn="l" rtl="0" eaLnBrk="0">
                        <a:lnSpc>
                          <a:spcPct val="85000"/>
                        </a:lnSpc>
                        <a:spcBef>
                          <a:spcPts val="37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根治性宫颈切除术</a:t>
                      </a:r>
                      <a:endParaRPr lang="en-US" altLang="en-US" sz="1200"/>
                    </a:p>
                    <a:p>
                      <a:pPr algn="l" rtl="0" eaLnBrk="0">
                        <a:lnSpc>
                          <a:spcPts val="161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+盆腔淋巴结切除术</a:t>
                      </a:r>
                      <a:endParaRPr lang="en-US" altLang="en-US" sz="1200"/>
                    </a:p>
                    <a:p>
                      <a:pPr marL="101600" algn="l" rtl="0" eaLnBrk="0">
                        <a:lnSpc>
                          <a:spcPct val="85000"/>
                        </a:lnSpc>
                        <a:spcBef>
                          <a:spcPts val="30"/>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(考虑行前哨淋巴结</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显影)</a:t>
                      </a:r>
                      <a:r>
                        <a:rPr sz="1200" kern="0" spc="-27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a:t>
                      </a:r>
                      <a:endParaRPr lang="en-US" altLang="en-US" sz="1200"/>
                    </a:p>
                    <a:p>
                      <a:pPr marL="12700" algn="l" rtl="0" eaLnBrk="0">
                        <a:lnSpc>
                          <a:spcPts val="1485"/>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2700" algn="l" rtl="0" eaLnBrk="0">
                        <a:lnSpc>
                          <a:spcPct val="98000"/>
                        </a:lnSpc>
                        <a:spcBef>
                          <a:spcPts val="23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切缘阴性</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K</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的锥切活检</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(最好是完整标本，且至少</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3mm</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的阴性切缘</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k)</a:t>
                      </a:r>
                      <a:endParaRPr lang="en-US" altLang="en-US" sz="1200"/>
                    </a:p>
                    <a:p>
                      <a:pPr marL="6350" indent="95250" algn="l" rtl="0" eaLnBrk="0">
                        <a:lnSpc>
                          <a:spcPct val="97000"/>
                        </a:lnSpc>
                        <a:spcBef>
                          <a:spcPts val="6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(如果切缘阳性，再次锥切活检或行宫颈切</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除术)</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+盆腔淋巴结切除术</a:t>
                      </a:r>
                      <a:endParaRPr lang="en-US" altLang="en-US" sz="1200"/>
                    </a:p>
                    <a:p>
                      <a:pPr marL="101600" algn="l" rtl="0" eaLnBrk="0">
                        <a:lnSpc>
                          <a:spcPct val="81000"/>
                        </a:lnSpc>
                        <a:spcBef>
                          <a:spcPts val="3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(考虑行</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显影)</a:t>
                      </a:r>
                      <a:r>
                        <a:rPr sz="1200" kern="0" spc="-27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a:t>
                      </a:r>
                      <a:endParaRPr lang="en-US" altLang="en-US" sz="1200"/>
                    </a:p>
                  </a:txBody>
                  <a:tcPr marL="0" marR="0" marT="0" marB="0">
                    <a:lnL>
                      <a:noFill/>
                    </a:lnL>
                    <a:lnR>
                      <a:noFill/>
                    </a:lnR>
                    <a:lnT>
                      <a:noFill/>
                    </a:lnT>
                    <a:lnB>
                      <a:noFill/>
                    </a:lnB>
                  </a:tcPr>
                </a:tc>
                <a:tc>
                  <a:txBody>
                    <a:bodyPr vert="horz" wrap="square"/>
                    <a:lstStyle/>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marL="1290955" algn="l" rtl="0" eaLnBrk="0">
                        <a:lnSpc>
                          <a:spcPct val="91000"/>
                        </a:lnSpc>
                        <a:spcBef>
                          <a:spcPts val="5"/>
                        </a:spcBef>
                        <a:tabLst>
                          <a:tab pos="2807970"/>
                        </a:tabLst>
                      </a:pPr>
                      <a:r>
                        <a:rPr sz="1200" u="sng" kern="0" spc="-5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见手术结果</a:t>
                      </a:r>
                      <a:r>
                        <a:rPr sz="1200" u="sng" kern="0" spc="-8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50">
                          <a:solidFill>
                            <a:srgbClr val="162BE5">
                              <a:alpha val="100000"/>
                            </a:srgbClr>
                          </a:solidFill>
                          <a:uFill>
                            <a:solidFill>
                              <a:srgbClr val="000000"/>
                            </a:solidFill>
                          </a:uFill>
                          <a:latin typeface="Arial"/>
                          <a:ea typeface="Arial"/>
                          <a:cs typeface="Arial"/>
                        </a:rPr>
                        <a:t>(CERV-5)</a:t>
                      </a:r>
                      <a:r>
                        <a:rPr sz="1200" u="sng" kern="0" spc="0">
                          <a:solidFill>
                            <a:srgbClr val="162BE5">
                              <a:alpha val="100000"/>
                            </a:srgbClr>
                          </a:solidFill>
                          <a:uFill>
                            <a:solidFill>
                              <a:srgbClr val="000000"/>
                            </a:solidFill>
                          </a:uFill>
                          <a:latin typeface="Arial"/>
                          <a:ea typeface="Arial"/>
                          <a:cs typeface="Arial"/>
                        </a:rPr>
                        <a:t>	</a:t>
                      </a:r>
                      <a:endParaRPr lang="en-US" altLang="en-US" sz="1200"/>
                    </a:p>
                  </a:txBody>
                  <a:tcPr marL="0" marR="0" marT="0" marB="0">
                    <a:lnL>
                      <a:noFill/>
                    </a:lnL>
                    <a:lnR>
                      <a:noFill/>
                    </a:lnR>
                    <a:lnT>
                      <a:noFill/>
                    </a:lnT>
                    <a:lnB>
                      <a:noFill/>
                    </a:lnB>
                  </a:tcPr>
                </a:tc>
              </a:tr>
            </a:tbl>
          </a:graphicData>
        </a:graphic>
      </p:graphicFrame>
      <p:sp>
        <p:nvSpPr>
          <p:cNvPr id="244" name="textbox 244"/>
          <p:cNvSpPr/>
          <p:nvPr/>
        </p:nvSpPr>
        <p:spPr>
          <a:xfrm>
            <a:off x="342910" y="4709937"/>
            <a:ext cx="8417559" cy="1964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期保留生育能力手术多数应用在肿瘤≤2</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的患者</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。小细胞神经内分泌癌(既往患有)和胃型腺癌被认为不适用此种手术。</a:t>
            </a:r>
            <a:endParaRPr lang="en-US" altLang="en-US" sz="1100"/>
          </a:p>
          <a:p>
            <a:pPr marL="18415" algn="l" rtl="0" eaLnBrk="0">
              <a:lnSpc>
                <a:spcPct val="85000"/>
              </a:lnSpc>
              <a:spcBef>
                <a:spcPts val="70"/>
              </a:spcBef>
            </a:pPr>
            <a:r>
              <a:rPr sz="1000" kern="0" spc="-2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g.</a:t>
            </a:r>
            <a:r>
              <a:rPr sz="1100" kern="0" spc="-20">
                <a:solidFill>
                  <a:srgbClr val="162BE5">
                    <a:alpha val="100000"/>
                  </a:srgbClr>
                </a:solidFill>
                <a:latin typeface="黑体" panose="02010609060101010101" charset="-122"/>
                <a:ea typeface="黑体" panose="02010609060101010101" charset="-122"/>
                <a:cs typeface="黑体" panose="02010609060101010101" charset="-122"/>
              </a:rPr>
              <a:t>见评估和手术分期原则</a:t>
            </a:r>
            <a:r>
              <a:rPr sz="11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(CERV-C)。</a:t>
            </a:r>
            <a:endParaRPr lang="en-US" altLang="en-US" sz="1100"/>
          </a:p>
          <a:p>
            <a:pPr algn="l" rtl="0" eaLnBrk="0">
              <a:lnSpc>
                <a:spcPct val="104000"/>
              </a:lnSpc>
            </a:pPr>
            <a:endParaRPr lang="en-US" altLang="en-US" sz="1000"/>
          </a:p>
          <a:p>
            <a:pPr algn="l" rtl="0" eaLnBrk="0">
              <a:lnSpc>
                <a:spcPct val="105000"/>
              </a:lnSpc>
            </a:pPr>
            <a:endParaRPr lang="en-US" altLang="en-US" sz="1000"/>
          </a:p>
          <a:p>
            <a:pPr marL="50800" algn="l" rtl="0" eaLnBrk="0">
              <a:lnSpc>
                <a:spcPct val="95000"/>
              </a:lnSpc>
              <a:spcBef>
                <a:spcPts val="340"/>
              </a:spcBef>
            </a:pPr>
            <a:r>
              <a:rPr sz="1000" kern="0" spc="-10">
                <a:solidFill>
                  <a:srgbClr val="000000">
                    <a:alpha val="100000"/>
                  </a:srgbClr>
                </a:solidFill>
                <a:latin typeface="Arial"/>
                <a:ea typeface="Arial"/>
                <a:cs typeface="Arial"/>
              </a:rPr>
              <a:t>i.</a:t>
            </a:r>
            <a:r>
              <a:rPr sz="1000" kern="0" spc="150">
                <a:solidFill>
                  <a:srgbClr val="000000">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建议请生殖内分泌专家会诊</a:t>
            </a:r>
            <a:endParaRPr lang="en-US" altLang="en-US" sz="1100"/>
          </a:p>
          <a:p>
            <a:pPr marL="24765" indent="-6350" algn="l" rtl="0" eaLnBrk="0">
              <a:lnSpc>
                <a:spcPct val="97000"/>
              </a:lnSpc>
              <a:spcBef>
                <a:spcPts val="5"/>
              </a:spcBef>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冷刀锥切术</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CKC</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4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是首选的诊断切除方法，环形电刀切除术</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LEEP</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2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只要可获</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得充分的切缘和适宜的定位也可选择。应根据临床需要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加做宫颈搔刮术 </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(ECC)。</a:t>
            </a:r>
            <a:endParaRPr lang="en-US" altLang="en-US" sz="1100"/>
          </a:p>
          <a:p>
            <a:pPr marL="38100" algn="l" rtl="0" eaLnBrk="0">
              <a:lnSpc>
                <a:spcPct val="85000"/>
              </a:lnSpc>
              <a:spcBef>
                <a:spcPts val="125"/>
              </a:spcBef>
            </a:pPr>
            <a:r>
              <a:rPr sz="10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k.</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应保证切缘无浸润性病变或组织学高级别鳞状细胞上皮内病变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(HSI</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a:t>
            </a:r>
            <a:endParaRPr lang="en-US" altLang="en-US" sz="1100"/>
          </a:p>
          <a:p>
            <a:pPr marL="50800" algn="l" rtl="0" eaLnBrk="0">
              <a:lnSpc>
                <a:spcPts val="1560"/>
              </a:lnSpc>
            </a:pP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1.SLN</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显影在肿瘤&lt;2</a:t>
            </a: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的患者</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中可以获得最佳的检测率和显影结果。</a:t>
            </a:r>
            <a:endParaRPr lang="en-US" altLang="en-US" sz="1200"/>
          </a:p>
          <a:p>
            <a:pPr algn="l" rtl="0" eaLnBrk="0">
              <a:lnSpc>
                <a:spcPct val="161000"/>
              </a:lnSpc>
            </a:pPr>
            <a:endParaRPr lang="en-US" altLang="en-US" sz="1000"/>
          </a:p>
          <a:p>
            <a:pPr algn="l" rtl="0" eaLnBrk="0">
              <a:lnSpc>
                <a:spcPct val="139000"/>
              </a:lnSpc>
            </a:pPr>
            <a:endParaRPr lang="en-US" altLang="en-US" sz="200"/>
          </a:p>
          <a:p>
            <a:pPr algn="r" rtl="0" eaLnBrk="0">
              <a:lnSpc>
                <a:spcPct val="81000"/>
              </a:lnSpc>
              <a:spcBef>
                <a:spcPct val="0"/>
              </a:spcBef>
            </a:pPr>
            <a:r>
              <a:rPr sz="1100" kern="0" spc="-20">
                <a:solidFill>
                  <a:srgbClr val="000000">
                    <a:alpha val="100000"/>
                  </a:srgbClr>
                </a:solidFill>
                <a:latin typeface="Arial"/>
                <a:ea typeface="Arial"/>
                <a:cs typeface="Arial"/>
              </a:rPr>
              <a:t>CERV-2</a:t>
            </a:r>
            <a:endParaRPr lang="en-US" altLang="en-US" sz="1100"/>
          </a:p>
        </p:txBody>
      </p:sp>
      <p:sp>
        <p:nvSpPr>
          <p:cNvPr id="246" name="textbox 246"/>
          <p:cNvSpPr/>
          <p:nvPr/>
        </p:nvSpPr>
        <p:spPr>
          <a:xfrm>
            <a:off x="355620" y="990327"/>
            <a:ext cx="2025650" cy="32683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8415" algn="l" rtl="0" eaLnBrk="0">
              <a:lnSpc>
                <a:spcPct val="96000"/>
              </a:lnSpc>
            </a:pPr>
            <a:r>
              <a:rPr sz="1200" kern="0" spc="-90">
                <a:solidFill>
                  <a:srgbClr val="000000">
                    <a:alpha val="100000"/>
                  </a:srgbClr>
                </a:solidFill>
                <a:latin typeface="黑体" panose="02010609060101010101" charset="-122"/>
                <a:ea typeface="黑体" panose="02010609060101010101" charset="-122"/>
                <a:cs typeface="黑体" panose="02010609060101010101" charset="-122"/>
              </a:rPr>
              <a:t>临床分期 ·</a:t>
            </a:r>
            <a:endParaRPr lang="en-US" altLang="en-US" sz="1200"/>
          </a:p>
          <a:p>
            <a:pPr algn="l" rtl="0" eaLnBrk="0">
              <a:lnSpc>
                <a:spcPct val="104000"/>
              </a:lnSpc>
            </a:pPr>
            <a:endParaRPr lang="en-US" altLang="en-US" sz="1000"/>
          </a:p>
          <a:p>
            <a:pPr marL="31115" algn="l" rtl="0" eaLnBrk="0">
              <a:lnSpc>
                <a:spcPct val="86000"/>
              </a:lnSpc>
              <a:spcBef>
                <a:spcPts val="365"/>
              </a:spcBef>
              <a:tabLst>
                <a:tab pos="1960880"/>
              </a:tabLst>
            </a:pP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IA1</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期无淋巴脉管</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200" u="sng" kern="0" spc="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200"/>
          </a:p>
          <a:p>
            <a:pPr marL="25400" algn="l" rtl="0" eaLnBrk="0">
              <a:lnSpc>
                <a:spcPct val="91000"/>
              </a:lnSpc>
              <a:spcBef>
                <a:spcPts val="9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间隙浸润</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Arial"/>
                <a:ea typeface="Arial"/>
                <a:cs typeface="Arial"/>
              </a:rPr>
              <a:t>(LVSI)</a:t>
            </a:r>
            <a:endParaRPr lang="en-US" altLang="en-US" sz="1200"/>
          </a:p>
          <a:p>
            <a:pPr algn="l" rtl="0" eaLnBrk="0">
              <a:lnSpc>
                <a:spcPct val="124000"/>
              </a:lnSpc>
            </a:pPr>
            <a:endParaRPr lang="en-US" altLang="en-US" sz="1000"/>
          </a:p>
          <a:p>
            <a:pPr algn="l" rtl="0" eaLnBrk="0">
              <a:lnSpc>
                <a:spcPct val="124000"/>
              </a:lnSpc>
            </a:pPr>
            <a:endParaRPr lang="en-US" altLang="en-US" sz="1000"/>
          </a:p>
          <a:p>
            <a:pPr algn="l" rtl="0" eaLnBrk="0">
              <a:lnSpc>
                <a:spcPct val="124000"/>
              </a:lnSpc>
            </a:pPr>
            <a:endParaRPr lang="en-US" altLang="en-US" sz="1000"/>
          </a:p>
          <a:p>
            <a:pPr algn="l" rtl="0" eaLnBrk="0">
              <a:lnSpc>
                <a:spcPct val="124000"/>
              </a:lnSpc>
            </a:pPr>
            <a:endParaRPr lang="en-US" altLang="en-US" sz="1000"/>
          </a:p>
          <a:p>
            <a:pPr marL="38100" algn="l" rtl="0" eaLnBrk="0">
              <a:lnSpc>
                <a:spcPct val="96000"/>
              </a:lnSpc>
              <a:spcBef>
                <a:spcPts val="365"/>
              </a:spcBef>
            </a:pPr>
            <a:r>
              <a:rPr sz="1200" kern="0" spc="-50">
                <a:solidFill>
                  <a:srgbClr val="000000">
                    <a:alpha val="100000"/>
                  </a:srgbClr>
                </a:solidFill>
                <a:latin typeface="Arial"/>
                <a:ea typeface="Arial"/>
                <a:cs typeface="Arial"/>
              </a:rPr>
              <a:t>IA1</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期伴</a:t>
            </a:r>
            <a:r>
              <a:rPr sz="1200" kern="0" spc="-50">
                <a:solidFill>
                  <a:srgbClr val="000000">
                    <a:alpha val="100000"/>
                  </a:srgbClr>
                </a:solidFill>
                <a:latin typeface="Arial"/>
                <a:ea typeface="Arial"/>
                <a:cs typeface="Arial"/>
              </a:rPr>
              <a:t>LVS</a:t>
            </a:r>
            <a:endParaRPr lang="en-US" altLang="en-US" sz="1200"/>
          </a:p>
          <a:p>
            <a:pPr marL="12700" algn="l" rtl="0" eaLnBrk="0">
              <a:lnSpc>
                <a:spcPct val="97000"/>
              </a:lnSpc>
              <a:spcBef>
                <a:spcPts val="90"/>
              </a:spcBef>
              <a:tabLst>
                <a:tab pos="2012950"/>
              </a:tabLst>
            </a:pPr>
            <a:r>
              <a:rPr sz="1200" kern="0" spc="-70">
                <a:solidFill>
                  <a:srgbClr val="000000">
                    <a:alpha val="100000"/>
                  </a:srgbClr>
                </a:solidFill>
                <a:latin typeface="黑体" panose="02010609060101010101" charset="-122"/>
                <a:ea typeface="黑体" panose="02010609060101010101" charset="-122"/>
                <a:cs typeface="黑体" panose="02010609060101010101" charset="-122"/>
              </a:rPr>
              <a:t>和</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strike="sngStrike" kern="0" spc="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200"/>
          </a:p>
          <a:p>
            <a:pPr marL="31115" algn="l" rtl="0" eaLnBrk="0">
              <a:lnSpc>
                <a:spcPct val="97000"/>
              </a:lnSpc>
              <a:spcBef>
                <a:spcPts val="85"/>
              </a:spcBef>
            </a:pPr>
            <a:r>
              <a:rPr sz="1200" kern="0" spc="-40">
                <a:solidFill>
                  <a:srgbClr val="000000">
                    <a:alpha val="100000"/>
                  </a:srgbClr>
                </a:solidFill>
                <a:latin typeface="Arial"/>
                <a:ea typeface="Arial"/>
                <a:cs typeface="Arial"/>
              </a:rPr>
              <a:t>IA2</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algn="l" rtl="0" eaLnBrk="0">
              <a:lnSpc>
                <a:spcPct val="104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marL="31115" algn="l" rtl="0" eaLnBrk="0">
              <a:lnSpc>
                <a:spcPct val="87000"/>
              </a:lnSpc>
              <a:spcBef>
                <a:spcPts val="370"/>
              </a:spcBef>
            </a:pPr>
            <a:r>
              <a:rPr sz="1200" kern="0" spc="-40">
                <a:solidFill>
                  <a:srgbClr val="000000">
                    <a:alpha val="100000"/>
                  </a:srgbClr>
                </a:solidFill>
                <a:latin typeface="Arial"/>
                <a:ea typeface="Arial"/>
                <a:cs typeface="Arial"/>
              </a:rPr>
              <a:t>IB1</a:t>
            </a: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期</a:t>
            </a:r>
            <a:r>
              <a:rPr sz="1200" kern="0" spc="-40">
                <a:solidFill>
                  <a:srgbClr val="000000">
                    <a:alpha val="100000"/>
                  </a:srgbClr>
                </a:solidFill>
                <a:latin typeface="Arial"/>
                <a:ea typeface="Arial"/>
                <a:cs typeface="Arial"/>
              </a:rPr>
              <a:t>f</a:t>
            </a:r>
            <a:endParaRPr lang="en-US" altLang="en-US" sz="1200"/>
          </a:p>
          <a:p>
            <a:pPr marL="18415" algn="l" rtl="0" eaLnBrk="0">
              <a:lnSpc>
                <a:spcPct val="91000"/>
              </a:lnSpc>
              <a:spcBef>
                <a:spcPts val="10"/>
              </a:spcBef>
              <a:tabLst>
                <a:tab pos="1960880"/>
              </a:tabLst>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选择性|</a:t>
            </a:r>
            <a:r>
              <a:rPr sz="1200" kern="0" spc="-20">
                <a:solidFill>
                  <a:srgbClr val="000000">
                    <a:alpha val="100000"/>
                  </a:srgbClr>
                </a:solidFill>
                <a:latin typeface="Times New Roman" panose="02020603050405020304"/>
                <a:ea typeface="Times New Roman" panose="02020603050405020304"/>
                <a:cs typeface="Times New Roman" panose="02020603050405020304"/>
              </a:rPr>
              <a:t>B2</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期</a:t>
            </a:r>
            <a:r>
              <a:rPr sz="1200" kern="0" spc="-20">
                <a:solidFill>
                  <a:srgbClr val="000000">
                    <a:alpha val="100000"/>
                  </a:srgbClr>
                </a:solidFill>
                <a:latin typeface="Times New Roman" panose="02020603050405020304"/>
                <a:ea typeface="Times New Roman" panose="02020603050405020304"/>
                <a:cs typeface="Times New Roman" panose="02020603050405020304"/>
              </a:rPr>
              <a:t>f,g       </a:t>
            </a:r>
            <a:r>
              <a:rPr sz="1200" kern="0" spc="-30">
                <a:solidFill>
                  <a:srgbClr val="000000">
                    <a:alpha val="100000"/>
                  </a:srgbClr>
                </a:solidFill>
                <a:latin typeface="Times New Roman" panose="02020603050405020304"/>
                <a:ea typeface="Times New Roman" panose="02020603050405020304"/>
                <a:cs typeface="Times New Roman" panose="02020603050405020304"/>
              </a:rPr>
              <a:t>    </a:t>
            </a:r>
            <a:r>
              <a:rPr sz="1200" strike="sngStrike" kern="0" spc="0">
                <a:solidFill>
                  <a:srgbClr val="000000">
                    <a:alpha val="100000"/>
                  </a:srgbClr>
                </a:solidFill>
                <a:latin typeface="Times New Roman" panose="02020603050405020304"/>
                <a:ea typeface="Times New Roman" panose="02020603050405020304"/>
                <a:cs typeface="Times New Roman" panose="02020603050405020304"/>
              </a:rPr>
              <a:t>	</a:t>
            </a:r>
            <a:endParaRPr lang="en-US" altLang="en-US" sz="1200"/>
          </a:p>
        </p:txBody>
      </p:sp>
      <p:pic>
        <p:nvPicPr>
          <p:cNvPr id="248" name="picture 248"/>
          <p:cNvPicPr>
            <a:picLocks noChangeAspect="1"/>
          </p:cNvPicPr>
          <p:nvPr/>
        </p:nvPicPr>
        <p:blipFill>
          <a:blip r:embed="rId2"/>
          <a:stretch>
            <a:fillRect/>
          </a:stretch>
        </p:blipFill>
        <p:spPr>
          <a:xfrm rot="21600000">
            <a:off x="514350" y="5032492"/>
            <a:ext cx="2095530" cy="8889"/>
          </a:xfrm>
          <a:prstGeom prst="rect">
            <a:avLst/>
          </a:prstGeom>
        </p:spPr>
      </p:pic>
      <p:sp>
        <p:nvSpPr>
          <p:cNvPr id="250" name="textbox 250"/>
          <p:cNvSpPr/>
          <p:nvPr/>
        </p:nvSpPr>
        <p:spPr>
          <a:xfrm>
            <a:off x="361929" y="5002250"/>
            <a:ext cx="8534400" cy="384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9050" indent="-6350" algn="l" rtl="0" eaLnBrk="0">
              <a:lnSpc>
                <a:spcPct val="102000"/>
              </a:lnSpc>
            </a:pPr>
            <a:r>
              <a:rPr sz="1100" kern="0" spc="-10">
                <a:solidFill>
                  <a:srgbClr val="000000">
                    <a:alpha val="100000"/>
                  </a:srgbClr>
                </a:solidFill>
                <a:latin typeface="Times New Roman" panose="02020603050405020304"/>
                <a:ea typeface="Times New Roman" panose="02020603050405020304"/>
                <a:cs typeface="Times New Roman" panose="02020603050405020304"/>
              </a:rPr>
              <a:t>h.</a:t>
            </a:r>
            <a:r>
              <a:rPr sz="1100" kern="0" spc="-70">
                <a:solidFill>
                  <a:srgbClr val="000000">
                    <a:alpha val="100000"/>
                  </a:srgbClr>
                </a:solidFill>
                <a:latin typeface="Times New Roman" panose="02020603050405020304"/>
                <a:ea typeface="Times New Roman" panose="02020603050405020304"/>
                <a:cs typeface="Times New Roman" panose="02020603050405020304"/>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没有数据能够支持保留生育能力的手术可以用于小细胞神经内分泌肿瘤、胃型腺癌或恶性腺瘤。对于已生育的女性是否行全子宫切</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除术，</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患者和医生可权衡利弊斟酌决定，但强烈建议宫颈涂片结果持续异常或慢性持续性</a:t>
            </a:r>
            <a:r>
              <a:rPr sz="12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HPV</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感染的女性接受该手术。</a:t>
            </a:r>
            <a:endParaRPr lang="en-US" altLang="en-US" sz="1200"/>
          </a:p>
        </p:txBody>
      </p:sp>
      <p:graphicFrame>
        <p:nvGraphicFramePr>
          <p:cNvPr id="252" name="table 252"/>
          <p:cNvGraphicFramePr>
            <a:graphicFrameLocks noGrp="1"/>
          </p:cNvGraphicFramePr>
          <p:nvPr/>
        </p:nvGraphicFramePr>
        <p:xfrm>
          <a:off x="254020" y="6235705"/>
          <a:ext cx="6711950" cy="425450"/>
        </p:xfrm>
        <a:graphic>
          <a:graphicData uri="http://schemas.openxmlformats.org/drawingml/2006/table">
            <a:tbl>
              <a:tblPr/>
              <a:tblGrid>
                <a:gridCol w="6711950"/>
              </a:tblGrid>
              <a:tr h="419100">
                <a:tc>
                  <a:txBody>
                    <a:bodyPr vert="horz" wrap="square"/>
                    <a:lstStyle/>
                    <a:p>
                      <a:pPr algn="l" rtl="0" eaLnBrk="0">
                        <a:lnSpc>
                          <a:spcPct val="122000"/>
                        </a:lnSpc>
                      </a:pPr>
                      <a:endParaRPr lang="en-US" altLang="en-US" sz="400"/>
                    </a:p>
                    <a:p>
                      <a:pPr marL="120015" algn="l" rtl="0" eaLnBrk="0">
                        <a:lnSpc>
                          <a:spcPct val="100000"/>
                        </a:lnSpc>
                        <a:spcBef>
                          <a:spcPct val="0"/>
                        </a:spcBef>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均为2</a:t>
                      </a:r>
                      <a:r>
                        <a:rPr sz="900" kern="0" spc="-10">
                          <a:solidFill>
                            <a:srgbClr val="000000">
                              <a:alpha val="100000"/>
                            </a:srgbClr>
                          </a:solidFill>
                          <a:latin typeface="Arial"/>
                          <a:ea typeface="Arial"/>
                          <a:cs typeface="Arial"/>
                        </a:rPr>
                        <a:t>A</a:t>
                      </a:r>
                      <a:r>
                        <a:rPr sz="9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900"/>
                    </a:p>
                    <a:p>
                      <a:pPr marL="127000" algn="l" rtl="0" eaLnBrk="0">
                        <a:lnSpc>
                          <a:spcPct val="95000"/>
                        </a:lnSpc>
                        <a:spcBef>
                          <a:spcPts val="5"/>
                        </a:spcBef>
                      </a:pPr>
                      <a:r>
                        <a:rPr sz="1100" kern="0" spc="-90">
                          <a:solidFill>
                            <a:srgbClr val="000000">
                              <a:alpha val="100000"/>
                            </a:srgbClr>
                          </a:solidFill>
                          <a:latin typeface="黑体" panose="02010609060101010101" charset="-122"/>
                          <a:ea typeface="黑体" panose="02010609060101010101" charset="-122"/>
                          <a:cs typeface="黑体" panose="02010609060101010101" charset="-122"/>
                        </a:rPr>
                        <a:t>临床试验：</a:t>
                      </a:r>
                      <a:r>
                        <a:rPr sz="1100" kern="0" spc="-2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90">
                          <a:solidFill>
                            <a:srgbClr val="000000">
                              <a:alpha val="100000"/>
                            </a:srgbClr>
                          </a:solidFill>
                          <a:latin typeface="Arial"/>
                          <a:ea typeface="Arial"/>
                          <a:cs typeface="Arial"/>
                        </a:rPr>
                        <a:t>NCCN</a:t>
                      </a:r>
                      <a:r>
                        <a:rPr sz="1100" kern="0" spc="-90">
                          <a:solidFill>
                            <a:srgbClr val="000000">
                              <a:alpha val="100000"/>
                            </a:srgbClr>
                          </a:solidFill>
                          <a:latin typeface="黑体" panose="02010609060101010101" charset="-122"/>
                          <a:ea typeface="黑体" panose="02010609060101010101" charset="-122"/>
                          <a:cs typeface="黑体" panose="02010609060101010101" charset="-122"/>
                        </a:rPr>
                        <a:t>认为对任</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何癌症患者最好的处理方法是参与临床研究。尤其鼓励癌症患者参加临床试验。</a:t>
                      </a:r>
                      <a:endParaRPr lang="en-US" altLang="en-US" sz="11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pic>
        <p:nvPicPr>
          <p:cNvPr id="254" name="picture 254"/>
          <p:cNvPicPr>
            <a:picLocks noChangeAspect="1"/>
          </p:cNvPicPr>
          <p:nvPr/>
        </p:nvPicPr>
        <p:blipFill>
          <a:blip r:embed="rId3"/>
          <a:stretch>
            <a:fillRect/>
          </a:stretch>
        </p:blipFill>
        <p:spPr>
          <a:xfrm rot="21600000">
            <a:off x="6134069" y="1238280"/>
            <a:ext cx="2482870" cy="704796"/>
          </a:xfrm>
          <a:prstGeom prst="rect">
            <a:avLst/>
          </a:prstGeom>
        </p:spPr>
      </p:pic>
      <p:pic>
        <p:nvPicPr>
          <p:cNvPr id="256" name="picture 256"/>
          <p:cNvPicPr>
            <a:picLocks noChangeAspect="1"/>
          </p:cNvPicPr>
          <p:nvPr/>
        </p:nvPicPr>
        <p:blipFill>
          <a:blip r:embed="rId4"/>
          <a:stretch>
            <a:fillRect/>
          </a:stretch>
        </p:blipFill>
        <p:spPr>
          <a:xfrm rot="21600000">
            <a:off x="6140470" y="2114527"/>
            <a:ext cx="1060429" cy="1346225"/>
          </a:xfrm>
          <a:prstGeom prst="rect">
            <a:avLst/>
          </a:prstGeom>
        </p:spPr>
      </p:pic>
      <p:sp>
        <p:nvSpPr>
          <p:cNvPr id="262" name="textbox 262"/>
          <p:cNvSpPr/>
          <p:nvPr/>
        </p:nvSpPr>
        <p:spPr>
          <a:xfrm>
            <a:off x="2628910" y="3828329"/>
            <a:ext cx="1856739" cy="7480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根治性宫颈切除术</a:t>
            </a:r>
            <a:endParaRPr lang="en-US" altLang="en-US" sz="1200"/>
          </a:p>
          <a:p>
            <a:pPr marL="12700" algn="l" rtl="0" eaLnBrk="0">
              <a:lnSpc>
                <a:spcPct val="96000"/>
              </a:lnSpc>
              <a:spcBef>
                <a:spcPts val="20"/>
              </a:spcBef>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+盆腔淋巴结切除术</a:t>
            </a:r>
            <a:endParaRPr lang="en-US" altLang="en-US" sz="1200"/>
          </a:p>
          <a:p>
            <a:pPr marL="94615" indent="-56515" algn="l" rtl="0" eaLnBrk="0">
              <a:lnSpc>
                <a:spcPct val="99000"/>
              </a:lnSpc>
              <a:spcBef>
                <a:spcPts val="5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±腹主动脉旁淋巴结切除术</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(考虑</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显</a:t>
            </a:r>
            <a:r>
              <a:rPr sz="1200" kern="0" spc="3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影</a:t>
            </a:r>
            <a:r>
              <a:rPr sz="1200" kern="0" spc="2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p:txBody>
      </p:sp>
      <p:sp>
        <p:nvSpPr>
          <p:cNvPr id="268" name="textbox 268"/>
          <p:cNvSpPr/>
          <p:nvPr/>
        </p:nvSpPr>
        <p:spPr>
          <a:xfrm>
            <a:off x="4768880" y="4180669"/>
            <a:ext cx="4025900" cy="2057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tabLst>
                <a:tab pos="2335530"/>
                <a:tab pos="4012565"/>
              </a:tabLst>
            </a:pPr>
            <a:r>
              <a:rPr sz="1200" strike="sngStrike" kern="0" spc="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20">
                <a:solidFill>
                  <a:srgbClr val="162BE5">
                    <a:alpha val="100000"/>
                  </a:srgbClr>
                </a:solidFill>
                <a:latin typeface="黑体" panose="02010609060101010101" charset="-122"/>
                <a:ea typeface="黑体" panose="02010609060101010101" charset="-122"/>
                <a:cs typeface="黑体" panose="02010609060101010101" charset="-122"/>
              </a:rPr>
              <a:t>  </a:t>
            </a:r>
            <a:r>
              <a:rPr sz="1200" u="sng" kern="0" spc="-4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见手术结果 </a:t>
            </a:r>
            <a:r>
              <a:rPr sz="1200" u="sng" kern="0" spc="-40">
                <a:solidFill>
                  <a:srgbClr val="162BE5">
                    <a:alpha val="100000"/>
                  </a:srgbClr>
                </a:solidFill>
                <a:uFill>
                  <a:solidFill>
                    <a:srgbClr val="000000"/>
                  </a:solidFill>
                </a:uFill>
                <a:latin typeface="Arial"/>
                <a:ea typeface="Arial"/>
                <a:cs typeface="Arial"/>
              </a:rPr>
              <a:t>(CERV-5)</a:t>
            </a:r>
            <a:r>
              <a:rPr sz="1200" u="sng" kern="0" spc="0">
                <a:solidFill>
                  <a:srgbClr val="162BE5">
                    <a:alpha val="100000"/>
                  </a:srgbClr>
                </a:solidFill>
                <a:uFill>
                  <a:solidFill>
                    <a:srgbClr val="000000"/>
                  </a:solidFill>
                </a:uFill>
                <a:latin typeface="Arial"/>
                <a:ea typeface="Arial"/>
                <a:cs typeface="Arial"/>
              </a:rPr>
              <a:t>	</a:t>
            </a:r>
            <a:endParaRPr lang="en-US" altLang="en-US" sz="1200"/>
          </a:p>
        </p:txBody>
      </p:sp>
      <p:sp>
        <p:nvSpPr>
          <p:cNvPr id="272" name="textbox 272"/>
          <p:cNvSpPr/>
          <p:nvPr/>
        </p:nvSpPr>
        <p:spPr>
          <a:xfrm>
            <a:off x="342910" y="4517191"/>
            <a:ext cx="1789429" cy="205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100000"/>
              </a:lnSpc>
            </a:pPr>
            <a:r>
              <a:rPr sz="1100" kern="0" spc="-20">
                <a:solidFill>
                  <a:srgbClr val="162BE5">
                    <a:alpha val="100000"/>
                  </a:srgbClr>
                </a:solidFill>
                <a:latin typeface="Arial"/>
                <a:ea typeface="Arial"/>
                <a:cs typeface="Arial"/>
              </a:rPr>
              <a:t>c. </a:t>
            </a:r>
            <a:r>
              <a:rPr sz="11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见影像学原则 </a:t>
            </a:r>
            <a:r>
              <a:rPr sz="1100" u="sng" kern="0" spc="-30">
                <a:solidFill>
                  <a:srgbClr val="162BE5">
                    <a:alpha val="100000"/>
                  </a:srgbClr>
                </a:solidFill>
                <a:uFill>
                  <a:solidFill>
                    <a:srgbClr val="000000"/>
                  </a:solidFill>
                </a:uFill>
                <a:latin typeface="Arial"/>
                <a:ea typeface="Arial"/>
                <a:cs typeface="Arial"/>
              </a:rPr>
              <a:t>(CERV-B)  </a:t>
            </a:r>
            <a:r>
              <a:rPr sz="1000" kern="0" spc="-3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p:txBody>
      </p:sp>
      <p:pic>
        <p:nvPicPr>
          <p:cNvPr id="94" name="picture 94"/>
          <p:cNvPicPr>
            <a:picLocks noChangeAspect="1"/>
          </p:cNvPicPr>
          <p:nvPr>
            <p:custDataLst>
              <p:tags r:id="rId6"/>
            </p:custDataLst>
          </p:nvPr>
        </p:nvPicPr>
        <p:blipFill>
          <a:blip r:embed="rId5"/>
          <a:stretch>
            <a:fillRect/>
          </a:stretch>
        </p:blipFill>
        <p:spPr>
          <a:xfrm rot="21600000">
            <a:off x="342900" y="120632"/>
            <a:ext cx="666780" cy="692177"/>
          </a:xfrm>
          <a:prstGeom prst="rect">
            <a:avLst/>
          </a:prstGeom>
        </p:spPr>
      </p:pic>
      <p:sp>
        <p:nvSpPr>
          <p:cNvPr id="96" name="textbox 96"/>
          <p:cNvSpPr/>
          <p:nvPr>
            <p:custDataLst>
              <p:tags r:id="rId7"/>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8"/>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10"/>
            </p:custDataLst>
          </p:nvPr>
        </p:nvPicPr>
        <p:blipFill>
          <a:blip r:embed="rId9"/>
          <a:stretch>
            <a:fillRect/>
          </a:stretch>
        </p:blipFill>
        <p:spPr>
          <a:xfrm rot="21600000">
            <a:off x="336590" y="889002"/>
            <a:ext cx="8470820" cy="12687"/>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0" name="picture 280"/>
          <p:cNvPicPr>
            <a:picLocks noChangeAspect="1"/>
          </p:cNvPicPr>
          <p:nvPr/>
        </p:nvPicPr>
        <p:blipFill>
          <a:blip r:embed="rId2"/>
          <a:stretch>
            <a:fillRect/>
          </a:stretch>
        </p:blipFill>
        <p:spPr>
          <a:xfrm rot="21600000">
            <a:off x="336590" y="1054074"/>
            <a:ext cx="8553389" cy="3594141"/>
          </a:xfrm>
          <a:prstGeom prst="rect">
            <a:avLst/>
          </a:prstGeom>
        </p:spPr>
      </p:pic>
      <p:sp>
        <p:nvSpPr>
          <p:cNvPr id="282" name="textbox 282"/>
          <p:cNvSpPr/>
          <p:nvPr/>
        </p:nvSpPr>
        <p:spPr>
          <a:xfrm>
            <a:off x="4095790" y="1052766"/>
            <a:ext cx="2827654" cy="3563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72415" algn="l" rtl="0" eaLnBrk="0">
              <a:lnSpc>
                <a:spcPct val="85000"/>
              </a:lnSpc>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初级治疗(不保留生育</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功能)</a:t>
            </a:r>
            <a:endParaRPr lang="en-US" altLang="en-US" sz="1200"/>
          </a:p>
          <a:p>
            <a:pPr marL="12700" algn="l" rtl="0" eaLnBrk="0">
              <a:lnSpc>
                <a:spcPts val="3255"/>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观察</a:t>
            </a:r>
            <a:r>
              <a:rPr sz="1200"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一</a:t>
            </a:r>
            <a:endParaRPr lang="en-US" altLang="en-US" sz="1200"/>
          </a:p>
          <a:p>
            <a:pPr algn="l" rtl="0" eaLnBrk="0">
              <a:lnSpc>
                <a:spcPct val="119000"/>
              </a:lnSpc>
            </a:pPr>
            <a:endParaRPr lang="en-US" altLang="en-US" sz="1000"/>
          </a:p>
          <a:p>
            <a:pPr algn="l" rtl="0" eaLnBrk="0">
              <a:lnSpc>
                <a:spcPct val="120000"/>
              </a:lnSpc>
            </a:pPr>
            <a:endParaRPr lang="en-US" altLang="en-US" sz="1000"/>
          </a:p>
          <a:p>
            <a:pPr marL="88265" algn="l" rtl="0" eaLnBrk="0">
              <a:lnSpc>
                <a:spcPct val="95000"/>
              </a:lnSpc>
              <a:spcBef>
                <a:spcPts val="365"/>
              </a:spcBef>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4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筋膜外子宫切除术</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200"/>
          </a:p>
          <a:p>
            <a:pPr algn="l" rtl="0" eaLnBrk="0">
              <a:lnSpc>
                <a:spcPct val="108000"/>
              </a:lnSpc>
            </a:pPr>
            <a:endParaRPr lang="en-US" altLang="en-US" sz="1000"/>
          </a:p>
          <a:p>
            <a:pPr marL="278765" indent="6350" algn="l" rtl="0" eaLnBrk="0">
              <a:lnSpc>
                <a:spcPct val="95000"/>
              </a:lnSpc>
              <a:spcBef>
                <a:spcPts val="37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考虑再次行锥切活检</a:t>
            </a:r>
            <a:r>
              <a:rPr sz="1200" kern="0" spc="-10">
                <a:solidFill>
                  <a:srgbClr val="000000">
                    <a:alpha val="100000"/>
                  </a:srgbClr>
                </a:solidFill>
                <a:latin typeface="Times New Roman" panose="02020603050405020304"/>
                <a:ea typeface="Times New Roman" panose="02020603050405020304"/>
                <a:cs typeface="Times New Roman" panose="02020603050405020304"/>
              </a:rPr>
              <a:t>J,</a:t>
            </a:r>
            <a:r>
              <a:rPr sz="1200" kern="0" spc="7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更</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好地评估</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浸润深度，以排除</a:t>
            </a:r>
            <a:r>
              <a:rPr sz="1200" kern="0" spc="0">
                <a:solidFill>
                  <a:srgbClr val="000000">
                    <a:alpha val="100000"/>
                  </a:srgbClr>
                </a:solidFill>
                <a:latin typeface="Times New Roman" panose="02020603050405020304"/>
                <a:ea typeface="Times New Roman" panose="02020603050405020304"/>
                <a:cs typeface="Times New Roman" panose="02020603050405020304"/>
              </a:rPr>
              <a:t>IA</a:t>
            </a:r>
            <a:r>
              <a:rPr sz="1200" kern="0" spc="10">
                <a:solidFill>
                  <a:srgbClr val="000000">
                    <a:alpha val="100000"/>
                  </a:srgbClr>
                </a:solidFill>
                <a:latin typeface="Times New Roman" panose="02020603050405020304"/>
                <a:ea typeface="Times New Roman" panose="02020603050405020304"/>
                <a:cs typeface="Times New Roman" panose="02020603050405020304"/>
              </a:rPr>
              <a:t>2/</a:t>
            </a:r>
            <a:r>
              <a:rPr sz="1200" kern="0" spc="0">
                <a:solidFill>
                  <a:srgbClr val="000000">
                    <a:alpha val="100000"/>
                  </a:srgbClr>
                </a:solidFill>
                <a:latin typeface="Times New Roman" panose="02020603050405020304"/>
                <a:ea typeface="Times New Roman" panose="02020603050405020304"/>
                <a:cs typeface="Times New Roman" panose="02020603050405020304"/>
              </a:rPr>
              <a:t>IB</a:t>
            </a:r>
            <a:r>
              <a:rPr sz="1200" kern="0" spc="10">
                <a:solidFill>
                  <a:srgbClr val="000000">
                    <a:alpha val="100000"/>
                  </a:srgbClr>
                </a:solidFill>
                <a:latin typeface="Times New Roman" panose="02020603050405020304"/>
                <a:ea typeface="Times New Roman" panose="02020603050405020304"/>
                <a:cs typeface="Times New Roman" panose="02020603050405020304"/>
              </a:rPr>
              <a:t>1</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期病变</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STCaiyun"/>
                <a:ea typeface="STCaiyun"/>
                <a:cs typeface="STCaiyun"/>
              </a:rPr>
              <a:t>或</a:t>
            </a:r>
            <a:endParaRPr lang="en-US" altLang="en-US" sz="1200"/>
          </a:p>
          <a:p>
            <a:pPr marL="272415" indent="-6350" algn="l" rtl="0" eaLnBrk="0">
              <a:lnSpc>
                <a:spcPct val="99000"/>
              </a:lnSpc>
              <a:spcBef>
                <a:spcPts val="15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筋膜外或改良根治性子宫切除术      +切缘肿瘤阳性行盆腔淋巴结切除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术</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(淋巴结切除术为2</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类推荐)</a:t>
            </a:r>
            <a:endParaRPr lang="en-US" altLang="en-US" sz="1200"/>
          </a:p>
          <a:p>
            <a:pPr marL="367665" algn="l" rtl="0" eaLnBrk="0">
              <a:lnSpc>
                <a:spcPct val="93000"/>
              </a:lnSpc>
              <a:spcBef>
                <a:spcPts val="10"/>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(考虑</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显影)</a:t>
            </a:r>
            <a:r>
              <a:rPr sz="12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a:t>
            </a:r>
            <a:endParaRPr lang="en-US" altLang="en-US" sz="1200"/>
          </a:p>
          <a:p>
            <a:pPr marL="285115" algn="l" rtl="0" eaLnBrk="0">
              <a:lnSpc>
                <a:spcPct val="91000"/>
              </a:lnSpc>
              <a:spcBef>
                <a:spcPts val="154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改良根治性子宫切除术</a:t>
            </a:r>
            <a:endParaRPr lang="en-US" altLang="en-US" sz="1200"/>
          </a:p>
          <a:p>
            <a:pPr marL="278765" algn="l" rtl="0" eaLnBrk="0">
              <a:lnSpc>
                <a:spcPct val="104000"/>
              </a:lnSpc>
              <a:spcBef>
                <a:spcPts val="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+盆腔淋巴结切除术。(考虑</a:t>
            </a:r>
            <a:r>
              <a:rPr sz="1200" kern="0" spc="-20">
                <a:solidFill>
                  <a:srgbClr val="000000">
                    <a:alpha val="100000"/>
                  </a:srgbClr>
                </a:solidFill>
                <a:latin typeface="Times New Roman" panose="02020603050405020304"/>
                <a:ea typeface="Times New Roman" panose="02020603050405020304"/>
                <a:cs typeface="Times New Roman" panose="02020603050405020304"/>
              </a:rPr>
              <a:t>SLN</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显影)</a:t>
            </a:r>
            <a:r>
              <a:rPr sz="1200" kern="0" spc="-20">
                <a:solidFill>
                  <a:srgbClr val="000000">
                    <a:alpha val="100000"/>
                  </a:srgbClr>
                </a:solidFill>
                <a:latin typeface="Times New Roman" panose="02020603050405020304"/>
                <a:ea typeface="Times New Roman" panose="02020603050405020304"/>
                <a:cs typeface="Times New Roman" panose="02020603050405020304"/>
              </a:rPr>
              <a:t>g</a:t>
            </a:r>
            <a:r>
              <a:rPr sz="1200" kern="0" spc="8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或</a:t>
            </a:r>
            <a:endParaRPr lang="en-US" altLang="en-US" sz="1200"/>
          </a:p>
          <a:p>
            <a:pPr marL="285115" algn="l" rtl="0" eaLnBrk="0">
              <a:lnSpc>
                <a:spcPct val="95000"/>
              </a:lnSpc>
              <a:spcBef>
                <a:spcPts val="15"/>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EBRTm,n,o+</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endParaRPr lang="en-US" altLang="en-US" sz="1200"/>
          </a:p>
        </p:txBody>
      </p:sp>
      <p:sp>
        <p:nvSpPr>
          <p:cNvPr id="284" name="textbox 284"/>
          <p:cNvSpPr/>
          <p:nvPr/>
        </p:nvSpPr>
        <p:spPr>
          <a:xfrm>
            <a:off x="342910" y="5440736"/>
            <a:ext cx="7766050" cy="682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8415" algn="l" rtl="0" eaLnBrk="0">
              <a:lnSpc>
                <a:spcPct val="96000"/>
              </a:lnSpc>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加做宫颈搔刮术 </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(EC</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endParaRPr lang="en-US" altLang="en-US" sz="1100"/>
          </a:p>
          <a:p>
            <a:pPr marL="12700" algn="l" rtl="0" eaLnBrk="0">
              <a:lnSpc>
                <a:spcPct val="84000"/>
              </a:lnSpc>
              <a:spcBef>
                <a:spcPts val="125"/>
              </a:spcBef>
            </a:pPr>
            <a:r>
              <a:rPr sz="1000" kern="0" spc="-40">
                <a:solidFill>
                  <a:srgbClr val="000000">
                    <a:alpha val="100000"/>
                  </a:srgbClr>
                </a:solidFill>
                <a:latin typeface="Arial"/>
                <a:ea typeface="Arial"/>
                <a:cs typeface="Arial"/>
              </a:rPr>
              <a:t>m.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医学原因无法手术或拒绝</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手术者可选择放疗。</a:t>
            </a:r>
            <a:endParaRPr lang="en-US" altLang="en-US" sz="1100"/>
          </a:p>
          <a:p>
            <a:pPr marL="12700" algn="l" rtl="0" eaLnBrk="0">
              <a:lnSpc>
                <a:spcPct val="87000"/>
              </a:lnSpc>
              <a:spcBef>
                <a:spcPts val="15"/>
              </a:spcBef>
              <a:tabLst>
                <a:tab pos="1568450"/>
              </a:tabLst>
            </a:pPr>
            <a:r>
              <a:rPr sz="900" kern="0" spc="10">
                <a:solidFill>
                  <a:srgbClr val="162BE5">
                    <a:alpha val="100000"/>
                  </a:srgbClr>
                </a:solidFill>
                <a:latin typeface="Arial"/>
                <a:ea typeface="Arial"/>
                <a:cs typeface="Arial"/>
              </a:rPr>
              <a:t>n.  </a:t>
            </a:r>
            <a:r>
              <a:rPr sz="1100" u="sng" kern="0" spc="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见放疗原则</a:t>
            </a:r>
            <a:r>
              <a:rPr sz="1100" u="sng" kern="0" spc="0">
                <a:solidFill>
                  <a:srgbClr val="162BE5">
                    <a:alpha val="100000"/>
                  </a:srgbClr>
                </a:solidFill>
                <a:uFill>
                  <a:solidFill>
                    <a:srgbClr val="000000"/>
                  </a:solidFill>
                </a:uFill>
                <a:latin typeface="Arial"/>
                <a:ea typeface="Arial"/>
                <a:cs typeface="Arial"/>
              </a:rPr>
              <a:t>(CERV-D)	</a:t>
            </a:r>
            <a:endParaRPr lang="en-US" altLang="en-US" sz="1100"/>
          </a:p>
          <a:p>
            <a:pPr marL="18415" algn="l" rtl="0" eaLnBrk="0">
              <a:lnSpc>
                <a:spcPct val="92000"/>
              </a:lnSpc>
              <a:spcBef>
                <a:spcPts val="185"/>
              </a:spcBef>
            </a:pP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o.</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对于较高危的患者(例如</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IA2</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伴</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LVSI),</a:t>
            </a:r>
            <a:r>
              <a:rPr sz="12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可以考虑行</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联合同步含铂</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化疗(使用顺铂单药；如果顺铂不耐受，使用卡铂)。</a:t>
            </a:r>
            <a:endParaRPr lang="en-US" altLang="en-US" sz="1200"/>
          </a:p>
        </p:txBody>
      </p:sp>
      <p:sp>
        <p:nvSpPr>
          <p:cNvPr id="286" name="textbox 286"/>
          <p:cNvSpPr/>
          <p:nvPr/>
        </p:nvSpPr>
        <p:spPr>
          <a:xfrm>
            <a:off x="336509" y="4917218"/>
            <a:ext cx="8329930" cy="5378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25400" algn="l" rtl="0" eaLnBrk="0">
              <a:lnSpc>
                <a:spcPct val="100000"/>
              </a:lnSpc>
            </a:pPr>
            <a:r>
              <a:rPr sz="1100" kern="0" spc="-20">
                <a:solidFill>
                  <a:srgbClr val="162BE5">
                    <a:alpha val="100000"/>
                  </a:srgbClr>
                </a:solidFill>
                <a:latin typeface="Arial"/>
                <a:ea typeface="Arial"/>
                <a:cs typeface="Arial"/>
              </a:rPr>
              <a:t>c.</a:t>
            </a:r>
            <a:r>
              <a:rPr sz="1100" kern="0" spc="-100">
                <a:solidFill>
                  <a:srgbClr val="162BE5">
                    <a:alpha val="100000"/>
                  </a:srgbClr>
                </a:solidFill>
                <a:latin typeface="Arial"/>
                <a:ea typeface="Arial"/>
                <a:cs typeface="Arial"/>
              </a:rPr>
              <a:t> </a:t>
            </a:r>
            <a:r>
              <a:rPr sz="11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见影像学原则 </a:t>
            </a:r>
            <a:r>
              <a:rPr sz="1100" u="sng" kern="0" spc="-20">
                <a:solidFill>
                  <a:srgbClr val="162BE5">
                    <a:alpha val="100000"/>
                  </a:srgbClr>
                </a:solidFill>
                <a:uFill>
                  <a:solidFill>
                    <a:srgbClr val="000000"/>
                  </a:solidFill>
                </a:uFill>
                <a:latin typeface="Arial"/>
                <a:ea typeface="Arial"/>
                <a:cs typeface="Arial"/>
              </a:rPr>
              <a:t>(</a:t>
            </a:r>
            <a:r>
              <a:rPr sz="1100" u="sng" kern="0" spc="-30">
                <a:solidFill>
                  <a:srgbClr val="162BE5">
                    <a:alpha val="100000"/>
                  </a:srgbClr>
                </a:solidFill>
                <a:uFill>
                  <a:solidFill>
                    <a:srgbClr val="000000"/>
                  </a:solidFill>
                </a:uFill>
                <a:latin typeface="Arial"/>
                <a:ea typeface="Arial"/>
                <a:cs typeface="Arial"/>
              </a:rPr>
              <a:t>CERV-B)</a:t>
            </a:r>
            <a:r>
              <a:rPr sz="1100" u="sng" kern="0" spc="210">
                <a:solidFill>
                  <a:srgbClr val="162BE5">
                    <a:alpha val="100000"/>
                  </a:srgbClr>
                </a:solidFill>
                <a:uFill>
                  <a:solidFill>
                    <a:srgbClr val="000000"/>
                  </a:solidFill>
                </a:uFill>
                <a:latin typeface="Arial"/>
                <a:ea typeface="Arial"/>
                <a:cs typeface="Arial"/>
              </a:rPr>
              <a:t> </a:t>
            </a:r>
            <a:r>
              <a:rPr sz="1000" kern="0" spc="-3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a:p>
            <a:pPr marL="12700" algn="l" rtl="0" eaLnBrk="0">
              <a:lnSpc>
                <a:spcPct val="92000"/>
              </a:lnSpc>
              <a:spcBef>
                <a:spcPts val="185"/>
              </a:spcBef>
              <a:tabLst>
                <a:tab pos="2273300"/>
              </a:tabLst>
            </a:pPr>
            <a:r>
              <a:rPr sz="1000" kern="0" spc="-5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g.</a:t>
            </a:r>
            <a:r>
              <a:rPr sz="1000" kern="0" spc="-30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u="sng" kern="0" spc="-5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见评估和手术分期原则</a:t>
            </a:r>
            <a:r>
              <a:rPr sz="1100" u="sng" kern="0" spc="-5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(CERV-C</a:t>
            </a:r>
            <a:r>
              <a:rPr sz="1100" u="sng" kern="0" spc="-6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a:t>
            </a:r>
            <a:r>
              <a:rPr sz="1100" u="sng" kern="0" spc="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endParaRPr lang="en-US" altLang="en-US" sz="1100"/>
          </a:p>
          <a:p>
            <a:pPr marL="38100" algn="l" rtl="0" eaLnBrk="0">
              <a:lnSpc>
                <a:spcPct val="92000"/>
              </a:lnSpc>
              <a:spcBef>
                <a:spcPts val="105"/>
              </a:spcBef>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冷刀锥切术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(CKC)</a:t>
            </a:r>
            <a:r>
              <a:rPr sz="1000" kern="0" spc="4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是首选的诊断切除方法，环形电刀切除术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(LEEP)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只要可获得充分的切缘和适宜的定位也可选择。应根据临床需要</a:t>
            </a:r>
            <a:endParaRPr lang="en-US" altLang="en-US" sz="1100"/>
          </a:p>
        </p:txBody>
      </p:sp>
      <p:sp>
        <p:nvSpPr>
          <p:cNvPr id="288" name="textbox 288"/>
          <p:cNvSpPr/>
          <p:nvPr/>
        </p:nvSpPr>
        <p:spPr>
          <a:xfrm>
            <a:off x="7289789" y="1713191"/>
            <a:ext cx="1447164" cy="29044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56515" algn="l" rtl="0" eaLnBrk="0">
              <a:lnSpc>
                <a:spcPct val="95000"/>
              </a:lnSpc>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见监测</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(CERV-10</a:t>
            </a:r>
            <a:r>
              <a:rPr sz="12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200"/>
          </a:p>
          <a:p>
            <a:pPr algn="l" rtl="0" eaLnBrk="0">
              <a:lnSpc>
                <a:spcPct val="108000"/>
              </a:lnSpc>
            </a:pPr>
            <a:endParaRPr lang="en-US" altLang="en-US" sz="1000"/>
          </a:p>
          <a:p>
            <a:pPr algn="l" rtl="0" eaLnBrk="0">
              <a:lnSpc>
                <a:spcPct val="108000"/>
              </a:lnSpc>
            </a:pPr>
            <a:endParaRPr lang="en-US" altLang="en-US" sz="1000"/>
          </a:p>
          <a:p>
            <a:pPr algn="l" rtl="0" eaLnBrk="0">
              <a:lnSpc>
                <a:spcPct val="108000"/>
              </a:lnSpc>
            </a:pPr>
            <a:endParaRPr lang="en-US" altLang="en-US" sz="1000"/>
          </a:p>
          <a:p>
            <a:pPr algn="l" rtl="0" eaLnBrk="0">
              <a:lnSpc>
                <a:spcPct val="108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marL="31115" algn="l" rtl="0" eaLnBrk="0">
              <a:lnSpc>
                <a:spcPct val="95000"/>
              </a:lnSpc>
              <a:spcBef>
                <a:spcPts val="395"/>
              </a:spcBef>
            </a:pPr>
            <a:r>
              <a:rPr sz="1300" kern="0" spc="-90">
                <a:solidFill>
                  <a:srgbClr val="162BE5">
                    <a:alpha val="100000"/>
                  </a:srgbClr>
                </a:solidFill>
                <a:latin typeface="黑体" panose="02010609060101010101" charset="-122"/>
                <a:ea typeface="黑体" panose="02010609060101010101" charset="-122"/>
                <a:cs typeface="黑体" panose="02010609060101010101" charset="-122"/>
              </a:rPr>
              <a:t>见手术结果</a:t>
            </a:r>
            <a:r>
              <a:rPr sz="1300" kern="0" spc="-90">
                <a:solidFill>
                  <a:srgbClr val="162BE5">
                    <a:alpha val="100000"/>
                  </a:srgbClr>
                </a:solidFill>
                <a:latin typeface="Arial"/>
                <a:ea typeface="Arial"/>
                <a:cs typeface="Arial"/>
              </a:rPr>
              <a:t>(CERV-5)</a:t>
            </a:r>
            <a:endParaRPr lang="en-US" altLang="en-US" sz="1300"/>
          </a:p>
          <a:p>
            <a:pPr algn="l" rtl="0" eaLnBrk="0">
              <a:lnSpc>
                <a:spcPct val="104000"/>
              </a:lnSpc>
            </a:pPr>
            <a:endParaRPr lang="en-US" altLang="en-US" sz="1000"/>
          </a:p>
          <a:p>
            <a:pPr algn="l" rtl="0" eaLnBrk="0">
              <a:lnSpc>
                <a:spcPct val="104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marL="12700" algn="l" rtl="0" eaLnBrk="0">
              <a:lnSpc>
                <a:spcPct val="85000"/>
              </a:lnSpc>
              <a:spcBef>
                <a:spcPts val="370"/>
              </a:spcBef>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见手术结果</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(CERV-5)</a:t>
            </a:r>
            <a:endParaRPr lang="en-US" altLang="en-US" sz="1200"/>
          </a:p>
          <a:p>
            <a:pPr marL="31115" algn="l" rtl="0" eaLnBrk="0">
              <a:lnSpc>
                <a:spcPts val="3750"/>
              </a:lnSpc>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见监测</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(CERV-10</a:t>
            </a:r>
            <a:r>
              <a:rPr sz="12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200"/>
          </a:p>
        </p:txBody>
      </p:sp>
      <p:graphicFrame>
        <p:nvGraphicFramePr>
          <p:cNvPr id="290" name="table 290"/>
          <p:cNvGraphicFramePr>
            <a:graphicFrameLocks noGrp="1"/>
          </p:cNvGraphicFramePr>
          <p:nvPr/>
        </p:nvGraphicFramePr>
        <p:xfrm>
          <a:off x="260329" y="6153134"/>
          <a:ext cx="6705600" cy="425450"/>
        </p:xfrm>
        <a:graphic>
          <a:graphicData uri="http://schemas.openxmlformats.org/drawingml/2006/table">
            <a:tbl>
              <a:tblPr/>
              <a:tblGrid>
                <a:gridCol w="6705600"/>
              </a:tblGrid>
              <a:tr h="419100">
                <a:tc>
                  <a:txBody>
                    <a:bodyPr vert="horz" wrap="square"/>
                    <a:lstStyle/>
                    <a:p>
                      <a:pPr algn="l" rtl="0" eaLnBrk="0">
                        <a:lnSpc>
                          <a:spcPct val="101000"/>
                        </a:lnSpc>
                      </a:pPr>
                      <a:endParaRPr lang="en-US" altLang="en-US" sz="400"/>
                    </a:p>
                    <a:p>
                      <a:pPr marL="114300" algn="l" rtl="0" eaLnBrk="0">
                        <a:lnSpc>
                          <a:spcPts val="1210"/>
                        </a:lnSpc>
                        <a:spcBef>
                          <a:spcPts val="5"/>
                        </a:spcBef>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注：除非另有说明，所有</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建议均为2</a:t>
                      </a:r>
                      <a:r>
                        <a:rPr sz="1000" kern="0" spc="-10">
                          <a:solidFill>
                            <a:srgbClr val="000000">
                              <a:alpha val="100000"/>
                            </a:srgbClr>
                          </a:solidFill>
                          <a:latin typeface="Arial"/>
                          <a:ea typeface="Arial"/>
                          <a:cs typeface="Arial"/>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3665" algn="l" rtl="0" eaLnBrk="0">
                        <a:lnSpc>
                          <a:spcPts val="1340"/>
                        </a:lnSpc>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临床试验：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认为对任何癌症患者</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296" name="textbox 296"/>
          <p:cNvSpPr/>
          <p:nvPr/>
        </p:nvSpPr>
        <p:spPr>
          <a:xfrm>
            <a:off x="2901949" y="1060820"/>
            <a:ext cx="813435" cy="1276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活检结果</a:t>
            </a:r>
            <a:endParaRPr lang="en-US" altLang="en-US" sz="1200"/>
          </a:p>
          <a:p>
            <a:pPr marL="31115" algn="l" rtl="0" eaLnBrk="0">
              <a:lnSpc>
                <a:spcPct val="99000"/>
              </a:lnSpc>
              <a:spcBef>
                <a:spcPts val="1110"/>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切缘阴性且</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不适合手术</a:t>
            </a:r>
            <a:endParaRPr lang="en-US" altLang="en-US" sz="1200"/>
          </a:p>
          <a:p>
            <a:pPr algn="l" rtl="0" eaLnBrk="0">
              <a:lnSpc>
                <a:spcPct val="107000"/>
              </a:lnSpc>
            </a:pPr>
            <a:endParaRPr lang="en-US" altLang="en-US" sz="1000"/>
          </a:p>
          <a:p>
            <a:pPr algn="l" rtl="0" eaLnBrk="0">
              <a:lnSpc>
                <a:spcPct val="101000"/>
              </a:lnSpc>
            </a:pPr>
            <a:endParaRPr lang="en-US" altLang="en-US" sz="300"/>
          </a:p>
          <a:p>
            <a:pPr marL="38100" algn="l" rtl="0" eaLnBrk="0">
              <a:lnSpc>
                <a:spcPct val="99000"/>
              </a:lnSpc>
              <a:spcBef>
                <a:spcPct val="0"/>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切缘阴性且</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适合手术</a:t>
            </a:r>
            <a:endParaRPr lang="en-US" altLang="en-US" sz="1200"/>
          </a:p>
        </p:txBody>
      </p:sp>
      <p:sp>
        <p:nvSpPr>
          <p:cNvPr id="304" name="textbox 304"/>
          <p:cNvSpPr/>
          <p:nvPr/>
        </p:nvSpPr>
        <p:spPr>
          <a:xfrm>
            <a:off x="355620" y="3962173"/>
            <a:ext cx="837564" cy="5721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indent="25400" algn="l" rtl="0" eaLnBrk="0">
              <a:lnSpc>
                <a:spcPct val="100000"/>
              </a:lnSpc>
            </a:pPr>
            <a:r>
              <a:rPr sz="1200" kern="0" spc="-70">
                <a:solidFill>
                  <a:srgbClr val="000000">
                    <a:alpha val="100000"/>
                  </a:srgbClr>
                </a:solidFill>
                <a:latin typeface="Arial"/>
                <a:ea typeface="Arial"/>
                <a:cs typeface="Arial"/>
              </a:rPr>
              <a:t>IA1</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期伴</a:t>
            </a:r>
            <a:r>
              <a:rPr sz="1200" kern="0" spc="-70">
                <a:solidFill>
                  <a:srgbClr val="000000">
                    <a:alpha val="100000"/>
                  </a:srgbClr>
                </a:solidFill>
                <a:latin typeface="Arial"/>
                <a:ea typeface="Arial"/>
                <a:cs typeface="Arial"/>
              </a:rPr>
              <a:t>LVSI</a:t>
            </a:r>
            <a:r>
              <a:rPr sz="1200" kern="0" spc="0">
                <a:solidFill>
                  <a:srgbClr val="000000">
                    <a:alpha val="100000"/>
                  </a:srgbClr>
                </a:solidFill>
                <a:latin typeface="Arial"/>
                <a:ea typeface="Arial"/>
                <a:cs typeface="Arial"/>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和</a:t>
            </a:r>
            <a:endParaRPr lang="en-US" altLang="en-US" sz="1200"/>
          </a:p>
          <a:p>
            <a:pPr marL="31115" algn="l" rtl="0" eaLnBrk="0">
              <a:lnSpc>
                <a:spcPct val="97000"/>
              </a:lnSpc>
              <a:spcBef>
                <a:spcPts val="35"/>
              </a:spcBef>
            </a:pPr>
            <a:r>
              <a:rPr sz="1200" kern="0" spc="-40">
                <a:solidFill>
                  <a:srgbClr val="000000">
                    <a:alpha val="100000"/>
                  </a:srgbClr>
                </a:solidFill>
                <a:latin typeface="Arial"/>
                <a:ea typeface="Arial"/>
                <a:cs typeface="Arial"/>
              </a:rPr>
              <a:t>IA2</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p:txBody>
      </p:sp>
      <p:sp>
        <p:nvSpPr>
          <p:cNvPr id="306" name="textbox 306"/>
          <p:cNvSpPr/>
          <p:nvPr/>
        </p:nvSpPr>
        <p:spPr>
          <a:xfrm>
            <a:off x="2946389" y="2875211"/>
            <a:ext cx="789305" cy="5721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000"/>
              </a:lnSpc>
            </a:pPr>
            <a:endParaRPr lang="en-US" altLang="en-US" sz="100"/>
          </a:p>
          <a:p>
            <a:pPr marL="12700" algn="l" rtl="0" eaLnBrk="0">
              <a:lnSpc>
                <a:spcPct val="100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切缘异型增</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生或肿瘤阳</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性</a:t>
            </a:r>
            <a:endParaRPr lang="en-US" altLang="en-US" sz="1200"/>
          </a:p>
        </p:txBody>
      </p:sp>
      <p:sp>
        <p:nvSpPr>
          <p:cNvPr id="308" name="textbox 308"/>
          <p:cNvSpPr/>
          <p:nvPr/>
        </p:nvSpPr>
        <p:spPr>
          <a:xfrm>
            <a:off x="381040" y="2040356"/>
            <a:ext cx="2061210"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algn="r" rtl="0" eaLnBrk="0">
              <a:lnSpc>
                <a:spcPct val="94000"/>
              </a:lnSpc>
            </a:pP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IA1</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期无</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LVSI  →</a:t>
            </a:r>
            <a:r>
              <a:rPr sz="1200" kern="0" spc="4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锥切活检</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a:t>
            </a:r>
            <a:endParaRPr lang="en-US" altLang="en-US" sz="1200"/>
          </a:p>
        </p:txBody>
      </p:sp>
      <p:sp>
        <p:nvSpPr>
          <p:cNvPr id="314" name="textbox 314"/>
          <p:cNvSpPr/>
          <p:nvPr/>
        </p:nvSpPr>
        <p:spPr>
          <a:xfrm>
            <a:off x="342910" y="1053832"/>
            <a:ext cx="74168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70"/>
              </a:lnSpc>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临床分期</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8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p:txBody>
      </p:sp>
      <p:sp>
        <p:nvSpPr>
          <p:cNvPr id="318" name="textbox 318"/>
          <p:cNvSpPr/>
          <p:nvPr/>
        </p:nvSpPr>
        <p:spPr>
          <a:xfrm>
            <a:off x="8229610" y="6511807"/>
            <a:ext cx="530859" cy="1625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82000"/>
              </a:lnSpc>
            </a:pPr>
            <a:r>
              <a:rPr sz="1100" kern="0" spc="-20">
                <a:solidFill>
                  <a:srgbClr val="000000">
                    <a:alpha val="100000"/>
                  </a:srgbClr>
                </a:solidFill>
                <a:latin typeface="Arial"/>
                <a:ea typeface="Arial"/>
                <a:cs typeface="Arial"/>
              </a:rPr>
              <a:t>CERV-3</a:t>
            </a:r>
            <a:endParaRPr lang="en-US" altLang="en-US" sz="11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20" name="picture 320"/>
          <p:cNvPicPr>
            <a:picLocks noChangeAspect="1"/>
          </p:cNvPicPr>
          <p:nvPr/>
        </p:nvPicPr>
        <p:blipFill>
          <a:blip r:embed="rId2"/>
          <a:stretch>
            <a:fillRect/>
          </a:stretch>
        </p:blipFill>
        <p:spPr>
          <a:xfrm rot="21600000">
            <a:off x="863559" y="1574803"/>
            <a:ext cx="8058150" cy="2539996"/>
          </a:xfrm>
          <a:prstGeom prst="rect">
            <a:avLst/>
          </a:prstGeom>
        </p:spPr>
      </p:pic>
      <p:sp>
        <p:nvSpPr>
          <p:cNvPr id="322" name="textbox 322"/>
          <p:cNvSpPr/>
          <p:nvPr/>
        </p:nvSpPr>
        <p:spPr>
          <a:xfrm>
            <a:off x="298470" y="4993883"/>
            <a:ext cx="7394575" cy="1198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6000"/>
              </a:lnSpc>
            </a:pPr>
            <a:r>
              <a:rPr sz="1000" kern="0" spc="10">
                <a:solidFill>
                  <a:srgbClr val="162BE5">
                    <a:alpha val="100000"/>
                  </a:srgbClr>
                </a:solidFill>
                <a:latin typeface="Arial"/>
                <a:ea typeface="Arial"/>
                <a:cs typeface="Arial"/>
              </a:rPr>
              <a:t>c.</a:t>
            </a:r>
            <a:r>
              <a:rPr sz="1000" kern="0" spc="90">
                <a:solidFill>
                  <a:srgbClr val="162BE5">
                    <a:alpha val="100000"/>
                  </a:srgbClr>
                </a:solidFill>
                <a:latin typeface="Arial"/>
                <a:ea typeface="Arial"/>
                <a:cs typeface="Arial"/>
              </a:rPr>
              <a:t> </a:t>
            </a:r>
            <a:r>
              <a:rPr sz="1100" kern="0" spc="10">
                <a:solidFill>
                  <a:srgbClr val="162BE5">
                    <a:alpha val="100000"/>
                  </a:srgbClr>
                </a:solidFill>
                <a:latin typeface="黑体" panose="02010609060101010101" charset="-122"/>
                <a:ea typeface="黑体" panose="02010609060101010101" charset="-122"/>
                <a:cs typeface="黑体" panose="02010609060101010101" charset="-122"/>
              </a:rPr>
              <a:t>见影像学原则</a:t>
            </a:r>
            <a:r>
              <a:rPr sz="1100" kern="0" spc="10">
                <a:solidFill>
                  <a:srgbClr val="162BE5">
                    <a:alpha val="100000"/>
                  </a:srgbClr>
                </a:solidFill>
                <a:latin typeface="Arial"/>
                <a:ea typeface="Arial"/>
                <a:cs typeface="Arial"/>
              </a:rPr>
              <a:t>(</a:t>
            </a:r>
            <a:r>
              <a:rPr sz="1100" kern="0" spc="0">
                <a:solidFill>
                  <a:srgbClr val="162BE5">
                    <a:alpha val="100000"/>
                  </a:srgbClr>
                </a:solidFill>
                <a:latin typeface="Arial"/>
                <a:ea typeface="Arial"/>
                <a:cs typeface="Arial"/>
              </a:rPr>
              <a:t>CERV</a:t>
            </a:r>
            <a:r>
              <a:rPr sz="1100" kern="0" spc="10">
                <a:solidFill>
                  <a:srgbClr val="162BE5">
                    <a:alpha val="100000"/>
                  </a:srgbClr>
                </a:solidFill>
                <a:latin typeface="Arial"/>
                <a:ea typeface="Arial"/>
                <a:cs typeface="Arial"/>
              </a:rPr>
              <a:t>-B</a:t>
            </a:r>
            <a:r>
              <a:rPr sz="1100" kern="0" spc="0">
                <a:solidFill>
                  <a:srgbClr val="162BE5">
                    <a:alpha val="100000"/>
                  </a:srgbClr>
                </a:solidFill>
                <a:latin typeface="Arial"/>
                <a:ea typeface="Arial"/>
                <a:cs typeface="Arial"/>
              </a:rPr>
              <a:t>)</a:t>
            </a:r>
            <a:r>
              <a:rPr sz="1100" kern="0" spc="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31115" algn="l" rtl="0" eaLnBrk="0">
              <a:lnSpc>
                <a:spcPts val="1330"/>
              </a:lnSpc>
              <a:spcBef>
                <a:spcPts val="130"/>
              </a:spcBef>
            </a:pPr>
            <a:r>
              <a:rPr sz="11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g.</a:t>
            </a:r>
            <a:r>
              <a:rPr sz="1100" kern="0" spc="-10">
                <a:solidFill>
                  <a:srgbClr val="162BE5">
                    <a:alpha val="100000"/>
                  </a:srgbClr>
                </a:solidFill>
                <a:latin typeface="黑体" panose="02010609060101010101" charset="-122"/>
                <a:ea typeface="黑体" panose="02010609060101010101" charset="-122"/>
                <a:cs typeface="黑体" panose="02010609060101010101" charset="-122"/>
              </a:rPr>
              <a:t>见评估和手术分期原</a:t>
            </a:r>
            <a:r>
              <a:rPr sz="1100" kern="0" spc="-20">
                <a:solidFill>
                  <a:srgbClr val="162BE5">
                    <a:alpha val="100000"/>
                  </a:srgbClr>
                </a:solidFill>
                <a:latin typeface="黑体" panose="02010609060101010101" charset="-122"/>
                <a:ea typeface="黑体" panose="02010609060101010101" charset="-122"/>
                <a:cs typeface="黑体" panose="02010609060101010101" charset="-122"/>
              </a:rPr>
              <a:t>则</a:t>
            </a:r>
            <a:r>
              <a:rPr sz="1100" kern="0" spc="-2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(CERV-C)。</a:t>
            </a:r>
            <a:endParaRPr lang="en-US" altLang="en-US" sz="1100"/>
          </a:p>
          <a:p>
            <a:pPr marL="43815" algn="l" rtl="0" eaLnBrk="0">
              <a:lnSpc>
                <a:spcPct val="84000"/>
              </a:lnSpc>
              <a:spcBef>
                <a:spcPts val="10"/>
              </a:spcBef>
            </a:pP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1.SLN</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显影在肿瘤&lt;2</a:t>
            </a: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的患者中可以获得最</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佳的检测率和显影结果。</a:t>
            </a:r>
            <a:endParaRPr lang="en-US" altLang="en-US" sz="1200"/>
          </a:p>
          <a:p>
            <a:pPr marL="31115" algn="l" rtl="0" eaLnBrk="0">
              <a:lnSpc>
                <a:spcPct val="99000"/>
              </a:lnSpc>
              <a:spcBef>
                <a:spcPts val="10"/>
              </a:spcBef>
            </a:pP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医学上无法手术或拒绝手术者可选择放疗。</a:t>
            </a:r>
            <a:endParaRPr lang="en-US" altLang="en-US" sz="1100"/>
          </a:p>
          <a:p>
            <a:pPr marL="18415" algn="l" rtl="0" eaLnBrk="0">
              <a:lnSpc>
                <a:spcPct val="93000"/>
              </a:lnSpc>
              <a:spcBef>
                <a:spcPct val="0"/>
              </a:spcBef>
            </a:pPr>
            <a:r>
              <a:rPr sz="1000" kern="0" spc="-40">
                <a:solidFill>
                  <a:srgbClr val="162BE5">
                    <a:alpha val="100000"/>
                  </a:srgbClr>
                </a:solidFill>
                <a:latin typeface="Arial"/>
                <a:ea typeface="Arial"/>
                <a:cs typeface="Arial"/>
              </a:rPr>
              <a:t>n.</a:t>
            </a:r>
            <a:r>
              <a:rPr sz="1000" kern="0" spc="160">
                <a:solidFill>
                  <a:srgbClr val="162BE5">
                    <a:alpha val="100000"/>
                  </a:srgbClr>
                </a:solidFill>
                <a:latin typeface="Arial"/>
                <a:ea typeface="Arial"/>
                <a:cs typeface="Arial"/>
              </a:rPr>
              <a:t> </a:t>
            </a:r>
            <a:r>
              <a:rPr sz="1100" kern="0" spc="-40">
                <a:solidFill>
                  <a:srgbClr val="162BE5">
                    <a:alpha val="100000"/>
                  </a:srgbClr>
                </a:solidFill>
                <a:latin typeface="黑体" panose="02010609060101010101" charset="-122"/>
                <a:ea typeface="黑体" panose="02010609060101010101" charset="-122"/>
                <a:cs typeface="黑体" panose="02010609060101010101" charset="-122"/>
              </a:rPr>
              <a:t>见放</a:t>
            </a:r>
            <a:r>
              <a:rPr sz="1100" u="sng" kern="0" spc="-4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疗原则 </a:t>
            </a:r>
            <a:r>
              <a:rPr sz="1100" u="sng" kern="0" spc="-40">
                <a:solidFill>
                  <a:srgbClr val="162BE5">
                    <a:alpha val="100000"/>
                  </a:srgbClr>
                </a:solidFill>
                <a:uFill>
                  <a:solidFill>
                    <a:srgbClr val="000000"/>
                  </a:solidFill>
                </a:uFill>
                <a:latin typeface="Arial"/>
                <a:ea typeface="Arial"/>
                <a:cs typeface="Arial"/>
              </a:rPr>
              <a:t>(CER</a:t>
            </a:r>
            <a:r>
              <a:rPr sz="1100" u="sng" kern="0" spc="-50">
                <a:solidFill>
                  <a:srgbClr val="162BE5">
                    <a:alpha val="100000"/>
                  </a:srgbClr>
                </a:solidFill>
                <a:uFill>
                  <a:solidFill>
                    <a:srgbClr val="000000"/>
                  </a:solidFill>
                </a:uFill>
                <a:latin typeface="Arial"/>
                <a:ea typeface="Arial"/>
                <a:cs typeface="Arial"/>
              </a:rPr>
              <a:t>V-D)</a:t>
            </a:r>
            <a:r>
              <a:rPr sz="1100" u="sng" kern="0" spc="220">
                <a:solidFill>
                  <a:srgbClr val="162BE5">
                    <a:alpha val="100000"/>
                  </a:srgbClr>
                </a:solidFill>
                <a:uFill>
                  <a:solidFill>
                    <a:srgbClr val="000000"/>
                  </a:solidFill>
                </a:uFill>
                <a:latin typeface="Arial"/>
                <a:ea typeface="Arial"/>
                <a:cs typeface="Arial"/>
              </a:rPr>
              <a:t> </a:t>
            </a:r>
            <a:r>
              <a:rPr sz="10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a:p>
            <a:pPr marL="12700" algn="l" rtl="0" eaLnBrk="0">
              <a:lnSpc>
                <a:spcPct val="96000"/>
              </a:lnSpc>
              <a:spcBef>
                <a:spcPts val="130"/>
              </a:spcBef>
            </a:pPr>
            <a:r>
              <a:rPr sz="1100" kern="0" spc="-30">
                <a:solidFill>
                  <a:srgbClr val="000000">
                    <a:alpha val="100000"/>
                  </a:srgbClr>
                </a:solidFill>
                <a:latin typeface="Arial"/>
                <a:ea typeface="Arial"/>
                <a:cs typeface="Arial"/>
              </a:rPr>
              <a:t>p.EBRT</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联合同步含铂化疗使用顺铂单药，如果顺铂</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不耐受，使用卡铂。</a:t>
            </a:r>
            <a:endParaRPr lang="en-US" altLang="en-US" sz="1100"/>
          </a:p>
          <a:p>
            <a:pPr marL="12700" algn="l" rtl="0" eaLnBrk="0">
              <a:lnSpc>
                <a:spcPct val="96000"/>
              </a:lnSpc>
              <a:spcBef>
                <a:spcPts val="90"/>
              </a:spcBef>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q.</a:t>
            </a:r>
            <a:r>
              <a:rPr sz="1000" kern="0" spc="-3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对于因肿瘤范围广、外照射</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100" kern="0" spc="1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有效，</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或子宫解剖结构使近距离放疗无法充分覆盖病灶的患者可以考虑这一治疗。</a:t>
            </a:r>
            <a:endParaRPr lang="en-US" altLang="en-US" sz="1100"/>
          </a:p>
        </p:txBody>
      </p:sp>
      <p:sp>
        <p:nvSpPr>
          <p:cNvPr id="356" name="textbox 356"/>
          <p:cNvSpPr/>
          <p:nvPr/>
        </p:nvSpPr>
        <p:spPr>
          <a:xfrm>
            <a:off x="2012970" y="2995912"/>
            <a:ext cx="4722495" cy="1114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5400" algn="l" rtl="0" eaLnBrk="0">
              <a:lnSpc>
                <a:spcPct val="85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同步含铂化疗叶近距离放疗</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n(1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a:p>
            <a:pPr marL="12700" algn="l" rtl="0" eaLnBrk="0">
              <a:lnSpc>
                <a:spcPts val="1455"/>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2700" algn="l" rtl="0" eaLnBrk="0">
              <a:lnSpc>
                <a:spcPct val="98000"/>
              </a:lnSpc>
              <a:spcBef>
                <a:spcPts val="230"/>
              </a:spcBef>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根治性子宫切除术+盆腔淋巴结切除术±腹主动脉旁淋巴结切除术(2</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2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a:p>
            <a:pPr marL="12700" algn="l" rtl="0" eaLnBrk="0">
              <a:lnSpc>
                <a:spcPct val="96000"/>
              </a:lnSpc>
              <a:spcBef>
                <a:spcPts val="2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25400" algn="l" rtl="0" eaLnBrk="0">
              <a:lnSpc>
                <a:spcPct val="95000"/>
              </a:lnSpc>
              <a:spcBef>
                <a:spcPts val="7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同步含铂化疗+近距离放疗+</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选择性全子宫切除术</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a(3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200"/>
          </a:p>
        </p:txBody>
      </p:sp>
      <p:sp>
        <p:nvSpPr>
          <p:cNvPr id="358" name="textbox 358"/>
          <p:cNvSpPr/>
          <p:nvPr/>
        </p:nvSpPr>
        <p:spPr>
          <a:xfrm>
            <a:off x="2012970" y="1675061"/>
            <a:ext cx="4653915" cy="741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000"/>
              </a:lnSpc>
            </a:pPr>
            <a:endParaRPr lang="en-US" altLang="en-US" sz="100"/>
          </a:p>
          <a:p>
            <a:pPr marL="12700" indent="5715" algn="l" rtl="0" eaLnBrk="0">
              <a:lnSpc>
                <a:spcPct val="88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根治性子宫切除术+盆腔淋巴结切除术8(1类)±腹主动脉旁淋巴结切</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除术(2</a:t>
            </a:r>
            <a:r>
              <a:rPr sz="1200" kern="0" spc="20">
                <a:solidFill>
                  <a:srgbClr val="000000">
                    <a:alpha val="100000"/>
                  </a:srgbClr>
                </a:solidFill>
                <a:latin typeface="Arial"/>
                <a:ea typeface="Arial"/>
                <a:cs typeface="Arial"/>
              </a:rPr>
              <a:t>B</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2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(考虑</a:t>
            </a:r>
            <a:r>
              <a:rPr sz="1200" kern="0" spc="0">
                <a:solidFill>
                  <a:srgbClr val="000000">
                    <a:alpha val="100000"/>
                  </a:srgbClr>
                </a:solidFill>
                <a:latin typeface="Arial"/>
                <a:ea typeface="Arial"/>
                <a:cs typeface="Arial"/>
              </a:rPr>
              <a:t>SLN</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显影</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0">
                <a:solidFill>
                  <a:srgbClr val="000000">
                    <a:alpha val="100000"/>
                  </a:srgbClr>
                </a:solidFill>
                <a:latin typeface="Arial"/>
                <a:ea typeface="Arial"/>
                <a:cs typeface="Arial"/>
              </a:rPr>
              <a:t>gI</a:t>
            </a:r>
            <a:endParaRPr lang="en-US" altLang="en-US" sz="1200"/>
          </a:p>
          <a:p>
            <a:pPr marL="12700" algn="l" rtl="0" eaLnBrk="0">
              <a:lnSpc>
                <a:spcPct val="96000"/>
              </a:lnSpc>
              <a:spcBef>
                <a:spcPts val="25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25400" algn="l" rtl="0" eaLnBrk="0">
              <a:lnSpc>
                <a:spcPct val="96000"/>
              </a:lnSpc>
              <a:spcBef>
                <a:spcPts val="70"/>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 mn+</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同步含铂</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化疗</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endParaRPr lang="en-US" altLang="en-US" sz="1200"/>
          </a:p>
        </p:txBody>
      </p:sp>
      <p:graphicFrame>
        <p:nvGraphicFramePr>
          <p:cNvPr id="360" name="table 360"/>
          <p:cNvGraphicFramePr>
            <a:graphicFrameLocks noGrp="1"/>
          </p:cNvGraphicFramePr>
          <p:nvPr/>
        </p:nvGraphicFramePr>
        <p:xfrm>
          <a:off x="254020" y="6216639"/>
          <a:ext cx="6699250" cy="425450"/>
        </p:xfrm>
        <a:graphic>
          <a:graphicData uri="http://schemas.openxmlformats.org/drawingml/2006/table">
            <a:tbl>
              <a:tblPr/>
              <a:tblGrid>
                <a:gridCol w="6699250"/>
              </a:tblGrid>
              <a:tr h="419100">
                <a:tc>
                  <a:txBody>
                    <a:bodyPr vert="horz" wrap="square"/>
                    <a:lstStyle/>
                    <a:p>
                      <a:pPr algn="l" rtl="0" eaLnBrk="0">
                        <a:lnSpc>
                          <a:spcPct val="100000"/>
                        </a:lnSpc>
                      </a:pPr>
                      <a:endParaRPr lang="en-US" altLang="en-US" sz="400"/>
                    </a:p>
                    <a:p>
                      <a:pPr marL="120015" algn="l" rtl="0" eaLnBrk="0">
                        <a:lnSpc>
                          <a:spcPct val="97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9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900"/>
                    </a:p>
                    <a:p>
                      <a:pPr marL="120015" algn="l" rtl="0" eaLnBrk="0">
                        <a:lnSpc>
                          <a:spcPts val="1290"/>
                        </a:lnSpc>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临床试验：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认为对所</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有癌症患者最好的处理方法是参与临床研究。尤其鼓励癌症患者参加临床试验。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362" name="textbox 362"/>
          <p:cNvSpPr/>
          <p:nvPr/>
        </p:nvSpPr>
        <p:spPr>
          <a:xfrm>
            <a:off x="6794505" y="2986828"/>
            <a:ext cx="1847214" cy="9321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400050" algn="l" rtl="0" eaLnBrk="0">
              <a:lnSpc>
                <a:spcPct val="91000"/>
              </a:lnSpc>
              <a:tabLst>
                <a:tab pos="488950"/>
              </a:tabLst>
            </a:pPr>
            <a:r>
              <a:rPr sz="1200" kern="0" spc="0">
                <a:solidFill>
                  <a:srgbClr val="162BE5">
                    <a:alpha val="100000"/>
                  </a:srgbClr>
                </a:solidFill>
                <a:latin typeface="黑体" panose="02010609060101010101" charset="-122"/>
                <a:ea typeface="黑体" panose="02010609060101010101" charset="-122"/>
                <a:cs typeface="黑体" panose="02010609060101010101" charset="-122"/>
              </a:rPr>
              <a:t>	见监测</a:t>
            </a:r>
            <a:r>
              <a:rPr sz="1200" kern="0" spc="0">
                <a:solidFill>
                  <a:srgbClr val="162BE5">
                    <a:alpha val="100000"/>
                  </a:srgbClr>
                </a:solidFill>
                <a:latin typeface="Arial"/>
                <a:ea typeface="Arial"/>
                <a:cs typeface="Arial"/>
              </a:rPr>
              <a:t>(CERV-</a:t>
            </a:r>
            <a:r>
              <a:rPr sz="1200" kern="0" spc="-10">
                <a:solidFill>
                  <a:srgbClr val="162BE5">
                    <a:alpha val="100000"/>
                  </a:srgbClr>
                </a:solidFill>
                <a:latin typeface="Arial"/>
                <a:ea typeface="Arial"/>
                <a:cs typeface="Arial"/>
              </a:rPr>
              <a:t>10)</a:t>
            </a:r>
            <a:endParaRPr lang="en-US" altLang="en-US" sz="1200"/>
          </a:p>
          <a:p>
            <a:pPr algn="r" rtl="0" eaLnBrk="0">
              <a:lnSpc>
                <a:spcPct val="85000"/>
              </a:lnSpc>
              <a:spcBef>
                <a:spcPts val="1450"/>
              </a:spcBef>
            </a:pPr>
            <a:r>
              <a:rPr sz="1000" kern="0" spc="-20" baseline="26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6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20">
                <a:solidFill>
                  <a:srgbClr val="162BE5">
                    <a:alpha val="100000"/>
                  </a:srgbClr>
                </a:solidFill>
                <a:latin typeface="黑体" panose="02010609060101010101" charset="-122"/>
                <a:ea typeface="黑体" panose="02010609060101010101" charset="-122"/>
                <a:cs typeface="黑体" panose="02010609060101010101" charset="-122"/>
              </a:rPr>
              <a:t>见手术结果</a:t>
            </a:r>
            <a:r>
              <a:rPr sz="1200" kern="0" spc="-2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(CERV-5)</a:t>
            </a:r>
            <a:endParaRPr lang="en-US" altLang="en-US" sz="1200"/>
          </a:p>
          <a:p>
            <a:pPr marL="221615" algn="l" rtl="0" eaLnBrk="0">
              <a:lnSpc>
                <a:spcPts val="3150"/>
              </a:lnSpc>
            </a:pPr>
            <a:r>
              <a:rPr sz="1200" kern="0" spc="-50">
                <a:solidFill>
                  <a:srgbClr val="162BE5">
                    <a:alpha val="100000"/>
                  </a:srgbClr>
                </a:solidFill>
                <a:latin typeface="黑体" panose="02010609060101010101" charset="-122"/>
                <a:ea typeface="黑体" panose="02010609060101010101" charset="-122"/>
                <a:cs typeface="黑体" panose="02010609060101010101" charset="-122"/>
              </a:rPr>
              <a:t>→</a:t>
            </a:r>
            <a:r>
              <a:rPr sz="1200" kern="0" spc="-14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50">
                <a:solidFill>
                  <a:srgbClr val="162BE5">
                    <a:alpha val="100000"/>
                  </a:srgbClr>
                </a:solidFill>
                <a:latin typeface="黑体" panose="02010609060101010101" charset="-122"/>
                <a:ea typeface="黑体" panose="02010609060101010101" charset="-122"/>
                <a:cs typeface="黑体" panose="02010609060101010101" charset="-122"/>
              </a:rPr>
              <a:t>见</a:t>
            </a:r>
            <a:r>
              <a:rPr sz="1200" kern="0" spc="-17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50">
                <a:solidFill>
                  <a:srgbClr val="162BE5">
                    <a:alpha val="100000"/>
                  </a:srgbClr>
                </a:solidFill>
                <a:latin typeface="黑体" panose="02010609060101010101" charset="-122"/>
                <a:ea typeface="黑体" panose="02010609060101010101" charset="-122"/>
                <a:cs typeface="黑体" panose="02010609060101010101" charset="-122"/>
              </a:rPr>
              <a:t>监</a:t>
            </a:r>
            <a:r>
              <a:rPr sz="1200" kern="0" spc="-17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50">
                <a:solidFill>
                  <a:srgbClr val="162BE5">
                    <a:alpha val="100000"/>
                  </a:srgbClr>
                </a:solidFill>
                <a:latin typeface="黑体" panose="02010609060101010101" charset="-122"/>
                <a:ea typeface="黑体" panose="02010609060101010101" charset="-122"/>
                <a:cs typeface="黑体" panose="02010609060101010101" charset="-122"/>
              </a:rPr>
              <a:t>测</a:t>
            </a:r>
            <a:r>
              <a:rPr sz="1200" kern="0" spc="-5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(CERV-10)</a:t>
            </a:r>
            <a:endParaRPr lang="en-US" altLang="en-US" sz="1200"/>
          </a:p>
        </p:txBody>
      </p:sp>
      <p:pic>
        <p:nvPicPr>
          <p:cNvPr id="364" name="picture 364"/>
          <p:cNvPicPr>
            <a:picLocks noChangeAspect="1"/>
          </p:cNvPicPr>
          <p:nvPr/>
        </p:nvPicPr>
        <p:blipFill>
          <a:blip r:embed="rId3"/>
          <a:stretch>
            <a:fillRect/>
          </a:stretch>
        </p:blipFill>
        <p:spPr>
          <a:xfrm rot="21600000">
            <a:off x="6807205" y="3028938"/>
            <a:ext cx="387384" cy="76192"/>
          </a:xfrm>
          <a:prstGeom prst="rect">
            <a:avLst/>
          </a:prstGeom>
        </p:spPr>
      </p:pic>
      <p:sp>
        <p:nvSpPr>
          <p:cNvPr id="366" name="textbox 366"/>
          <p:cNvSpPr/>
          <p:nvPr/>
        </p:nvSpPr>
        <p:spPr>
          <a:xfrm>
            <a:off x="349219" y="2731490"/>
            <a:ext cx="645794" cy="1444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31750" indent="5715" algn="l" rtl="0" eaLnBrk="0">
              <a:lnSpc>
                <a:spcPct val="99000"/>
              </a:lnSpc>
            </a:pP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IB3</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期和</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Arial"/>
                <a:ea typeface="Arial"/>
                <a:cs typeface="Arial"/>
              </a:rPr>
              <a:t>IIA2</a:t>
            </a:r>
            <a:r>
              <a:rPr sz="1200" kern="0" spc="-100">
                <a:solidFill>
                  <a:srgbClr val="000000">
                    <a:alpha val="100000"/>
                  </a:srgbClr>
                </a:solidFill>
                <a:latin typeface="Arial"/>
                <a:ea typeface="Arial"/>
                <a:cs typeface="Arial"/>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12700" indent="88900" algn="l" rtl="0" eaLnBrk="0">
              <a:lnSpc>
                <a:spcPct val="99000"/>
              </a:lnSpc>
              <a:spcBef>
                <a:spcPts val="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(对于非</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初始手术</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患者的附</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加建议，</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可参见</a:t>
            </a:r>
            <a:endParaRPr lang="en-US" altLang="en-US" sz="1200"/>
          </a:p>
          <a:p>
            <a:pPr marL="19050" algn="l" rtl="0" eaLnBrk="0">
              <a:lnSpc>
                <a:spcPct val="85000"/>
              </a:lnSpc>
              <a:spcBef>
                <a:spcPts val="45"/>
              </a:spcBef>
            </a:pPr>
            <a:r>
              <a:rPr sz="1100" kern="0" spc="-60">
                <a:solidFill>
                  <a:srgbClr val="000000">
                    <a:alpha val="100000"/>
                  </a:srgbClr>
                </a:solidFill>
                <a:latin typeface="Arial"/>
                <a:ea typeface="Arial"/>
                <a:cs typeface="Arial"/>
              </a:rPr>
              <a:t>CERV-6)</a:t>
            </a:r>
            <a:endParaRPr lang="en-US" altLang="en-US" sz="1100"/>
          </a:p>
        </p:txBody>
      </p:sp>
      <p:sp>
        <p:nvSpPr>
          <p:cNvPr id="368" name="textbox 368"/>
          <p:cNvSpPr/>
          <p:nvPr/>
        </p:nvSpPr>
        <p:spPr>
          <a:xfrm>
            <a:off x="7283480" y="1767613"/>
            <a:ext cx="1444625" cy="627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5400" algn="l" rtl="0" eaLnBrk="0">
              <a:lnSpc>
                <a:spcPct val="89000"/>
              </a:lnSpc>
            </a:pPr>
            <a:r>
              <a:rPr sz="1200" kern="0" spc="-10">
                <a:solidFill>
                  <a:srgbClr val="162BE5">
                    <a:alpha val="100000"/>
                  </a:srgbClr>
                </a:solidFill>
                <a:latin typeface="黑体" panose="02010609060101010101" charset="-122"/>
                <a:ea typeface="黑体" panose="02010609060101010101" charset="-122"/>
                <a:cs typeface="黑体" panose="02010609060101010101" charset="-122"/>
              </a:rPr>
              <a:t>见手术结果</a:t>
            </a:r>
            <a:r>
              <a:rPr sz="1200" kern="0" spc="-10">
                <a:solidFill>
                  <a:srgbClr val="162BE5">
                    <a:alpha val="100000"/>
                  </a:srgbClr>
                </a:solidFill>
                <a:latin typeface="Arial"/>
                <a:ea typeface="Arial"/>
                <a:cs typeface="Arial"/>
              </a:rPr>
              <a:t>(CERV-5</a:t>
            </a:r>
            <a:r>
              <a:rPr sz="1200" kern="0" spc="-20">
                <a:solidFill>
                  <a:srgbClr val="162BE5">
                    <a:alpha val="100000"/>
                  </a:srgbClr>
                </a:solidFill>
                <a:latin typeface="Arial"/>
                <a:ea typeface="Arial"/>
                <a:cs typeface="Arial"/>
              </a:rPr>
              <a:t>)</a:t>
            </a:r>
            <a:endParaRPr lang="en-US" altLang="en-US" sz="1200"/>
          </a:p>
          <a:p>
            <a:pPr marL="12700" algn="l" rtl="0" eaLnBrk="0">
              <a:lnSpc>
                <a:spcPts val="3455"/>
              </a:lnSpc>
            </a:pPr>
            <a:r>
              <a:rPr sz="1200" kern="0" spc="-20">
                <a:solidFill>
                  <a:srgbClr val="162BE5">
                    <a:alpha val="100000"/>
                  </a:srgbClr>
                </a:solidFill>
                <a:latin typeface="黑体" panose="02010609060101010101" charset="-122"/>
                <a:ea typeface="黑体" panose="02010609060101010101" charset="-122"/>
                <a:cs typeface="黑体" panose="02010609060101010101" charset="-122"/>
              </a:rPr>
              <a:t>见监测</a:t>
            </a:r>
            <a:r>
              <a:rPr sz="1200" kern="0" spc="-2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(CERV-10)</a:t>
            </a:r>
            <a:endParaRPr lang="en-US" altLang="en-US" sz="1200"/>
          </a:p>
        </p:txBody>
      </p:sp>
      <p:sp>
        <p:nvSpPr>
          <p:cNvPr id="372" name="textbox 372"/>
          <p:cNvSpPr/>
          <p:nvPr/>
        </p:nvSpPr>
        <p:spPr>
          <a:xfrm>
            <a:off x="361929" y="1052766"/>
            <a:ext cx="3592829"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临床分期</a:t>
            </a:r>
            <a:r>
              <a:rPr sz="12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初级治疗(不保留生</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育功能)</a:t>
            </a:r>
            <a:endParaRPr lang="en-US" altLang="en-US" sz="1200"/>
          </a:p>
        </p:txBody>
      </p:sp>
      <p:sp>
        <p:nvSpPr>
          <p:cNvPr id="374" name="textbox 374"/>
          <p:cNvSpPr/>
          <p:nvPr/>
        </p:nvSpPr>
        <p:spPr>
          <a:xfrm>
            <a:off x="381040" y="1747230"/>
            <a:ext cx="463550" cy="5708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85000"/>
              </a:lnSpc>
            </a:pPr>
            <a:r>
              <a:rPr sz="1200" kern="0" spc="-40">
                <a:solidFill>
                  <a:srgbClr val="000000">
                    <a:alpha val="100000"/>
                  </a:srgbClr>
                </a:solidFill>
                <a:latin typeface="Arial"/>
                <a:ea typeface="Arial"/>
                <a:cs typeface="Arial"/>
              </a:rPr>
              <a:t>IB1</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18415" algn="l" rtl="0" eaLnBrk="0">
              <a:lnSpc>
                <a:spcPts val="1625"/>
              </a:lnSpc>
            </a:pPr>
            <a:r>
              <a:rPr sz="1200" kern="0" spc="-40">
                <a:solidFill>
                  <a:srgbClr val="000000">
                    <a:alpha val="100000"/>
                  </a:srgbClr>
                </a:solidFill>
                <a:latin typeface="Arial"/>
                <a:ea typeface="Arial"/>
                <a:cs typeface="Arial"/>
              </a:rPr>
              <a:t>IB2</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marL="12700" algn="l" rtl="0" eaLnBrk="0">
              <a:lnSpc>
                <a:spcPct val="97000"/>
              </a:lnSpc>
              <a:spcBef>
                <a:spcPts val="55"/>
              </a:spcBef>
            </a:pPr>
            <a:r>
              <a:rPr sz="1200" i="1" kern="0" spc="0">
                <a:solidFill>
                  <a:srgbClr val="000000">
                    <a:alpha val="100000"/>
                  </a:srgbClr>
                </a:solidFill>
                <a:latin typeface="Arial"/>
                <a:ea typeface="Arial"/>
                <a:cs typeface="Arial"/>
              </a:rPr>
              <a:t>IIA</a:t>
            </a:r>
            <a:r>
              <a:rPr sz="1200" i="1" kern="0" spc="40">
                <a:solidFill>
                  <a:srgbClr val="000000">
                    <a:alpha val="100000"/>
                  </a:srgbClr>
                </a:solidFill>
                <a:latin typeface="Arial"/>
                <a:ea typeface="Arial"/>
                <a:cs typeface="Arial"/>
              </a:rPr>
              <a:t>1</a:t>
            </a:r>
            <a:r>
              <a:rPr sz="1200" i="1" kern="0" spc="4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p:txBody>
      </p:sp>
      <p:sp>
        <p:nvSpPr>
          <p:cNvPr id="378" name="textbox 378"/>
          <p:cNvSpPr/>
          <p:nvPr/>
        </p:nvSpPr>
        <p:spPr>
          <a:xfrm>
            <a:off x="8229610" y="6507185"/>
            <a:ext cx="553719" cy="167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4000"/>
              </a:lnSpc>
            </a:pPr>
            <a:r>
              <a:rPr sz="1100" kern="0" spc="0">
                <a:solidFill>
                  <a:srgbClr val="000000">
                    <a:alpha val="100000"/>
                  </a:srgbClr>
                </a:solidFill>
                <a:latin typeface="Arial"/>
                <a:ea typeface="Arial"/>
                <a:cs typeface="Arial"/>
              </a:rPr>
              <a:t>CERV</a:t>
            </a:r>
            <a:r>
              <a:rPr sz="1100" kern="0" spc="40">
                <a:solidFill>
                  <a:srgbClr val="000000">
                    <a:alpha val="100000"/>
                  </a:srgbClr>
                </a:solidFill>
                <a:latin typeface="Arial"/>
                <a:ea typeface="Arial"/>
                <a:cs typeface="Arial"/>
              </a:rPr>
              <a:t>-4</a:t>
            </a:r>
            <a:endParaRPr lang="en-US" altLang="en-US" sz="1100"/>
          </a:p>
        </p:txBody>
      </p:sp>
      <p:sp>
        <p:nvSpPr>
          <p:cNvPr id="380" name="rect"/>
          <p:cNvSpPr/>
          <p:nvPr/>
        </p:nvSpPr>
        <p:spPr>
          <a:xfrm>
            <a:off x="476219" y="5172189"/>
            <a:ext cx="153674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custDataLst>
              <p:tags r:id="rId5"/>
            </p:custDataLst>
          </p:nvPr>
        </p:nvPicPr>
        <p:blipFill>
          <a:blip r:embed="rId4"/>
          <a:stretch>
            <a:fillRect/>
          </a:stretch>
        </p:blipFill>
        <p:spPr>
          <a:xfrm rot="21600000">
            <a:off x="342900" y="120632"/>
            <a:ext cx="666780" cy="692177"/>
          </a:xfrm>
          <a:prstGeom prst="rect">
            <a:avLst/>
          </a:prstGeom>
        </p:spPr>
      </p:pic>
      <p:sp>
        <p:nvSpPr>
          <p:cNvPr id="96" name="textbox 96"/>
          <p:cNvSpPr/>
          <p:nvPr>
            <p:custDataLst>
              <p:tags r:id="rId6"/>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7"/>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9"/>
            </p:custDataLst>
          </p:nvPr>
        </p:nvPicPr>
        <p:blipFill>
          <a:blip r:embed="rId8"/>
          <a:stretch>
            <a:fillRect/>
          </a:stretch>
        </p:blipFill>
        <p:spPr>
          <a:xfrm rot="21600000">
            <a:off x="336590" y="889002"/>
            <a:ext cx="8470820" cy="12687"/>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82" name="picture 382"/>
          <p:cNvPicPr>
            <a:picLocks noChangeAspect="1"/>
          </p:cNvPicPr>
          <p:nvPr/>
        </p:nvPicPr>
        <p:blipFill>
          <a:blip r:embed="rId2"/>
          <a:stretch>
            <a:fillRect/>
          </a:stretch>
        </p:blipFill>
        <p:spPr>
          <a:xfrm rot="21600000">
            <a:off x="196870" y="996947"/>
            <a:ext cx="8318480" cy="5054620"/>
          </a:xfrm>
          <a:prstGeom prst="rect">
            <a:avLst/>
          </a:prstGeom>
        </p:spPr>
      </p:pic>
      <p:graphicFrame>
        <p:nvGraphicFramePr>
          <p:cNvPr id="384" name="table 384"/>
          <p:cNvGraphicFramePr>
            <a:graphicFrameLocks noGrp="1"/>
          </p:cNvGraphicFramePr>
          <p:nvPr/>
        </p:nvGraphicFramePr>
        <p:xfrm>
          <a:off x="355610" y="3859484"/>
          <a:ext cx="5452110" cy="1741804"/>
        </p:xfrm>
        <a:graphic>
          <a:graphicData uri="http://schemas.openxmlformats.org/drawingml/2006/table">
            <a:tbl>
              <a:tblPr/>
              <a:tblGrid>
                <a:gridCol w="1171575"/>
                <a:gridCol w="1333500"/>
                <a:gridCol w="994410"/>
                <a:gridCol w="1290955"/>
                <a:gridCol w="661669"/>
              </a:tblGrid>
              <a:tr h="588644">
                <a:tc rowSpan="3">
                  <a:txBody>
                    <a:bodyPr vert="horz" wrap="square"/>
                    <a:lstStyle/>
                    <a:p>
                      <a:pPr algn="l" rtl="0" eaLnBrk="0">
                        <a:lnSpc>
                          <a:spcPct val="138000"/>
                        </a:lnSpc>
                      </a:pPr>
                      <a:endParaRPr lang="en-US" altLang="en-US" sz="1000"/>
                    </a:p>
                    <a:p>
                      <a:pPr algn="l" rtl="0" eaLnBrk="0">
                        <a:lnSpc>
                          <a:spcPct val="139000"/>
                        </a:lnSpc>
                      </a:pPr>
                      <a:endParaRPr lang="en-US" altLang="en-US" sz="1000"/>
                    </a:p>
                    <a:p>
                      <a:pPr marL="1905" algn="l" rtl="0" eaLnBrk="0">
                        <a:lnSpc>
                          <a:spcPct val="85000"/>
                        </a:lnSpc>
                        <a:spcBef>
                          <a:spcPts val="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手术分期发现</a:t>
                      </a:r>
                      <a:endParaRPr lang="en-US" altLang="en-US" sz="1200"/>
                    </a:p>
                    <a:p>
                      <a:pPr marL="1905" algn="l" rtl="0" eaLnBrk="0">
                        <a:lnSpc>
                          <a:spcPct val="97000"/>
                        </a:lnSpc>
                        <a:spcBef>
                          <a:spcPts val="10"/>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腹主动脉旁淋</a:t>
                      </a:r>
                      <a:endParaRPr lang="en-US" altLang="en-US" sz="1200"/>
                    </a:p>
                    <a:p>
                      <a:pPr marL="1905" algn="l" rtl="0" eaLnBrk="0">
                        <a:lnSpc>
                          <a:spcPts val="1460"/>
                        </a:lnSpc>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巴结阳性</a:t>
                      </a:r>
                      <a:endParaRPr lang="en-US" altLang="en-US" sz="1200"/>
                    </a:p>
                  </a:txBody>
                  <a:tcPr marL="0" marR="0" marT="0" marB="0">
                    <a:lnL>
                      <a:noFill/>
                    </a:lnL>
                    <a:lnR>
                      <a:noFill/>
                    </a:lnR>
                    <a:lnT>
                      <a:noFill/>
                    </a:lnT>
                    <a:lnB>
                      <a:noFill/>
                    </a:lnB>
                  </a:tcPr>
                </a:tc>
                <a:tc rowSpan="3">
                  <a:txBody>
                    <a:bodyPr vert="horz" wrap="square"/>
                    <a:lstStyle/>
                    <a:p>
                      <a:pPr algn="l" rtl="0" eaLnBrk="0">
                        <a:lnSpc>
                          <a:spcPct val="112000"/>
                        </a:lnSpc>
                      </a:pPr>
                      <a:endParaRPr lang="en-US" altLang="en-US" sz="1000"/>
                    </a:p>
                    <a:p>
                      <a:pPr algn="l" rtl="0" eaLnBrk="0">
                        <a:lnSpc>
                          <a:spcPct val="112000"/>
                        </a:lnSpc>
                      </a:pPr>
                      <a:endParaRPr lang="en-US" altLang="en-US" sz="1000"/>
                    </a:p>
                    <a:p>
                      <a:pPr algn="l" rtl="0" eaLnBrk="0">
                        <a:lnSpc>
                          <a:spcPct val="113000"/>
                        </a:lnSpc>
                      </a:pPr>
                      <a:endParaRPr lang="en-US" altLang="en-US" sz="1000"/>
                    </a:p>
                    <a:p>
                      <a:pPr marL="262890" algn="l" rtl="0" eaLnBrk="0">
                        <a:lnSpc>
                          <a:spcPct val="104000"/>
                        </a:lnSpc>
                        <a:spcBef>
                          <a:spcPts val="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影像学检查</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有无转移灶。</a:t>
                      </a:r>
                      <a:endParaRPr lang="en-US" altLang="en-US" sz="1100"/>
                    </a:p>
                  </a:txBody>
                  <a:tcPr marL="0" marR="0" marT="0" marB="0">
                    <a:lnL>
                      <a:noFill/>
                    </a:lnL>
                    <a:lnR>
                      <a:noFill/>
                    </a:lnR>
                    <a:lnT>
                      <a:noFill/>
                    </a:lnT>
                    <a:lnB>
                      <a:noFill/>
                    </a:lnB>
                  </a:tcPr>
                </a:tc>
                <a:tc>
                  <a:txBody>
                    <a:bodyPr vert="horz" wrap="square"/>
                    <a:lstStyle/>
                    <a:p>
                      <a:pPr algn="l" rtl="0" eaLnBrk="0">
                        <a:lnSpc>
                          <a:spcPct val="7000"/>
                        </a:lnSpc>
                      </a:pPr>
                      <a:endParaRPr lang="en-US" altLang="en-US" sz="100"/>
                    </a:p>
                    <a:p>
                      <a:pPr marL="276225" algn="l" rtl="0" eaLnBrk="0">
                        <a:lnSpc>
                          <a:spcPct val="84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无远端</a:t>
                      </a:r>
                      <a:endParaRPr lang="en-US" altLang="en-US" sz="1200"/>
                    </a:p>
                    <a:p>
                      <a:pPr marL="276225" algn="l" rtl="0" eaLnBrk="0">
                        <a:lnSpc>
                          <a:spcPts val="1565"/>
                        </a:lnSpc>
                      </a:pPr>
                      <a:r>
                        <a:rPr sz="1200" kern="0" spc="70">
                          <a:solidFill>
                            <a:srgbClr val="000000">
                              <a:alpha val="100000"/>
                            </a:srgbClr>
                          </a:solidFill>
                          <a:latin typeface="黑体" panose="02010609060101010101" charset="-122"/>
                          <a:ea typeface="黑体" panose="02010609060101010101" charset="-122"/>
                          <a:cs typeface="黑体" panose="02010609060101010101" charset="-122"/>
                        </a:rPr>
                        <a:t>转移</a:t>
                      </a:r>
                      <a:endParaRPr lang="en-US" altLang="en-US" sz="1200"/>
                    </a:p>
                  </a:txBody>
                  <a:tcPr marL="0" marR="0" marT="0" marB="0">
                    <a:lnL>
                      <a:noFill/>
                    </a:lnL>
                    <a:lnR>
                      <a:noFill/>
                    </a:lnR>
                    <a:lnT>
                      <a:noFill/>
                    </a:lnT>
                    <a:lnB>
                      <a:noFill/>
                    </a:lnB>
                  </a:tcPr>
                </a:tc>
                <a:tc rowSpan="4">
                  <a:txBody>
                    <a:bodyPr vert="horz" wrap="square"/>
                    <a:lstStyle/>
                    <a:p>
                      <a:pPr algn="l" rtl="0" eaLnBrk="0">
                        <a:lnSpc>
                          <a:spcPct val="122000"/>
                        </a:lnSpc>
                      </a:pPr>
                      <a:endParaRPr lang="en-US" altLang="en-US" sz="1000"/>
                    </a:p>
                    <a:p>
                      <a:pPr algn="l" rtl="0" eaLnBrk="0">
                        <a:lnSpc>
                          <a:spcPct val="122000"/>
                        </a:lnSpc>
                      </a:pPr>
                      <a:endParaRPr lang="en-US" altLang="en-US" sz="1000"/>
                    </a:p>
                    <a:p>
                      <a:pPr algn="l" rtl="0" eaLnBrk="0">
                        <a:lnSpc>
                          <a:spcPct val="122000"/>
                        </a:lnSpc>
                      </a:pPr>
                      <a:endParaRPr lang="en-US" altLang="en-US" sz="1000"/>
                    </a:p>
                    <a:p>
                      <a:pPr algn="l" rtl="0" eaLnBrk="0">
                        <a:lnSpc>
                          <a:spcPct val="123000"/>
                        </a:lnSpc>
                      </a:pPr>
                      <a:endParaRPr lang="en-US" altLang="en-US" sz="1000"/>
                    </a:p>
                    <a:p>
                      <a:pPr algn="l" rtl="0" eaLnBrk="0">
                        <a:lnSpc>
                          <a:spcPct val="8000"/>
                        </a:lnSpc>
                      </a:pPr>
                      <a:endParaRPr lang="en-US" altLang="en-US" sz="100"/>
                    </a:p>
                    <a:p>
                      <a:pPr marL="267970" algn="l" rtl="0" eaLnBrk="0">
                        <a:lnSpc>
                          <a:spcPct val="85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根据指征对</a:t>
                      </a:r>
                      <a:endParaRPr lang="en-US" altLang="en-US" sz="1200"/>
                    </a:p>
                    <a:p>
                      <a:pPr marL="267970" algn="l" rtl="0" eaLnBrk="0">
                        <a:lnSpc>
                          <a:spcPct val="100000"/>
                        </a:lnSpc>
                        <a:spcBef>
                          <a:spcPts val="1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可疑部位进</a:t>
                      </a:r>
                      <a:endParaRPr lang="en-US" altLang="en-US" sz="1200"/>
                    </a:p>
                    <a:p>
                      <a:pPr marL="267970" algn="l" rtl="0" eaLnBrk="0">
                        <a:lnSpc>
                          <a:spcPts val="1505"/>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行活检</a:t>
                      </a:r>
                      <a:endParaRPr lang="en-US" altLang="en-US" sz="1200"/>
                    </a:p>
                  </a:txBody>
                  <a:tcPr marL="0" marR="0" marT="0" marB="0">
                    <a:lnL>
                      <a:noFill/>
                    </a:lnL>
                    <a:lnR>
                      <a:noFill/>
                    </a:lnR>
                    <a:lnT>
                      <a:noFill/>
                    </a:lnT>
                    <a:lnB>
                      <a:noFill/>
                    </a:lnB>
                  </a:tcPr>
                </a:tc>
                <a:tc rowSpan="2">
                  <a:txBody>
                    <a:bodyPr vert="horz" wrap="square"/>
                    <a:lstStyle/>
                    <a:p>
                      <a:pPr algn="l" rtl="0" eaLnBrk="0">
                        <a:lnSpc>
                          <a:spcPct val="117000"/>
                        </a:lnSpc>
                      </a:pPr>
                      <a:endParaRPr lang="en-US" altLang="en-US" sz="1000"/>
                    </a:p>
                    <a:p>
                      <a:pPr algn="l" rtl="0" eaLnBrk="0">
                        <a:lnSpc>
                          <a:spcPct val="117000"/>
                        </a:lnSpc>
                      </a:pPr>
                      <a:endParaRPr lang="en-US" altLang="en-US" sz="1000"/>
                    </a:p>
                    <a:p>
                      <a:pPr algn="l" rtl="0" eaLnBrk="0">
                        <a:lnSpc>
                          <a:spcPct val="118000"/>
                        </a:lnSpc>
                      </a:pPr>
                      <a:endParaRPr lang="en-US" altLang="en-US" sz="1000"/>
                    </a:p>
                    <a:p>
                      <a:pPr algn="l" rtl="0" eaLnBrk="0">
                        <a:lnSpc>
                          <a:spcPct val="118000"/>
                        </a:lnSpc>
                      </a:pPr>
                      <a:endParaRPr lang="en-US" altLang="en-US" sz="1000"/>
                    </a:p>
                    <a:p>
                      <a:pPr algn="r" rtl="0" eaLnBrk="0">
                        <a:lnSpc>
                          <a:spcPct val="96000"/>
                        </a:lnSpc>
                        <a:spcBef>
                          <a:spcPts val="5"/>
                        </a:spcBef>
                      </a:pPr>
                      <a:r>
                        <a:rPr sz="1000" b="1" kern="0" spc="-70">
                          <a:solidFill>
                            <a:srgbClr val="000000">
                              <a:alpha val="100000"/>
                            </a:srgbClr>
                          </a:solidFill>
                          <a:latin typeface="黑体" panose="02010609060101010101" charset="-122"/>
                          <a:ea typeface="黑体" panose="02010609060101010101" charset="-122"/>
                          <a:cs typeface="黑体" panose="02010609060101010101" charset="-122"/>
                        </a:rPr>
                        <a:t>阴</a:t>
                      </a:r>
                      <a:r>
                        <a:rPr sz="10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70">
                          <a:solidFill>
                            <a:srgbClr val="000000">
                              <a:alpha val="100000"/>
                            </a:srgbClr>
                          </a:solidFill>
                          <a:latin typeface="黑体" panose="02010609060101010101" charset="-122"/>
                          <a:ea typeface="黑体" panose="02010609060101010101" charset="-122"/>
                          <a:cs typeface="黑体" panose="02010609060101010101" charset="-122"/>
                        </a:rPr>
                        <a:t>性</a:t>
                      </a:r>
                      <a:r>
                        <a:rPr sz="1000" kern="0" spc="-2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430">
                          <a:solidFill>
                            <a:srgbClr val="000000">
                              <a:alpha val="100000"/>
                            </a:srgbClr>
                          </a:solidFill>
                          <a:latin typeface="黑体" panose="02010609060101010101" charset="-122"/>
                          <a:ea typeface="黑体" panose="02010609060101010101" charset="-122"/>
                          <a:cs typeface="黑体" panose="02010609060101010101" charset="-122"/>
                        </a:rPr>
                        <a:t>一</a:t>
                      </a:r>
                      <a:endParaRPr lang="en-US" altLang="en-US" sz="1000"/>
                    </a:p>
                  </a:txBody>
                  <a:tcPr marL="0" marR="0" marT="0" marB="0">
                    <a:lnL>
                      <a:noFill/>
                    </a:lnL>
                    <a:lnR>
                      <a:noFill/>
                    </a:lnR>
                    <a:lnT>
                      <a:noFill/>
                    </a:lnT>
                    <a:lnB>
                      <a:noFill/>
                    </a:lnB>
                  </a:tcPr>
                </a:tc>
              </a:tr>
              <a:tr h="490854">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rowSpan="3">
                  <a:txBody>
                    <a:bodyPr vert="horz" wrap="square"/>
                    <a:lstStyle/>
                    <a:p>
                      <a:pPr algn="l" rtl="0" eaLnBrk="0">
                        <a:lnSpc>
                          <a:spcPct val="167000"/>
                        </a:lnSpc>
                      </a:pPr>
                      <a:endParaRPr lang="en-US" altLang="en-US" sz="1000"/>
                    </a:p>
                    <a:p>
                      <a:pPr marL="276225" algn="l" rtl="0" eaLnBrk="0">
                        <a:lnSpc>
                          <a:spcPct val="85000"/>
                        </a:lnSpc>
                        <a:spcBef>
                          <a:spcPts val="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有远端</a:t>
                      </a:r>
                      <a:endParaRPr lang="en-US" altLang="en-US" sz="1200"/>
                    </a:p>
                    <a:p>
                      <a:pPr marL="276225" algn="l" rtl="0" eaLnBrk="0">
                        <a:lnSpc>
                          <a:spcPts val="1455"/>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转移</a:t>
                      </a:r>
                      <a:endParaRPr lang="en-US" altLang="en-US" sz="1200"/>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r>
              <a:tr h="0">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rowSpan="2">
                  <a:txBody>
                    <a:bodyPr vert="horz" wrap="square"/>
                    <a:lstStyle/>
                    <a:p>
                      <a:pPr algn="l" rtl="0" eaLnBrk="0">
                        <a:lnSpc>
                          <a:spcPct val="154000"/>
                        </a:lnSpc>
                      </a:pPr>
                      <a:endParaRPr lang="en-US" altLang="en-US" sz="1000"/>
                    </a:p>
                    <a:p>
                      <a:pPr marL="266065" algn="l" rtl="0" eaLnBrk="0">
                        <a:lnSpc>
                          <a:spcPct val="96000"/>
                        </a:lnSpc>
                        <a:spcBef>
                          <a:spcPts val="5"/>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阳性</a:t>
                      </a:r>
                      <a:endParaRPr lang="en-US" altLang="en-US" sz="1200"/>
                    </a:p>
                  </a:txBody>
                  <a:tcPr marL="0" marR="0" marT="0" marB="0">
                    <a:lnL>
                      <a:noFill/>
                    </a:lnL>
                    <a:lnR>
                      <a:noFill/>
                    </a:lnR>
                    <a:lnT>
                      <a:noFill/>
                    </a:lnT>
                    <a:lnB>
                      <a:noFill/>
                    </a:lnB>
                  </a:tcPr>
                </a:tc>
              </a:tr>
              <a:tr h="567690">
                <a:tc gridSpan="2">
                  <a:txBody>
                    <a:bodyPr vert="horz" wrap="square"/>
                    <a:lstStyle/>
                    <a:p>
                      <a:pPr algn="l" rtl="0" eaLnBrk="0">
                        <a:lnSpc>
                          <a:spcPct val="153000"/>
                        </a:lnSpc>
                      </a:pPr>
                      <a:endParaRPr lang="en-US" altLang="en-US" sz="1000"/>
                    </a:p>
                    <a:p>
                      <a:pPr algn="l" rtl="0" eaLnBrk="0">
                        <a:lnSpc>
                          <a:spcPct val="87000"/>
                        </a:lnSpc>
                        <a:spcBef>
                          <a:spcPct val="0"/>
                        </a:spcBef>
                      </a:pPr>
                      <a:r>
                        <a:rPr sz="1200" b="1" kern="0" spc="-40">
                          <a:solidFill>
                            <a:srgbClr val="000000">
                              <a:alpha val="100000"/>
                            </a:srgbClr>
                          </a:solidFill>
                          <a:latin typeface="Arial"/>
                          <a:ea typeface="Arial"/>
                          <a:cs typeface="Arial"/>
                        </a:rPr>
                        <a:t>c.</a:t>
                      </a:r>
                      <a:r>
                        <a:rPr sz="1200" b="1" kern="0" spc="-40">
                          <a:solidFill>
                            <a:srgbClr val="0060C1">
                              <a:alpha val="100000"/>
                            </a:srgbClr>
                          </a:solidFill>
                          <a:latin typeface="黑体" panose="02010609060101010101" charset="-122"/>
                          <a:ea typeface="黑体" panose="02010609060101010101" charset="-122"/>
                          <a:cs typeface="黑体" panose="02010609060101010101" charset="-122"/>
                        </a:rPr>
                        <a:t>见影像学原则</a:t>
                      </a:r>
                      <a:r>
                        <a:rPr sz="1200" b="1" kern="0" spc="-40">
                          <a:solidFill>
                            <a:srgbClr val="0060C1">
                              <a:alpha val="100000"/>
                            </a:srgbClr>
                          </a:solidFill>
                          <a:latin typeface="Arial"/>
                          <a:ea typeface="Arial"/>
                          <a:cs typeface="Arial"/>
                        </a:rPr>
                        <a:t>(CERV-B)</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a:p>
                      <a:pPr algn="l" rtl="0" eaLnBrk="0">
                        <a:lnSpc>
                          <a:spcPct val="100000"/>
                        </a:lnSpc>
                        <a:spcBef>
                          <a:spcPts val="10"/>
                        </a:spcBef>
                      </a:pPr>
                      <a:r>
                        <a:rPr sz="1100"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kern="0" spc="-20">
                          <a:solidFill>
                            <a:srgbClr val="0060C1">
                              <a:alpha val="100000"/>
                            </a:srgbClr>
                          </a:solidFill>
                          <a:latin typeface="黑体" panose="02010609060101010101" charset="-122"/>
                          <a:ea typeface="黑体" panose="02010609060101010101" charset="-122"/>
                          <a:cs typeface="黑体" panose="02010609060101010101" charset="-122"/>
                        </a:rPr>
                        <a:t>见放疗原则</a:t>
                      </a:r>
                      <a:r>
                        <a:rPr sz="1100"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(CERV-D)。</a:t>
                      </a:r>
                      <a:endParaRPr lang="en-US" altLang="en-US" sz="1100"/>
                    </a:p>
                  </a:txBody>
                  <a:tcPr marL="0" marR="0" marT="0" marB="0">
                    <a:lnL>
                      <a:noFill/>
                    </a:lnL>
                    <a:lnR>
                      <a:noFill/>
                    </a:lnR>
                    <a:lnT>
                      <a:noFill/>
                    </a:lnT>
                    <a:lnB>
                      <a:noFill/>
                    </a:lnB>
                  </a:tcPr>
                </a:tc>
                <a:tc h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r>
            </a:tbl>
          </a:graphicData>
        </a:graphic>
      </p:graphicFrame>
      <p:sp>
        <p:nvSpPr>
          <p:cNvPr id="386" name="textbox 386"/>
          <p:cNvSpPr/>
          <p:nvPr/>
        </p:nvSpPr>
        <p:spPr>
          <a:xfrm>
            <a:off x="3816350" y="1051197"/>
            <a:ext cx="2780029" cy="15201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4605" algn="l"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辅助治疗</a:t>
            </a:r>
            <a:endParaRPr lang="en-US" altLang="en-US" sz="1200"/>
          </a:p>
          <a:p>
            <a:pPr algn="l" rtl="0" eaLnBrk="0">
              <a:lnSpc>
                <a:spcPct val="129000"/>
              </a:lnSpc>
            </a:pPr>
            <a:endParaRPr lang="en-US" altLang="en-US" sz="1000"/>
          </a:p>
          <a:p>
            <a:pPr marL="14605" algn="l" rtl="0" eaLnBrk="0">
              <a:lnSpc>
                <a:spcPct val="96000"/>
              </a:lnSpc>
              <a:spcBef>
                <a:spcPts val="370"/>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观察</a:t>
            </a:r>
            <a:endParaRPr lang="en-US" altLang="en-US" sz="1200"/>
          </a:p>
          <a:p>
            <a:pPr marL="12700" algn="l" rtl="0" eaLnBrk="0">
              <a:lnSpc>
                <a:spcPct val="96000"/>
              </a:lnSpc>
              <a:spcBef>
                <a:spcPts val="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4605" algn="l" rtl="0" eaLnBrk="0">
              <a:lnSpc>
                <a:spcPct val="96000"/>
              </a:lnSpc>
              <a:spcBef>
                <a:spcPts val="10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同时存在危险因素者(例如：符合</a:t>
            </a:r>
            <a:endParaRPr lang="en-US" altLang="en-US" sz="1200"/>
          </a:p>
          <a:p>
            <a:pPr marL="14605" algn="l" rtl="0" eaLnBrk="0">
              <a:lnSpc>
                <a:spcPct val="96000"/>
              </a:lnSpc>
              <a:spcBef>
                <a:spcPts val="25"/>
              </a:spcBef>
            </a:pPr>
            <a:r>
              <a:rPr sz="1200" b="1"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标准</a:t>
            </a:r>
            <a:r>
              <a:rPr sz="1200" b="1"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r</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的原发肿瘤大小、间质浸润、</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和/或</a:t>
            </a:r>
            <a:r>
              <a:rPr sz="12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LVSI[1</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类])行盆腔</a:t>
            </a:r>
            <a:r>
              <a:rPr sz="12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同</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步</a:t>
            </a:r>
            <a:endParaRPr lang="en-US" altLang="en-US" sz="1200"/>
          </a:p>
          <a:p>
            <a:pPr marL="14605" algn="l" rtl="0" eaLnBrk="0">
              <a:lnSpc>
                <a:spcPct val="95000"/>
              </a:lnSpc>
              <a:spcBef>
                <a:spcPts val="3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含铂化疗</a:t>
            </a:r>
            <a:r>
              <a:rPr sz="12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(化疗是2</a:t>
            </a:r>
            <a:r>
              <a:rPr sz="12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200"/>
          </a:p>
        </p:txBody>
      </p:sp>
      <p:graphicFrame>
        <p:nvGraphicFramePr>
          <p:cNvPr id="388" name="table 388"/>
          <p:cNvGraphicFramePr>
            <a:graphicFrameLocks noGrp="1"/>
          </p:cNvGraphicFramePr>
          <p:nvPr/>
        </p:nvGraphicFramePr>
        <p:xfrm>
          <a:off x="254020" y="6229327"/>
          <a:ext cx="6704965" cy="425450"/>
        </p:xfrm>
        <a:graphic>
          <a:graphicData uri="http://schemas.openxmlformats.org/drawingml/2006/table">
            <a:tbl>
              <a:tblPr/>
              <a:tblGrid>
                <a:gridCol w="6704965"/>
              </a:tblGrid>
              <a:tr h="422275">
                <a:tc>
                  <a:txBody>
                    <a:bodyPr vert="horz" wrap="square"/>
                    <a:lstStyle/>
                    <a:p>
                      <a:pPr algn="l" rtl="0" eaLnBrk="0">
                        <a:lnSpc>
                          <a:spcPct val="112000"/>
                        </a:lnSpc>
                      </a:pPr>
                      <a:endParaRPr lang="en-US" altLang="en-US" sz="500"/>
                    </a:p>
                    <a:p>
                      <a:pPr marL="102870" algn="l" rtl="0" eaLnBrk="0">
                        <a:lnSpc>
                          <a:spcPct val="92000"/>
                        </a:lnSpc>
                        <a:spcBef>
                          <a:spcPct val="0"/>
                        </a:spcBef>
                      </a:pP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02870" algn="l" rtl="0" eaLnBrk="0">
                        <a:lnSpc>
                          <a:spcPct val="95000"/>
                        </a:lnSpc>
                        <a:spcBef>
                          <a:spcPts val="45"/>
                        </a:spcBef>
                      </a:pP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Arial"/>
                          <a:ea typeface="Arial"/>
                          <a:cs typeface="Arial"/>
                        </a:rPr>
                        <a:t>NCCN</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认为对任何癌症患者最好的处理方法是参与临床研究。尤其鼓励癌症患者参加临床试验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392" name="textbox 392"/>
          <p:cNvSpPr/>
          <p:nvPr/>
        </p:nvSpPr>
        <p:spPr>
          <a:xfrm>
            <a:off x="342910" y="5624824"/>
            <a:ext cx="4305300" cy="5194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algn="l" rtl="0" eaLnBrk="0">
              <a:lnSpc>
                <a:spcPct val="96000"/>
              </a:lnSpc>
            </a:pPr>
            <a:r>
              <a:rPr sz="10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000" kern="0" spc="-2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70">
                <a:solidFill>
                  <a:srgbClr val="000000">
                    <a:alpha val="100000"/>
                  </a:srgbClr>
                </a:solidFill>
                <a:latin typeface="黑体" panose="02010609060101010101" charset="-122"/>
                <a:ea typeface="黑体" panose="02010609060101010101" charset="-122"/>
                <a:cs typeface="黑体" panose="02010609060101010101" charset="-122"/>
              </a:rPr>
              <a:t>联合同步含铂化疗使</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用顺铂单药，如果顺铂不耐受，使用卡铂。</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r.</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危险因素不仅限于</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标准。见</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标准</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(CERV-E)。</a:t>
            </a:r>
            <a:endParaRPr lang="en-US" altLang="en-US" sz="1200"/>
          </a:p>
          <a:p>
            <a:pPr marL="12700" algn="l" rtl="0" eaLnBrk="0">
              <a:lnSpc>
                <a:spcPct val="95000"/>
              </a:lnSpc>
              <a:spcBef>
                <a:spcPts val="125"/>
              </a:spcBef>
            </a:pPr>
            <a:r>
              <a:rPr sz="1000" kern="0" spc="9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s.</a:t>
            </a:r>
            <a:r>
              <a:rPr sz="1000" kern="0" spc="90">
                <a:solidFill>
                  <a:srgbClr val="0060C1">
                    <a:alpha val="100000"/>
                  </a:srgbClr>
                </a:solidFill>
                <a:latin typeface="黑体" panose="02010609060101010101" charset="-122"/>
                <a:ea typeface="黑体" panose="02010609060101010101" charset="-122"/>
                <a:cs typeface="黑体" panose="02010609060101010101" charset="-122"/>
              </a:rPr>
              <a:t>见</a:t>
            </a:r>
            <a:r>
              <a:rPr sz="1000" kern="0" spc="-40">
                <a:solidFill>
                  <a:srgbClr val="0060C1">
                    <a:alpha val="100000"/>
                  </a:srgbClr>
                </a:solidFill>
                <a:latin typeface="黑体" panose="02010609060101010101" charset="-122"/>
                <a:ea typeface="黑体" panose="02010609060101010101" charset="-122"/>
                <a:cs typeface="黑体" panose="02010609060101010101" charset="-122"/>
              </a:rPr>
              <a:t> </a:t>
            </a:r>
            <a:r>
              <a:rPr sz="1000" kern="0" spc="90">
                <a:solidFill>
                  <a:srgbClr val="0060C1">
                    <a:alpha val="100000"/>
                  </a:srgbClr>
                </a:solidFill>
                <a:latin typeface="黑体" panose="02010609060101010101" charset="-122"/>
                <a:ea typeface="黑体" panose="02010609060101010101" charset="-122"/>
                <a:cs typeface="黑体" panose="02010609060101010101" charset="-122"/>
              </a:rPr>
              <a:t>宫</a:t>
            </a:r>
            <a:r>
              <a:rPr sz="1000" u="sng" kern="0" spc="9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颈癌的系统治疗(</a:t>
            </a:r>
            <a:r>
              <a:rPr sz="1000"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000" u="sng" kern="0" spc="9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-F)</a:t>
            </a:r>
            <a:r>
              <a:rPr sz="1000" kern="0" spc="24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p:txBody>
      </p:sp>
      <p:sp>
        <p:nvSpPr>
          <p:cNvPr id="394" name="textbox 394"/>
          <p:cNvSpPr/>
          <p:nvPr/>
        </p:nvSpPr>
        <p:spPr>
          <a:xfrm>
            <a:off x="342910" y="1744441"/>
            <a:ext cx="934085" cy="20104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4605" algn="l"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淋巴结阴性</a:t>
            </a:r>
            <a:endParaRPr lang="en-US" altLang="en-US" sz="1200"/>
          </a:p>
          <a:p>
            <a:pPr marL="14605" algn="l" rtl="0" eaLnBrk="0">
              <a:lnSpc>
                <a:spcPct val="95000"/>
              </a:lnSpc>
              <a:spcBef>
                <a:spcPts val="10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切缘阴性</a:t>
            </a:r>
            <a:endParaRPr lang="en-US" altLang="en-US" sz="1200"/>
          </a:p>
          <a:p>
            <a:pPr marL="14605" algn="l" rtl="0" eaLnBrk="0">
              <a:lnSpc>
                <a:spcPct val="96000"/>
              </a:lnSpc>
              <a:spcBef>
                <a:spcPts val="35"/>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宫旁组织阴性</a:t>
            </a:r>
            <a:endParaRPr lang="en-US" altLang="en-US" sz="1200"/>
          </a:p>
          <a:p>
            <a:pPr algn="l" rtl="0" eaLnBrk="0">
              <a:lnSpc>
                <a:spcPct val="100000"/>
              </a:lnSpc>
            </a:pPr>
            <a:endParaRPr lang="en-US" altLang="en-US" sz="1000"/>
          </a:p>
          <a:p>
            <a:pPr algn="l" rtl="0" eaLnBrk="0">
              <a:lnSpc>
                <a:spcPct val="101000"/>
              </a:lnSpc>
            </a:pPr>
            <a:endParaRPr lang="en-US" altLang="en-US" sz="1000"/>
          </a:p>
          <a:p>
            <a:pPr marL="14605" algn="l" rtl="0" eaLnBrk="0">
              <a:lnSpc>
                <a:spcPct val="96000"/>
              </a:lnSpc>
              <a:spcBef>
                <a:spcPts val="36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盆腔淋巴结阳</a:t>
            </a:r>
            <a:endParaRPr lang="en-US" altLang="en-US" sz="1200"/>
          </a:p>
          <a:p>
            <a:pPr marL="12700" algn="l" rtl="0" eaLnBrk="0">
              <a:lnSpc>
                <a:spcPct val="92000"/>
              </a:lnSpc>
              <a:spcBef>
                <a:spcPts val="13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性</a:t>
            </a:r>
            <a:endParaRPr lang="en-US" altLang="en-US" sz="1200"/>
          </a:p>
          <a:p>
            <a:pPr marL="14605" algn="l" rtl="0" eaLnBrk="0">
              <a:lnSpc>
                <a:spcPct val="95000"/>
              </a:lnSpc>
              <a:spcBef>
                <a:spcPts val="1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和/或</a:t>
            </a:r>
            <a:endParaRPr lang="en-US" altLang="en-US" sz="1200"/>
          </a:p>
          <a:p>
            <a:pPr marL="14605" algn="l" rtl="0" eaLnBrk="0">
              <a:lnSpc>
                <a:spcPct val="100000"/>
              </a:lnSpc>
              <a:spcBef>
                <a:spcPts val="7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手术切缘阳性</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和/或</a:t>
            </a:r>
            <a:endParaRPr lang="en-US" altLang="en-US" sz="1200"/>
          </a:p>
          <a:p>
            <a:pPr marL="14605" algn="l" rtl="0" eaLnBrk="0">
              <a:lnSpc>
                <a:spcPct val="96000"/>
              </a:lnSpc>
              <a:spcBef>
                <a:spcPts val="25"/>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宫旁组织阳性</a:t>
            </a:r>
            <a:endParaRPr lang="en-US" altLang="en-US" sz="1200"/>
          </a:p>
        </p:txBody>
      </p:sp>
      <p:sp>
        <p:nvSpPr>
          <p:cNvPr id="402" name="textbox 402"/>
          <p:cNvSpPr/>
          <p:nvPr/>
        </p:nvSpPr>
        <p:spPr>
          <a:xfrm>
            <a:off x="3816349" y="2999516"/>
            <a:ext cx="1897379" cy="4076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109000"/>
              </a:lnSpc>
            </a:pPr>
            <a:r>
              <a:rPr sz="1100" kern="0" spc="-10">
                <a:solidFill>
                  <a:srgbClr val="000000">
                    <a:alpha val="100000"/>
                  </a:srgbClr>
                </a:solidFill>
                <a:latin typeface="Arial"/>
                <a:ea typeface="Arial"/>
                <a:cs typeface="Arial"/>
              </a:rPr>
              <a:t>EBRTn+</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同步含铂化</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疗</a:t>
            </a:r>
            <a:r>
              <a:rPr sz="1100" kern="0" spc="-20">
                <a:solidFill>
                  <a:srgbClr val="000000">
                    <a:alpha val="100000"/>
                  </a:srgbClr>
                </a:solidFill>
                <a:latin typeface="Arial"/>
                <a:ea typeface="Arial"/>
                <a:cs typeface="Arial"/>
              </a:rPr>
              <a:t>P(1</a:t>
            </a:r>
            <a:r>
              <a:rPr sz="1100" kern="0" spc="120">
                <a:solidFill>
                  <a:srgbClr val="000000">
                    <a:alpha val="100000"/>
                  </a:srgbClr>
                </a:solidFill>
                <a:latin typeface="Arial"/>
                <a:ea typeface="Arial"/>
                <a:cs typeface="Arial"/>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类</a:t>
            </a:r>
            <a:r>
              <a:rPr sz="11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±阴道近距离放疗</a:t>
            </a:r>
            <a:r>
              <a:rPr sz="1200"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p:txBody>
      </p:sp>
      <p:sp>
        <p:nvSpPr>
          <p:cNvPr id="404" name="textbox 404"/>
          <p:cNvSpPr/>
          <p:nvPr/>
        </p:nvSpPr>
        <p:spPr>
          <a:xfrm>
            <a:off x="7209267" y="6244904"/>
            <a:ext cx="1499235" cy="4330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b="1" kern="0" spc="60">
                <a:solidFill>
                  <a:srgbClr val="0060C1">
                    <a:alpha val="100000"/>
                  </a:srgbClr>
                </a:solidFill>
                <a:latin typeface="黑体" panose="02010609060101010101" charset="-122"/>
                <a:ea typeface="黑体" panose="02010609060101010101" charset="-122"/>
                <a:cs typeface="黑体" panose="02010609060101010101" charset="-122"/>
              </a:rPr>
              <a:t>见监</a:t>
            </a:r>
            <a:r>
              <a:rPr sz="1200" b="1"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测(</a:t>
            </a:r>
            <a:r>
              <a:rPr sz="1200" b="1"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200" b="1"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-10)</a:t>
            </a:r>
            <a:endParaRPr lang="en-US" altLang="en-US" sz="1200"/>
          </a:p>
          <a:p>
            <a:pPr algn="l" rtl="0" eaLnBrk="0">
              <a:lnSpc>
                <a:spcPct val="102000"/>
              </a:lnSpc>
            </a:pPr>
            <a:endParaRPr lang="en-US" altLang="en-US" sz="700"/>
          </a:p>
          <a:p>
            <a:pPr algn="r" rtl="0" eaLnBrk="0">
              <a:lnSpc>
                <a:spcPct val="81000"/>
              </a:lnSpc>
              <a:spcBef>
                <a:spcPct val="0"/>
              </a:spcBef>
            </a:pPr>
            <a:r>
              <a:rPr sz="1000" b="1" kern="0" spc="-20">
                <a:solidFill>
                  <a:srgbClr val="000000">
                    <a:alpha val="100000"/>
                  </a:srgbClr>
                </a:solidFill>
                <a:latin typeface="Arial"/>
                <a:ea typeface="Arial"/>
                <a:cs typeface="Arial"/>
              </a:rPr>
              <a:t>CERV-5</a:t>
            </a:r>
            <a:endParaRPr lang="en-US" altLang="en-US" sz="1000"/>
          </a:p>
        </p:txBody>
      </p:sp>
      <p:sp>
        <p:nvSpPr>
          <p:cNvPr id="408" name="textbox 408"/>
          <p:cNvSpPr/>
          <p:nvPr/>
        </p:nvSpPr>
        <p:spPr>
          <a:xfrm>
            <a:off x="6669356" y="4060933"/>
            <a:ext cx="1055369" cy="5378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延</a:t>
            </a:r>
            <a:r>
              <a:rPr sz="10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伸</a:t>
            </a:r>
            <a:r>
              <a:rPr sz="10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野</a:t>
            </a:r>
            <a:r>
              <a:rPr sz="10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endParaRPr lang="en-US" altLang="en-US" sz="1000"/>
          </a:p>
          <a:p>
            <a:pPr marL="12700" algn="l" rtl="0" eaLnBrk="0">
              <a:lnSpc>
                <a:spcPct val="98000"/>
              </a:lnSpc>
              <a:spcBef>
                <a:spcPts val="55"/>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4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p:txBody>
      </p:sp>
      <p:sp>
        <p:nvSpPr>
          <p:cNvPr id="410" name="textbox 410"/>
          <p:cNvSpPr/>
          <p:nvPr/>
        </p:nvSpPr>
        <p:spPr>
          <a:xfrm>
            <a:off x="6572260" y="5059621"/>
            <a:ext cx="973455" cy="381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200"/>
          </a:p>
          <a:p>
            <a:pPr algn="l" rtl="0" eaLnBrk="0">
              <a:lnSpc>
                <a:spcPct val="116000"/>
              </a:lnSpc>
            </a:pPr>
            <a:endParaRPr lang="en-US" altLang="en-US" sz="200"/>
          </a:p>
          <a:p>
            <a:pPr algn="r" rtl="0" eaLnBrk="0">
              <a:lnSpc>
                <a:spcPts val="1145"/>
              </a:lnSpc>
              <a:spcBef>
                <a:spcPct val="0"/>
              </a:spcBef>
            </a:pPr>
            <a:r>
              <a:rPr sz="900" kern="0" spc="0">
                <a:solidFill>
                  <a:srgbClr val="000000">
                    <a:alpha val="100000"/>
                  </a:srgbClr>
                </a:solidFill>
                <a:latin typeface="黑体" panose="02010609060101010101" charset="-122"/>
                <a:ea typeface="黑体" panose="02010609060101010101" charset="-122"/>
                <a:cs typeface="黑体" panose="02010609060101010101" charset="-122"/>
              </a:rPr>
              <a:t>±</a:t>
            </a:r>
            <a:r>
              <a:rPr sz="9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900" kern="0" spc="0">
                <a:solidFill>
                  <a:srgbClr val="000000">
                    <a:alpha val="100000"/>
                  </a:srgbClr>
                </a:solidFill>
                <a:latin typeface="黑体" panose="02010609060101010101" charset="-122"/>
                <a:ea typeface="黑体" panose="02010609060101010101" charset="-122"/>
                <a:cs typeface="黑体" panose="02010609060101010101" charset="-122"/>
              </a:rPr>
              <a:t>个</a:t>
            </a:r>
            <a:r>
              <a:rPr sz="9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900" kern="0" spc="0">
                <a:solidFill>
                  <a:srgbClr val="000000">
                    <a:alpha val="100000"/>
                  </a:srgbClr>
                </a:solidFill>
                <a:latin typeface="黑体" panose="02010609060101010101" charset="-122"/>
                <a:ea typeface="黑体" panose="02010609060101010101" charset="-122"/>
                <a:cs typeface="黑体" panose="02010609060101010101" charset="-122"/>
              </a:rPr>
              <a:t>体</a:t>
            </a:r>
            <a:r>
              <a:rPr sz="900" kern="0" spc="-140">
                <a:solidFill>
                  <a:srgbClr val="000000">
                    <a:alpha val="100000"/>
                  </a:srgbClr>
                </a:solidFill>
                <a:latin typeface="黑体" panose="02010609060101010101" charset="-122"/>
                <a:ea typeface="黑体" panose="02010609060101010101" charset="-122"/>
                <a:cs typeface="黑体" panose="02010609060101010101" charset="-122"/>
              </a:rPr>
              <a:t> </a:t>
            </a:r>
            <a:r>
              <a:rPr sz="900" kern="0" spc="0">
                <a:solidFill>
                  <a:srgbClr val="000000">
                    <a:alpha val="100000"/>
                  </a:srgbClr>
                </a:solidFill>
                <a:latin typeface="黑体" panose="02010609060101010101" charset="-122"/>
                <a:ea typeface="黑体" panose="02010609060101010101" charset="-122"/>
                <a:cs typeface="黑体" panose="02010609060101010101" charset="-122"/>
              </a:rPr>
              <a:t>化</a:t>
            </a:r>
            <a:r>
              <a:rPr sz="900" kern="0" spc="0">
                <a:solidFill>
                  <a:srgbClr val="000000">
                    <a:alpha val="100000"/>
                  </a:srgbClr>
                </a:solidFill>
                <a:latin typeface="Arial"/>
                <a:ea typeface="Arial"/>
                <a:cs typeface="Arial"/>
              </a:rPr>
              <a:t>EBRTn</a:t>
            </a:r>
            <a:endParaRPr lang="en-US" altLang="en-US" sz="900"/>
          </a:p>
        </p:txBody>
      </p:sp>
      <p:sp>
        <p:nvSpPr>
          <p:cNvPr id="412" name="textbox 412"/>
          <p:cNvSpPr/>
          <p:nvPr/>
        </p:nvSpPr>
        <p:spPr>
          <a:xfrm>
            <a:off x="1777969" y="3008599"/>
            <a:ext cx="895985" cy="390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104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影像学检查</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有无转移灶。</a:t>
            </a:r>
            <a:endParaRPr lang="en-US" altLang="en-US" sz="1100"/>
          </a:p>
        </p:txBody>
      </p:sp>
      <p:sp>
        <p:nvSpPr>
          <p:cNvPr id="414" name="textbox 414"/>
          <p:cNvSpPr/>
          <p:nvPr/>
        </p:nvSpPr>
        <p:spPr>
          <a:xfrm>
            <a:off x="6955468" y="2567737"/>
            <a:ext cx="1204594"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1200" b="1" kern="0" spc="-20">
                <a:solidFill>
                  <a:srgbClr val="0060C1">
                    <a:alpha val="100000"/>
                  </a:srgbClr>
                </a:solidFill>
                <a:latin typeface="黑体" panose="02010609060101010101" charset="-122"/>
                <a:ea typeface="黑体" panose="02010609060101010101" charset="-122"/>
                <a:cs typeface="黑体" panose="02010609060101010101" charset="-122"/>
              </a:rPr>
              <a:t>见监测</a:t>
            </a:r>
            <a:r>
              <a:rPr sz="1200" b="1" kern="0" spc="-20">
                <a:solidFill>
                  <a:srgbClr val="0060C1">
                    <a:alpha val="100000"/>
                  </a:srgbClr>
                </a:solidFill>
                <a:latin typeface="Arial"/>
                <a:ea typeface="Arial"/>
                <a:cs typeface="Arial"/>
              </a:rPr>
              <a:t>(CERV-10)</a:t>
            </a:r>
            <a:endParaRPr lang="en-US" altLang="en-US" sz="1200"/>
          </a:p>
        </p:txBody>
      </p:sp>
      <p:sp>
        <p:nvSpPr>
          <p:cNvPr id="418" name="textbox 418"/>
          <p:cNvSpPr/>
          <p:nvPr/>
        </p:nvSpPr>
        <p:spPr>
          <a:xfrm>
            <a:off x="345089" y="1059250"/>
            <a:ext cx="626109" cy="202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7000"/>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手术结果</a:t>
            </a:r>
            <a:endParaRPr lang="en-US" altLang="en-US" sz="12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20" name="picture 420"/>
          <p:cNvPicPr>
            <a:picLocks noChangeAspect="1"/>
          </p:cNvPicPr>
          <p:nvPr/>
        </p:nvPicPr>
        <p:blipFill>
          <a:blip r:embed="rId2"/>
          <a:stretch>
            <a:fillRect/>
          </a:stretch>
        </p:blipFill>
        <p:spPr>
          <a:xfrm rot="21600000">
            <a:off x="222290" y="1625620"/>
            <a:ext cx="8801100" cy="2984464"/>
          </a:xfrm>
          <a:prstGeom prst="rect">
            <a:avLst/>
          </a:prstGeom>
        </p:spPr>
      </p:pic>
      <p:graphicFrame>
        <p:nvGraphicFramePr>
          <p:cNvPr id="424" name="table 424"/>
          <p:cNvGraphicFramePr>
            <a:graphicFrameLocks noGrp="1"/>
          </p:cNvGraphicFramePr>
          <p:nvPr/>
        </p:nvGraphicFramePr>
        <p:xfrm>
          <a:off x="254020" y="6184887"/>
          <a:ext cx="6711950" cy="431165"/>
        </p:xfrm>
        <a:graphic>
          <a:graphicData uri="http://schemas.openxmlformats.org/drawingml/2006/table">
            <a:tbl>
              <a:tblPr/>
              <a:tblGrid>
                <a:gridCol w="6711950"/>
              </a:tblGrid>
              <a:tr h="424815">
                <a:tc>
                  <a:txBody>
                    <a:bodyPr vert="horz" wrap="square"/>
                    <a:lstStyle/>
                    <a:p>
                      <a:pPr algn="l" rtl="0" eaLnBrk="0">
                        <a:lnSpc>
                          <a:spcPct val="112000"/>
                        </a:lnSpc>
                      </a:pPr>
                      <a:endParaRPr lang="en-US" altLang="en-US" sz="400"/>
                    </a:p>
                    <a:p>
                      <a:pPr marL="120015" algn="l" rtl="0" eaLnBrk="0">
                        <a:lnSpc>
                          <a:spcPct val="92000"/>
                        </a:lnSpc>
                      </a:pPr>
                      <a:r>
                        <a:rPr sz="1100" kern="0" spc="-9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议均为2</a:t>
                      </a:r>
                      <a:r>
                        <a:rPr sz="10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0015" algn="l" rtl="0" eaLnBrk="0">
                        <a:lnSpc>
                          <a:spcPts val="1245"/>
                        </a:lnSpc>
                        <a:spcBef>
                          <a:spcPts val="3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900" kern="0" spc="-10">
                          <a:solidFill>
                            <a:srgbClr val="000000">
                              <a:alpha val="100000"/>
                            </a:srgbClr>
                          </a:solidFill>
                          <a:latin typeface="Arial"/>
                          <a:ea typeface="Arial"/>
                          <a:cs typeface="Arial"/>
                        </a:rPr>
                        <a:t>NCCN</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426" name="textbox 426"/>
          <p:cNvSpPr/>
          <p:nvPr/>
        </p:nvSpPr>
        <p:spPr>
          <a:xfrm>
            <a:off x="336509" y="5337187"/>
            <a:ext cx="4345304" cy="6896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1000" kern="0" spc="-10">
                <a:solidFill>
                  <a:srgbClr val="162BE5">
                    <a:alpha val="100000"/>
                  </a:srgbClr>
                </a:solidFill>
                <a:latin typeface="Arial"/>
                <a:ea typeface="Arial"/>
                <a:cs typeface="Arial"/>
              </a:rPr>
              <a:t>c.</a:t>
            </a:r>
            <a:r>
              <a:rPr sz="1000" kern="0" spc="130">
                <a:solidFill>
                  <a:srgbClr val="162BE5">
                    <a:alpha val="100000"/>
                  </a:srgbClr>
                </a:solidFill>
                <a:latin typeface="Arial"/>
                <a:ea typeface="Arial"/>
                <a:cs typeface="Arial"/>
              </a:rPr>
              <a:t> </a:t>
            </a:r>
            <a:r>
              <a:rPr sz="1100" kern="0" spc="-10">
                <a:solidFill>
                  <a:srgbClr val="162BE5">
                    <a:alpha val="100000"/>
                  </a:srgbClr>
                </a:solidFill>
                <a:latin typeface="黑体" panose="02010609060101010101" charset="-122"/>
                <a:ea typeface="黑体" panose="02010609060101010101" charset="-122"/>
                <a:cs typeface="黑体" panose="02010609060101010101" charset="-122"/>
              </a:rPr>
              <a:t>见影像学原则</a:t>
            </a:r>
            <a:r>
              <a:rPr sz="1100" kern="0" spc="-10">
                <a:solidFill>
                  <a:srgbClr val="162BE5">
                    <a:alpha val="100000"/>
                  </a:srgbClr>
                </a:solidFill>
                <a:latin typeface="Arial"/>
                <a:ea typeface="Arial"/>
                <a:cs typeface="Arial"/>
              </a:rPr>
              <a:t>(CERV-</a:t>
            </a:r>
            <a:r>
              <a:rPr sz="1100" kern="0" spc="-20">
                <a:solidFill>
                  <a:srgbClr val="162BE5">
                    <a:alpha val="100000"/>
                  </a:srgbClr>
                </a:solidFill>
                <a:latin typeface="Arial"/>
                <a:ea typeface="Arial"/>
                <a:cs typeface="Arial"/>
              </a:rPr>
              <a:t>B)</a:t>
            </a:r>
            <a:r>
              <a:rPr sz="1100" kern="0" spc="-2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2700" algn="l" rtl="0" eaLnBrk="0">
              <a:lnSpc>
                <a:spcPct val="85000"/>
              </a:lnSpc>
              <a:spcBef>
                <a:spcPts val="185"/>
              </a:spcBef>
            </a:pPr>
            <a:r>
              <a:rPr sz="10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g.</a:t>
            </a:r>
            <a:r>
              <a:rPr sz="1000" kern="0" spc="-30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162BE5">
                    <a:alpha val="100000"/>
                  </a:srgbClr>
                </a:solidFill>
                <a:latin typeface="黑体" panose="02010609060101010101" charset="-122"/>
                <a:ea typeface="黑体" panose="02010609060101010101" charset="-122"/>
                <a:cs typeface="黑体" panose="02010609060101010101" charset="-122"/>
              </a:rPr>
              <a:t>见评估和手术分期原则</a:t>
            </a:r>
            <a:r>
              <a:rPr sz="11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CERV-C)。</a:t>
            </a:r>
            <a:endParaRPr lang="en-US" altLang="en-US" sz="1100"/>
          </a:p>
          <a:p>
            <a:pPr marL="25400" algn="l" rtl="0" eaLnBrk="0">
              <a:lnSpc>
                <a:spcPct val="99000"/>
              </a:lnSpc>
              <a:spcBef>
                <a:spcPts val="5"/>
              </a:spcBef>
            </a:pPr>
            <a:r>
              <a:rPr sz="1000" kern="0" spc="-10">
                <a:solidFill>
                  <a:srgbClr val="162BE5">
                    <a:alpha val="100000"/>
                  </a:srgbClr>
                </a:solidFill>
                <a:latin typeface="Arial"/>
                <a:ea typeface="Arial"/>
                <a:cs typeface="Arial"/>
              </a:rPr>
              <a:t>n. </a:t>
            </a:r>
            <a:r>
              <a:rPr sz="1100" kern="0" spc="-10">
                <a:solidFill>
                  <a:srgbClr val="162BE5">
                    <a:alpha val="100000"/>
                  </a:srgbClr>
                </a:solidFill>
                <a:latin typeface="黑体" panose="02010609060101010101" charset="-122"/>
                <a:ea typeface="黑体" panose="02010609060101010101" charset="-122"/>
                <a:cs typeface="黑体" panose="02010609060101010101" charset="-122"/>
              </a:rPr>
              <a:t>见放疗</a:t>
            </a:r>
            <a:r>
              <a:rPr sz="1100" u="sng" kern="0" spc="-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原则 </a:t>
            </a:r>
            <a:r>
              <a:rPr sz="1100" u="sng" kern="0" spc="-10">
                <a:solidFill>
                  <a:srgbClr val="162BE5">
                    <a:alpha val="100000"/>
                  </a:srgbClr>
                </a:solidFill>
                <a:uFill>
                  <a:solidFill>
                    <a:srgbClr val="000000"/>
                  </a:solidFill>
                </a:uFill>
                <a:latin typeface="Arial"/>
                <a:ea typeface="Arial"/>
                <a:cs typeface="Arial"/>
              </a:rPr>
              <a:t>(CERV-D)</a:t>
            </a:r>
            <a:endParaRPr lang="en-US" altLang="en-US" sz="1100"/>
          </a:p>
          <a:p>
            <a:pPr marL="38100" algn="l" rtl="0" eaLnBrk="0">
              <a:lnSpc>
                <a:spcPct val="92000"/>
              </a:lnSpc>
              <a:spcBef>
                <a:spcPts val="185"/>
              </a:spcBef>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p.EBRT</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联合同步含铂化疗使用顺铂单药</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，如果顺铂不耐受，使用卡铂。</a:t>
            </a:r>
            <a:endParaRPr lang="en-US" altLang="en-US" sz="1100"/>
          </a:p>
        </p:txBody>
      </p:sp>
      <p:sp>
        <p:nvSpPr>
          <p:cNvPr id="428" name="textbox 428"/>
          <p:cNvSpPr/>
          <p:nvPr/>
        </p:nvSpPr>
        <p:spPr>
          <a:xfrm>
            <a:off x="7200910" y="1651972"/>
            <a:ext cx="1497964" cy="11950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8415" algn="l" rtl="0" eaLnBrk="0">
              <a:lnSpc>
                <a:spcPct val="97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 n</a:t>
            </a:r>
            <a:endParaRPr lang="en-US" altLang="en-US" sz="1200"/>
          </a:p>
          <a:p>
            <a:pPr marL="12700" algn="l" rtl="0" eaLnBrk="0">
              <a:lnSpc>
                <a:spcPct val="85000"/>
              </a:lnSpc>
              <a:spcBef>
                <a:spcPts val="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endParaRPr lang="en-US" altLang="en-US" sz="1200"/>
          </a:p>
          <a:p>
            <a:pPr marL="12700" algn="l" rtl="0" eaLnBrk="0">
              <a:lnSpc>
                <a:spcPts val="1610"/>
              </a:lnSpc>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+近距离放疗</a:t>
            </a:r>
            <a:endParaRPr lang="en-US" altLang="en-US" sz="1200"/>
          </a:p>
          <a:p>
            <a:pPr marL="107950" algn="l" rtl="0" eaLnBrk="0">
              <a:lnSpc>
                <a:spcPct val="95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(1类)</a:t>
            </a:r>
            <a:endParaRPr lang="en-US" altLang="en-US" sz="1200"/>
          </a:p>
          <a:p>
            <a:pPr algn="l" rtl="0" eaLnBrk="0">
              <a:lnSpc>
                <a:spcPct val="147000"/>
              </a:lnSpc>
            </a:pPr>
            <a:endParaRPr lang="en-US" altLang="en-US" sz="1000"/>
          </a:p>
          <a:p>
            <a:pPr algn="l" rtl="0" eaLnBrk="0">
              <a:lnSpc>
                <a:spcPct val="102000"/>
              </a:lnSpc>
            </a:pPr>
            <a:endParaRPr lang="en-US" altLang="en-US" sz="300"/>
          </a:p>
          <a:p>
            <a:pPr marL="25400" algn="l" rtl="0" eaLnBrk="0">
              <a:lnSpc>
                <a:spcPct val="95000"/>
              </a:lnSpc>
              <a:spcBef>
                <a:spcPct val="0"/>
              </a:spcBef>
            </a:pPr>
            <a:r>
              <a:rPr sz="1200" kern="0" spc="-40">
                <a:solidFill>
                  <a:srgbClr val="162BE5">
                    <a:alpha val="100000"/>
                  </a:srgbClr>
                </a:solidFill>
                <a:latin typeface="黑体" panose="02010609060101010101" charset="-122"/>
                <a:ea typeface="黑体" panose="02010609060101010101" charset="-122"/>
                <a:cs typeface="黑体" panose="02010609060101010101" charset="-122"/>
              </a:rPr>
              <a:t>见影像学结果</a:t>
            </a:r>
            <a:r>
              <a:rPr sz="12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(CERV-7)</a:t>
            </a:r>
            <a:endParaRPr lang="en-US" altLang="en-US" sz="1200"/>
          </a:p>
        </p:txBody>
      </p:sp>
      <p:sp>
        <p:nvSpPr>
          <p:cNvPr id="430" name="textbox 430"/>
          <p:cNvSpPr/>
          <p:nvPr/>
        </p:nvSpPr>
        <p:spPr>
          <a:xfrm>
            <a:off x="7175489" y="3398224"/>
            <a:ext cx="1517014" cy="1156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25400" algn="l" rtl="0" eaLnBrk="0">
              <a:lnSpc>
                <a:spcPct val="97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 n</a:t>
            </a:r>
            <a:endParaRPr lang="en-US" altLang="en-US" sz="1200"/>
          </a:p>
          <a:p>
            <a:pPr marL="19050" algn="l" rtl="0" eaLnBrk="0">
              <a:lnSpc>
                <a:spcPct val="85000"/>
              </a:lnSpc>
              <a:spcBef>
                <a:spcPts val="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endParaRPr lang="en-US" altLang="en-US" sz="1200"/>
          </a:p>
          <a:p>
            <a:pPr marL="12700" algn="l" rtl="0" eaLnBrk="0">
              <a:lnSpc>
                <a:spcPts val="161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a:p>
            <a:pPr marL="107950" algn="l" rtl="0" eaLnBrk="0">
              <a:lnSpc>
                <a:spcPct val="95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(1类)</a:t>
            </a:r>
            <a:endParaRPr lang="en-US" altLang="en-US" sz="1200"/>
          </a:p>
          <a:p>
            <a:pPr algn="l" rtl="0" eaLnBrk="0">
              <a:lnSpc>
                <a:spcPct val="122000"/>
              </a:lnSpc>
            </a:pPr>
            <a:endParaRPr lang="en-US" altLang="en-US" sz="1000"/>
          </a:p>
          <a:p>
            <a:pPr algn="l" rtl="0" eaLnBrk="0">
              <a:lnSpc>
                <a:spcPct val="102000"/>
              </a:lnSpc>
            </a:pPr>
            <a:endParaRPr lang="en-US" altLang="en-US" sz="300"/>
          </a:p>
          <a:p>
            <a:pPr marL="25400" algn="l" rtl="0" eaLnBrk="0">
              <a:lnSpc>
                <a:spcPct val="95000"/>
              </a:lnSpc>
              <a:spcBef>
                <a:spcPct val="0"/>
              </a:spcBef>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见淋巴结状态</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(CERV-8)</a:t>
            </a:r>
            <a:endParaRPr lang="en-US" altLang="en-US" sz="1200"/>
          </a:p>
        </p:txBody>
      </p:sp>
      <p:sp>
        <p:nvSpPr>
          <p:cNvPr id="436" name="textbox 436"/>
          <p:cNvSpPr/>
          <p:nvPr/>
        </p:nvSpPr>
        <p:spPr>
          <a:xfrm>
            <a:off x="355620" y="3085858"/>
            <a:ext cx="1695450" cy="754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indent="31115" algn="l" rtl="0" eaLnBrk="0">
              <a:lnSpc>
                <a:spcPct val="98000"/>
              </a:lnSpc>
            </a:pPr>
            <a:r>
              <a:rPr sz="1200" kern="0" spc="0">
                <a:solidFill>
                  <a:srgbClr val="000000">
                    <a:alpha val="100000"/>
                  </a:srgbClr>
                </a:solidFill>
                <a:latin typeface="Times New Roman" panose="02020603050405020304"/>
                <a:ea typeface="Times New Roman" panose="02020603050405020304"/>
                <a:cs typeface="Times New Roman" panose="02020603050405020304"/>
              </a:rPr>
              <a:t>IB</a:t>
            </a:r>
            <a:r>
              <a:rPr sz="1200" kern="0" spc="50">
                <a:solidFill>
                  <a:srgbClr val="000000">
                    <a:alpha val="100000"/>
                  </a:srgbClr>
                </a:solidFill>
                <a:latin typeface="Times New Roman" panose="02020603050405020304"/>
                <a:ea typeface="Times New Roman" panose="02020603050405020304"/>
                <a:cs typeface="Times New Roman" panose="02020603050405020304"/>
              </a:rPr>
              <a:t>3</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期、</a:t>
            </a:r>
            <a:r>
              <a:rPr sz="1200" kern="0" spc="0">
                <a:solidFill>
                  <a:srgbClr val="000000">
                    <a:alpha val="100000"/>
                  </a:srgbClr>
                </a:solidFill>
                <a:latin typeface="Times New Roman" panose="02020603050405020304"/>
                <a:ea typeface="Times New Roman" panose="02020603050405020304"/>
                <a:cs typeface="Times New Roman" panose="02020603050405020304"/>
              </a:rPr>
              <a:t>IIA</a:t>
            </a:r>
            <a:r>
              <a:rPr sz="1200" kern="0" spc="50">
                <a:solidFill>
                  <a:srgbClr val="000000">
                    <a:alpha val="100000"/>
                  </a:srgbClr>
                </a:solidFill>
                <a:latin typeface="Times New Roman" panose="02020603050405020304"/>
                <a:ea typeface="Times New Roman" panose="02020603050405020304"/>
                <a:cs typeface="Times New Roman" panose="02020603050405020304"/>
              </a:rPr>
              <a:t>2</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期(对于这</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些患者，请见</a:t>
            </a:r>
            <a:r>
              <a:rPr sz="1200" kern="0" spc="-50">
                <a:solidFill>
                  <a:srgbClr val="000000">
                    <a:alpha val="100000"/>
                  </a:srgbClr>
                </a:solidFill>
                <a:latin typeface="Times New Roman" panose="02020603050405020304"/>
                <a:ea typeface="Times New Roman" panose="02020603050405020304"/>
                <a:cs typeface="Times New Roman" panose="02020603050405020304"/>
              </a:rPr>
              <a:t>CERV-4</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了解</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可选择的其他建议)</a:t>
            </a:r>
            <a:endParaRPr lang="en-US" altLang="en-US" sz="1200"/>
          </a:p>
          <a:p>
            <a:pPr marL="38100" algn="l" rtl="0" eaLnBrk="0">
              <a:lnSpc>
                <a:spcPts val="1380"/>
              </a:lnSpc>
              <a:spcBef>
                <a:spcPts val="135"/>
              </a:spcBef>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IIB</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期、</a:t>
            </a:r>
            <a:r>
              <a:rPr sz="11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II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期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IVA</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p:txBody>
      </p:sp>
      <p:sp>
        <p:nvSpPr>
          <p:cNvPr id="438" name="textbox 438"/>
          <p:cNvSpPr/>
          <p:nvPr/>
        </p:nvSpPr>
        <p:spPr>
          <a:xfrm>
            <a:off x="2965409" y="3993469"/>
            <a:ext cx="1695450" cy="5607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6000"/>
              </a:lnSpc>
            </a:pPr>
            <a:endParaRPr lang="en-US" altLang="en-US" sz="100"/>
          </a:p>
          <a:p>
            <a:pPr marL="19050" indent="-6350" algn="l" rtl="0" eaLnBrk="0">
              <a:lnSpc>
                <a:spcPct val="98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联合主动脉旁土盆腔淋巴</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结切除术的手术分期(2</a:t>
            </a:r>
            <a:r>
              <a:rPr sz="1200" kern="0" spc="20">
                <a:solidFill>
                  <a:srgbClr val="000000">
                    <a:alpha val="100000"/>
                  </a:srgbClr>
                </a:solidFill>
                <a:latin typeface="Times New Roman" panose="02020603050405020304"/>
                <a:ea typeface="Times New Roman" panose="02020603050405020304"/>
                <a:cs typeface="Times New Roman" panose="02020603050405020304"/>
              </a:rPr>
              <a:t>B</a:t>
            </a:r>
            <a:r>
              <a:rPr sz="1200" kern="0" spc="40">
                <a:solidFill>
                  <a:srgbClr val="000000">
                    <a:alpha val="100000"/>
                  </a:srgbClr>
                </a:solidFill>
                <a:latin typeface="Times New Roman" panose="02020603050405020304"/>
                <a:ea typeface="Times New Roman" panose="02020603050405020304"/>
                <a:cs typeface="Times New Roman" panose="02020603050405020304"/>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3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a:t>
            </a:r>
            <a:endParaRPr lang="en-US" altLang="en-US" sz="1200"/>
          </a:p>
        </p:txBody>
      </p:sp>
      <p:sp>
        <p:nvSpPr>
          <p:cNvPr id="444" name="textbox 444"/>
          <p:cNvSpPr/>
          <p:nvPr/>
        </p:nvSpPr>
        <p:spPr>
          <a:xfrm>
            <a:off x="5651458" y="3670632"/>
            <a:ext cx="513080" cy="8851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阴性</a:t>
            </a:r>
            <a:endParaRPr lang="en-US" altLang="en-US" sz="1200"/>
          </a:p>
          <a:p>
            <a:pPr algn="l" rtl="0" eaLnBrk="0">
              <a:lnSpc>
                <a:spcPct val="108000"/>
              </a:lnSpc>
            </a:pPr>
            <a:endParaRPr lang="en-US" altLang="en-US" sz="1000"/>
          </a:p>
          <a:p>
            <a:pPr algn="l" rtl="0" eaLnBrk="0">
              <a:lnSpc>
                <a:spcPct val="108000"/>
              </a:lnSpc>
            </a:pPr>
            <a:endParaRPr lang="en-US" altLang="en-US" sz="1000"/>
          </a:p>
          <a:p>
            <a:pPr algn="l" rtl="0" eaLnBrk="0">
              <a:lnSpc>
                <a:spcPct val="108000"/>
              </a:lnSpc>
            </a:pPr>
            <a:endParaRPr lang="en-US" altLang="en-US" sz="1000"/>
          </a:p>
          <a:p>
            <a:pPr algn="l" rtl="0" eaLnBrk="0">
              <a:lnSpc>
                <a:spcPct val="114000"/>
              </a:lnSpc>
            </a:pPr>
            <a:endParaRPr lang="en-US" altLang="en-US" sz="200"/>
          </a:p>
          <a:p>
            <a:pPr algn="r" rtl="0" eaLnBrk="0">
              <a:lnSpc>
                <a:spcPts val="1215"/>
              </a:lnSpc>
            </a:pPr>
            <a:r>
              <a:rPr sz="900" kern="0" spc="-40">
                <a:solidFill>
                  <a:srgbClr val="000000">
                    <a:alpha val="100000"/>
                  </a:srgbClr>
                </a:solidFill>
                <a:latin typeface="黑体" panose="02010609060101010101" charset="-122"/>
                <a:ea typeface="黑体" panose="02010609060101010101" charset="-122"/>
                <a:cs typeface="黑体" panose="02010609060101010101" charset="-122"/>
              </a:rPr>
              <a:t>阳性</a:t>
            </a:r>
            <a:r>
              <a:rPr sz="900" kern="0" spc="170">
                <a:solidFill>
                  <a:srgbClr val="000000">
                    <a:alpha val="100000"/>
                  </a:srgbClr>
                </a:solidFill>
                <a:latin typeface="黑体" panose="02010609060101010101" charset="-122"/>
                <a:ea typeface="黑体" panose="02010609060101010101" charset="-122"/>
                <a:cs typeface="黑体" panose="02010609060101010101" charset="-122"/>
              </a:rPr>
              <a:t>  </a:t>
            </a:r>
            <a:r>
              <a:rPr sz="900" kern="0" spc="-4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900"/>
          </a:p>
        </p:txBody>
      </p:sp>
      <p:sp>
        <p:nvSpPr>
          <p:cNvPr id="446" name="textbox 446"/>
          <p:cNvSpPr/>
          <p:nvPr/>
        </p:nvSpPr>
        <p:spPr>
          <a:xfrm>
            <a:off x="7232639" y="6331834"/>
            <a:ext cx="1393825" cy="3276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3000"/>
              </a:lnSpc>
              <a:tabLst>
                <a:tab pos="1295400"/>
              </a:tabLst>
            </a:pPr>
            <a:r>
              <a:rPr sz="1800" kern="0" spc="0" baseline="-9000">
                <a:solidFill>
                  <a:srgbClr val="162BE5">
                    <a:alpha val="100000"/>
                  </a:srgbClr>
                </a:solidFill>
                <a:latin typeface="黑体" panose="02010609060101010101" charset="-122"/>
                <a:ea typeface="黑体" panose="02010609060101010101" charset="-122"/>
                <a:cs typeface="黑体" panose="02010609060101010101" charset="-122"/>
              </a:rPr>
              <a:t>见监测</a:t>
            </a:r>
            <a:r>
              <a:rPr sz="1000" u="sng" kern="0" spc="0">
                <a:solidFill>
                  <a:srgbClr val="162BE5">
                    <a:alpha val="100000"/>
                  </a:srgbClr>
                </a:solidFill>
                <a:uFill>
                  <a:solidFill>
                    <a:srgbClr val="000000"/>
                  </a:solidFill>
                </a:uFill>
                <a:latin typeface="Arial"/>
                <a:ea typeface="Arial"/>
                <a:cs typeface="Arial"/>
              </a:rPr>
              <a:t>   </a:t>
            </a:r>
            <a:r>
              <a:rPr sz="1600" u="sng" kern="0" spc="0" baseline="3000">
                <a:solidFill>
                  <a:srgbClr val="162BE5">
                    <a:alpha val="100000"/>
                  </a:srgbClr>
                </a:solidFill>
                <a:uFill>
                  <a:solidFill>
                    <a:srgbClr val="000000"/>
                  </a:solidFill>
                </a:uFill>
                <a:latin typeface="Arial"/>
                <a:ea typeface="Arial"/>
                <a:cs typeface="Arial"/>
              </a:rPr>
              <a:t>(CERV</a:t>
            </a:r>
            <a:r>
              <a:rPr sz="1600" u="sng" kern="0" spc="-10" baseline="3000">
                <a:solidFill>
                  <a:srgbClr val="162BE5">
                    <a:alpha val="100000"/>
                  </a:srgbClr>
                </a:solidFill>
                <a:uFill>
                  <a:solidFill>
                    <a:srgbClr val="000000"/>
                  </a:solidFill>
                </a:uFill>
                <a:latin typeface="Arial"/>
                <a:ea typeface="Arial"/>
                <a:cs typeface="Arial"/>
              </a:rPr>
              <a:t>-10)</a:t>
            </a:r>
            <a:r>
              <a:rPr sz="1000" u="sng" kern="0" spc="0">
                <a:solidFill>
                  <a:srgbClr val="162BE5">
                    <a:alpha val="100000"/>
                  </a:srgbClr>
                </a:solidFill>
                <a:uFill>
                  <a:solidFill>
                    <a:srgbClr val="000000"/>
                  </a:solidFill>
                </a:uFill>
                <a:latin typeface="Arial"/>
                <a:ea typeface="Arial"/>
                <a:cs typeface="Arial"/>
              </a:rPr>
              <a:t>	</a:t>
            </a:r>
            <a:endParaRPr lang="en-US" altLang="en-US" sz="1000"/>
          </a:p>
          <a:p>
            <a:pPr algn="l" rtl="0" eaLnBrk="0">
              <a:lnSpc>
                <a:spcPct val="102000"/>
              </a:lnSpc>
            </a:pPr>
            <a:endParaRPr lang="en-US" altLang="en-US" sz="200"/>
          </a:p>
          <a:p>
            <a:pPr algn="r" rtl="0" eaLnBrk="0">
              <a:lnSpc>
                <a:spcPct val="85000"/>
              </a:lnSpc>
              <a:spcBef>
                <a:spcPct val="0"/>
              </a:spcBef>
            </a:pPr>
            <a:r>
              <a:rPr sz="800" kern="0" spc="0">
                <a:solidFill>
                  <a:srgbClr val="000000">
                    <a:alpha val="100000"/>
                  </a:srgbClr>
                </a:solidFill>
                <a:latin typeface="Arial"/>
                <a:ea typeface="Arial"/>
                <a:cs typeface="Arial"/>
              </a:rPr>
              <a:t>CERV</a:t>
            </a:r>
            <a:r>
              <a:rPr sz="800" kern="0" spc="50">
                <a:solidFill>
                  <a:srgbClr val="000000">
                    <a:alpha val="100000"/>
                  </a:srgbClr>
                </a:solidFill>
                <a:latin typeface="Arial"/>
                <a:ea typeface="Arial"/>
                <a:cs typeface="Arial"/>
              </a:rPr>
              <a:t>-6</a:t>
            </a:r>
            <a:endParaRPr lang="en-US" altLang="en-US" sz="800"/>
          </a:p>
        </p:txBody>
      </p:sp>
      <p:sp>
        <p:nvSpPr>
          <p:cNvPr id="448" name="textbox 448"/>
          <p:cNvSpPr/>
          <p:nvPr/>
        </p:nvSpPr>
        <p:spPr>
          <a:xfrm>
            <a:off x="2965409" y="2348173"/>
            <a:ext cx="137160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90">
                <a:solidFill>
                  <a:srgbClr val="000000">
                    <a:alpha val="100000"/>
                  </a:srgbClr>
                </a:solidFill>
                <a:latin typeface="黑体" panose="02010609060101010101" charset="-122"/>
                <a:ea typeface="黑体" panose="02010609060101010101" charset="-122"/>
                <a:cs typeface="黑体" panose="02010609060101010101" charset="-122"/>
              </a:rPr>
              <a:t>仅放射影像学检查。</a:t>
            </a:r>
            <a:endParaRPr lang="en-US" altLang="en-US" sz="1200"/>
          </a:p>
        </p:txBody>
      </p:sp>
      <p:sp>
        <p:nvSpPr>
          <p:cNvPr id="450" name="textbox 450"/>
          <p:cNvSpPr/>
          <p:nvPr/>
        </p:nvSpPr>
        <p:spPr>
          <a:xfrm>
            <a:off x="5467390" y="2635623"/>
            <a:ext cx="1153160"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有淋巴结肿大</a:t>
            </a:r>
            <a:r>
              <a:rPr sz="1200" kern="0" spc="5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p:txBody>
      </p:sp>
      <p:sp>
        <p:nvSpPr>
          <p:cNvPr id="452" name="textbox 452"/>
          <p:cNvSpPr/>
          <p:nvPr/>
        </p:nvSpPr>
        <p:spPr>
          <a:xfrm>
            <a:off x="5454680" y="1936526"/>
            <a:ext cx="93091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无淋巴结肿大</a:t>
            </a:r>
            <a:endParaRPr lang="en-US" altLang="en-US" sz="1200"/>
          </a:p>
        </p:txBody>
      </p:sp>
      <p:sp>
        <p:nvSpPr>
          <p:cNvPr id="456" name="textbox 456"/>
          <p:cNvSpPr/>
          <p:nvPr/>
        </p:nvSpPr>
        <p:spPr>
          <a:xfrm>
            <a:off x="7207219" y="1046457"/>
            <a:ext cx="630555"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初级治疗</a:t>
            </a:r>
            <a:endParaRPr lang="en-US" altLang="en-US" sz="1200"/>
          </a:p>
        </p:txBody>
      </p:sp>
      <p:sp>
        <p:nvSpPr>
          <p:cNvPr id="458" name="textbox 458"/>
          <p:cNvSpPr/>
          <p:nvPr/>
        </p:nvSpPr>
        <p:spPr>
          <a:xfrm>
            <a:off x="361929" y="1053832"/>
            <a:ext cx="62484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临床分期</a:t>
            </a:r>
            <a:endParaRPr lang="en-US" altLang="en-US" sz="1200"/>
          </a:p>
        </p:txBody>
      </p:sp>
      <p:sp>
        <p:nvSpPr>
          <p:cNvPr id="460" name="textbox 460"/>
          <p:cNvSpPr/>
          <p:nvPr/>
        </p:nvSpPr>
        <p:spPr>
          <a:xfrm>
            <a:off x="2863819" y="1048133"/>
            <a:ext cx="621030"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附加检查</a:t>
            </a:r>
            <a:endParaRPr lang="en-US" altLang="en-US" sz="1200"/>
          </a:p>
        </p:txBody>
      </p:sp>
      <p:sp>
        <p:nvSpPr>
          <p:cNvPr id="462" name="textbox 462"/>
          <p:cNvSpPr/>
          <p:nvPr/>
        </p:nvSpPr>
        <p:spPr>
          <a:xfrm>
            <a:off x="2952790" y="3263160"/>
            <a:ext cx="168910"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p:txBody>
      </p:sp>
      <p:sp>
        <p:nvSpPr>
          <p:cNvPr id="464" name="rect"/>
          <p:cNvSpPr/>
          <p:nvPr/>
        </p:nvSpPr>
        <p:spPr>
          <a:xfrm>
            <a:off x="514350" y="5673852"/>
            <a:ext cx="209553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6" name="rect"/>
          <p:cNvSpPr/>
          <p:nvPr/>
        </p:nvSpPr>
        <p:spPr>
          <a:xfrm>
            <a:off x="514350" y="5508780"/>
            <a:ext cx="153674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68" name="picture 468"/>
          <p:cNvPicPr>
            <a:picLocks noChangeAspect="1"/>
          </p:cNvPicPr>
          <p:nvPr/>
        </p:nvPicPr>
        <p:blipFill>
          <a:blip r:embed="rId2"/>
          <a:stretch>
            <a:fillRect/>
          </a:stretch>
        </p:blipFill>
        <p:spPr>
          <a:xfrm rot="21600000">
            <a:off x="273039" y="1295407"/>
            <a:ext cx="8623340" cy="3403625"/>
          </a:xfrm>
          <a:prstGeom prst="rect">
            <a:avLst/>
          </a:prstGeom>
        </p:spPr>
      </p:pic>
      <p:sp>
        <p:nvSpPr>
          <p:cNvPr id="470" name="textbox 470"/>
          <p:cNvSpPr/>
          <p:nvPr/>
        </p:nvSpPr>
        <p:spPr>
          <a:xfrm>
            <a:off x="336509" y="4974414"/>
            <a:ext cx="8197215" cy="1205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9050" algn="l" rtl="0" eaLnBrk="0">
              <a:lnSpc>
                <a:spcPct val="97000"/>
              </a:lnSpc>
            </a:pPr>
            <a:r>
              <a:rPr sz="1100" kern="0" spc="-20">
                <a:solidFill>
                  <a:srgbClr val="162BE5">
                    <a:alpha val="100000"/>
                  </a:srgbClr>
                </a:solidFill>
                <a:latin typeface="Arial"/>
                <a:ea typeface="Arial"/>
                <a:cs typeface="Arial"/>
              </a:rPr>
              <a:t>c. </a:t>
            </a:r>
            <a:r>
              <a:rPr sz="11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见影像学原则 </a:t>
            </a:r>
            <a:r>
              <a:rPr sz="1100" u="sng" kern="0" spc="-30">
                <a:solidFill>
                  <a:srgbClr val="162BE5">
                    <a:alpha val="100000"/>
                  </a:srgbClr>
                </a:solidFill>
                <a:uFill>
                  <a:solidFill>
                    <a:srgbClr val="000000"/>
                  </a:solidFill>
                </a:uFill>
                <a:latin typeface="Arial"/>
                <a:ea typeface="Arial"/>
                <a:cs typeface="Arial"/>
              </a:rPr>
              <a:t>(CERV-B)  </a:t>
            </a:r>
            <a:r>
              <a:rPr sz="1000" kern="0" spc="-3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a:p>
            <a:pPr marL="19050" algn="l" rtl="0" eaLnBrk="0">
              <a:lnSpc>
                <a:spcPct val="101000"/>
              </a:lnSpc>
              <a:spcBef>
                <a:spcPts val="10"/>
              </a:spcBef>
            </a:pPr>
            <a:r>
              <a:rPr sz="1100" kern="0" spc="-30">
                <a:solidFill>
                  <a:srgbClr val="162BE5">
                    <a:alpha val="100000"/>
                  </a:srgbClr>
                </a:solidFill>
                <a:latin typeface="Arial"/>
                <a:ea typeface="Arial"/>
                <a:cs typeface="Arial"/>
              </a:rPr>
              <a:t>n.</a:t>
            </a:r>
            <a:r>
              <a:rPr sz="1100" kern="0" spc="-80">
                <a:solidFill>
                  <a:srgbClr val="162BE5">
                    <a:alpha val="100000"/>
                  </a:srgbClr>
                </a:solidFill>
                <a:latin typeface="Arial"/>
                <a:ea typeface="Arial"/>
                <a:cs typeface="Arial"/>
              </a:rPr>
              <a:t> </a:t>
            </a:r>
            <a:r>
              <a:rPr sz="11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见放疗原则 </a:t>
            </a:r>
            <a:r>
              <a:rPr sz="1100" u="sng" kern="0" spc="-30">
                <a:solidFill>
                  <a:srgbClr val="162BE5">
                    <a:alpha val="100000"/>
                  </a:srgbClr>
                </a:solidFill>
                <a:uFill>
                  <a:solidFill>
                    <a:srgbClr val="000000"/>
                  </a:solidFill>
                </a:uFill>
                <a:latin typeface="Arial"/>
                <a:ea typeface="Arial"/>
                <a:cs typeface="Arial"/>
              </a:rPr>
              <a:t>(CERV-D</a:t>
            </a:r>
            <a:r>
              <a:rPr sz="1100" u="sng" kern="0" spc="-40">
                <a:solidFill>
                  <a:srgbClr val="162BE5">
                    <a:alpha val="100000"/>
                  </a:srgbClr>
                </a:solidFill>
                <a:uFill>
                  <a:solidFill>
                    <a:srgbClr val="000000"/>
                  </a:solidFill>
                </a:uFill>
                <a:latin typeface="Arial"/>
                <a:ea typeface="Arial"/>
                <a:cs typeface="Arial"/>
              </a:rPr>
              <a:t>)</a:t>
            </a:r>
            <a:r>
              <a:rPr sz="1100" u="sng" kern="0" spc="220">
                <a:solidFill>
                  <a:srgbClr val="162BE5">
                    <a:alpha val="100000"/>
                  </a:srgbClr>
                </a:solidFill>
                <a:uFill>
                  <a:solidFill>
                    <a:srgbClr val="000000"/>
                  </a:solidFill>
                </a:uFill>
                <a:latin typeface="Arial"/>
                <a:ea typeface="Arial"/>
                <a:cs typeface="Arial"/>
              </a:rPr>
              <a:t> </a:t>
            </a:r>
            <a:r>
              <a:rPr sz="1400" kern="0" spc="-40" baseline="-7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400" baseline="-7000"/>
          </a:p>
          <a:p>
            <a:pPr marL="12700" algn="l" rtl="0" eaLnBrk="0">
              <a:lnSpc>
                <a:spcPct val="98000"/>
              </a:lnSpc>
              <a:spcBef>
                <a:spcPts val="10"/>
              </a:spcBef>
            </a:pPr>
            <a:r>
              <a:rPr sz="1100" kern="0" spc="-30">
                <a:solidFill>
                  <a:srgbClr val="000000">
                    <a:alpha val="100000"/>
                  </a:srgbClr>
                </a:solidFill>
                <a:latin typeface="Arial"/>
                <a:ea typeface="Arial"/>
                <a:cs typeface="Arial"/>
              </a:rPr>
              <a:t>p.EBRT</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顺铂单药，如果顺铂不耐受，使用卡铂。</a:t>
            </a:r>
            <a:endParaRPr lang="en-US" altLang="en-US" sz="1100"/>
          </a:p>
          <a:p>
            <a:pPr marL="85090" algn="l" rtl="0" eaLnBrk="0">
              <a:lnSpc>
                <a:spcPts val="1715"/>
              </a:lnSpc>
              <a:spcBef>
                <a:spcPts val="1030"/>
              </a:spcBef>
              <a:tabLst>
                <a:tab pos="95250"/>
              </a:tabLst>
            </a:pPr>
            <a:r>
              <a:rPr sz="1100" kern="0" spc="0">
                <a:solidFill>
                  <a:srgbClr val="000000">
                    <a:alpha val="100000"/>
                  </a:srgbClr>
                </a:solidFill>
                <a:latin typeface="Arial"/>
                <a:ea typeface="Arial"/>
                <a:cs typeface="Arial"/>
              </a:rPr>
              <a:t>	</a:t>
            </a:r>
            <a:r>
              <a:rPr sz="1800" kern="0" spc="0" baseline="-2000">
                <a:solidFill>
                  <a:srgbClr val="000000">
                    <a:alpha val="100000"/>
                  </a:srgbClr>
                </a:solidFill>
                <a:latin typeface="Arial"/>
                <a:ea typeface="Arial"/>
                <a:cs typeface="Arial"/>
              </a:rPr>
              <a:t>.</a:t>
            </a:r>
            <a:r>
              <a:rPr sz="1800" kern="0" spc="0" baseline="6400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800" kern="0" spc="-10" baseline="-2000">
                <a:solidFill>
                  <a:srgbClr val="000000">
                    <a:alpha val="100000"/>
                  </a:srgbClr>
                </a:solidFill>
                <a:latin typeface="黑体" panose="02010609060101010101" charset="-122"/>
                <a:ea typeface="黑体" panose="02010609060101010101" charset="-122"/>
                <a:cs typeface="黑体" panose="02010609060101010101" charset="-122"/>
              </a:rPr>
              <a:t>患者可能获得根治性治疗。</a:t>
            </a:r>
            <a:r>
              <a:rPr sz="1800" kern="0" spc="-10" baseline="-2000">
                <a:solidFill>
                  <a:srgbClr val="000000">
                    <a:alpha val="100000"/>
                  </a:srgbClr>
                </a:solidFill>
                <a:latin typeface="Arial"/>
                <a:ea typeface="Arial"/>
                <a:cs typeface="Arial"/>
              </a:rPr>
              <a:t>(Kim</a:t>
            </a:r>
            <a:r>
              <a:rPr sz="1100" kern="0" spc="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JY,et</a:t>
            </a:r>
            <a:r>
              <a:rPr sz="1100" kern="0" spc="2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al.</a:t>
            </a:r>
            <a:r>
              <a:rPr sz="1100" kern="0" spc="6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Int</a:t>
            </a:r>
            <a:r>
              <a:rPr sz="1100" kern="0" spc="10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J</a:t>
            </a:r>
            <a:r>
              <a:rPr sz="1100" kern="0" spc="15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Radiat</a:t>
            </a:r>
            <a:r>
              <a:rPr sz="1100" kern="0" spc="11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Oncol</a:t>
            </a:r>
            <a:r>
              <a:rPr sz="1100" kern="0" spc="14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Biol</a:t>
            </a:r>
            <a:r>
              <a:rPr sz="1100" kern="0" spc="15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Phys</a:t>
            </a:r>
            <a:r>
              <a:rPr sz="1100" kern="0" spc="90">
                <a:solidFill>
                  <a:srgbClr val="000000">
                    <a:alpha val="100000"/>
                  </a:srgbClr>
                </a:solidFill>
                <a:latin typeface="Arial"/>
                <a:ea typeface="Arial"/>
                <a:cs typeface="Arial"/>
              </a:rPr>
              <a:t> </a:t>
            </a:r>
            <a:r>
              <a:rPr sz="1800" kern="0" spc="-10" baseline="-2000">
                <a:solidFill>
                  <a:srgbClr val="000000">
                    <a:alpha val="100000"/>
                  </a:srgbClr>
                </a:solidFill>
                <a:latin typeface="Arial"/>
                <a:ea typeface="Arial"/>
                <a:cs typeface="Arial"/>
              </a:rPr>
              <a:t>2012;84:741-747.)</a:t>
            </a:r>
            <a:endParaRPr lang="en-US" altLang="en-US" sz="1800" baseline="-2000"/>
          </a:p>
          <a:p>
            <a:pPr marL="44450" algn="l" rtl="0" eaLnBrk="0">
              <a:lnSpc>
                <a:spcPct val="87000"/>
              </a:lnSpc>
              <a:spcBef>
                <a:spcPts val="45"/>
              </a:spcBef>
            </a:pPr>
            <a:r>
              <a:rPr sz="1200" kern="0" spc="-90">
                <a:solidFill>
                  <a:srgbClr val="000000">
                    <a:alpha val="100000"/>
                  </a:srgbClr>
                </a:solidFill>
                <a:latin typeface="Arial"/>
                <a:ea typeface="Arial"/>
                <a:cs typeface="Arial"/>
              </a:rPr>
              <a:t>u.</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术后考虑行影像学检查(腹</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部/盆腔</a:t>
            </a:r>
            <a:r>
              <a:rPr sz="1200" kern="0" spc="-100">
                <a:solidFill>
                  <a:srgbClr val="000000">
                    <a:alpha val="100000"/>
                  </a:srgbClr>
                </a:solidFill>
                <a:latin typeface="Arial"/>
                <a:ea typeface="Arial"/>
                <a:cs typeface="Arial"/>
              </a:rPr>
              <a:t>CT</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或</a:t>
            </a:r>
            <a:r>
              <a:rPr sz="1200" kern="0" spc="-100">
                <a:solidFill>
                  <a:srgbClr val="000000">
                    <a:alpha val="100000"/>
                  </a:srgbClr>
                </a:solidFill>
                <a:latin typeface="Arial"/>
                <a:ea typeface="Arial"/>
                <a:cs typeface="Arial"/>
              </a:rPr>
              <a:t>MRI</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增强型扫描)以确定淋巴结充分切除。</a:t>
            </a:r>
            <a:endParaRPr lang="en-US" altLang="en-US" sz="1200"/>
          </a:p>
          <a:p>
            <a:pPr marL="31750" algn="l" rtl="0" eaLnBrk="0">
              <a:lnSpc>
                <a:spcPct val="91000"/>
              </a:lnSpc>
              <a:spcBef>
                <a:spcPts val="15"/>
              </a:spcBef>
            </a:pP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v.</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如果原发灶已得到控制，对于1-5个转移灶考虑进行消融治疗(2</a:t>
            </a: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(Palma D,et al.Lancet 2019;393:2051-2058.)</a:t>
            </a:r>
            <a:endParaRPr lang="en-US" altLang="en-US" sz="1200"/>
          </a:p>
        </p:txBody>
      </p:sp>
      <p:sp>
        <p:nvSpPr>
          <p:cNvPr id="472" name="textbox 472"/>
          <p:cNvSpPr/>
          <p:nvPr/>
        </p:nvSpPr>
        <p:spPr>
          <a:xfrm>
            <a:off x="2338299" y="5641149"/>
            <a:ext cx="154939"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75"/>
              </a:lnSpc>
            </a:pPr>
            <a:r>
              <a:rPr sz="1100" kern="0" spc="-100">
                <a:solidFill>
                  <a:srgbClr val="000000">
                    <a:alpha val="100000"/>
                  </a:srgbClr>
                </a:solidFill>
                <a:latin typeface="黑体" panose="02010609060101010101" charset="-122"/>
                <a:ea typeface="黑体" panose="02010609060101010101" charset="-122"/>
                <a:cs typeface="黑体" panose="02010609060101010101" charset="-122"/>
              </a:rPr>
              <a:t>的</a:t>
            </a:r>
            <a:endParaRPr lang="en-US" altLang="en-US" sz="1100"/>
          </a:p>
        </p:txBody>
      </p:sp>
      <p:sp>
        <p:nvSpPr>
          <p:cNvPr id="474" name="textbox 474"/>
          <p:cNvSpPr/>
          <p:nvPr/>
        </p:nvSpPr>
        <p:spPr>
          <a:xfrm>
            <a:off x="2375410" y="5491401"/>
            <a:ext cx="9525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6000"/>
              </a:lnSpc>
            </a:pPr>
            <a:r>
              <a:rPr sz="12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200"/>
          </a:p>
        </p:txBody>
      </p:sp>
      <p:sp>
        <p:nvSpPr>
          <p:cNvPr id="476" name="textbox 476"/>
          <p:cNvSpPr/>
          <p:nvPr/>
        </p:nvSpPr>
        <p:spPr>
          <a:xfrm>
            <a:off x="1902556" y="5641149"/>
            <a:ext cx="448309"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100">
                <a:solidFill>
                  <a:srgbClr val="000000">
                    <a:alpha val="100000"/>
                  </a:srgbClr>
                </a:solidFill>
                <a:latin typeface="黑体" panose="02010609060101010101" charset="-122"/>
                <a:ea typeface="黑体" panose="02010609060101010101" charset="-122"/>
                <a:cs typeface="黑体" panose="02010609060101010101" charset="-122"/>
              </a:rPr>
              <a:t>端转移</a:t>
            </a:r>
            <a:endParaRPr lang="en-US" altLang="en-US" sz="1200"/>
          </a:p>
        </p:txBody>
      </p:sp>
      <p:sp>
        <p:nvSpPr>
          <p:cNvPr id="478" name="textbox 478"/>
          <p:cNvSpPr/>
          <p:nvPr/>
        </p:nvSpPr>
        <p:spPr>
          <a:xfrm>
            <a:off x="1954679" y="5516547"/>
            <a:ext cx="402590" cy="168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78000"/>
              </a:lnSpc>
            </a:pPr>
            <a:r>
              <a:rPr sz="12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ERV-F</a:t>
            </a:r>
            <a:endParaRPr lang="en-US" altLang="en-US" sz="1200"/>
          </a:p>
        </p:txBody>
      </p:sp>
      <p:sp>
        <p:nvSpPr>
          <p:cNvPr id="480" name="textbox 480"/>
          <p:cNvSpPr/>
          <p:nvPr/>
        </p:nvSpPr>
        <p:spPr>
          <a:xfrm>
            <a:off x="1759353" y="5641149"/>
            <a:ext cx="163195"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80"/>
              </a:lnSpc>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远</a:t>
            </a:r>
            <a:endParaRPr lang="en-US" altLang="en-US" sz="1100"/>
          </a:p>
        </p:txBody>
      </p:sp>
      <p:sp>
        <p:nvSpPr>
          <p:cNvPr id="482" name="textbox 482"/>
          <p:cNvSpPr/>
          <p:nvPr/>
        </p:nvSpPr>
        <p:spPr>
          <a:xfrm>
            <a:off x="1811476" y="5491401"/>
            <a:ext cx="145414"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113000"/>
              </a:lnSpc>
            </a:pPr>
            <a:r>
              <a:rPr sz="1000" kern="0" spc="-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a:t>
            </a:r>
            <a:endParaRPr lang="en-US" altLang="en-US" sz="1000"/>
          </a:p>
        </p:txBody>
      </p:sp>
      <p:sp>
        <p:nvSpPr>
          <p:cNvPr id="484" name="textbox 484"/>
          <p:cNvSpPr/>
          <p:nvPr/>
        </p:nvSpPr>
        <p:spPr>
          <a:xfrm>
            <a:off x="762065" y="5641149"/>
            <a:ext cx="1017905"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kern="0" spc="-90">
                <a:solidFill>
                  <a:srgbClr val="000000">
                    <a:alpha val="100000"/>
                  </a:srgbClr>
                </a:solidFill>
                <a:latin typeface="黑体" panose="02010609060101010101" charset="-122"/>
                <a:ea typeface="黑体" panose="02010609060101010101" charset="-122"/>
                <a:cs typeface="黑体" panose="02010609060101010101" charset="-122"/>
              </a:rPr>
              <a:t>于锁骨上淋巴结</a:t>
            </a:r>
            <a:endParaRPr lang="en-US" altLang="en-US" sz="1200"/>
          </a:p>
        </p:txBody>
      </p:sp>
      <p:sp>
        <p:nvSpPr>
          <p:cNvPr id="486" name="textbox 486"/>
          <p:cNvSpPr/>
          <p:nvPr/>
        </p:nvSpPr>
        <p:spPr>
          <a:xfrm>
            <a:off x="814189" y="5491401"/>
            <a:ext cx="996314"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110">
                <a:solidFill>
                  <a:srgbClr val="162BE5">
                    <a:alpha val="100000"/>
                  </a:srgbClr>
                </a:solidFill>
                <a:latin typeface="黑体" panose="02010609060101010101" charset="-122"/>
                <a:ea typeface="黑体" panose="02010609060101010101" charset="-122"/>
                <a:cs typeface="黑体" panose="02010609060101010101" charset="-122"/>
              </a:rPr>
              <a:t>颈癌的系统治疗</a:t>
            </a:r>
            <a:endParaRPr lang="en-US" altLang="en-US" sz="1200"/>
          </a:p>
        </p:txBody>
      </p:sp>
      <p:sp>
        <p:nvSpPr>
          <p:cNvPr id="488" name="textbox 488"/>
          <p:cNvSpPr/>
          <p:nvPr/>
        </p:nvSpPr>
        <p:spPr>
          <a:xfrm>
            <a:off x="627848" y="5641149"/>
            <a:ext cx="15367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85"/>
              </a:lnSpc>
            </a:pPr>
            <a:r>
              <a:rPr sz="1100" kern="0" spc="-110">
                <a:solidFill>
                  <a:srgbClr val="000000">
                    <a:alpha val="100000"/>
                  </a:srgbClr>
                </a:solidFill>
                <a:latin typeface="黑体" panose="02010609060101010101" charset="-122"/>
                <a:ea typeface="黑体" panose="02010609060101010101" charset="-122"/>
                <a:cs typeface="黑体" panose="02010609060101010101" charset="-122"/>
              </a:rPr>
              <a:t>限</a:t>
            </a:r>
            <a:endParaRPr lang="en-US" altLang="en-US" sz="1100"/>
          </a:p>
        </p:txBody>
      </p:sp>
      <p:sp>
        <p:nvSpPr>
          <p:cNvPr id="490" name="textbox 490"/>
          <p:cNvSpPr/>
          <p:nvPr/>
        </p:nvSpPr>
        <p:spPr>
          <a:xfrm>
            <a:off x="679971" y="5491401"/>
            <a:ext cx="151764" cy="1803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220"/>
              </a:lnSpc>
            </a:pPr>
            <a:r>
              <a:rPr sz="1000" kern="0" spc="-20">
                <a:solidFill>
                  <a:srgbClr val="162BE5">
                    <a:alpha val="100000"/>
                  </a:srgbClr>
                </a:solidFill>
                <a:latin typeface="黑体" panose="02010609060101010101" charset="-122"/>
                <a:ea typeface="黑体" panose="02010609060101010101" charset="-122"/>
                <a:cs typeface="黑体" panose="02010609060101010101" charset="-122"/>
              </a:rPr>
              <a:t>宫</a:t>
            </a:r>
            <a:endParaRPr lang="en-US" altLang="en-US" sz="1000"/>
          </a:p>
        </p:txBody>
      </p:sp>
      <p:sp>
        <p:nvSpPr>
          <p:cNvPr id="492" name="textbox 492"/>
          <p:cNvSpPr/>
          <p:nvPr/>
        </p:nvSpPr>
        <p:spPr>
          <a:xfrm>
            <a:off x="476229" y="5641149"/>
            <a:ext cx="16256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85"/>
              </a:lnSpc>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局</a:t>
            </a:r>
            <a:endParaRPr lang="en-US" altLang="en-US" sz="1100"/>
          </a:p>
        </p:txBody>
      </p:sp>
      <p:sp>
        <p:nvSpPr>
          <p:cNvPr id="494" name="textbox 494"/>
          <p:cNvSpPr/>
          <p:nvPr/>
        </p:nvSpPr>
        <p:spPr>
          <a:xfrm>
            <a:off x="528353" y="5491401"/>
            <a:ext cx="159385" cy="1987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360"/>
              </a:lnSpc>
            </a:pPr>
            <a:r>
              <a:rPr sz="1100" kern="0" spc="-60">
                <a:solidFill>
                  <a:srgbClr val="162BE5">
                    <a:alpha val="100000"/>
                  </a:srgbClr>
                </a:solidFill>
                <a:latin typeface="黑体" panose="02010609060101010101" charset="-122"/>
                <a:ea typeface="黑体" panose="02010609060101010101" charset="-122"/>
                <a:cs typeface="黑体" panose="02010609060101010101" charset="-122"/>
              </a:rPr>
              <a:t>见</a:t>
            </a:r>
            <a:endParaRPr lang="en-US" altLang="en-US" sz="1100"/>
          </a:p>
        </p:txBody>
      </p:sp>
      <p:sp>
        <p:nvSpPr>
          <p:cNvPr id="496" name="textbox 496"/>
          <p:cNvSpPr/>
          <p:nvPr/>
        </p:nvSpPr>
        <p:spPr>
          <a:xfrm>
            <a:off x="355620" y="5663856"/>
            <a:ext cx="65405"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79000"/>
              </a:lnSpc>
            </a:pPr>
            <a:r>
              <a:rPr sz="1200" kern="0" spc="-20">
                <a:solidFill>
                  <a:srgbClr val="000000">
                    <a:alpha val="100000"/>
                  </a:srgbClr>
                </a:solidFill>
                <a:latin typeface="Arial"/>
                <a:ea typeface="Arial"/>
                <a:cs typeface="Arial"/>
              </a:rPr>
              <a:t>t</a:t>
            </a:r>
            <a:endParaRPr lang="en-US" altLang="en-US" sz="1200"/>
          </a:p>
        </p:txBody>
      </p:sp>
      <p:sp>
        <p:nvSpPr>
          <p:cNvPr id="498" name="textbox 498"/>
          <p:cNvSpPr/>
          <p:nvPr/>
        </p:nvSpPr>
        <p:spPr>
          <a:xfrm>
            <a:off x="355620" y="5491401"/>
            <a:ext cx="8953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500"/>
              </a:lnSpc>
            </a:pPr>
            <a:r>
              <a:rPr sz="1200" kern="0" spc="-1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s</a:t>
            </a:r>
            <a:endParaRPr lang="en-US" altLang="en-US" sz="1200"/>
          </a:p>
        </p:txBody>
      </p:sp>
      <p:graphicFrame>
        <p:nvGraphicFramePr>
          <p:cNvPr id="540" name="table 540"/>
          <p:cNvGraphicFramePr>
            <a:graphicFrameLocks noGrp="1"/>
          </p:cNvGraphicFramePr>
          <p:nvPr/>
        </p:nvGraphicFramePr>
        <p:xfrm>
          <a:off x="254020" y="6235705"/>
          <a:ext cx="6699250" cy="425450"/>
        </p:xfrm>
        <a:graphic>
          <a:graphicData uri="http://schemas.openxmlformats.org/drawingml/2006/table">
            <a:tbl>
              <a:tblPr/>
              <a:tblGrid>
                <a:gridCol w="6699250"/>
              </a:tblGrid>
              <a:tr h="419100">
                <a:tc>
                  <a:txBody>
                    <a:bodyPr vert="horz" wrap="square"/>
                    <a:lstStyle/>
                    <a:p>
                      <a:pPr algn="l" rtl="0" eaLnBrk="0">
                        <a:lnSpc>
                          <a:spcPct val="112000"/>
                        </a:lnSpc>
                      </a:pPr>
                      <a:endParaRPr lang="en-US" altLang="en-US" sz="400"/>
                    </a:p>
                    <a:p>
                      <a:pPr marL="120015" algn="l" rtl="0" eaLnBrk="0">
                        <a:lnSpc>
                          <a:spcPct val="100000"/>
                        </a:lnSpc>
                        <a:spcBef>
                          <a:spcPct val="0"/>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9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900"/>
                    </a:p>
                    <a:p>
                      <a:pPr marL="127000" algn="l" rtl="0" eaLnBrk="0">
                        <a:lnSpc>
                          <a:spcPts val="129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900" kern="0" spc="3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42" name="textbox 542"/>
          <p:cNvSpPr/>
          <p:nvPr/>
        </p:nvSpPr>
        <p:spPr>
          <a:xfrm>
            <a:off x="6165809" y="1905992"/>
            <a:ext cx="1090930" cy="1596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8100" algn="l" rtl="0" eaLnBrk="0">
              <a:lnSpc>
                <a:spcPct val="97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 n</a:t>
            </a:r>
            <a:endParaRPr lang="en-US" altLang="en-US" sz="1200"/>
          </a:p>
          <a:p>
            <a:pPr marL="12700" indent="12700" algn="l" rtl="0" eaLnBrk="0">
              <a:lnSpc>
                <a:spcPct val="98000"/>
              </a:lnSpc>
              <a:spcBef>
                <a:spcPts val="50"/>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50">
                <a:solidFill>
                  <a:srgbClr val="000000">
                    <a:alpha val="100000"/>
                  </a:srgbClr>
                </a:solidFill>
                <a:latin typeface="Arial"/>
                <a:ea typeface="Arial"/>
                <a:cs typeface="Arial"/>
              </a:rPr>
              <a:t>P</a:t>
            </a:r>
            <a:r>
              <a:rPr sz="1200" kern="0" spc="10">
                <a:solidFill>
                  <a:srgbClr val="000000">
                    <a:alpha val="100000"/>
                  </a:srgbClr>
                </a:solidFill>
                <a:latin typeface="Arial"/>
                <a:ea typeface="Arial"/>
                <a:cs typeface="Arial"/>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+近距离放疗</a:t>
            </a:r>
            <a:endParaRPr lang="en-US" altLang="en-US" sz="1200"/>
          </a:p>
          <a:p>
            <a:pPr marL="120650" algn="l" rtl="0" eaLnBrk="0">
              <a:lnSpc>
                <a:spcPct val="95000"/>
              </a:lnSpc>
              <a:spcBef>
                <a:spcPts val="7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(1类)</a:t>
            </a:r>
            <a:endParaRPr lang="en-US" altLang="en-US" sz="1200"/>
          </a:p>
          <a:p>
            <a:pPr algn="l" rtl="0" eaLnBrk="0">
              <a:lnSpc>
                <a:spcPct val="168000"/>
              </a:lnSpc>
            </a:pPr>
            <a:endParaRPr lang="en-US" altLang="en-US" sz="1000"/>
          </a:p>
          <a:p>
            <a:pPr marL="50800" algn="l" rtl="0" eaLnBrk="0">
              <a:lnSpc>
                <a:spcPct val="96000"/>
              </a:lnSpc>
              <a:spcBef>
                <a:spcPts val="370"/>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延伸野</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endParaRPr lang="en-US" altLang="en-US" sz="1200"/>
          </a:p>
          <a:p>
            <a:pPr marL="44450" algn="l" rtl="0" eaLnBrk="0">
              <a:lnSpc>
                <a:spcPct val="98000"/>
              </a:lnSpc>
              <a:spcBef>
                <a:spcPts val="70"/>
              </a:spcBef>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60">
                <a:solidFill>
                  <a:srgbClr val="000000">
                    <a:alpha val="100000"/>
                  </a:srgbClr>
                </a:solidFill>
                <a:latin typeface="Arial"/>
                <a:ea typeface="Arial"/>
                <a:cs typeface="Arial"/>
              </a:rPr>
              <a:t>P</a:t>
            </a:r>
            <a:r>
              <a:rPr sz="1200" kern="0" spc="-10">
                <a:solidFill>
                  <a:srgbClr val="000000">
                    <a:alpha val="100000"/>
                  </a:srgbClr>
                </a:solidFill>
                <a:latin typeface="Arial"/>
                <a:ea typeface="Arial"/>
                <a:cs typeface="Arial"/>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p:txBody>
      </p:sp>
      <p:sp>
        <p:nvSpPr>
          <p:cNvPr id="544" name="textbox 544"/>
          <p:cNvSpPr/>
          <p:nvPr/>
        </p:nvSpPr>
        <p:spPr>
          <a:xfrm>
            <a:off x="3435318" y="1402653"/>
            <a:ext cx="2540635" cy="360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12700" algn="l" rtl="0" eaLnBrk="0">
              <a:lnSpc>
                <a:spcPct val="92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r>
              <a:rPr sz="1200" kern="0" spc="-1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近距</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离放</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疗</a:t>
            </a:r>
            <a:r>
              <a:rPr sz="1200" kern="0" spc="-10">
                <a:solidFill>
                  <a:srgbClr val="000000">
                    <a:alpha val="100000"/>
                  </a:srgbClr>
                </a:solidFill>
                <a:latin typeface="Times New Roman" panose="02020603050405020304"/>
                <a:ea typeface="Times New Roman" panose="02020603050405020304"/>
                <a:cs typeface="Times New Roman" panose="02020603050405020304"/>
              </a:rPr>
              <a:t>n(1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类)土主动脉旁淋巴结</a:t>
            </a:r>
            <a:r>
              <a:rPr sz="1200" kern="0" spc="-10">
                <a:solidFill>
                  <a:srgbClr val="000000">
                    <a:alpha val="100000"/>
                  </a:srgbClr>
                </a:solidFill>
                <a:latin typeface="Times New Roman" panose="02020603050405020304"/>
                <a:ea typeface="Times New Roman" panose="02020603050405020304"/>
                <a:cs typeface="Times New Roman" panose="02020603050405020304"/>
              </a:rPr>
              <a:t>EBRT</a:t>
            </a:r>
            <a:r>
              <a:rPr sz="1200" kern="0" spc="-6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p:txBody>
      </p:sp>
      <p:sp>
        <p:nvSpPr>
          <p:cNvPr id="546" name="textbox 546"/>
          <p:cNvSpPr/>
          <p:nvPr/>
        </p:nvSpPr>
        <p:spPr>
          <a:xfrm>
            <a:off x="349219" y="2933687"/>
            <a:ext cx="889000" cy="930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200" kern="0" spc="-60">
                <a:solidFill>
                  <a:srgbClr val="000000">
                    <a:alpha val="100000"/>
                  </a:srgbClr>
                </a:solidFill>
                <a:latin typeface="Arial"/>
                <a:ea typeface="Arial"/>
                <a:cs typeface="Arial"/>
              </a:rPr>
              <a:t>CT,MRI</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和/或</a:t>
            </a:r>
            <a:endParaRPr lang="en-US" altLang="en-US" sz="1200"/>
          </a:p>
          <a:p>
            <a:pPr marL="19050" algn="r" rtl="0" eaLnBrk="0">
              <a:lnSpc>
                <a:spcPct val="102000"/>
              </a:lnSpc>
              <a:spcBef>
                <a:spcPts val="155"/>
              </a:spcBef>
              <a:tabLst>
                <a:tab pos="107950"/>
              </a:tabLst>
            </a:pPr>
            <a:r>
              <a:rPr sz="1200" kern="0" spc="-70">
                <a:solidFill>
                  <a:srgbClr val="000000">
                    <a:alpha val="100000"/>
                  </a:srgbClr>
                </a:solidFill>
                <a:latin typeface="Times New Roman" panose="02020603050405020304"/>
                <a:ea typeface="Times New Roman" panose="02020603050405020304"/>
                <a:cs typeface="Times New Roman" panose="02020603050405020304"/>
              </a:rPr>
              <a:t>PET/CT</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发现</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淋巴结肿大</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(FIGO 2018</a:t>
            </a:r>
            <a:r>
              <a:rPr sz="1100" kern="0" spc="30">
                <a:solidFill>
                  <a:srgbClr val="000000">
                    <a:alpha val="100000"/>
                  </a:srgbClr>
                </a:solidFill>
                <a:latin typeface="Arial"/>
                <a:ea typeface="Arial"/>
                <a:cs typeface="Arial"/>
              </a:rPr>
              <a:t>  </a:t>
            </a:r>
            <a:r>
              <a:rPr sz="1100" kern="0" spc="-30">
                <a:solidFill>
                  <a:srgbClr val="000000">
                    <a:alpha val="100000"/>
                  </a:srgbClr>
                </a:solidFill>
                <a:latin typeface="Arial"/>
                <a:ea typeface="Arial"/>
                <a:cs typeface="Arial"/>
              </a:rPr>
              <a:t>||Cr</a:t>
            </a:r>
            <a:r>
              <a:rPr sz="1100" kern="0" spc="10">
                <a:solidFill>
                  <a:srgbClr val="000000">
                    <a:alpha val="100000"/>
                  </a:srgbClr>
                </a:solidFill>
                <a:latin typeface="Arial"/>
                <a:ea typeface="Arial"/>
                <a:cs typeface="Arial"/>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期 ) 。</a:t>
            </a:r>
            <a:endParaRPr lang="en-US" altLang="en-US" sz="1100"/>
          </a:p>
        </p:txBody>
      </p:sp>
      <p:sp>
        <p:nvSpPr>
          <p:cNvPr id="548" name="textbox 548"/>
          <p:cNvSpPr/>
          <p:nvPr/>
        </p:nvSpPr>
        <p:spPr>
          <a:xfrm>
            <a:off x="3435318" y="2037636"/>
            <a:ext cx="1083944" cy="7480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algn="l" rtl="0" eaLnBrk="0">
              <a:lnSpc>
                <a:spcPct val="101000"/>
              </a:lnSpc>
            </a:pPr>
            <a:endParaRPr lang="en-US" altLang="en-US" sz="1200"/>
          </a:p>
          <a:p>
            <a:pPr marL="19050" indent="-6350" algn="l" rtl="0" eaLnBrk="0">
              <a:lnSpc>
                <a:spcPct val="99000"/>
              </a:lnSpc>
              <a:spcBef>
                <a:spcPts val="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主动脉旁淋巴结</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手术分期</a:t>
            </a:r>
            <a:r>
              <a:rPr sz="1200" kern="0" spc="-20">
                <a:solidFill>
                  <a:srgbClr val="000000">
                    <a:alpha val="100000"/>
                  </a:srgbClr>
                </a:solidFill>
                <a:latin typeface="Arial"/>
                <a:ea typeface="Arial"/>
                <a:cs typeface="Arial"/>
              </a:rPr>
              <a:t>u</a:t>
            </a:r>
            <a:endParaRPr lang="en-US" altLang="en-US" sz="1200"/>
          </a:p>
        </p:txBody>
      </p:sp>
      <p:sp>
        <p:nvSpPr>
          <p:cNvPr id="552" name="textbox 552"/>
          <p:cNvSpPr/>
          <p:nvPr/>
        </p:nvSpPr>
        <p:spPr>
          <a:xfrm>
            <a:off x="1619229" y="4323003"/>
            <a:ext cx="1392555" cy="3848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8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根据临床指征行活检</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证实远端转移</a:t>
            </a:r>
            <a:r>
              <a:rPr sz="1200" kern="0" spc="-10">
                <a:solidFill>
                  <a:srgbClr val="000000">
                    <a:alpha val="100000"/>
                  </a:srgbClr>
                </a:solidFill>
                <a:latin typeface="Times New Roman" panose="02020603050405020304"/>
                <a:ea typeface="Times New Roman" panose="02020603050405020304"/>
                <a:cs typeface="Times New Roman" panose="02020603050405020304"/>
              </a:rPr>
              <a:t>t</a:t>
            </a:r>
            <a:endParaRPr lang="en-US" altLang="en-US" sz="1200"/>
          </a:p>
        </p:txBody>
      </p:sp>
      <p:sp>
        <p:nvSpPr>
          <p:cNvPr id="554" name="textbox 554"/>
          <p:cNvSpPr/>
          <p:nvPr/>
        </p:nvSpPr>
        <p:spPr>
          <a:xfrm>
            <a:off x="7239041" y="6314262"/>
            <a:ext cx="1544319" cy="360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tabLst>
                <a:tab pos="1287780"/>
              </a:tabLst>
            </a:pPr>
            <a:r>
              <a:rPr sz="1200" kern="0" spc="-50">
                <a:solidFill>
                  <a:srgbClr val="162BE5">
                    <a:alpha val="100000"/>
                  </a:srgbClr>
                </a:solidFill>
                <a:latin typeface="黑体" panose="02010609060101010101" charset="-122"/>
                <a:ea typeface="黑体" panose="02010609060101010101" charset="-122"/>
                <a:cs typeface="黑体" panose="02010609060101010101" charset="-122"/>
              </a:rPr>
              <a:t>见</a:t>
            </a:r>
            <a:r>
              <a:rPr sz="1200" u="sng" kern="0" spc="-5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监测</a:t>
            </a:r>
            <a:r>
              <a:rPr sz="1200" u="sng" kern="0" spc="-9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50">
                <a:solidFill>
                  <a:srgbClr val="162BE5">
                    <a:alpha val="100000"/>
                  </a:srgbClr>
                </a:solidFill>
                <a:uFill>
                  <a:solidFill>
                    <a:srgbClr val="000000"/>
                  </a:solidFill>
                </a:uFill>
                <a:latin typeface="Arial"/>
                <a:ea typeface="Arial"/>
                <a:cs typeface="Arial"/>
              </a:rPr>
              <a:t>(CERV-10)</a:t>
            </a:r>
            <a:r>
              <a:rPr sz="1200" u="sng" kern="0" spc="0">
                <a:solidFill>
                  <a:srgbClr val="162BE5">
                    <a:alpha val="100000"/>
                  </a:srgbClr>
                </a:solidFill>
                <a:uFill>
                  <a:solidFill>
                    <a:srgbClr val="000000"/>
                  </a:solidFill>
                </a:uFill>
                <a:latin typeface="Arial"/>
                <a:ea typeface="Arial"/>
                <a:cs typeface="Arial"/>
              </a:rPr>
              <a:t>	</a:t>
            </a:r>
            <a:endParaRPr lang="en-US" altLang="en-US" sz="1200"/>
          </a:p>
          <a:p>
            <a:pPr algn="r" rtl="0" eaLnBrk="0">
              <a:lnSpc>
                <a:spcPct val="84000"/>
              </a:lnSpc>
              <a:spcBef>
                <a:spcPts val="205"/>
              </a:spcBef>
            </a:pPr>
            <a:r>
              <a:rPr sz="1100" kern="0" spc="0">
                <a:solidFill>
                  <a:srgbClr val="000000">
                    <a:alpha val="100000"/>
                  </a:srgbClr>
                </a:solidFill>
                <a:latin typeface="Arial"/>
                <a:ea typeface="Arial"/>
                <a:cs typeface="Arial"/>
              </a:rPr>
              <a:t>CERV</a:t>
            </a:r>
            <a:r>
              <a:rPr sz="1100" kern="0" spc="40">
                <a:solidFill>
                  <a:srgbClr val="000000">
                    <a:alpha val="100000"/>
                  </a:srgbClr>
                </a:solidFill>
                <a:latin typeface="Arial"/>
                <a:ea typeface="Arial"/>
                <a:cs typeface="Arial"/>
              </a:rPr>
              <a:t>-7</a:t>
            </a:r>
            <a:endParaRPr lang="en-US" altLang="en-US" sz="1100"/>
          </a:p>
        </p:txBody>
      </p:sp>
      <p:sp>
        <p:nvSpPr>
          <p:cNvPr id="556" name="textbox 556"/>
          <p:cNvSpPr/>
          <p:nvPr/>
        </p:nvSpPr>
        <p:spPr>
          <a:xfrm>
            <a:off x="1549369" y="1979655"/>
            <a:ext cx="1395094" cy="379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2000"/>
              </a:lnSpc>
            </a:pPr>
            <a:r>
              <a:rPr sz="1200" kern="0" spc="-100">
                <a:solidFill>
                  <a:srgbClr val="000000">
                    <a:alpha val="100000"/>
                  </a:srgbClr>
                </a:solidFill>
                <a:latin typeface="黑体" panose="02010609060101010101" charset="-122"/>
                <a:ea typeface="黑体" panose="02010609060101010101" charset="-122"/>
                <a:cs typeface="黑体" panose="02010609060101010101" charset="-122"/>
              </a:rPr>
              <a:t>盆腔淋巴结阳性；</a:t>
            </a:r>
            <a:endParaRPr lang="en-US" altLang="en-US" sz="1200"/>
          </a:p>
          <a:p>
            <a:pPr marL="19050" algn="l" rtl="0" eaLnBrk="0">
              <a:lnSpc>
                <a:spcPct val="96000"/>
              </a:lnSpc>
              <a:spcBef>
                <a:spcPts val="8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主动脉旁淋巴结阴性</a:t>
            </a:r>
            <a:endParaRPr lang="en-US" altLang="en-US" sz="1200"/>
          </a:p>
        </p:txBody>
      </p:sp>
      <p:sp>
        <p:nvSpPr>
          <p:cNvPr id="558" name="textbox 558"/>
          <p:cNvSpPr/>
          <p:nvPr/>
        </p:nvSpPr>
        <p:spPr>
          <a:xfrm>
            <a:off x="1612920" y="3281440"/>
            <a:ext cx="1395094" cy="379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2000"/>
              </a:lnSpc>
            </a:pPr>
            <a:r>
              <a:rPr sz="1200" kern="0" spc="-90">
                <a:solidFill>
                  <a:srgbClr val="000000">
                    <a:alpha val="100000"/>
                  </a:srgbClr>
                </a:solidFill>
                <a:latin typeface="黑体" panose="02010609060101010101" charset="-122"/>
                <a:ea typeface="黑体" panose="02010609060101010101" charset="-122"/>
                <a:cs typeface="黑体" panose="02010609060101010101" charset="-122"/>
              </a:rPr>
              <a:t>盆腔淋巴结阳性；</a:t>
            </a:r>
            <a:endParaRPr lang="en-US" altLang="en-US" sz="1200"/>
          </a:p>
          <a:p>
            <a:pPr marL="18415" algn="l" rtl="0" eaLnBrk="0">
              <a:lnSpc>
                <a:spcPct val="96000"/>
              </a:lnSpc>
              <a:spcBef>
                <a:spcPts val="8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主动脉旁淋巴结阳性</a:t>
            </a:r>
            <a:endParaRPr lang="en-US" altLang="en-US" sz="1200"/>
          </a:p>
        </p:txBody>
      </p:sp>
      <p:sp>
        <p:nvSpPr>
          <p:cNvPr id="560" name="textbox 560"/>
          <p:cNvSpPr/>
          <p:nvPr/>
        </p:nvSpPr>
        <p:spPr>
          <a:xfrm>
            <a:off x="3613169" y="4316694"/>
            <a:ext cx="1136650" cy="382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200"/>
          </a:p>
          <a:p>
            <a:pPr marL="25400" algn="l" rtl="0" eaLnBrk="0">
              <a:lnSpc>
                <a:spcPct val="95000"/>
              </a:lnSpc>
              <a:spcBef>
                <a:spcPts val="65"/>
              </a:spcBef>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±个体化放疗</a:t>
            </a:r>
            <a:r>
              <a:rPr sz="12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n,v</a:t>
            </a:r>
            <a:endParaRPr lang="en-US" altLang="en-US" sz="1200"/>
          </a:p>
        </p:txBody>
      </p:sp>
      <p:sp>
        <p:nvSpPr>
          <p:cNvPr id="562" name="textbox 562"/>
          <p:cNvSpPr/>
          <p:nvPr/>
        </p:nvSpPr>
        <p:spPr>
          <a:xfrm>
            <a:off x="7994609" y="2214855"/>
            <a:ext cx="774065" cy="3683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20">
                <a:solidFill>
                  <a:srgbClr val="162BE5">
                    <a:alpha val="100000"/>
                  </a:srgbClr>
                </a:solidFill>
                <a:latin typeface="黑体" panose="02010609060101010101" charset="-122"/>
                <a:ea typeface="黑体" panose="02010609060101010101" charset="-122"/>
                <a:cs typeface="黑体" panose="02010609060101010101" charset="-122"/>
              </a:rPr>
              <a:t>见监测</a:t>
            </a:r>
            <a:endParaRPr lang="en-US" altLang="en-US" sz="1200"/>
          </a:p>
          <a:p>
            <a:pPr algn="r" rtl="0" eaLnBrk="0">
              <a:lnSpc>
                <a:spcPct val="81000"/>
              </a:lnSpc>
              <a:spcBef>
                <a:spcPts val="155"/>
              </a:spcBef>
            </a:pPr>
            <a:r>
              <a:rPr sz="1200" kern="0" spc="-60">
                <a:solidFill>
                  <a:srgbClr val="162BE5">
                    <a:alpha val="100000"/>
                  </a:srgbClr>
                </a:solidFill>
                <a:latin typeface="Arial"/>
                <a:ea typeface="Arial"/>
                <a:cs typeface="Arial"/>
              </a:rPr>
              <a:t>(CERV-10)</a:t>
            </a:r>
            <a:endParaRPr lang="en-US" altLang="en-US" sz="1200"/>
          </a:p>
        </p:txBody>
      </p:sp>
      <p:sp>
        <p:nvSpPr>
          <p:cNvPr id="564" name="textbox 564"/>
          <p:cNvSpPr/>
          <p:nvPr/>
        </p:nvSpPr>
        <p:spPr>
          <a:xfrm>
            <a:off x="4889489" y="2183711"/>
            <a:ext cx="931544"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主动脉旁阴性</a:t>
            </a:r>
            <a:endParaRPr lang="en-US" altLang="en-US" sz="1200"/>
          </a:p>
        </p:txBody>
      </p:sp>
      <p:sp>
        <p:nvSpPr>
          <p:cNvPr id="566" name="textbox 566"/>
          <p:cNvSpPr/>
          <p:nvPr/>
        </p:nvSpPr>
        <p:spPr>
          <a:xfrm>
            <a:off x="4870470" y="2837758"/>
            <a:ext cx="931544"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主动脉旁阳性</a:t>
            </a:r>
            <a:endParaRPr lang="en-US" altLang="en-US" sz="1200"/>
          </a:p>
        </p:txBody>
      </p:sp>
      <p:sp>
        <p:nvSpPr>
          <p:cNvPr id="568" name="textbox 568"/>
          <p:cNvSpPr/>
          <p:nvPr/>
        </p:nvSpPr>
        <p:spPr>
          <a:xfrm>
            <a:off x="355620" y="1052766"/>
            <a:ext cx="78105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影像学结果</a:t>
            </a:r>
            <a:endParaRPr lang="en-US" altLang="en-US" sz="1200"/>
          </a:p>
        </p:txBody>
      </p:sp>
      <p:sp>
        <p:nvSpPr>
          <p:cNvPr id="572" name="textbox 572"/>
          <p:cNvSpPr/>
          <p:nvPr/>
        </p:nvSpPr>
        <p:spPr>
          <a:xfrm>
            <a:off x="3924340" y="1046457"/>
            <a:ext cx="630555"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初级治疗</a:t>
            </a:r>
            <a:endParaRPr lang="en-US" altLang="en-US" sz="1200"/>
          </a:p>
        </p:txBody>
      </p:sp>
      <p:sp>
        <p:nvSpPr>
          <p:cNvPr id="574" name="textbox 574"/>
          <p:cNvSpPr/>
          <p:nvPr/>
        </p:nvSpPr>
        <p:spPr>
          <a:xfrm>
            <a:off x="5969030" y="2248618"/>
            <a:ext cx="95885" cy="812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440"/>
              </a:lnSpc>
            </a:pPr>
            <a:r>
              <a:rPr sz="6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6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oup 4"/>
          <p:cNvGrpSpPr/>
          <p:nvPr/>
        </p:nvGrpSpPr>
        <p:grpSpPr>
          <a:xfrm rot="21600000">
            <a:off x="228600" y="2952781"/>
            <a:ext cx="8191470" cy="1638025"/>
            <a:chExt cx="8191470" cy="1638025"/>
          </a:xfrm>
        </p:grpSpPr>
        <p:pic>
          <p:nvPicPr>
            <p:cNvPr id="576" name="picture 576"/>
            <p:cNvPicPr>
              <a:picLocks noChangeAspect="1"/>
            </p:cNvPicPr>
            <p:nvPr/>
          </p:nvPicPr>
          <p:blipFill>
            <a:blip r:embed="rId2"/>
            <a:stretch>
              <a:fillRect/>
            </a:stretch>
          </p:blipFill>
          <p:spPr>
            <a:xfrm rot="21600000">
              <a:off x="0" y="0"/>
              <a:ext cx="8191470" cy="1631929"/>
            </a:xfrm>
            <a:prstGeom prst="rect">
              <a:avLst/>
            </a:prstGeom>
          </p:spPr>
        </p:pic>
        <p:sp>
          <p:nvSpPr>
            <p:cNvPr id="578" name="textbox 578"/>
            <p:cNvSpPr/>
            <p:nvPr/>
          </p:nvSpPr>
          <p:spPr>
            <a:xfrm>
              <a:off x="3524290" y="234644"/>
              <a:ext cx="4341495" cy="1433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3231515" algn="l" rtl="0" eaLnBrk="0">
                <a:lnSpc>
                  <a:spcPct val="96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延伸野</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endParaRPr lang="en-US" altLang="en-US" sz="1200"/>
            </a:p>
            <a:p>
              <a:pPr marL="3237865" algn="l" rtl="0" eaLnBrk="0">
                <a:lnSpc>
                  <a:spcPct val="96000"/>
                </a:lnSpc>
                <a:spcBef>
                  <a:spcPts val="1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10">
                  <a:solidFill>
                    <a:srgbClr val="000000">
                      <a:alpha val="100000"/>
                    </a:srgbClr>
                  </a:solidFill>
                  <a:latin typeface="Arial"/>
                  <a:ea typeface="Arial"/>
                  <a:cs typeface="Arial"/>
                </a:rPr>
                <a:t>P</a:t>
              </a:r>
              <a:endParaRPr lang="en-US" altLang="en-US" sz="1200"/>
            </a:p>
            <a:p>
              <a:pPr marL="2399665" indent="837565" algn="l" rtl="0" eaLnBrk="0">
                <a:lnSpc>
                  <a:spcPct val="92000"/>
                </a:lnSpc>
                <a:spcBef>
                  <a:spcPts val="70"/>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50">
                  <a:solidFill>
                    <a:srgbClr val="000000">
                      <a:alpha val="100000"/>
                    </a:srgbClr>
                  </a:solidFill>
                  <a:latin typeface="Times New Roman" panose="02020603050405020304"/>
                  <a:ea typeface="Times New Roman" panose="02020603050405020304"/>
                  <a:cs typeface="Times New Roman" panose="02020603050405020304"/>
                </a:rPr>
                <a:t>n</a:t>
              </a:r>
              <a:r>
                <a:rPr sz="1200" kern="0" spc="0">
                  <a:solidFill>
                    <a:srgbClr val="000000">
                      <a:alpha val="100000"/>
                    </a:srgbClr>
                  </a:solidFill>
                  <a:latin typeface="Times New Roman" panose="02020603050405020304"/>
                  <a:ea typeface="Times New Roman" panose="02020603050405020304"/>
                  <a:cs typeface="Times New Roman" panose="02020603050405020304"/>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阴性</a:t>
              </a:r>
              <a:r>
                <a:rPr sz="1200" kern="0" spc="3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200"/>
            </a:p>
            <a:p>
              <a:pPr marL="12700" algn="l" rtl="0" eaLnBrk="0">
                <a:lnSpc>
                  <a:spcPct val="95000"/>
                </a:lnSpc>
                <a:spcBef>
                  <a:spcPts val="50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有远端转移   </a:t>
              </a:r>
              <a:r>
                <a:rPr sz="1000" kern="0" spc="30" baseline="10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10000"/>
            </a:p>
            <a:p>
              <a:pPr marL="3282315" algn="l" rtl="0" eaLnBrk="0">
                <a:lnSpc>
                  <a:spcPct val="95000"/>
                </a:lnSpc>
                <a:spcBef>
                  <a:spcPts val="1050"/>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200"/>
            </a:p>
            <a:p>
              <a:pPr algn="r" rtl="0" eaLnBrk="0">
                <a:lnSpc>
                  <a:spcPts val="1355"/>
                </a:lnSpc>
                <a:spcBef>
                  <a:spcPts val="6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土个体化放疗</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n,v</a:t>
              </a:r>
              <a:endParaRPr lang="en-US" altLang="en-US" sz="1100"/>
            </a:p>
          </p:txBody>
        </p:sp>
      </p:grpSp>
      <p:sp>
        <p:nvSpPr>
          <p:cNvPr id="580" name="textbox 580"/>
          <p:cNvSpPr/>
          <p:nvPr/>
        </p:nvSpPr>
        <p:spPr>
          <a:xfrm>
            <a:off x="336509" y="5285562"/>
            <a:ext cx="7652384" cy="8756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5400" algn="l" rtl="0" eaLnBrk="0">
              <a:lnSpc>
                <a:spcPct val="96000"/>
              </a:lnSpc>
            </a:pPr>
            <a:r>
              <a:rPr sz="1100" kern="0" spc="-20">
                <a:solidFill>
                  <a:srgbClr val="162BE5">
                    <a:alpha val="100000"/>
                  </a:srgbClr>
                </a:solidFill>
                <a:latin typeface="Arial"/>
                <a:ea typeface="Arial"/>
                <a:cs typeface="Arial"/>
              </a:rPr>
              <a:t>c.</a:t>
            </a:r>
            <a:r>
              <a:rPr sz="1100" kern="0" spc="-90">
                <a:solidFill>
                  <a:srgbClr val="162BE5">
                    <a:alpha val="100000"/>
                  </a:srgbClr>
                </a:solidFill>
                <a:latin typeface="Arial"/>
                <a:ea typeface="Arial"/>
                <a:cs typeface="Arial"/>
              </a:rPr>
              <a:t> </a:t>
            </a:r>
            <a:r>
              <a:rPr sz="11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见影像学原则</a:t>
            </a:r>
            <a:r>
              <a:rPr sz="1100" u="sng" kern="0" spc="-1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100" u="sng" kern="0" spc="-20">
                <a:solidFill>
                  <a:srgbClr val="162BE5">
                    <a:alpha val="100000"/>
                  </a:srgbClr>
                </a:solidFill>
                <a:uFill>
                  <a:solidFill>
                    <a:srgbClr val="000000"/>
                  </a:solidFill>
                </a:uFill>
                <a:latin typeface="Arial"/>
                <a:ea typeface="Arial"/>
                <a:cs typeface="Arial"/>
              </a:rPr>
              <a:t>(CERV-B)  </a:t>
            </a:r>
            <a:r>
              <a:rPr sz="1000" kern="0" spc="-20" baseline="-5000">
                <a:solidFill>
                  <a:srgbClr val="E59216">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a:p>
            <a:pPr marL="25400" algn="l" rtl="0" eaLnBrk="0">
              <a:lnSpc>
                <a:spcPct val="97000"/>
              </a:lnSpc>
              <a:spcBef>
                <a:spcPts val="5"/>
              </a:spcBef>
            </a:pPr>
            <a:r>
              <a:rPr sz="1100" kern="0" spc="-30">
                <a:solidFill>
                  <a:srgbClr val="162BE5">
                    <a:alpha val="100000"/>
                  </a:srgbClr>
                </a:solidFill>
                <a:latin typeface="Arial"/>
                <a:ea typeface="Arial"/>
                <a:cs typeface="Arial"/>
              </a:rPr>
              <a:t>n.</a:t>
            </a:r>
            <a:r>
              <a:rPr sz="1100" kern="0" spc="-130">
                <a:solidFill>
                  <a:srgbClr val="162BE5">
                    <a:alpha val="100000"/>
                  </a:srgbClr>
                </a:solidFill>
                <a:latin typeface="Arial"/>
                <a:ea typeface="Arial"/>
                <a:cs typeface="Arial"/>
              </a:rPr>
              <a:t> </a:t>
            </a:r>
            <a:r>
              <a:rPr sz="1100" u="sng" kern="0" spc="-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见放疗原则 </a:t>
            </a:r>
            <a:r>
              <a:rPr sz="1100" u="sng" kern="0" spc="-30">
                <a:solidFill>
                  <a:srgbClr val="162BE5">
                    <a:alpha val="100000"/>
                  </a:srgbClr>
                </a:solidFill>
                <a:uFill>
                  <a:solidFill>
                    <a:srgbClr val="000000"/>
                  </a:solidFill>
                </a:uFill>
                <a:latin typeface="Arial"/>
                <a:ea typeface="Arial"/>
                <a:cs typeface="Arial"/>
              </a:rPr>
              <a:t>(CERV-D</a:t>
            </a:r>
            <a:r>
              <a:rPr sz="1100" u="sng" kern="0" spc="-40">
                <a:solidFill>
                  <a:srgbClr val="162BE5">
                    <a:alpha val="100000"/>
                  </a:srgbClr>
                </a:solidFill>
                <a:uFill>
                  <a:solidFill>
                    <a:srgbClr val="000000"/>
                  </a:solidFill>
                </a:uFill>
                <a:latin typeface="Arial"/>
                <a:ea typeface="Arial"/>
                <a:cs typeface="Arial"/>
              </a:rPr>
              <a:t>)</a:t>
            </a:r>
            <a:r>
              <a:rPr sz="1100" u="sng" kern="0" spc="260">
                <a:solidFill>
                  <a:srgbClr val="162BE5">
                    <a:alpha val="100000"/>
                  </a:srgbClr>
                </a:solidFill>
                <a:uFill>
                  <a:solidFill>
                    <a:srgbClr val="000000"/>
                  </a:solidFill>
                </a:uFill>
                <a:latin typeface="Arial"/>
                <a:ea typeface="Arial"/>
                <a:cs typeface="Arial"/>
              </a:rPr>
              <a:t> </a:t>
            </a:r>
            <a:r>
              <a:rPr sz="1000" kern="0" spc="-4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a:p>
            <a:pPr marL="12700" algn="l" rtl="0" eaLnBrk="0">
              <a:lnSpc>
                <a:spcPct val="97000"/>
              </a:lnSpc>
              <a:spcBef>
                <a:spcPts val="5"/>
              </a:spcBef>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p.EBRT</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联合同步含铂化疗使用顺铂单药，如果顺铂不耐受，使用卡铂。</a:t>
            </a:r>
            <a:endParaRPr lang="en-US" altLang="en-US" sz="1100"/>
          </a:p>
          <a:p>
            <a:pPr marL="25400" algn="l" rtl="0" eaLnBrk="0">
              <a:lnSpc>
                <a:spcPct val="85000"/>
              </a:lnSpc>
              <a:spcBef>
                <a:spcPts val="130"/>
              </a:spcBef>
            </a:pPr>
            <a:r>
              <a:rPr sz="1200" kern="0" spc="-6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s.</a:t>
            </a:r>
            <a:r>
              <a:rPr sz="1200" kern="0" spc="-60">
                <a:solidFill>
                  <a:srgbClr val="162BE5">
                    <a:alpha val="100000"/>
                  </a:srgbClr>
                </a:solidFill>
                <a:latin typeface="黑体" panose="02010609060101010101" charset="-122"/>
                <a:ea typeface="黑体" panose="02010609060101010101" charset="-122"/>
                <a:cs typeface="黑体" panose="02010609060101010101" charset="-122"/>
              </a:rPr>
              <a:t>见宫颈癌的系统</a:t>
            </a:r>
            <a:r>
              <a:rPr sz="1200" u="sng" kern="0" spc="-6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治疗</a:t>
            </a:r>
            <a:r>
              <a:rPr sz="1200" u="sng" kern="0" spc="-13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 </a:t>
            </a:r>
            <a:r>
              <a:rPr sz="1200" u="sng" kern="0" spc="-6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(CERV-F)</a:t>
            </a:r>
            <a:r>
              <a:rPr sz="1200" u="sng" kern="0" spc="-30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 </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200"/>
          </a:p>
          <a:p>
            <a:pPr marL="31750" algn="l" rtl="0" eaLnBrk="0">
              <a:lnSpc>
                <a:spcPct val="92000"/>
              </a:lnSpc>
              <a:spcBef>
                <a:spcPts val="180"/>
              </a:spcBef>
            </a:pP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v.</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如果原发灶已得到控制，对于1-5个转移灶考虑进行消融治疗(2</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类)。</a:t>
            </a:r>
            <a:r>
              <a:rPr sz="12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(Palma D,et al.Lancet 2019;393:2051-2058.)</a:t>
            </a:r>
            <a:endParaRPr lang="en-US" altLang="en-US" sz="1200"/>
          </a:p>
        </p:txBody>
      </p:sp>
      <p:sp>
        <p:nvSpPr>
          <p:cNvPr id="582" name="textbox 582"/>
          <p:cNvSpPr/>
          <p:nvPr/>
        </p:nvSpPr>
        <p:spPr>
          <a:xfrm>
            <a:off x="355620" y="1897329"/>
            <a:ext cx="6509384" cy="742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8415" algn="l" rtl="0" eaLnBrk="0">
              <a:lnSpc>
                <a:spcPct val="95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手术分期发现盆腔淋</a:t>
            </a:r>
            <a:endParaRPr lang="en-US" altLang="en-US" sz="1200"/>
          </a:p>
          <a:p>
            <a:pPr marL="31115" algn="l" rtl="0" eaLnBrk="0">
              <a:lnSpc>
                <a:spcPct val="92000"/>
              </a:lnSpc>
              <a:spcBef>
                <a:spcPts val="80"/>
              </a:spcBef>
              <a:tabLst>
                <a:tab pos="6496050"/>
              </a:tabLst>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巴结阳性和主动脉旁</a:t>
            </a:r>
            <a:r>
              <a:rPr sz="1200" kern="0" spc="110">
                <a:solidFill>
                  <a:srgbClr val="000000">
                    <a:alpha val="100000"/>
                  </a:srgbClr>
                </a:solidFill>
                <a:latin typeface="黑体" panose="02010609060101010101" charset="-122"/>
                <a:ea typeface="黑体" panose="02010609060101010101" charset="-122"/>
                <a:cs typeface="黑体" panose="02010609060101010101" charset="-122"/>
              </a:rPr>
              <a:t> </a:t>
            </a:r>
            <a:r>
              <a:rPr sz="1200" u="sng" kern="0" spc="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200"/>
          </a:p>
          <a:p>
            <a:pPr marL="12700" algn="l" rtl="0" eaLnBrk="0">
              <a:lnSpc>
                <a:spcPct val="90000"/>
              </a:lnSpc>
              <a:spcBef>
                <a:spcPts val="5"/>
              </a:spcBef>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淋巴结阴性 </a:t>
            </a:r>
            <a:r>
              <a:rPr sz="1200" kern="0" spc="-30">
                <a:solidFill>
                  <a:srgbClr val="000000">
                    <a:alpha val="100000"/>
                  </a:srgbClr>
                </a:solidFill>
                <a:latin typeface="Arial"/>
                <a:ea typeface="Arial"/>
                <a:cs typeface="Arial"/>
              </a:rPr>
              <a:t>(FIGO</a:t>
            </a:r>
            <a:endParaRPr lang="en-US" altLang="en-US" sz="1200"/>
          </a:p>
          <a:p>
            <a:pPr marL="12700" algn="l" rtl="0" eaLnBrk="0">
              <a:lnSpc>
                <a:spcPts val="1565"/>
              </a:lnSpc>
            </a:pPr>
            <a:r>
              <a:rPr sz="1200" kern="0" spc="0">
                <a:solidFill>
                  <a:srgbClr val="000000">
                    <a:alpha val="100000"/>
                  </a:srgbClr>
                </a:solidFill>
                <a:latin typeface="Arial"/>
                <a:ea typeface="Arial"/>
                <a:cs typeface="Arial"/>
              </a:rPr>
              <a:t>2018</a:t>
            </a:r>
            <a:r>
              <a:rPr sz="1200" kern="0" spc="150">
                <a:solidFill>
                  <a:srgbClr val="000000">
                    <a:alpha val="100000"/>
                  </a:srgbClr>
                </a:solidFill>
                <a:latin typeface="Arial"/>
                <a:ea typeface="Arial"/>
                <a:cs typeface="Arial"/>
              </a:rPr>
              <a:t>  </a:t>
            </a:r>
            <a:r>
              <a:rPr sz="1200" kern="0" spc="0">
                <a:solidFill>
                  <a:srgbClr val="000000">
                    <a:alpha val="100000"/>
                  </a:srgbClr>
                </a:solidFill>
                <a:latin typeface="Arial"/>
                <a:ea typeface="Arial"/>
                <a:cs typeface="Arial"/>
              </a:rPr>
              <a:t>|||C1p</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p:txBody>
      </p:sp>
      <p:graphicFrame>
        <p:nvGraphicFramePr>
          <p:cNvPr id="586" name="table 586"/>
          <p:cNvGraphicFramePr>
            <a:graphicFrameLocks noGrp="1"/>
          </p:cNvGraphicFramePr>
          <p:nvPr/>
        </p:nvGraphicFramePr>
        <p:xfrm>
          <a:off x="254020" y="6235705"/>
          <a:ext cx="6699250" cy="425450"/>
        </p:xfrm>
        <a:graphic>
          <a:graphicData uri="http://schemas.openxmlformats.org/drawingml/2006/table">
            <a:tbl>
              <a:tblPr/>
              <a:tblGrid>
                <a:gridCol w="6699250"/>
              </a:tblGrid>
              <a:tr h="419100">
                <a:tc>
                  <a:txBody>
                    <a:bodyPr vert="horz" wrap="square"/>
                    <a:lstStyle/>
                    <a:p>
                      <a:pPr algn="l" rtl="0" eaLnBrk="0">
                        <a:lnSpc>
                          <a:spcPct val="121000"/>
                        </a:lnSpc>
                      </a:pPr>
                      <a:endParaRPr lang="en-US" altLang="en-US" sz="400"/>
                    </a:p>
                    <a:p>
                      <a:pPr marL="120015" algn="l" rtl="0" eaLnBrk="0">
                        <a:lnSpc>
                          <a:spcPct val="96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9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900"/>
                    </a:p>
                    <a:p>
                      <a:pPr marL="120015" algn="l" rtl="0" eaLnBrk="0">
                        <a:lnSpc>
                          <a:spcPts val="124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92" name="textbox 592"/>
          <p:cNvSpPr/>
          <p:nvPr/>
        </p:nvSpPr>
        <p:spPr>
          <a:xfrm>
            <a:off x="2298720" y="3307060"/>
            <a:ext cx="1100455" cy="753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2000"/>
              </a:lnSpc>
            </a:pPr>
            <a:endParaRPr lang="en-US" altLang="en-US" sz="100"/>
          </a:p>
          <a:p>
            <a:pPr marL="12700" indent="12700" algn="l" rtl="0" eaLnBrk="0">
              <a:lnSpc>
                <a:spcPct val="100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根据临床指征进</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一步行放射性检</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查评估有无远端</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转移。</a:t>
            </a:r>
            <a:endParaRPr lang="en-US" altLang="en-US" sz="1200"/>
          </a:p>
        </p:txBody>
      </p:sp>
      <p:sp>
        <p:nvSpPr>
          <p:cNvPr id="594" name="textbox 594"/>
          <p:cNvSpPr/>
          <p:nvPr/>
        </p:nvSpPr>
        <p:spPr>
          <a:xfrm>
            <a:off x="6978619" y="1937745"/>
            <a:ext cx="1465580" cy="5664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9050" algn="l" rtl="0" eaLnBrk="0">
              <a:lnSpc>
                <a:spcPct val="97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盆腔</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endParaRPr lang="en-US" altLang="en-US" sz="1200"/>
          </a:p>
          <a:p>
            <a:pPr marL="12700" algn="l" rtl="0" eaLnBrk="0">
              <a:lnSpc>
                <a:spcPct val="96000"/>
              </a:lnSpc>
              <a:spcBef>
                <a:spcPts val="40"/>
              </a:spcBef>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kern="0" spc="60">
                <a:solidFill>
                  <a:srgbClr val="000000">
                    <a:alpha val="100000"/>
                  </a:srgbClr>
                </a:solidFill>
                <a:latin typeface="Arial"/>
                <a:ea typeface="Arial"/>
                <a:cs typeface="Arial"/>
              </a:rPr>
              <a:t>P</a:t>
            </a:r>
            <a:endParaRPr lang="en-US" altLang="en-US" sz="1200"/>
          </a:p>
          <a:p>
            <a:pPr marL="31750" algn="l" rtl="0" eaLnBrk="0">
              <a:lnSpc>
                <a:spcPct val="95000"/>
              </a:lnSpc>
              <a:spcBef>
                <a:spcPts val="75"/>
              </a:spcBef>
            </a:pPr>
            <a:r>
              <a:rPr sz="1200" kern="0" spc="9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n(1</a:t>
            </a:r>
            <a:r>
              <a:rPr sz="1200" kern="0" spc="8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200"/>
          </a:p>
        </p:txBody>
      </p:sp>
      <p:sp>
        <p:nvSpPr>
          <p:cNvPr id="598" name="textbox 598"/>
          <p:cNvSpPr/>
          <p:nvPr/>
        </p:nvSpPr>
        <p:spPr>
          <a:xfrm>
            <a:off x="355620" y="3402248"/>
            <a:ext cx="1394460" cy="563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indent="5715" algn="l" rtl="0" eaLnBrk="0">
              <a:lnSpc>
                <a:spcPct val="98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手术分期发现主动脉</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旁淋巴结阳性</a:t>
            </a:r>
            <a:r>
              <a:rPr sz="1200" kern="0" spc="-8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 </a:t>
            </a:r>
            <a:r>
              <a:rPr sz="1200" kern="0" spc="0">
                <a:solidFill>
                  <a:srgbClr val="000000">
                    <a:alpha val="100000"/>
                  </a:srgbClr>
                </a:solidFill>
                <a:latin typeface="Arial"/>
                <a:ea typeface="Arial"/>
                <a:cs typeface="Arial"/>
              </a:rPr>
              <a:t>2018</a:t>
            </a:r>
            <a:r>
              <a:rPr sz="1200" kern="0" spc="150">
                <a:solidFill>
                  <a:srgbClr val="000000">
                    <a:alpha val="100000"/>
                  </a:srgbClr>
                </a:solidFill>
                <a:latin typeface="Arial"/>
                <a:ea typeface="Arial"/>
                <a:cs typeface="Arial"/>
              </a:rPr>
              <a:t>  </a:t>
            </a:r>
            <a:r>
              <a:rPr sz="1200" kern="0" spc="0">
                <a:solidFill>
                  <a:srgbClr val="000000">
                    <a:alpha val="100000"/>
                  </a:srgbClr>
                </a:solidFill>
                <a:latin typeface="Arial"/>
                <a:ea typeface="Arial"/>
                <a:cs typeface="Arial"/>
              </a:rPr>
              <a:t>|||C2p</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p:txBody>
      </p:sp>
      <p:sp>
        <p:nvSpPr>
          <p:cNvPr id="602" name="textbox 602"/>
          <p:cNvSpPr/>
          <p:nvPr/>
        </p:nvSpPr>
        <p:spPr>
          <a:xfrm>
            <a:off x="7232639" y="6320571"/>
            <a:ext cx="1521460" cy="360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tabLst>
                <a:tab pos="1300480"/>
              </a:tabLst>
            </a:pPr>
            <a:r>
              <a:rPr sz="1200" kern="0" spc="-20">
                <a:solidFill>
                  <a:srgbClr val="162BE5">
                    <a:alpha val="100000"/>
                  </a:srgbClr>
                </a:solidFill>
                <a:latin typeface="黑体" panose="02010609060101010101" charset="-122"/>
                <a:ea typeface="黑体" panose="02010609060101010101" charset="-122"/>
                <a:cs typeface="黑体" panose="02010609060101010101" charset="-122"/>
              </a:rPr>
              <a:t>见监</a:t>
            </a:r>
            <a:r>
              <a:rPr sz="12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测</a:t>
            </a:r>
            <a:r>
              <a:rPr sz="1200" u="sng" kern="0" spc="-20">
                <a:solidFill>
                  <a:srgbClr val="162BE5">
                    <a:alpha val="100000"/>
                  </a:srgbClr>
                </a:solidFill>
                <a:uFill>
                  <a:solidFill>
                    <a:srgbClr val="000000"/>
                  </a:solidFill>
                </a:uFill>
                <a:latin typeface="Arial"/>
                <a:ea typeface="Arial"/>
                <a:cs typeface="Arial"/>
              </a:rPr>
              <a:t>(CERV-10)</a:t>
            </a:r>
            <a:r>
              <a:rPr sz="1200" u="sng" kern="0" spc="0">
                <a:solidFill>
                  <a:srgbClr val="162BE5">
                    <a:alpha val="100000"/>
                  </a:srgbClr>
                </a:solidFill>
                <a:uFill>
                  <a:solidFill>
                    <a:srgbClr val="000000"/>
                  </a:solidFill>
                </a:uFill>
                <a:latin typeface="Arial"/>
                <a:ea typeface="Arial"/>
                <a:cs typeface="Arial"/>
              </a:rPr>
              <a:t>	</a:t>
            </a:r>
            <a:endParaRPr lang="en-US" altLang="en-US" sz="1200"/>
          </a:p>
          <a:p>
            <a:pPr algn="r" rtl="0" eaLnBrk="0">
              <a:lnSpc>
                <a:spcPct val="81000"/>
              </a:lnSpc>
              <a:spcBef>
                <a:spcPts val="245"/>
              </a:spcBef>
            </a:pPr>
            <a:r>
              <a:rPr sz="1100" kern="0" spc="-20">
                <a:solidFill>
                  <a:srgbClr val="000000">
                    <a:alpha val="100000"/>
                  </a:srgbClr>
                </a:solidFill>
                <a:latin typeface="Arial"/>
                <a:ea typeface="Arial"/>
                <a:cs typeface="Arial"/>
              </a:rPr>
              <a:t>CERV-8</a:t>
            </a:r>
            <a:endParaRPr lang="en-US" altLang="en-US" sz="1100"/>
          </a:p>
        </p:txBody>
      </p:sp>
      <p:sp>
        <p:nvSpPr>
          <p:cNvPr id="604" name="textbox 604"/>
          <p:cNvSpPr/>
          <p:nvPr/>
        </p:nvSpPr>
        <p:spPr>
          <a:xfrm>
            <a:off x="4902199" y="3770591"/>
            <a:ext cx="802005" cy="563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indent="18415" algn="l" rtl="0" eaLnBrk="0">
              <a:lnSpc>
                <a:spcPct val="98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根据指征对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可疑部位进</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行活检</a:t>
            </a:r>
            <a:endParaRPr lang="en-US" altLang="en-US" sz="1200"/>
          </a:p>
        </p:txBody>
      </p:sp>
      <p:sp>
        <p:nvSpPr>
          <p:cNvPr id="606" name="textbox 606"/>
          <p:cNvSpPr/>
          <p:nvPr/>
        </p:nvSpPr>
        <p:spPr>
          <a:xfrm>
            <a:off x="361929" y="1054442"/>
            <a:ext cx="1086485" cy="396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82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淋巴结手术状态</a:t>
            </a:r>
            <a:endParaRPr lang="en-US" altLang="en-US" sz="1200"/>
          </a:p>
          <a:p>
            <a:pPr marL="88900" algn="l" rtl="0" eaLnBrk="0">
              <a:lnSpc>
                <a:spcPct val="113000"/>
              </a:lnSpc>
              <a:spcBef>
                <a:spcPts val="10"/>
              </a:spcBef>
            </a:pPr>
            <a:r>
              <a:rPr sz="1200" kern="0" spc="-70">
                <a:solidFill>
                  <a:srgbClr val="16CCE5">
                    <a:alpha val="100000"/>
                  </a:srgbClr>
                </a:solidFill>
                <a:latin typeface="黑体" panose="02010609060101010101" charset="-122"/>
                <a:ea typeface="黑体" panose="02010609060101010101" charset="-122"/>
                <a:cs typeface="黑体" panose="02010609060101010101" charset="-122"/>
              </a:rPr>
              <a:t>(另见</a:t>
            </a:r>
            <a:r>
              <a:rPr sz="1200" u="sng" kern="0" spc="-70">
                <a:solidFill>
                  <a:srgbClr val="16CCE5">
                    <a:alpha val="100000"/>
                  </a:srgbClr>
                </a:solidFill>
                <a:uFill>
                  <a:solidFill>
                    <a:srgbClr val="000000"/>
                  </a:solidFill>
                </a:uFill>
                <a:latin typeface="Arial"/>
                <a:ea typeface="Arial"/>
                <a:cs typeface="Arial"/>
              </a:rPr>
              <a:t>CERV-6</a:t>
            </a:r>
            <a:r>
              <a:rPr sz="1200" kern="0" spc="-70">
                <a:solidFill>
                  <a:srgbClr val="16CCE5">
                    <a:alpha val="100000"/>
                  </a:srgbClr>
                </a:solidFill>
                <a:latin typeface="Arial"/>
                <a:ea typeface="Arial"/>
                <a:cs typeface="Arial"/>
              </a:rPr>
              <a:t>)</a:t>
            </a:r>
            <a:endParaRPr lang="en-US" altLang="en-US" sz="1200"/>
          </a:p>
        </p:txBody>
      </p:sp>
      <p:sp>
        <p:nvSpPr>
          <p:cNvPr id="612" name="textbox 612"/>
          <p:cNvSpPr/>
          <p:nvPr/>
        </p:nvSpPr>
        <p:spPr>
          <a:xfrm>
            <a:off x="3746489" y="3103857"/>
            <a:ext cx="778509"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无远端转移</a:t>
            </a:r>
            <a:endParaRPr lang="en-US" altLang="en-US" sz="1200"/>
          </a:p>
        </p:txBody>
      </p:sp>
      <p:sp>
        <p:nvSpPr>
          <p:cNvPr id="616" name="textbox 616"/>
          <p:cNvSpPr/>
          <p:nvPr/>
        </p:nvSpPr>
        <p:spPr>
          <a:xfrm>
            <a:off x="6978619" y="1046457"/>
            <a:ext cx="630555"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初级治疗</a:t>
            </a:r>
            <a:endParaRPr lang="en-US" altLang="en-US" sz="1200"/>
          </a:p>
        </p:txBody>
      </p:sp>
      <p:sp>
        <p:nvSpPr>
          <p:cNvPr id="618" name="textbox 618"/>
          <p:cNvSpPr/>
          <p:nvPr/>
        </p:nvSpPr>
        <p:spPr>
          <a:xfrm>
            <a:off x="6159499" y="4331058"/>
            <a:ext cx="528955"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algn="r" rtl="0" eaLnBrk="0">
              <a:lnSpc>
                <a:spcPct val="96000"/>
              </a:lnSpc>
            </a:pPr>
            <a:r>
              <a:rPr sz="1200" kern="0" spc="-70">
                <a:solidFill>
                  <a:srgbClr val="000000">
                    <a:alpha val="100000"/>
                  </a:srgbClr>
                </a:solidFill>
                <a:latin typeface="黑体" panose="02010609060101010101" charset="-122"/>
                <a:ea typeface="黑体" panose="02010609060101010101" charset="-122"/>
                <a:cs typeface="黑体" panose="02010609060101010101" charset="-122"/>
              </a:rPr>
              <a:t>阳性</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一</a:t>
            </a:r>
            <a:endParaRPr lang="en-US" altLang="en-US" sz="12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20" name="picture 620"/>
          <p:cNvPicPr>
            <a:picLocks noChangeAspect="1"/>
          </p:cNvPicPr>
          <p:nvPr/>
        </p:nvPicPr>
        <p:blipFill>
          <a:blip r:embed="rId2"/>
          <a:stretch>
            <a:fillRect/>
          </a:stretch>
        </p:blipFill>
        <p:spPr>
          <a:xfrm rot="21600000">
            <a:off x="266730" y="1257277"/>
            <a:ext cx="8724839" cy="4654592"/>
          </a:xfrm>
          <a:prstGeom prst="rect">
            <a:avLst/>
          </a:prstGeom>
        </p:spPr>
      </p:pic>
      <p:graphicFrame>
        <p:nvGraphicFramePr>
          <p:cNvPr id="622" name="table 622"/>
          <p:cNvGraphicFramePr>
            <a:graphicFrameLocks noGrp="1"/>
          </p:cNvGraphicFramePr>
          <p:nvPr/>
        </p:nvGraphicFramePr>
        <p:xfrm>
          <a:off x="361919" y="2671742"/>
          <a:ext cx="4353559" cy="2971165"/>
        </p:xfrm>
        <a:graphic>
          <a:graphicData uri="http://schemas.openxmlformats.org/drawingml/2006/table">
            <a:tbl>
              <a:tblPr/>
              <a:tblGrid>
                <a:gridCol w="956945"/>
                <a:gridCol w="1315719"/>
                <a:gridCol w="2080895"/>
              </a:tblGrid>
              <a:tr h="1632585">
                <a:tc rowSpan="2">
                  <a:txBody>
                    <a:bodyPr vert="horz" wrap="square"/>
                    <a:lstStyle/>
                    <a:p>
                      <a:pPr algn="l" rtl="0" eaLnBrk="0">
                        <a:lnSpc>
                          <a:spcPct val="101000"/>
                        </a:lnSpc>
                      </a:pPr>
                      <a:endParaRPr lang="en-US" altLang="en-US" sz="1000"/>
                    </a:p>
                    <a:p>
                      <a:pPr algn="l" rtl="0" eaLnBrk="0">
                        <a:lnSpc>
                          <a:spcPct val="102000"/>
                        </a:lnSpc>
                      </a:pPr>
                      <a:endParaRPr lang="en-US" altLang="en-US" sz="1000"/>
                    </a:p>
                    <a:p>
                      <a:pPr algn="l" rtl="0" eaLnBrk="0">
                        <a:lnSpc>
                          <a:spcPct val="9000"/>
                        </a:lnSpc>
                      </a:pPr>
                      <a:endParaRPr lang="en-US" altLang="en-US" sz="100"/>
                    </a:p>
                    <a:p>
                      <a:pPr marL="46355" algn="l" rtl="0" eaLnBrk="0">
                        <a:lnSpc>
                          <a:spcPct val="88000"/>
                        </a:lnSpc>
                      </a:pPr>
                      <a:r>
                        <a:rPr sz="12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IA1</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期伴</a:t>
                      </a:r>
                      <a:endParaRPr lang="en-US" altLang="en-US" sz="1200"/>
                    </a:p>
                    <a:p>
                      <a:pPr algn="l" rtl="0" eaLnBrk="0">
                        <a:lnSpc>
                          <a:spcPts val="1250"/>
                        </a:lnSpc>
                      </a:pPr>
                      <a:r>
                        <a:rPr sz="1000" b="1" kern="0" spc="-30">
                          <a:solidFill>
                            <a:srgbClr val="000000">
                              <a:alpha val="100000"/>
                            </a:srgbClr>
                          </a:solidFill>
                          <a:latin typeface="Times New Roman" panose="02020603050405020304"/>
                          <a:ea typeface="Times New Roman" panose="02020603050405020304"/>
                          <a:cs typeface="Times New Roman" panose="02020603050405020304"/>
                        </a:rPr>
                        <a:t>LVSI</a:t>
                      </a:r>
                      <a:endParaRPr lang="en-US" altLang="en-US" sz="1000"/>
                    </a:p>
                    <a:p>
                      <a:pPr algn="l" rtl="0" eaLnBrk="0">
                        <a:lnSpc>
                          <a:spcPct val="99000"/>
                        </a:lnSpc>
                        <a:spcBef>
                          <a:spcPts val="40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algn="l" rtl="0" eaLnBrk="0">
                        <a:lnSpc>
                          <a:spcPct val="97000"/>
                        </a:lnSpc>
                        <a:spcBef>
                          <a:spcPts val="160"/>
                        </a:spcBef>
                      </a:pPr>
                      <a:r>
                        <a:rPr sz="1100" b="1" kern="0" spc="0">
                          <a:solidFill>
                            <a:srgbClr val="000000">
                              <a:alpha val="100000"/>
                            </a:srgbClr>
                          </a:solidFill>
                          <a:latin typeface="Arial"/>
                          <a:ea typeface="Arial"/>
                          <a:cs typeface="Arial"/>
                        </a:rPr>
                        <a:t>IA</a:t>
                      </a:r>
                      <a:r>
                        <a:rPr sz="1100" b="1" kern="0" spc="40">
                          <a:solidFill>
                            <a:srgbClr val="000000">
                              <a:alpha val="100000"/>
                            </a:srgbClr>
                          </a:solidFill>
                          <a:latin typeface="Arial"/>
                          <a:ea typeface="Arial"/>
                          <a:cs typeface="Arial"/>
                        </a:rPr>
                        <a:t>2</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期/</a:t>
                      </a:r>
                      <a:r>
                        <a:rPr sz="1100" b="1" kern="0" spc="0">
                          <a:solidFill>
                            <a:srgbClr val="000000">
                              <a:alpha val="100000"/>
                            </a:srgbClr>
                          </a:solidFill>
                          <a:latin typeface="Arial"/>
                          <a:ea typeface="Arial"/>
                          <a:cs typeface="Arial"/>
                        </a:rPr>
                        <a:t>IB</a:t>
                      </a:r>
                      <a:endParaRPr lang="en-US" altLang="en-US" sz="1100"/>
                    </a:p>
                    <a:p>
                      <a:pPr algn="l" rtl="0" eaLnBrk="0">
                        <a:lnSpc>
                          <a:spcPct val="88000"/>
                        </a:lnSpc>
                        <a:spcBef>
                          <a:spcPts val="4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200"/>
                    </a:p>
                    <a:p>
                      <a:pPr algn="l" rtl="0" eaLnBrk="0">
                        <a:lnSpc>
                          <a:spcPts val="1545"/>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905" algn="l" rtl="0" eaLnBrk="0">
                        <a:lnSpc>
                          <a:spcPct val="88000"/>
                        </a:lnSpc>
                        <a:spcBef>
                          <a:spcPct val="0"/>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切缘阳性/</a:t>
                      </a:r>
                      <a:endParaRPr lang="en-US" altLang="en-US" sz="1200"/>
                    </a:p>
                    <a:p>
                      <a:pPr marL="1905" algn="l" rtl="0" eaLnBrk="0">
                        <a:lnSpc>
                          <a:spcPct val="97000"/>
                        </a:lnSpc>
                        <a:spcBef>
                          <a:spcPts val="5"/>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肉眼可见</a:t>
                      </a:r>
                      <a:endParaRPr lang="en-US" altLang="en-US" sz="1200"/>
                    </a:p>
                    <a:p>
                      <a:pPr marL="1905" algn="l" rtl="0" eaLnBrk="0">
                        <a:lnSpc>
                          <a:spcPts val="1550"/>
                        </a:lnSpc>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残留病灶</a:t>
                      </a:r>
                      <a:endParaRPr lang="en-US" altLang="en-US" sz="1200"/>
                    </a:p>
                  </a:txBody>
                  <a:tcPr marL="0" marR="0" marT="0" marB="0">
                    <a:lnL>
                      <a:noFill/>
                    </a:lnL>
                    <a:lnR>
                      <a:noFill/>
                    </a:lnR>
                    <a:lnT>
                      <a:noFill/>
                    </a:lnT>
                    <a:lnB>
                      <a:noFill/>
                    </a:lnB>
                  </a:tcPr>
                </a:tc>
                <a:tc rowSpan="2">
                  <a:txBody>
                    <a:bodyPr vert="horz" wrap="square"/>
                    <a:lstStyle/>
                    <a:p>
                      <a:pPr algn="l" rtl="0" eaLnBrk="0">
                        <a:lnSpc>
                          <a:spcPct val="144000"/>
                        </a:lnSpc>
                      </a:pPr>
                      <a:endParaRPr lang="en-US" altLang="en-US" sz="1000"/>
                    </a:p>
                    <a:p>
                      <a:pPr algn="l" rtl="0" eaLnBrk="0">
                        <a:lnSpc>
                          <a:spcPct val="9000"/>
                        </a:lnSpc>
                      </a:pPr>
                      <a:endParaRPr lang="en-US" altLang="en-US" sz="100"/>
                    </a:p>
                    <a:p>
                      <a:pPr marL="467360" indent="-177800" algn="l" rtl="0" eaLnBrk="0">
                        <a:lnSpc>
                          <a:spcPct val="99000"/>
                        </a:lnSpc>
                      </a:pPr>
                      <a:r>
                        <a:rPr sz="1200" b="1" kern="0" spc="-10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1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0">
                          <a:solidFill>
                            <a:srgbClr val="000000">
                              <a:alpha val="100000"/>
                            </a:srgbClr>
                          </a:solidFill>
                          <a:latin typeface="黑体" panose="02010609060101010101" charset="-122"/>
                          <a:ea typeface="黑体" panose="02010609060101010101" charset="-122"/>
                          <a:cs typeface="黑体" panose="02010609060101010101" charset="-122"/>
                        </a:rPr>
                        <a:t>病史和体</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格检查</a:t>
                      </a:r>
                      <a:endParaRPr lang="en-US" altLang="en-US" sz="1200"/>
                    </a:p>
                    <a:p>
                      <a:pPr marL="466725" indent="-179705" algn="l" rtl="0" eaLnBrk="0">
                        <a:lnSpc>
                          <a:spcPct val="97000"/>
                        </a:lnSpc>
                        <a:spcBef>
                          <a:spcPts val="30"/>
                        </a:spcBef>
                      </a:pPr>
                      <a:r>
                        <a:rPr sz="1200" kern="0" spc="-10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0">
                          <a:solidFill>
                            <a:srgbClr val="000000">
                              <a:alpha val="100000"/>
                            </a:srgbClr>
                          </a:solidFill>
                          <a:latin typeface="黑体" panose="02010609060101010101" charset="-122"/>
                          <a:ea typeface="黑体" panose="02010609060101010101" charset="-122"/>
                          <a:cs typeface="黑体" panose="02010609060101010101" charset="-122"/>
                        </a:rPr>
                        <a:t>全血细胞</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50">
                          <a:solidFill>
                            <a:srgbClr val="000000">
                              <a:alpha val="100000"/>
                            </a:srgbClr>
                          </a:solidFill>
                          <a:latin typeface="黑体" panose="02010609060101010101" charset="-122"/>
                          <a:ea typeface="黑体" panose="02010609060101010101" charset="-122"/>
                          <a:cs typeface="黑体" panose="02010609060101010101" charset="-122"/>
                        </a:rPr>
                        <a:t>计数(包</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括血小板)</a:t>
                      </a:r>
                      <a:endParaRPr lang="en-US" altLang="en-US" sz="1200"/>
                    </a:p>
                    <a:p>
                      <a:pPr marL="466725" indent="-179705" algn="l" rtl="0" eaLnBrk="0">
                        <a:lnSpc>
                          <a:spcPct val="100000"/>
                        </a:lnSpc>
                        <a:spcBef>
                          <a:spcPts val="40"/>
                        </a:spcBef>
                      </a:pPr>
                      <a:r>
                        <a:rPr sz="1200" kern="0" spc="-11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10">
                          <a:solidFill>
                            <a:srgbClr val="000000">
                              <a:alpha val="100000"/>
                            </a:srgbClr>
                          </a:solidFill>
                          <a:latin typeface="黑体" panose="02010609060101010101" charset="-122"/>
                          <a:ea typeface="黑体" panose="02010609060101010101" charset="-122"/>
                          <a:cs typeface="黑体" panose="02010609060101010101" charset="-122"/>
                        </a:rPr>
                        <a:t>肝功能、</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肾功能检</a:t>
                      </a:r>
                      <a:endParaRPr lang="en-US" altLang="en-US" sz="1200"/>
                    </a:p>
                    <a:p>
                      <a:pPr marL="465455" algn="l" rtl="0" eaLnBrk="0">
                        <a:lnSpc>
                          <a:spcPct val="96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查</a:t>
                      </a:r>
                      <a:endParaRPr lang="en-US" altLang="en-US" sz="1200"/>
                    </a:p>
                    <a:p>
                      <a:pPr marL="287020" algn="l" rtl="0" eaLnBrk="0">
                        <a:lnSpc>
                          <a:spcPct val="99000"/>
                        </a:lnSpc>
                      </a:pPr>
                      <a:r>
                        <a:rPr sz="12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0">
                          <a:solidFill>
                            <a:srgbClr val="000000">
                              <a:alpha val="100000"/>
                            </a:srgbClr>
                          </a:solidFill>
                          <a:latin typeface="黑体" panose="02010609060101010101" charset="-122"/>
                          <a:ea typeface="黑体" panose="02010609060101010101" charset="-122"/>
                          <a:cs typeface="黑体" panose="02010609060101010101" charset="-122"/>
                        </a:rPr>
                        <a:t>影像学检</a:t>
                      </a:r>
                      <a:endParaRPr lang="en-US" altLang="en-US" sz="1200"/>
                    </a:p>
                    <a:p>
                      <a:pPr marL="467360" algn="l" rtl="0" eaLnBrk="0">
                        <a:lnSpc>
                          <a:spcPts val="1460"/>
                        </a:lnSpc>
                        <a:spcBef>
                          <a:spcPts val="95"/>
                        </a:spcBef>
                      </a:pPr>
                      <a:r>
                        <a:rPr sz="12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查°</a:t>
                      </a:r>
                      <a:endParaRPr lang="en-US" altLang="en-US" sz="1200"/>
                    </a:p>
                  </a:txBody>
                  <a:tcPr marL="0" marR="0" marT="0" marB="0">
                    <a:lnL>
                      <a:noFill/>
                    </a:lnL>
                    <a:lnR>
                      <a:noFill/>
                    </a:lnR>
                    <a:lnT>
                      <a:noFill/>
                    </a:lnT>
                    <a:lnB>
                      <a:noFill/>
                    </a:lnB>
                  </a:tcPr>
                </a:tc>
                <a:tc>
                  <a:txBody>
                    <a:bodyPr vert="horz" wrap="square"/>
                    <a:lstStyle/>
                    <a:p>
                      <a:pPr marL="153035" algn="l" rtl="0" eaLnBrk="0">
                        <a:lnSpc>
                          <a:spcPct val="96000"/>
                        </a:lnSpc>
                        <a:spcBef>
                          <a:spcPct val="0"/>
                        </a:spcBef>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切缘阴性；</a:t>
                      </a:r>
                      <a:endParaRPr lang="en-US" altLang="en-US" sz="1100"/>
                    </a:p>
                    <a:p>
                      <a:pPr marL="140335" algn="l" rtl="0" eaLnBrk="0">
                        <a:lnSpc>
                          <a:spcPts val="161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影像学阴性</a:t>
                      </a:r>
                      <a:endParaRPr lang="en-US" altLang="en-US" sz="1200"/>
                    </a:p>
                    <a:p>
                      <a:pPr algn="l" rtl="0" eaLnBrk="0">
                        <a:lnSpc>
                          <a:spcPct val="187000"/>
                        </a:lnSpc>
                      </a:pPr>
                      <a:endParaRPr lang="en-US" altLang="en-US" sz="1000"/>
                    </a:p>
                    <a:p>
                      <a:pPr marL="1285240" algn="l" rtl="0" eaLnBrk="0">
                        <a:lnSpc>
                          <a:spcPct val="97000"/>
                        </a:lnSpc>
                        <a:spcBef>
                          <a:spcPts val="36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如子宫切除</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标本未达</a:t>
                      </a:r>
                      <a:endParaRPr lang="en-US" altLang="en-US" sz="1200"/>
                    </a:p>
                    <a:p>
                      <a:pPr marL="1284605" algn="l" rtl="0" eaLnBrk="0">
                        <a:lnSpc>
                          <a:spcPct val="113000"/>
                        </a:lnSpc>
                        <a:spcBef>
                          <a:spcPts val="10"/>
                        </a:spcBef>
                      </a:pPr>
                      <a:r>
                        <a:rPr sz="1100" b="1"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标准，</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60">
                          <a:solidFill>
                            <a:srgbClr val="000000">
                              <a:alpha val="100000"/>
                            </a:srgbClr>
                          </a:solidFill>
                          <a:latin typeface="黑体" panose="02010609060101010101" charset="-122"/>
                          <a:ea typeface="黑体" panose="02010609060101010101" charset="-122"/>
                          <a:cs typeface="黑体" panose="02010609060101010101" charset="-122"/>
                        </a:rPr>
                        <a:t>可选×</a:t>
                      </a:r>
                      <a:endParaRPr lang="en-US" altLang="en-US" sz="1000"/>
                    </a:p>
                  </a:txBody>
                  <a:tcPr marL="0" marR="0" marT="212" marB="0">
                    <a:lnL>
                      <a:noFill/>
                    </a:lnL>
                    <a:lnR>
                      <a:noFill/>
                    </a:lnR>
                    <a:lnT>
                      <a:noFill/>
                    </a:lnT>
                    <a:lnB>
                      <a:noFill/>
                    </a:lnB>
                  </a:tcPr>
                </a:tc>
              </a:tr>
              <a:tr h="700405">
                <a:tc v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c rowSpan="2">
                  <a:txBody>
                    <a:bodyPr vert="horz" wrap="square"/>
                    <a:lstStyle/>
                    <a:p>
                      <a:pPr algn="l" rtl="0" eaLnBrk="0">
                        <a:lnSpc>
                          <a:spcPct val="153000"/>
                        </a:lnSpc>
                      </a:pPr>
                      <a:endParaRPr lang="en-US" altLang="en-US" sz="1000"/>
                    </a:p>
                    <a:p>
                      <a:pPr marL="224790" algn="l" rtl="0" eaLnBrk="0">
                        <a:lnSpc>
                          <a:spcPct val="101000"/>
                        </a:lnSpc>
                        <a:spcBef>
                          <a:spcPts val="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切缘阳性",肉眼可见</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残留</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病灶，影像学阳性，</a:t>
                      </a:r>
                      <a:endParaRPr lang="en-US" altLang="en-US" sz="1200"/>
                    </a:p>
                    <a:p>
                      <a:pPr marL="222885" algn="l" rtl="0" eaLnBrk="0">
                        <a:lnSpc>
                          <a:spcPct val="92000"/>
                        </a:lnSpc>
                        <a:spcBef>
                          <a:spcPts val="5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224155" algn="l" rtl="0" eaLnBrk="0">
                        <a:lnSpc>
                          <a:spcPct val="106000"/>
                        </a:lnSpc>
                        <a:spcBef>
                          <a:spcPts val="2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原发肿瘤特征符合</a:t>
                      </a:r>
                      <a:r>
                        <a:rPr sz="1200" b="1" kern="0" spc="-20">
                          <a:solidFill>
                            <a:srgbClr val="000000">
                              <a:alpha val="100000"/>
                            </a:srgbClr>
                          </a:solidFill>
                          <a:latin typeface="Times New Roman" panose="02020603050405020304"/>
                          <a:ea typeface="Times New Roman" panose="02020603050405020304"/>
                          <a:cs typeface="Times New Roman" panose="02020603050405020304"/>
                        </a:rPr>
                        <a:t>Sedlis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标</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准×</a:t>
                      </a:r>
                      <a:endParaRPr lang="en-US" altLang="en-US" sz="1100"/>
                    </a:p>
                  </a:txBody>
                  <a:tcPr marL="0" marR="0" marT="0" marB="0">
                    <a:lnL>
                      <a:noFill/>
                    </a:lnL>
                    <a:lnR>
                      <a:noFill/>
                    </a:lnR>
                    <a:lnT>
                      <a:noFill/>
                    </a:lnT>
                    <a:lnB>
                      <a:noFill/>
                    </a:lnB>
                  </a:tcPr>
                </a:tc>
              </a:tr>
              <a:tr h="638175">
                <a:tc gridSpan="2">
                  <a:txBody>
                    <a:bodyPr vert="horz" wrap="square"/>
                    <a:lstStyle/>
                    <a:p>
                      <a:pPr algn="l" rtl="0" eaLnBrk="0">
                        <a:lnSpc>
                          <a:spcPct val="100000"/>
                        </a:lnSpc>
                      </a:pPr>
                      <a:endParaRPr lang="en-US" altLang="en-US" sz="1000"/>
                    </a:p>
                    <a:p>
                      <a:pPr algn="l" rtl="0" eaLnBrk="0">
                        <a:lnSpc>
                          <a:spcPct val="101000"/>
                        </a:lnSpc>
                      </a:pPr>
                      <a:endParaRPr lang="en-US" altLang="en-US" sz="1000"/>
                    </a:p>
                    <a:p>
                      <a:pPr algn="l" rtl="0" eaLnBrk="0">
                        <a:lnSpc>
                          <a:spcPct val="7000"/>
                        </a:lnSpc>
                      </a:pPr>
                      <a:endParaRPr lang="en-US" altLang="en-US" sz="100"/>
                    </a:p>
                    <a:p>
                      <a:pPr algn="l" rtl="0" eaLnBrk="0">
                        <a:lnSpc>
                          <a:spcPct val="87000"/>
                        </a:lnSpc>
                      </a:pPr>
                      <a:r>
                        <a:rPr sz="1100" b="1" kern="0" spc="-10">
                          <a:solidFill>
                            <a:srgbClr val="0060C1">
                              <a:alpha val="100000"/>
                            </a:srgbClr>
                          </a:solidFill>
                          <a:latin typeface="Arial"/>
                          <a:ea typeface="Arial"/>
                          <a:cs typeface="Arial"/>
                        </a:rPr>
                        <a:t>c.</a:t>
                      </a:r>
                      <a:r>
                        <a:rPr sz="1100" b="1" kern="0" spc="-140">
                          <a:solidFill>
                            <a:srgbClr val="0060C1">
                              <a:alpha val="100000"/>
                            </a:srgbClr>
                          </a:solidFill>
                          <a:latin typeface="Arial"/>
                          <a:ea typeface="Arial"/>
                          <a:cs typeface="Arial"/>
                        </a:rPr>
                        <a:t> </a:t>
                      </a:r>
                      <a:r>
                        <a:rPr sz="1100" b="1" kern="0" spc="-10">
                          <a:solidFill>
                            <a:srgbClr val="0060C1">
                              <a:alpha val="100000"/>
                            </a:srgbClr>
                          </a:solidFill>
                          <a:latin typeface="黑体" panose="02010609060101010101" charset="-122"/>
                          <a:ea typeface="黑体" panose="02010609060101010101" charset="-122"/>
                          <a:cs typeface="黑体" panose="02010609060101010101" charset="-122"/>
                        </a:rPr>
                        <a:t>见影像学原则</a:t>
                      </a:r>
                      <a:r>
                        <a:rPr sz="1100" b="1" kern="0" spc="-10">
                          <a:solidFill>
                            <a:srgbClr val="0060C1">
                              <a:alpha val="100000"/>
                            </a:srgbClr>
                          </a:solidFill>
                          <a:latin typeface="Arial"/>
                          <a:ea typeface="Arial"/>
                          <a:cs typeface="Arial"/>
                        </a:rPr>
                        <a:t>(CERV-B)</a:t>
                      </a:r>
                      <a:r>
                        <a:rPr sz="1100" b="1"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905" algn="l" rtl="0" eaLnBrk="0">
                        <a:lnSpc>
                          <a:spcPts val="1405"/>
                        </a:lnSpc>
                      </a:pPr>
                      <a:r>
                        <a:rPr sz="1100" b="1" kern="0" spc="-4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b="1" kern="0" spc="-40">
                          <a:solidFill>
                            <a:srgbClr val="0060C1">
                              <a:alpha val="100000"/>
                            </a:srgbClr>
                          </a:solidFill>
                          <a:latin typeface="黑体" panose="02010609060101010101" charset="-122"/>
                          <a:ea typeface="黑体" panose="02010609060101010101" charset="-122"/>
                          <a:cs typeface="黑体" panose="02010609060101010101" charset="-122"/>
                        </a:rPr>
                        <a:t>见放疗原则</a:t>
                      </a:r>
                      <a:r>
                        <a:rPr sz="1100" b="1" kern="0" spc="-4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a:t>
                      </a:r>
                      <a:r>
                        <a:rPr sz="1100" b="1" kern="0" spc="-5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V-D)。</a:t>
                      </a:r>
                      <a:endParaRPr lang="en-US" altLang="en-US" sz="1100"/>
                    </a:p>
                  </a:txBody>
                  <a:tcPr marL="0" marR="0" marT="0" marB="0">
                    <a:lnL>
                      <a:noFill/>
                    </a:lnL>
                    <a:lnR>
                      <a:noFill/>
                    </a:lnR>
                    <a:lnT>
                      <a:noFill/>
                    </a:lnT>
                    <a:lnB>
                      <a:noFill/>
                    </a:lnB>
                  </a:tcPr>
                </a:tc>
                <a:tc hMerge="1">
                  <a:txBody>
                    <a:bodyPr vert="horz" wrap="square"/>
                    <a:lstStyle/>
                    <a:p/>
                  </a:txBody>
                  <a:tcPr marL="0" marR="0" marT="0" marB="0">
                    <a:lnL>
                      <a:noFill/>
                    </a:lnL>
                    <a:lnR>
                      <a:noFill/>
                    </a:lnR>
                    <a:lnT>
                      <a:noFill/>
                    </a:lnT>
                    <a:lnB>
                      <a:noFill/>
                    </a:lnB>
                  </a:tcPr>
                </a:tc>
                <a:tc vMerge="1">
                  <a:txBody>
                    <a:bodyPr vert="horz" wrap="square"/>
                    <a:lstStyle/>
                    <a:p/>
                  </a:txBody>
                  <a:tcPr marL="0" marR="0" marT="0" marB="0">
                    <a:lnL>
                      <a:noFill/>
                    </a:lnL>
                    <a:lnR>
                      <a:noFill/>
                    </a:lnR>
                    <a:lnT>
                      <a:noFill/>
                    </a:lnT>
                    <a:lnB>
                      <a:noFill/>
                    </a:lnB>
                  </a:tcPr>
                </a:tc>
              </a:tr>
            </a:tbl>
          </a:graphicData>
        </a:graphic>
      </p:graphicFrame>
      <p:graphicFrame>
        <p:nvGraphicFramePr>
          <p:cNvPr id="624" name="table 624"/>
          <p:cNvGraphicFramePr>
            <a:graphicFrameLocks noGrp="1"/>
          </p:cNvGraphicFramePr>
          <p:nvPr/>
        </p:nvGraphicFramePr>
        <p:xfrm>
          <a:off x="6428351" y="3751184"/>
          <a:ext cx="2366010" cy="1492885"/>
        </p:xfrm>
        <a:graphic>
          <a:graphicData uri="http://schemas.openxmlformats.org/drawingml/2006/table">
            <a:tbl>
              <a:tblPr/>
              <a:tblGrid>
                <a:gridCol w="1102360"/>
                <a:gridCol w="1263650"/>
              </a:tblGrid>
              <a:tr h="1492885">
                <a:tc>
                  <a:txBody>
                    <a:bodyPr vert="horz" wrap="square"/>
                    <a:lstStyle/>
                    <a:p>
                      <a:pPr algn="l" rtl="0" eaLnBrk="0">
                        <a:lnSpc>
                          <a:spcPct val="88000"/>
                        </a:lnSpc>
                        <a:spcBef>
                          <a:spcPct val="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淋巴结阳</a:t>
                      </a:r>
                      <a:endParaRPr lang="en-US" altLang="en-US" sz="1200"/>
                    </a:p>
                    <a:p>
                      <a:pPr algn="l" rtl="0" eaLnBrk="0">
                        <a:lnSpc>
                          <a:spcPts val="1605"/>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性和或切</a:t>
                      </a:r>
                      <a:endParaRPr lang="en-US" altLang="en-US" sz="1200"/>
                    </a:p>
                    <a:p>
                      <a:pPr algn="l" rtl="0" eaLnBrk="0">
                        <a:lnSpc>
                          <a:spcPct val="100000"/>
                        </a:lnSpc>
                        <a:spcBef>
                          <a:spcPts val="20"/>
                        </a:spcBef>
                      </a:pPr>
                      <a:r>
                        <a:rPr sz="1200" b="1" kern="0" spc="0">
                          <a:solidFill>
                            <a:srgbClr val="000000">
                              <a:alpha val="100000"/>
                            </a:srgbClr>
                          </a:solidFill>
                          <a:latin typeface="黑体" panose="02010609060101010101" charset="-122"/>
                          <a:ea typeface="黑体" panose="02010609060101010101" charset="-122"/>
                          <a:cs typeface="黑体" panose="02010609060101010101" charset="-122"/>
                        </a:rPr>
                        <a:t>缘阳性和/</a:t>
                      </a:r>
                      <a:r>
                        <a:rPr sz="1200" kern="0" spc="6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或宫旁组</a:t>
                      </a:r>
                      <a:endParaRPr lang="en-US" altLang="en-US" sz="1200"/>
                    </a:p>
                    <a:p>
                      <a:pPr algn="l" rtl="0" eaLnBrk="0">
                        <a:lnSpc>
                          <a:spcPct val="100000"/>
                        </a:lnSpc>
                        <a:spcBef>
                          <a:spcPts val="20"/>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织阳性/</a:t>
                      </a:r>
                      <a:endParaRPr lang="en-US" altLang="en-US" sz="1200"/>
                    </a:p>
                  </a:txBody>
                  <a:tcPr marL="0" marR="0" marT="212" marB="0">
                    <a:lnL>
                      <a:noFill/>
                    </a:lnL>
                    <a:lnR>
                      <a:noFill/>
                    </a:lnR>
                    <a:lnT>
                      <a:noFill/>
                    </a:lnT>
                    <a:lnB>
                      <a:noFill/>
                    </a:lnB>
                  </a:tcPr>
                </a:tc>
                <a:tc>
                  <a:txBody>
                    <a:bodyPr vert="horz" wrap="square"/>
                    <a:lstStyle/>
                    <a:p>
                      <a:pPr algn="l" rtl="0" eaLnBrk="0">
                        <a:lnSpc>
                          <a:spcPct val="103000"/>
                        </a:lnSpc>
                      </a:pPr>
                      <a:endParaRPr lang="en-US" altLang="en-US" sz="300"/>
                    </a:p>
                    <a:p>
                      <a:pPr marL="103505" algn="l" rtl="0" eaLnBrk="0">
                        <a:lnSpc>
                          <a:spcPct val="100000"/>
                        </a:lnSpc>
                        <a:spcBef>
                          <a:spcPct val="0"/>
                        </a:spcBef>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盆腔外照射</a:t>
                      </a:r>
                      <a:r>
                        <a:rPr sz="1200"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200" kern="0" spc="-1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(主</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动脉旁淋巴结阳</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性者，行主动脉</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旁淋巴结外照射)</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b="1" kern="0" spc="-20">
                          <a:solidFill>
                            <a:srgbClr val="000000">
                              <a:alpha val="100000"/>
                            </a:srgbClr>
                          </a:solidFill>
                          <a:latin typeface="Arial"/>
                          <a:ea typeface="Arial"/>
                          <a:cs typeface="Arial"/>
                        </a:rPr>
                        <a:t>P</a:t>
                      </a:r>
                      <a:endParaRPr lang="en-US" altLang="en-US" sz="1200"/>
                    </a:p>
                    <a:p>
                      <a:pPr marL="103505" indent="95250" algn="l" rtl="0" eaLnBrk="0">
                        <a:lnSpc>
                          <a:spcPct val="95000"/>
                        </a:lnSpc>
                        <a:spcBef>
                          <a:spcPts val="30"/>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(1类)士个体化</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20">
                          <a:solidFill>
                            <a:srgbClr val="000000">
                              <a:alpha val="100000"/>
                            </a:srgbClr>
                          </a:solidFill>
                          <a:latin typeface="Times New Roman" panose="02020603050405020304"/>
                          <a:ea typeface="Times New Roman" panose="02020603050405020304"/>
                          <a:cs typeface="Times New Roman" panose="02020603050405020304"/>
                        </a:rPr>
                        <a:t>n</a:t>
                      </a:r>
                      <a:r>
                        <a:rPr sz="1200" b="1" kern="0" spc="120">
                          <a:solidFill>
                            <a:srgbClr val="000000">
                              <a:alpha val="100000"/>
                            </a:srgbClr>
                          </a:solidFill>
                          <a:latin typeface="Times New Roman" panose="02020603050405020304"/>
                          <a:ea typeface="Times New Roman" panose="02020603050405020304"/>
                          <a:cs typeface="Times New Roman" panose="02020603050405020304"/>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(如</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阴道切缘阳性)</a:t>
                      </a:r>
                      <a:endParaRPr lang="en-US" altLang="en-US" sz="1200"/>
                    </a:p>
                  </a:txBody>
                  <a:tcPr marL="0" marR="0" marT="0" marB="0">
                    <a:lnL>
                      <a:noFill/>
                    </a:lnL>
                    <a:lnR>
                      <a:noFill/>
                    </a:lnR>
                    <a:lnT>
                      <a:noFill/>
                    </a:lnT>
                    <a:lnB>
                      <a:noFill/>
                    </a:lnB>
                  </a:tcPr>
                </a:tc>
              </a:tr>
            </a:tbl>
          </a:graphicData>
        </a:graphic>
      </p:graphicFrame>
      <p:graphicFrame>
        <p:nvGraphicFramePr>
          <p:cNvPr id="626" name="table 626"/>
          <p:cNvGraphicFramePr>
            <a:graphicFrameLocks noGrp="1"/>
          </p:cNvGraphicFramePr>
          <p:nvPr/>
        </p:nvGraphicFramePr>
        <p:xfrm>
          <a:off x="254020" y="6235705"/>
          <a:ext cx="6699250" cy="425450"/>
        </p:xfrm>
        <a:graphic>
          <a:graphicData uri="http://schemas.openxmlformats.org/drawingml/2006/table">
            <a:tbl>
              <a:tblPr/>
              <a:tblGrid>
                <a:gridCol w="6699250"/>
              </a:tblGrid>
              <a:tr h="419100">
                <a:tc>
                  <a:txBody>
                    <a:bodyPr vert="horz" wrap="square"/>
                    <a:lstStyle/>
                    <a:p>
                      <a:pPr algn="l" rtl="0" eaLnBrk="0">
                        <a:lnSpc>
                          <a:spcPct val="121000"/>
                        </a:lnSpc>
                      </a:pPr>
                      <a:endParaRPr lang="en-US" altLang="en-US" sz="400"/>
                    </a:p>
                    <a:p>
                      <a:pPr marL="107315" algn="l" rtl="0" eaLnBrk="0">
                        <a:lnSpc>
                          <a:spcPct val="96000"/>
                        </a:lnSpc>
                        <a:spcBef>
                          <a:spcPts val="5"/>
                        </a:spcBef>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均为2</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07315" algn="l" rtl="0" eaLnBrk="0">
                        <a:lnSpc>
                          <a:spcPts val="124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628" name="textbox 628"/>
          <p:cNvSpPr/>
          <p:nvPr/>
        </p:nvSpPr>
        <p:spPr>
          <a:xfrm>
            <a:off x="342910" y="5637372"/>
            <a:ext cx="4402454" cy="545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2000"/>
              </a:lnSpc>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p.EBRT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联合同步含铂化疗使用顺铂单药，如果顺铂不耐受，使用</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卡铂。</a:t>
            </a:r>
            <a:endParaRPr lang="en-US" altLang="en-US" sz="1100"/>
          </a:p>
          <a:p>
            <a:pPr marL="20955" algn="l" rtl="0" eaLnBrk="0">
              <a:lnSpc>
                <a:spcPct val="95000"/>
              </a:lnSpc>
              <a:spcBef>
                <a:spcPts val="175"/>
              </a:spcBef>
            </a:pPr>
            <a:r>
              <a:rPr sz="1100" b="1"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w.</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手术切缘见浸润</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性癌。</a:t>
            </a:r>
            <a:endParaRPr lang="en-US" altLang="en-US" sz="1100"/>
          </a:p>
          <a:p>
            <a:pPr marL="20955" algn="l" rtl="0" eaLnBrk="0">
              <a:lnSpc>
                <a:spcPct val="95000"/>
              </a:lnSpc>
              <a:spcBef>
                <a:spcPts val="95"/>
              </a:spcBef>
            </a:pPr>
            <a:r>
              <a:rPr sz="1100" b="1"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x.</a:t>
            </a:r>
            <a:r>
              <a:rPr sz="1100" b="1"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见</a:t>
            </a:r>
            <a:r>
              <a:rPr sz="1100" b="1"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100" b="1"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标准(</a:t>
            </a:r>
            <a:r>
              <a:rPr sz="1100" b="1"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100" b="1"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-E)</a:t>
            </a:r>
            <a:r>
              <a:rPr sz="1100" kern="0" spc="-23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p:txBody>
      </p:sp>
      <p:sp>
        <p:nvSpPr>
          <p:cNvPr id="630" name="textbox 630"/>
          <p:cNvSpPr/>
          <p:nvPr/>
        </p:nvSpPr>
        <p:spPr>
          <a:xfrm>
            <a:off x="349219" y="1050734"/>
            <a:ext cx="2752725" cy="798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4605" algn="l" rtl="0" eaLnBrk="0">
              <a:lnSpc>
                <a:spcPct val="88000"/>
              </a:lnSpc>
            </a:pPr>
            <a:r>
              <a:rPr sz="1200" b="1" kern="0" spc="110">
                <a:solidFill>
                  <a:srgbClr val="000000">
                    <a:alpha val="100000"/>
                  </a:srgbClr>
                </a:solidFill>
                <a:latin typeface="黑体" panose="02010609060101010101" charset="-122"/>
                <a:ea typeface="黑体" panose="02010609060101010101" charset="-122"/>
                <a:cs typeface="黑体" panose="02010609060101010101" charset="-122"/>
              </a:rPr>
              <a:t>单纯(筋膜外)子</a:t>
            </a:r>
            <a:endParaRPr lang="en-US" altLang="en-US" sz="1200"/>
          </a:p>
          <a:p>
            <a:pPr marL="14605" algn="l" rtl="0" eaLnBrk="0">
              <a:lnSpc>
                <a:spcPct val="97000"/>
              </a:lnSpc>
              <a:spcBef>
                <a:spcPts val="5"/>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宫切除术后意外发</a:t>
            </a:r>
            <a:endParaRPr lang="en-US" altLang="en-US" sz="1200"/>
          </a:p>
          <a:p>
            <a:pPr marL="14605" algn="l" rtl="0" eaLnBrk="0">
              <a:lnSpc>
                <a:spcPts val="1605"/>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现浸润性癌</a:t>
            </a:r>
            <a:endParaRPr lang="en-US" altLang="en-US" sz="1200"/>
          </a:p>
          <a:p>
            <a:pPr algn="l" rtl="0" eaLnBrk="0">
              <a:lnSpc>
                <a:spcPct val="106000"/>
              </a:lnSpc>
            </a:pPr>
            <a:endParaRPr lang="en-US" altLang="en-US" sz="300"/>
          </a:p>
          <a:p>
            <a:pPr marL="12700" algn="l" rtl="0" eaLnBrk="0">
              <a:lnSpc>
                <a:spcPct val="99000"/>
              </a:lnSpc>
              <a:spcBef>
                <a:spcPct val="0"/>
              </a:spcBef>
            </a:pPr>
            <a:r>
              <a:rPr sz="1200" b="1" kern="0" spc="-50">
                <a:solidFill>
                  <a:srgbClr val="000000">
                    <a:alpha val="100000"/>
                  </a:srgbClr>
                </a:solidFill>
                <a:latin typeface="Times New Roman" panose="02020603050405020304"/>
                <a:ea typeface="Times New Roman" panose="02020603050405020304"/>
                <a:cs typeface="Times New Roman" panose="02020603050405020304"/>
              </a:rPr>
              <a:t>IA1</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期</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4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复核病理</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无</a:t>
            </a:r>
            <a:r>
              <a:rPr sz="1200" kern="0" spc="-60">
                <a:solidFill>
                  <a:srgbClr val="000000">
                    <a:alpha val="100000"/>
                  </a:srgbClr>
                </a:solidFill>
                <a:latin typeface="Times New Roman" panose="02020603050405020304"/>
                <a:ea typeface="Times New Roman" panose="02020603050405020304"/>
                <a:cs typeface="Times New Roman" panose="02020603050405020304"/>
              </a:rPr>
              <a:t>LVSI</a:t>
            </a:r>
            <a:endParaRPr lang="en-US" altLang="en-US" sz="1200"/>
          </a:p>
        </p:txBody>
      </p:sp>
      <p:sp>
        <p:nvSpPr>
          <p:cNvPr id="632" name="textbox 632"/>
          <p:cNvSpPr/>
          <p:nvPr/>
        </p:nvSpPr>
        <p:spPr>
          <a:xfrm>
            <a:off x="5088357" y="2962059"/>
            <a:ext cx="989964" cy="1664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7000"/>
              </a:lnSpc>
            </a:pPr>
            <a:endParaRPr lang="en-US" altLang="en-US" sz="100"/>
          </a:p>
          <a:p>
            <a:pPr marL="12700" algn="l" rtl="0" eaLnBrk="0">
              <a:lnSpc>
                <a:spcPct val="100000"/>
              </a:lnSpc>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完全宫旁组织</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切除术/阴道</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上段切除+盆</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腔淋巴结切除</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术土主动脉旁</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淋巴结取样</a:t>
            </a:r>
            <a:endParaRPr lang="en-US" altLang="en-US" sz="1200"/>
          </a:p>
          <a:p>
            <a:pPr marL="12700" indent="127000" algn="l" rtl="0" eaLnBrk="0">
              <a:lnSpc>
                <a:spcPct val="101000"/>
              </a:lnSpc>
              <a:spcBef>
                <a:spcPts val="10"/>
              </a:spcBef>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(主动脉旁淋</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巴结取样是2</a:t>
            </a:r>
            <a:r>
              <a:rPr sz="1200" b="1" kern="0" spc="-40">
                <a:solidFill>
                  <a:srgbClr val="000000">
                    <a:alpha val="100000"/>
                  </a:srgbClr>
                </a:solidFill>
                <a:latin typeface="Times New Roman" panose="02020603050405020304"/>
                <a:ea typeface="Times New Roman" panose="02020603050405020304"/>
                <a:cs typeface="Times New Roman" panose="02020603050405020304"/>
              </a:rPr>
              <a:t>B</a:t>
            </a:r>
            <a:r>
              <a:rPr sz="1200" b="1" kern="0" spc="0">
                <a:solidFill>
                  <a:srgbClr val="000000">
                    <a:alpha val="100000"/>
                  </a:srgbClr>
                </a:solidFill>
                <a:latin typeface="Times New Roman" panose="02020603050405020304"/>
                <a:ea typeface="Times New Roman" panose="02020603050405020304"/>
                <a:cs typeface="Times New Roman" panose="02020603050405020304"/>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类</a:t>
            </a:r>
            <a:r>
              <a:rPr sz="11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p:txBody>
      </p:sp>
      <p:sp>
        <p:nvSpPr>
          <p:cNvPr id="644" name="textbox 644"/>
          <p:cNvSpPr/>
          <p:nvPr/>
        </p:nvSpPr>
        <p:spPr>
          <a:xfrm>
            <a:off x="5088357" y="1916085"/>
            <a:ext cx="1118869" cy="555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7000"/>
              </a:lnSpc>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盆腔</a:t>
            </a:r>
            <a:r>
              <a:rPr sz="1100" kern="0" spc="2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EBRTn</a:t>
            </a:r>
            <a:endParaRPr lang="en-US" altLang="en-US" sz="1100"/>
          </a:p>
          <a:p>
            <a:pPr marL="12700" algn="l" rtl="0" eaLnBrk="0">
              <a:lnSpc>
                <a:spcPct val="99000"/>
              </a:lnSpc>
              <a:spcBef>
                <a:spcPts val="20"/>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4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a:p>
            <a:pPr algn="r" rtl="0" eaLnBrk="0">
              <a:lnSpc>
                <a:spcPct val="99000"/>
              </a:lnSpc>
              <a:spcBef>
                <a:spcPts val="25"/>
              </a:spcBef>
            </a:pPr>
            <a:r>
              <a:rPr sz="1200" b="1" kern="0" spc="-70">
                <a:solidFill>
                  <a:srgbClr val="000000">
                    <a:alpha val="100000"/>
                  </a:srgbClr>
                </a:solidFill>
                <a:latin typeface="黑体" panose="02010609060101010101" charset="-122"/>
                <a:ea typeface="黑体" panose="02010609060101010101" charset="-122"/>
                <a:cs typeface="黑体" panose="02010609060101010101" charset="-122"/>
              </a:rPr>
              <a:t>±</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同步含铂化疗</a:t>
            </a:r>
            <a:r>
              <a:rPr sz="12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a:t>
            </a:r>
            <a:endParaRPr lang="en-US" altLang="en-US" sz="1200"/>
          </a:p>
        </p:txBody>
      </p:sp>
      <p:sp>
        <p:nvSpPr>
          <p:cNvPr id="648" name="textbox 648"/>
          <p:cNvSpPr/>
          <p:nvPr/>
        </p:nvSpPr>
        <p:spPr>
          <a:xfrm>
            <a:off x="7234637" y="6327825"/>
            <a:ext cx="1519555" cy="346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1100" b="1" kern="0" spc="80">
                <a:solidFill>
                  <a:srgbClr val="0060C1">
                    <a:alpha val="100000"/>
                  </a:srgbClr>
                </a:solidFill>
                <a:latin typeface="黑体" panose="02010609060101010101" charset="-122"/>
                <a:ea typeface="黑体" panose="02010609060101010101" charset="-122"/>
                <a:cs typeface="黑体" panose="02010609060101010101" charset="-122"/>
              </a:rPr>
              <a:t>见</a:t>
            </a:r>
            <a:r>
              <a:rPr sz="1100" b="1" u="sng" kern="0" spc="8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监测</a:t>
            </a:r>
            <a:r>
              <a:rPr sz="1100" b="1" u="sng" kern="0" spc="80">
                <a:solidFill>
                  <a:srgbClr val="0060C1">
                    <a:alpha val="100000"/>
                  </a:srgbClr>
                </a:solidFill>
                <a:latin typeface="Arial"/>
                <a:ea typeface="Arial"/>
                <a:cs typeface="Arial"/>
              </a:rPr>
              <a:t>(</a:t>
            </a:r>
            <a:r>
              <a:rPr sz="1100" b="1" u="sng" kern="0" spc="0">
                <a:solidFill>
                  <a:srgbClr val="0060C1">
                    <a:alpha val="100000"/>
                  </a:srgbClr>
                </a:solidFill>
                <a:latin typeface="Arial"/>
                <a:ea typeface="Arial"/>
                <a:cs typeface="Arial"/>
              </a:rPr>
              <a:t>CERV</a:t>
            </a:r>
            <a:r>
              <a:rPr sz="1100" b="1" u="sng" kern="0" spc="80">
                <a:solidFill>
                  <a:srgbClr val="0060C1">
                    <a:alpha val="100000"/>
                  </a:srgbClr>
                </a:solidFill>
                <a:latin typeface="Arial"/>
                <a:ea typeface="Arial"/>
                <a:cs typeface="Arial"/>
              </a:rPr>
              <a:t>-10)</a:t>
            </a:r>
            <a:endParaRPr lang="en-US" altLang="en-US" sz="1100"/>
          </a:p>
          <a:p>
            <a:pPr algn="r" rtl="0" eaLnBrk="0">
              <a:lnSpc>
                <a:spcPct val="82000"/>
              </a:lnSpc>
              <a:spcBef>
                <a:spcPts val="235"/>
              </a:spcBef>
            </a:pPr>
            <a:r>
              <a:rPr sz="1100" b="1" kern="0" spc="-20">
                <a:solidFill>
                  <a:srgbClr val="000000">
                    <a:alpha val="100000"/>
                  </a:srgbClr>
                </a:solidFill>
                <a:latin typeface="Arial"/>
                <a:ea typeface="Arial"/>
                <a:cs typeface="Arial"/>
              </a:rPr>
              <a:t>CERV-9</a:t>
            </a:r>
            <a:endParaRPr lang="en-US" altLang="en-US" sz="1100"/>
          </a:p>
        </p:txBody>
      </p:sp>
      <p:sp>
        <p:nvSpPr>
          <p:cNvPr id="650" name="textbox 650"/>
          <p:cNvSpPr/>
          <p:nvPr/>
        </p:nvSpPr>
        <p:spPr>
          <a:xfrm>
            <a:off x="6413520" y="2824183"/>
            <a:ext cx="911225" cy="384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102000"/>
              </a:lnSpc>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淋巴结阴性；</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无残留病灶</a:t>
            </a:r>
            <a:endParaRPr lang="en-US" altLang="en-US" sz="1200"/>
          </a:p>
        </p:txBody>
      </p:sp>
      <p:sp>
        <p:nvSpPr>
          <p:cNvPr id="652" name="textbox 652"/>
          <p:cNvSpPr/>
          <p:nvPr/>
        </p:nvSpPr>
        <p:spPr>
          <a:xfrm>
            <a:off x="7438089" y="1608447"/>
            <a:ext cx="124206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5000"/>
              </a:lnSpc>
            </a:pPr>
            <a:r>
              <a:rPr sz="1200" b="1" kern="0" spc="10">
                <a:solidFill>
                  <a:srgbClr val="0060C1">
                    <a:alpha val="100000"/>
                  </a:srgbClr>
                </a:solidFill>
                <a:latin typeface="黑体" panose="02010609060101010101" charset="-122"/>
                <a:ea typeface="黑体" panose="02010609060101010101" charset="-122"/>
                <a:cs typeface="黑体" panose="02010609060101010101" charset="-122"/>
              </a:rPr>
              <a:t>见监测</a:t>
            </a:r>
            <a:r>
              <a:rPr sz="1200" b="1" kern="0" spc="10">
                <a:solidFill>
                  <a:srgbClr val="0060C1">
                    <a:alpha val="100000"/>
                  </a:srgbClr>
                </a:solidFill>
                <a:latin typeface="Arial"/>
                <a:ea typeface="Arial"/>
                <a:cs typeface="Arial"/>
              </a:rPr>
              <a:t>(</a:t>
            </a:r>
            <a:r>
              <a:rPr sz="1200" b="1" kern="0" spc="0">
                <a:solidFill>
                  <a:srgbClr val="0060C1">
                    <a:alpha val="100000"/>
                  </a:srgbClr>
                </a:solidFill>
                <a:latin typeface="Arial"/>
                <a:ea typeface="Arial"/>
                <a:cs typeface="Arial"/>
              </a:rPr>
              <a:t>CERV</a:t>
            </a:r>
            <a:r>
              <a:rPr sz="1200" b="1" kern="0" spc="10">
                <a:solidFill>
                  <a:srgbClr val="0060C1">
                    <a:alpha val="100000"/>
                  </a:srgbClr>
                </a:solidFill>
                <a:latin typeface="Arial"/>
                <a:ea typeface="Arial"/>
                <a:cs typeface="Arial"/>
              </a:rPr>
              <a:t>-10)</a:t>
            </a:r>
            <a:endParaRPr lang="en-US" altLang="en-US" sz="1200"/>
          </a:p>
        </p:txBody>
      </p:sp>
      <p:sp>
        <p:nvSpPr>
          <p:cNvPr id="656" name="textbox 656"/>
          <p:cNvSpPr/>
          <p:nvPr/>
        </p:nvSpPr>
        <p:spPr>
          <a:xfrm>
            <a:off x="7730241" y="2911876"/>
            <a:ext cx="338454" cy="207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观察</a:t>
            </a:r>
            <a:endParaRPr lang="en-US" altLang="en-US" sz="1200"/>
          </a:p>
        </p:txBody>
      </p:sp>
      <p:sp>
        <p:nvSpPr>
          <p:cNvPr id="658" name="textbox 658"/>
          <p:cNvSpPr/>
          <p:nvPr/>
        </p:nvSpPr>
        <p:spPr>
          <a:xfrm>
            <a:off x="5088630" y="1051369"/>
            <a:ext cx="335279" cy="207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200" b="1" kern="0" spc="0">
                <a:solidFill>
                  <a:srgbClr val="000000">
                    <a:alpha val="100000"/>
                  </a:srgbClr>
                </a:solidFill>
                <a:latin typeface="黑体" panose="02010609060101010101" charset="-122"/>
                <a:ea typeface="黑体" panose="02010609060101010101" charset="-122"/>
                <a:cs typeface="黑体" panose="02010609060101010101" charset="-122"/>
              </a:rPr>
              <a:t>治疗</a:t>
            </a:r>
            <a:endParaRPr lang="en-US" altLang="en-US" sz="12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60" name="picture 660"/>
          <p:cNvPicPr>
            <a:picLocks noChangeAspect="1"/>
          </p:cNvPicPr>
          <p:nvPr/>
        </p:nvPicPr>
        <p:blipFill>
          <a:blip r:embed="rId2"/>
          <a:stretch>
            <a:fillRect/>
          </a:stretch>
        </p:blipFill>
        <p:spPr>
          <a:xfrm rot="21600000">
            <a:off x="3263859" y="1930389"/>
            <a:ext cx="5664249" cy="2412987"/>
          </a:xfrm>
          <a:prstGeom prst="rect">
            <a:avLst/>
          </a:prstGeom>
        </p:spPr>
      </p:pic>
      <p:sp>
        <p:nvSpPr>
          <p:cNvPr id="662" name="textbox 662"/>
          <p:cNvSpPr/>
          <p:nvPr/>
        </p:nvSpPr>
        <p:spPr>
          <a:xfrm>
            <a:off x="361929" y="1605003"/>
            <a:ext cx="2819400" cy="31565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77800" indent="-165100" algn="l" rtl="0" eaLnBrk="0">
              <a:lnSpc>
                <a:spcPct val="99000"/>
              </a:lnSpc>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·定期病史采集&amp;体格检查，前2年，每</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3-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6个月复查一次，第3</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-5年，每6-12个月 复查一次，然后根据患者肿瘤复发的风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险每年复查一次</a:t>
            </a:r>
            <a:endParaRPr lang="en-US" altLang="en-US" sz="1200"/>
          </a:p>
          <a:p>
            <a:pPr marL="170815" algn="l" rtl="0" eaLnBrk="0">
              <a:lnSpc>
                <a:spcPct val="92000"/>
              </a:lnSpc>
              <a:spcBef>
                <a:spcPts val="70"/>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根据指征每年进行一次宫颈</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/阴道细胞</a:t>
            </a:r>
            <a:endParaRPr lang="en-US" altLang="en-US" sz="1200"/>
          </a:p>
          <a:p>
            <a:pPr marL="19050" indent="164465" algn="l" rtl="0" eaLnBrk="0">
              <a:lnSpc>
                <a:spcPct val="100000"/>
              </a:lnSpc>
              <a:spcBef>
                <a:spcPts val="1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学检查</a:t>
            </a:r>
            <a:r>
              <a:rPr sz="1200" kern="0" spc="-10">
                <a:solidFill>
                  <a:srgbClr val="000000">
                    <a:alpha val="100000"/>
                  </a:srgbClr>
                </a:solidFill>
                <a:latin typeface="Times New Roman" panose="02020603050405020304"/>
                <a:ea typeface="Times New Roman" panose="02020603050405020304"/>
                <a:cs typeface="Times New Roman" panose="02020603050405020304"/>
              </a:rPr>
              <a:t>z,aa</a:t>
            </a:r>
            <a:r>
              <a:rPr sz="1200" kern="0" spc="-7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以检查</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是否有下生殖道肿瘤</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·根据分期行影像学检查随访°,</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bb</a:t>
            </a:r>
            <a:endParaRPr lang="en-US" altLang="en-US" sz="1200"/>
          </a:p>
          <a:p>
            <a:pPr marL="165100" algn="l" rtl="0" eaLnBrk="0">
              <a:lnSpc>
                <a:spcPct val="98000"/>
              </a:lnSpc>
              <a:spcBef>
                <a:spcPts val="12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如有疑似复发的症状或检</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查结果，行实</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验室检查评估(全血细胞计数、血尿素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氮、肌酐)</a:t>
            </a:r>
            <a:endParaRPr lang="en-US" altLang="en-US" sz="1200"/>
          </a:p>
          <a:p>
            <a:pPr marL="177165" indent="-6350" algn="l" rtl="0" eaLnBrk="0">
              <a:lnSpc>
                <a:spcPct val="99000"/>
              </a:lnSpc>
              <a:spcBef>
                <a:spcPts val="6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对患者进行宣教，包括：</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潜在的复发症 状、定期自我检查、生活</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方式、肥胖、</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运动、性健康(包括：阴道</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扩张器的使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用、润滑剂/保湿剂和激素替代治疗)、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戒烟、营养咨询以及治疗潜在</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的长期和</a:t>
            </a:r>
            <a:endParaRPr lang="en-US" altLang="en-US" sz="1200"/>
          </a:p>
          <a:p>
            <a:pPr marL="170815" indent="19050" algn="l" rtl="0" eaLnBrk="0">
              <a:lnSpc>
                <a:spcPct val="103000"/>
              </a:lnSpc>
              <a:spcBef>
                <a:spcPts val="60"/>
              </a:spcBef>
            </a:pPr>
            <a:r>
              <a:rPr sz="1200" kern="0" spc="-30">
                <a:solidFill>
                  <a:srgbClr val="162BE5">
                    <a:alpha val="100000"/>
                  </a:srgbClr>
                </a:solidFill>
                <a:latin typeface="黑体" panose="02010609060101010101" charset="-122"/>
                <a:ea typeface="黑体" panose="02010609060101010101" charset="-122"/>
                <a:cs typeface="黑体" panose="02010609060101010101" charset="-122"/>
              </a:rPr>
              <a:t>迟发效应</a:t>
            </a:r>
            <a:r>
              <a:rPr sz="1200" kern="0" spc="-3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a:t>
            </a:r>
            <a:r>
              <a:rPr sz="1200" kern="0" spc="36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30">
                <a:solidFill>
                  <a:srgbClr val="162BE5">
                    <a:alpha val="100000"/>
                  </a:srgbClr>
                </a:solidFill>
                <a:latin typeface="黑体" panose="02010609060101010101" charset="-122"/>
                <a:ea typeface="黑体" panose="02010609060101010101" charset="-122"/>
                <a:cs typeface="黑体" panose="02010609060101010101" charset="-122"/>
              </a:rPr>
              <a:t>(</a:t>
            </a:r>
            <a:r>
              <a:rPr sz="1200" kern="0" spc="-23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30">
                <a:solidFill>
                  <a:srgbClr val="162BE5">
                    <a:alpha val="100000"/>
                  </a:srgbClr>
                </a:solidFill>
                <a:latin typeface="黑体" panose="02010609060101010101" charset="-122"/>
                <a:ea typeface="黑体" panose="02010609060101010101" charset="-122"/>
                <a:cs typeface="黑体" panose="02010609060101010101" charset="-122"/>
              </a:rPr>
              <a:t>见</a:t>
            </a:r>
            <a:r>
              <a:rPr sz="1200" u="sng" kern="0" spc="-3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NCCN</a:t>
            </a:r>
            <a:r>
              <a:rPr sz="1200" u="sng" kern="0" spc="-4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生存指南</a:t>
            </a:r>
            <a:r>
              <a:rPr sz="1200" kern="0" spc="-40">
                <a:solidFill>
                  <a:srgbClr val="162BE5">
                    <a:alpha val="100000"/>
                  </a:srgbClr>
                </a:solidFill>
                <a:latin typeface="黑体" panose="02010609060101010101" charset="-122"/>
                <a:ea typeface="黑体" panose="02010609060101010101" charset="-122"/>
                <a:cs typeface="黑体" panose="02010609060101010101" charset="-122"/>
              </a:rPr>
              <a:t>和</a:t>
            </a:r>
            <a:r>
              <a:rPr sz="1200" u="sng" kern="0" spc="-4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NCCN</a:t>
            </a:r>
            <a:r>
              <a:rPr sz="1200" u="sng" kern="0" spc="-4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戒</a:t>
            </a:r>
            <a:r>
              <a:rPr sz="1200" kern="0" spc="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50">
                <a:solidFill>
                  <a:srgbClr val="162BE5">
                    <a:alpha val="100000"/>
                  </a:srgbClr>
                </a:solidFill>
                <a:latin typeface="黑体" panose="02010609060101010101" charset="-122"/>
                <a:ea typeface="黑体" panose="02010609060101010101" charset="-122"/>
                <a:cs typeface="黑体" panose="02010609060101010101" charset="-122"/>
              </a:rPr>
              <a:t>烟指南)</a:t>
            </a:r>
            <a:endParaRPr lang="en-US" altLang="en-US" sz="1200"/>
          </a:p>
        </p:txBody>
      </p:sp>
      <p:sp>
        <p:nvSpPr>
          <p:cNvPr id="664" name="textbox 664"/>
          <p:cNvSpPr/>
          <p:nvPr/>
        </p:nvSpPr>
        <p:spPr>
          <a:xfrm>
            <a:off x="342910" y="4910909"/>
            <a:ext cx="8417559" cy="551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8415" algn="l" rtl="0" eaLnBrk="0">
              <a:lnSpc>
                <a:spcPct val="90000"/>
              </a:lnSpc>
            </a:pPr>
            <a:r>
              <a:rPr sz="1100" kern="0" spc="-20">
                <a:solidFill>
                  <a:srgbClr val="162BE5">
                    <a:alpha val="100000"/>
                  </a:srgbClr>
                </a:solidFill>
                <a:latin typeface="Arial"/>
                <a:ea typeface="Arial"/>
                <a:cs typeface="Arial"/>
              </a:rPr>
              <a:t>c.</a:t>
            </a:r>
            <a:r>
              <a:rPr sz="1100" kern="0" spc="-100">
                <a:solidFill>
                  <a:srgbClr val="162BE5">
                    <a:alpha val="100000"/>
                  </a:srgbClr>
                </a:solidFill>
                <a:latin typeface="Arial"/>
                <a:ea typeface="Arial"/>
                <a:cs typeface="Arial"/>
              </a:rPr>
              <a:t> </a:t>
            </a:r>
            <a:r>
              <a:rPr sz="1100" u="sng" kern="0" spc="-2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见影像学原则 </a:t>
            </a:r>
            <a:r>
              <a:rPr sz="1100" u="sng" kern="0" spc="-20">
                <a:solidFill>
                  <a:srgbClr val="162BE5">
                    <a:alpha val="100000"/>
                  </a:srgbClr>
                </a:solidFill>
                <a:uFill>
                  <a:solidFill>
                    <a:srgbClr val="000000"/>
                  </a:solidFill>
                </a:uFill>
                <a:latin typeface="Arial"/>
                <a:ea typeface="Arial"/>
                <a:cs typeface="Arial"/>
              </a:rPr>
              <a:t>(</a:t>
            </a:r>
            <a:r>
              <a:rPr sz="1100" u="sng" kern="0" spc="-30">
                <a:solidFill>
                  <a:srgbClr val="162BE5">
                    <a:alpha val="100000"/>
                  </a:srgbClr>
                </a:solidFill>
                <a:uFill>
                  <a:solidFill>
                    <a:srgbClr val="000000"/>
                  </a:solidFill>
                </a:uFill>
                <a:latin typeface="Arial"/>
                <a:ea typeface="Arial"/>
                <a:cs typeface="Arial"/>
              </a:rPr>
              <a:t>CERV-B)</a:t>
            </a:r>
            <a:r>
              <a:rPr sz="1100" u="sng" kern="0" spc="270">
                <a:solidFill>
                  <a:srgbClr val="162BE5">
                    <a:alpha val="100000"/>
                  </a:srgbClr>
                </a:solidFill>
                <a:uFill>
                  <a:solidFill>
                    <a:srgbClr val="000000"/>
                  </a:solidFill>
                </a:uFill>
                <a:latin typeface="Arial"/>
                <a:ea typeface="Arial"/>
                <a:cs typeface="Arial"/>
              </a:rPr>
              <a:t> </a:t>
            </a:r>
            <a:r>
              <a:rPr sz="1000" kern="0" spc="-3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baseline="-5000"/>
          </a:p>
          <a:p>
            <a:pPr marL="12700" algn="l" rtl="0" eaLnBrk="0">
              <a:lnSpc>
                <a:spcPts val="1475"/>
              </a:lnSpc>
            </a:pPr>
            <a:r>
              <a:rPr sz="1100" kern="0" spc="40">
                <a:solidFill>
                  <a:srgbClr val="000000">
                    <a:alpha val="100000"/>
                  </a:srgbClr>
                </a:solidFill>
                <a:latin typeface="Arial"/>
                <a:ea typeface="Arial"/>
                <a:cs typeface="Arial"/>
              </a:rPr>
              <a:t>y.</a:t>
            </a:r>
            <a:r>
              <a:rPr sz="1100" kern="0" spc="0">
                <a:solidFill>
                  <a:srgbClr val="000000">
                    <a:alpha val="100000"/>
                  </a:srgbClr>
                </a:solidFill>
                <a:latin typeface="Arial"/>
                <a:ea typeface="Arial"/>
                <a:cs typeface="Arial"/>
              </a:rPr>
              <a:t>Salani</a:t>
            </a:r>
            <a:r>
              <a:rPr sz="1100" kern="0" spc="4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R</a:t>
            </a:r>
            <a:r>
              <a:rPr sz="1100" kern="0" spc="4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et</a:t>
            </a:r>
            <a:r>
              <a:rPr sz="1100" kern="0" spc="4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al</a:t>
            </a:r>
            <a:r>
              <a:rPr sz="1100" kern="0" spc="40">
                <a:solidFill>
                  <a:srgbClr val="000000">
                    <a:alpha val="100000"/>
                  </a:srgbClr>
                </a:solidFill>
                <a:latin typeface="Arial"/>
                <a:ea typeface="Arial"/>
                <a:cs typeface="Arial"/>
              </a:rPr>
              <a:t>.</a:t>
            </a:r>
            <a:r>
              <a:rPr sz="1100" kern="0" spc="0">
                <a:solidFill>
                  <a:srgbClr val="000000">
                    <a:alpha val="100000"/>
                  </a:srgbClr>
                </a:solidFill>
                <a:latin typeface="Arial"/>
                <a:ea typeface="Arial"/>
                <a:cs typeface="Arial"/>
              </a:rPr>
              <a:t>Gynecol</a:t>
            </a:r>
            <a:r>
              <a:rPr sz="1100" kern="0" spc="5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Oncol</a:t>
            </a:r>
            <a:r>
              <a:rPr sz="1100" kern="0" spc="30">
                <a:solidFill>
                  <a:srgbClr val="000000">
                    <a:alpha val="100000"/>
                  </a:srgbClr>
                </a:solidFill>
                <a:latin typeface="Arial"/>
                <a:ea typeface="Arial"/>
                <a:cs typeface="Arial"/>
              </a:rPr>
              <a:t>  </a:t>
            </a:r>
            <a:r>
              <a:rPr sz="1100" kern="0" spc="40">
                <a:solidFill>
                  <a:srgbClr val="000000">
                    <a:alpha val="100000"/>
                  </a:srgbClr>
                </a:solidFill>
                <a:latin typeface="Arial"/>
                <a:ea typeface="Arial"/>
                <a:cs typeface="Arial"/>
              </a:rPr>
              <a:t>2017;146:3-10.</a:t>
            </a:r>
            <a:endParaRPr lang="en-US" altLang="en-US" sz="1100"/>
          </a:p>
          <a:p>
            <a:pPr algn="r" rtl="0" eaLnBrk="0">
              <a:lnSpc>
                <a:spcPct val="92000"/>
              </a:lnSpc>
              <a:spcBef>
                <a:spcPts val="155"/>
              </a:spcBef>
            </a:pPr>
            <a:r>
              <a:rPr sz="12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z</a:t>
            </a:r>
            <a:r>
              <a:rPr sz="12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尽管常规细胞学检查在监测宫颈癌复发方面的价值有限，但是可以考虑用于检测下生殖道异型增生和用于免疫功能低下的患者。单用</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细</a:t>
            </a:r>
            <a:endParaRPr lang="en-US" altLang="en-US" sz="1200"/>
          </a:p>
        </p:txBody>
      </p:sp>
      <p:sp>
        <p:nvSpPr>
          <p:cNvPr id="668" name="textbox 668"/>
          <p:cNvSpPr/>
          <p:nvPr/>
        </p:nvSpPr>
        <p:spPr>
          <a:xfrm>
            <a:off x="349219" y="5440414"/>
            <a:ext cx="4657725" cy="6959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9050" algn="l" rtl="0" eaLnBrk="0">
              <a:lnSpc>
                <a:spcPct val="95000"/>
              </a:lnSpc>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胞学检查检出无症状复发的可能性很低。</a:t>
            </a:r>
            <a:endParaRPr lang="en-US" altLang="en-US" sz="1100"/>
          </a:p>
          <a:p>
            <a:pPr marL="25400" indent="-12700" algn="l" rtl="0" eaLnBrk="0">
              <a:lnSpc>
                <a:spcPct val="93000"/>
              </a:lnSpc>
              <a:spcBef>
                <a:spcPts val="5"/>
              </a:spcBef>
            </a:pPr>
            <a:r>
              <a:rPr sz="1000" kern="0" spc="-20">
                <a:solidFill>
                  <a:srgbClr val="000000">
                    <a:alpha val="100000"/>
                  </a:srgbClr>
                </a:solidFill>
                <a:latin typeface="Times New Roman" panose="02020603050405020304"/>
                <a:ea typeface="Times New Roman" panose="02020603050405020304"/>
                <a:cs typeface="Times New Roman" panose="02020603050405020304"/>
              </a:rPr>
              <a:t>aa.</a:t>
            </a:r>
            <a:r>
              <a:rPr sz="1000" kern="0" spc="140">
                <a:solidFill>
                  <a:srgbClr val="000000">
                    <a:alpha val="100000"/>
                  </a:srgbClr>
                </a:solidFill>
                <a:latin typeface="Times New Roman" panose="02020603050405020304"/>
                <a:ea typeface="Times New Roman" panose="02020603050405020304"/>
                <a:cs typeface="Times New Roman" panose="02020603050405020304"/>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对于接受过盆腔放疗的患者，细胞学</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检查结果的准确性可能会受到影响。</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bb.</a:t>
            </a:r>
            <a:r>
              <a:rPr sz="1200" kern="0" spc="-90">
                <a:solidFill>
                  <a:srgbClr val="000000">
                    <a:alpha val="100000"/>
                  </a:srgbClr>
                </a:solidFill>
                <a:latin typeface="黑体" panose="02010609060101010101" charset="-122"/>
                <a:ea typeface="黑体" panose="02010609060101010101" charset="-122"/>
                <a:cs typeface="黑体" panose="02010609060101010101" charset="-122"/>
              </a:rPr>
              <a:t>在制定治疗计划</a:t>
            </a:r>
            <a:r>
              <a:rPr sz="1200" kern="0" spc="-100">
                <a:solidFill>
                  <a:srgbClr val="000000">
                    <a:alpha val="100000"/>
                  </a:srgbClr>
                </a:solidFill>
                <a:latin typeface="黑体" panose="02010609060101010101" charset="-122"/>
                <a:ea typeface="黑体" panose="02010609060101010101" charset="-122"/>
                <a:cs typeface="黑体" panose="02010609060101010101" charset="-122"/>
              </a:rPr>
              <a:t>前，应通过活检确认肿瘤复发。</a:t>
            </a:r>
            <a:endParaRPr lang="en-US" altLang="en-US" sz="1200"/>
          </a:p>
          <a:p>
            <a:pPr marL="25400" algn="l" rtl="0" eaLnBrk="0">
              <a:lnSpc>
                <a:spcPct val="95000"/>
              </a:lnSpc>
              <a:spcBef>
                <a:spcPts val="85"/>
              </a:spcBef>
            </a:pPr>
            <a:r>
              <a:rPr sz="1200" kern="0" spc="-7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cc.</a:t>
            </a:r>
            <a:r>
              <a:rPr sz="1200" kern="0" spc="-70">
                <a:solidFill>
                  <a:srgbClr val="162BE5">
                    <a:alpha val="100000"/>
                  </a:srgbClr>
                </a:solidFill>
                <a:latin typeface="黑体" panose="02010609060101010101" charset="-122"/>
                <a:ea typeface="黑体" panose="02010609060101010101" charset="-122"/>
                <a:cs typeface="黑体" panose="02010609060101010101" charset="-122"/>
              </a:rPr>
              <a:t>见妇科肿瘤患者生存原则</a:t>
            </a:r>
            <a:r>
              <a:rPr sz="1200" kern="0" spc="-160">
                <a:solidFill>
                  <a:srgbClr val="162BE5">
                    <a:alpha val="100000"/>
                  </a:srgbClr>
                </a:solidFill>
                <a:latin typeface="黑体" panose="02010609060101010101" charset="-122"/>
                <a:ea typeface="黑体" panose="02010609060101010101" charset="-122"/>
                <a:cs typeface="黑体" panose="02010609060101010101" charset="-122"/>
              </a:rPr>
              <a:t> </a:t>
            </a:r>
            <a:r>
              <a:rPr sz="1200" kern="0" spc="-7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(CERV-G)</a:t>
            </a:r>
            <a:r>
              <a:rPr sz="1200" kern="0" spc="-24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20" baseline="-5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baseline="-5000"/>
          </a:p>
        </p:txBody>
      </p:sp>
      <p:sp>
        <p:nvSpPr>
          <p:cNvPr id="670" name="textbox 670"/>
          <p:cNvSpPr/>
          <p:nvPr/>
        </p:nvSpPr>
        <p:spPr>
          <a:xfrm>
            <a:off x="5264119" y="1973521"/>
            <a:ext cx="1261744" cy="2392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000"/>
              </a:lnSpc>
            </a:pPr>
            <a:endParaRPr lang="en-US" altLang="en-US" sz="100"/>
          </a:p>
          <a:p>
            <a:pPr marL="25400" algn="l" rtl="0" eaLnBrk="0">
              <a:lnSpc>
                <a:spcPct val="99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根据临床指征行附</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加的影像学检查。</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对经过筛选的患者</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行手术探查</a:t>
            </a:r>
            <a:endParaRPr lang="en-US" altLang="en-US" sz="1200"/>
          </a:p>
          <a:p>
            <a:pPr marL="12700" indent="19050" algn="l" rtl="0" eaLnBrk="0">
              <a:lnSpc>
                <a:spcPct val="99000"/>
              </a:lnSpc>
              <a:spcBef>
                <a:spcPts val="12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考虑使用经验证的</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和/或</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FDA</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批准的检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测方法进行全面的</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基因组分析</a:t>
            </a:r>
            <a:r>
              <a:rPr sz="1200" kern="0" spc="-8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(GGP)</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如果转移灶组织活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检不可行或组织不</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可及，考虑使用经</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验证的血浆</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ctDNA</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检测进行</a:t>
            </a:r>
            <a:r>
              <a:rPr sz="1200" kern="0" spc="-60">
                <a:solidFill>
                  <a:srgbClr val="000000">
                    <a:alpha val="100000"/>
                  </a:srgbClr>
                </a:solidFill>
                <a:latin typeface="Times New Roman" panose="02020603050405020304"/>
                <a:ea typeface="Times New Roman" panose="02020603050405020304"/>
                <a:cs typeface="Times New Roman" panose="02020603050405020304"/>
              </a:rPr>
              <a:t>CGP</a:t>
            </a:r>
            <a:endParaRPr lang="en-US" altLang="en-US" sz="1200"/>
          </a:p>
        </p:txBody>
      </p:sp>
      <p:grpSp>
        <p:nvGrpSpPr>
          <p:cNvPr id="6" name="group 6"/>
          <p:cNvGrpSpPr/>
          <p:nvPr/>
        </p:nvGrpSpPr>
        <p:grpSpPr>
          <a:xfrm rot="21600000">
            <a:off x="254020" y="6203952"/>
            <a:ext cx="6711970" cy="425470"/>
            <a:chExt cx="6711970" cy="425470"/>
          </a:xfrm>
        </p:grpSpPr>
        <p:pic>
          <p:nvPicPr>
            <p:cNvPr id="672" name="picture 672"/>
            <p:cNvPicPr>
              <a:picLocks noChangeAspect="1"/>
            </p:cNvPicPr>
            <p:nvPr/>
          </p:nvPicPr>
          <p:blipFill>
            <a:blip r:embed="rId3"/>
            <a:stretch>
              <a:fillRect/>
            </a:stretch>
          </p:blipFill>
          <p:spPr>
            <a:xfrm rot="21600000">
              <a:off x="0" y="0"/>
              <a:ext cx="6711970" cy="425470"/>
            </a:xfrm>
            <a:prstGeom prst="rect">
              <a:avLst/>
            </a:prstGeom>
          </p:spPr>
        </p:pic>
        <p:sp>
          <p:nvSpPr>
            <p:cNvPr id="674" name="textbox 674"/>
            <p:cNvSpPr/>
            <p:nvPr/>
          </p:nvSpPr>
          <p:spPr>
            <a:xfrm>
              <a:off x="-12700" y="-12700"/>
              <a:ext cx="6737984" cy="467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en-US" altLang="en-US" sz="500"/>
            </a:p>
            <a:p>
              <a:pPr marL="132715" algn="l" rtl="0" eaLnBrk="0">
                <a:lnSpc>
                  <a:spcPct val="91000"/>
                </a:lnSpc>
                <a:spcBef>
                  <a:spcPct val="0"/>
                </a:spcBef>
              </a:pPr>
              <a:r>
                <a:rPr sz="1100" kern="0" spc="-9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议均为2</a:t>
              </a:r>
              <a:r>
                <a:rPr sz="10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32715" algn="l" rtl="0" eaLnBrk="0">
                <a:lnSpc>
                  <a:spcPts val="129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900" kern="0" spc="3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验。</a:t>
              </a:r>
              <a:endParaRPr lang="en-US" altLang="en-US" sz="1000"/>
            </a:p>
          </p:txBody>
        </p:sp>
      </p:grpSp>
      <p:sp>
        <p:nvSpPr>
          <p:cNvPr id="684" name="textbox 684"/>
          <p:cNvSpPr/>
          <p:nvPr/>
        </p:nvSpPr>
        <p:spPr>
          <a:xfrm>
            <a:off x="7226330" y="3522949"/>
            <a:ext cx="1624330" cy="342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5000"/>
              </a:lnSpc>
            </a:pPr>
            <a:r>
              <a:rPr sz="1200" kern="0" spc="50">
                <a:solidFill>
                  <a:srgbClr val="162BE5">
                    <a:alpha val="100000"/>
                  </a:srgbClr>
                </a:solidFill>
                <a:latin typeface="黑体" panose="02010609060101010101" charset="-122"/>
                <a:ea typeface="黑体" panose="02010609060101010101" charset="-122"/>
                <a:cs typeface="黑体" panose="02010609060101010101" charset="-122"/>
              </a:rPr>
              <a:t>见复发治疗(远端转移)</a:t>
            </a:r>
            <a:endParaRPr lang="en-US" altLang="en-US" sz="1200"/>
          </a:p>
          <a:p>
            <a:pPr marL="88265" algn="l" rtl="0" eaLnBrk="0">
              <a:lnSpc>
                <a:spcPct val="85000"/>
              </a:lnSpc>
              <a:spcBef>
                <a:spcPct val="0"/>
              </a:spcBef>
            </a:pPr>
            <a:r>
              <a:rPr sz="1100" kern="0" spc="-30">
                <a:solidFill>
                  <a:srgbClr val="162BE5">
                    <a:alpha val="100000"/>
                  </a:srgbClr>
                </a:solidFill>
                <a:latin typeface="Arial"/>
                <a:ea typeface="Arial"/>
                <a:cs typeface="Arial"/>
              </a:rPr>
              <a:t>(CERV-12)</a:t>
            </a:r>
            <a:endParaRPr lang="en-US" altLang="en-US" sz="1100"/>
          </a:p>
        </p:txBody>
      </p:sp>
      <p:sp>
        <p:nvSpPr>
          <p:cNvPr id="686" name="textbox 686"/>
          <p:cNvSpPr/>
          <p:nvPr/>
        </p:nvSpPr>
        <p:spPr>
          <a:xfrm>
            <a:off x="7207219" y="2468806"/>
            <a:ext cx="1470025" cy="377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9050" algn="l" rtl="0" eaLnBrk="0">
              <a:lnSpc>
                <a:spcPct val="95000"/>
              </a:lnSpc>
            </a:pPr>
            <a:r>
              <a:rPr sz="1200" kern="0" spc="50">
                <a:solidFill>
                  <a:srgbClr val="162BE5">
                    <a:alpha val="100000"/>
                  </a:srgbClr>
                </a:solidFill>
                <a:latin typeface="黑体" panose="02010609060101010101" charset="-122"/>
                <a:ea typeface="黑体" panose="02010609060101010101" charset="-122"/>
                <a:cs typeface="黑体" panose="02010609060101010101" charset="-122"/>
              </a:rPr>
              <a:t>见复发治疗(局部/区</a:t>
            </a:r>
            <a:endParaRPr lang="en-US" altLang="en-US" sz="1200"/>
          </a:p>
          <a:p>
            <a:pPr marL="12700" algn="l" rtl="0" eaLnBrk="0">
              <a:lnSpc>
                <a:spcPct val="95000"/>
              </a:lnSpc>
              <a:spcBef>
                <a:spcPts val="30"/>
              </a:spcBef>
            </a:pPr>
            <a:r>
              <a:rPr sz="1200" kern="0" spc="10">
                <a:solidFill>
                  <a:srgbClr val="FFFFFF">
                    <a:alpha val="100000"/>
                  </a:srgbClr>
                </a:solidFill>
                <a:latin typeface="黑体" panose="02010609060101010101" charset="-122"/>
                <a:ea typeface="黑体" panose="02010609060101010101" charset="-122"/>
                <a:cs typeface="黑体" panose="02010609060101010101" charset="-122"/>
              </a:rPr>
              <a:t>域复发)</a:t>
            </a:r>
            <a:r>
              <a:rPr sz="1200" kern="0" spc="10">
                <a:solidFill>
                  <a:srgbClr val="FFFFFF">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0">
                <a:solidFill>
                  <a:srgbClr val="FFFFFF">
                    <a:alpha val="100000"/>
                  </a:srgbClr>
                </a:solidFill>
                <a:latin typeface="宋体" panose="02010600030101010101" pitchFamily="2" charset="-122"/>
                <a:ea typeface="宋体" panose="02010600030101010101" pitchFamily="2" charset="-122"/>
                <a:cs typeface="宋体" panose="02010600030101010101" pitchFamily="2" charset="-122"/>
              </a:rPr>
              <a:t>CERV</a:t>
            </a:r>
            <a:r>
              <a:rPr sz="1200" kern="0" spc="10">
                <a:solidFill>
                  <a:srgbClr val="FFFFFF">
                    <a:alpha val="100000"/>
                  </a:srgbClr>
                </a:solidFill>
                <a:latin typeface="宋体" panose="02010600030101010101" pitchFamily="2" charset="-122"/>
                <a:ea typeface="宋体" panose="02010600030101010101" pitchFamily="2" charset="-122"/>
                <a:cs typeface="宋体" panose="02010600030101010101" pitchFamily="2" charset="-122"/>
              </a:rPr>
              <a:t>-11)</a:t>
            </a:r>
            <a:endParaRPr lang="en-US" altLang="en-US" sz="1200"/>
          </a:p>
        </p:txBody>
      </p:sp>
      <p:sp>
        <p:nvSpPr>
          <p:cNvPr id="688" name="textbox 688"/>
          <p:cNvSpPr/>
          <p:nvPr/>
        </p:nvSpPr>
        <p:spPr>
          <a:xfrm>
            <a:off x="3790929" y="3078414"/>
            <a:ext cx="636905" cy="384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indent="6350" algn="l" rtl="0" eaLnBrk="0">
              <a:lnSpc>
                <a:spcPct val="98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疾病持续</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或复发</a:t>
            </a:r>
            <a:endParaRPr lang="en-US" altLang="en-US" sz="1200"/>
          </a:p>
        </p:txBody>
      </p:sp>
      <p:sp>
        <p:nvSpPr>
          <p:cNvPr id="692" name="textbox 692"/>
          <p:cNvSpPr/>
          <p:nvPr/>
        </p:nvSpPr>
        <p:spPr>
          <a:xfrm>
            <a:off x="8147040" y="6513494"/>
            <a:ext cx="635000" cy="167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4000"/>
              </a:lnSpc>
            </a:pPr>
            <a:r>
              <a:rPr sz="1100" kern="0" spc="0">
                <a:solidFill>
                  <a:srgbClr val="000000">
                    <a:alpha val="100000"/>
                  </a:srgbClr>
                </a:solidFill>
                <a:latin typeface="Arial"/>
                <a:ea typeface="Arial"/>
                <a:cs typeface="Arial"/>
              </a:rPr>
              <a:t>CERV</a:t>
            </a:r>
            <a:r>
              <a:rPr sz="1100" kern="0" spc="40">
                <a:solidFill>
                  <a:srgbClr val="000000">
                    <a:alpha val="100000"/>
                  </a:srgbClr>
                </a:solidFill>
                <a:latin typeface="Arial"/>
                <a:ea typeface="Arial"/>
                <a:cs typeface="Arial"/>
              </a:rPr>
              <a:t>-10</a:t>
            </a:r>
            <a:endParaRPr lang="en-US" altLang="en-US" sz="1100"/>
          </a:p>
        </p:txBody>
      </p:sp>
      <p:sp>
        <p:nvSpPr>
          <p:cNvPr id="694" name="textbox 694"/>
          <p:cNvSpPr/>
          <p:nvPr/>
        </p:nvSpPr>
        <p:spPr>
          <a:xfrm>
            <a:off x="342910" y="1037373"/>
            <a:ext cx="388620"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algn="r" rtl="0" eaLnBrk="0">
              <a:lnSpc>
                <a:spcPct val="91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监测</a:t>
            </a:r>
            <a:r>
              <a:rPr sz="1200" kern="0" spc="-20">
                <a:solidFill>
                  <a:srgbClr val="000000">
                    <a:alpha val="100000"/>
                  </a:srgbClr>
                </a:solidFill>
                <a:latin typeface="Arial"/>
                <a:ea typeface="Arial"/>
                <a:cs typeface="Arial"/>
              </a:rPr>
              <a:t>y</a:t>
            </a:r>
            <a:endParaRPr lang="en-US" altLang="en-US" sz="1200"/>
          </a:p>
        </p:txBody>
      </p:sp>
      <p:sp>
        <p:nvSpPr>
          <p:cNvPr id="696" name="textbox 696"/>
          <p:cNvSpPr/>
          <p:nvPr/>
        </p:nvSpPr>
        <p:spPr>
          <a:xfrm>
            <a:off x="5257810" y="1060820"/>
            <a:ext cx="326390"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检查</a:t>
            </a:r>
            <a:endParaRPr lang="en-US" altLang="en-US" sz="1200"/>
          </a:p>
        </p:txBody>
      </p:sp>
      <p:sp>
        <p:nvSpPr>
          <p:cNvPr id="698" name="rect"/>
          <p:cNvSpPr/>
          <p:nvPr/>
        </p:nvSpPr>
        <p:spPr>
          <a:xfrm>
            <a:off x="584210" y="6105631"/>
            <a:ext cx="2235159" cy="889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custDataLst>
              <p:tags r:id="rId5"/>
            </p:custDataLst>
          </p:nvPr>
        </p:nvPicPr>
        <p:blipFill>
          <a:blip r:embed="rId4"/>
          <a:stretch>
            <a:fillRect/>
          </a:stretch>
        </p:blipFill>
        <p:spPr>
          <a:xfrm rot="21600000">
            <a:off x="342900" y="120632"/>
            <a:ext cx="666780" cy="692177"/>
          </a:xfrm>
          <a:prstGeom prst="rect">
            <a:avLst/>
          </a:prstGeom>
        </p:spPr>
      </p:pic>
      <p:sp>
        <p:nvSpPr>
          <p:cNvPr id="96" name="textbox 96"/>
          <p:cNvSpPr/>
          <p:nvPr>
            <p:custDataLst>
              <p:tags r:id="rId6"/>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7"/>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9"/>
            </p:custDataLst>
          </p:nvPr>
        </p:nvPicPr>
        <p:blipFill>
          <a:blip r:embed="rId8"/>
          <a:stretch>
            <a:fillRect/>
          </a:stretch>
        </p:blipFill>
        <p:spPr>
          <a:xfrm rot="21600000">
            <a:off x="336590" y="889002"/>
            <a:ext cx="8470820" cy="12687"/>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00" name="picture 700"/>
          <p:cNvPicPr>
            <a:picLocks noChangeAspect="1"/>
          </p:cNvPicPr>
          <p:nvPr/>
        </p:nvPicPr>
        <p:blipFill>
          <a:blip r:embed="rId2"/>
          <a:stretch>
            <a:fillRect/>
          </a:stretch>
        </p:blipFill>
        <p:spPr>
          <a:xfrm rot="21600000">
            <a:off x="228600" y="1390665"/>
            <a:ext cx="8870959" cy="4197301"/>
          </a:xfrm>
          <a:prstGeom prst="rect">
            <a:avLst/>
          </a:prstGeom>
        </p:spPr>
      </p:pic>
      <p:sp>
        <p:nvSpPr>
          <p:cNvPr id="702" name="textbox 702"/>
          <p:cNvSpPr/>
          <p:nvPr/>
        </p:nvSpPr>
        <p:spPr>
          <a:xfrm>
            <a:off x="4190979" y="1063195"/>
            <a:ext cx="1289050" cy="27508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4605" algn="l" rtl="0" eaLnBrk="0">
              <a:lnSpc>
                <a:spcPct val="99000"/>
              </a:lnSpc>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复发治疗</a:t>
            </a:r>
            <a:endParaRPr lang="en-US" altLang="en-US" sz="1100"/>
          </a:p>
          <a:p>
            <a:pPr algn="l" rtl="0" eaLnBrk="0">
              <a:lnSpc>
                <a:spcPct val="172000"/>
              </a:lnSpc>
            </a:pPr>
            <a:endParaRPr lang="en-US" altLang="en-US" sz="1000"/>
          </a:p>
          <a:p>
            <a:pPr marL="14605" algn="l" rtl="0" eaLnBrk="0">
              <a:lnSpc>
                <a:spcPct val="88000"/>
              </a:lnSpc>
              <a:spcBef>
                <a:spcPts val="340"/>
              </a:spcBef>
            </a:pP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个体化外照射</a:t>
            </a:r>
            <a:r>
              <a:rPr sz="11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endParaRPr lang="en-US" altLang="en-US" sz="1100"/>
          </a:p>
          <a:p>
            <a:pPr marL="14605" algn="l" rtl="0" eaLnBrk="0">
              <a:lnSpc>
                <a:spcPct val="96000"/>
              </a:lnSpc>
              <a:spcBef>
                <a:spcPts val="5"/>
              </a:spcBef>
            </a:pPr>
            <a:r>
              <a:rPr sz="1200" b="1" kern="0" spc="-70">
                <a:solidFill>
                  <a:srgbClr val="000000">
                    <a:alpha val="100000"/>
                  </a:srgbClr>
                </a:solidFill>
                <a:latin typeface="黑体" panose="02010609060101010101" charset="-122"/>
                <a:ea typeface="黑体" panose="02010609060101010101" charset="-122"/>
                <a:cs typeface="黑体" panose="02010609060101010101" charset="-122"/>
              </a:rPr>
              <a:t>±系统治疗</a:t>
            </a:r>
            <a:r>
              <a:rPr sz="1200" b="1"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D,s</a:t>
            </a:r>
            <a:endParaRPr lang="en-US" altLang="en-US" sz="1200"/>
          </a:p>
          <a:p>
            <a:pPr marL="14605" algn="l" rtl="0" eaLnBrk="0">
              <a:lnSpc>
                <a:spcPts val="1575"/>
              </a:lnSpc>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a:p>
            <a:pPr algn="l" rtl="0" eaLnBrk="0">
              <a:lnSpc>
                <a:spcPct val="172000"/>
              </a:lnSpc>
            </a:pPr>
            <a:endParaRPr lang="en-US" altLang="en-US" sz="1000"/>
          </a:p>
          <a:p>
            <a:pPr marL="14605" algn="l" rtl="0" eaLnBrk="0">
              <a:lnSpc>
                <a:spcPct val="90000"/>
              </a:lnSpc>
              <a:spcBef>
                <a:spcPts val="36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盆腔廓清术</a:t>
            </a:r>
            <a:endParaRPr lang="en-US" altLang="en-US" sz="1200"/>
          </a:p>
          <a:p>
            <a:pPr marL="14605" algn="l" rtl="0" eaLnBrk="0">
              <a:lnSpc>
                <a:spcPct val="103000"/>
              </a:lnSpc>
              <a:spcBef>
                <a:spcPts val="10"/>
              </a:spcBef>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±术中放疗</a:t>
            </a:r>
            <a:r>
              <a:rPr sz="1200" kern="0" spc="-2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(I0R</a:t>
            </a:r>
            <a:r>
              <a:rPr sz="12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IORT</a:t>
            </a:r>
            <a:r>
              <a:rPr sz="11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属于3类)</a:t>
            </a:r>
            <a:endParaRPr lang="en-US" altLang="en-US" sz="1100"/>
          </a:p>
          <a:p>
            <a:pPr algn="l" rtl="0" eaLnBrk="0">
              <a:lnSpc>
                <a:spcPct val="100000"/>
              </a:lnSpc>
            </a:pPr>
            <a:endParaRPr lang="en-US" altLang="en-US" sz="1000"/>
          </a:p>
          <a:p>
            <a:pPr marL="12700" algn="l" rtl="0" eaLnBrk="0">
              <a:lnSpc>
                <a:spcPct val="99000"/>
              </a:lnSpc>
              <a:spcBef>
                <a:spcPts val="37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2700" algn="l" rtl="0" eaLnBrk="0">
              <a:lnSpc>
                <a:spcPct val="92000"/>
              </a:lnSpc>
              <a:spcBef>
                <a:spcPts val="1470"/>
              </a:spcBef>
            </a:pPr>
            <a:r>
              <a:rPr sz="1100" kern="0" spc="90">
                <a:solidFill>
                  <a:srgbClr val="000000">
                    <a:alpha val="100000"/>
                  </a:srgbClr>
                </a:solidFill>
                <a:latin typeface="黑体" panose="02010609060101010101" charset="-122"/>
                <a:ea typeface="黑体" panose="02010609060101010101" charset="-122"/>
                <a:cs typeface="黑体" panose="02010609060101010101" charset="-122"/>
              </a:rPr>
              <a:t>严格挑选的小病灶</a:t>
            </a:r>
            <a:endParaRPr lang="en-US" altLang="en-US" sz="1100"/>
          </a:p>
          <a:p>
            <a:pPr marL="100965" algn="l" rtl="0" eaLnBrk="0">
              <a:lnSpc>
                <a:spcPct val="95000"/>
              </a:lnSpc>
              <a:spcBef>
                <a:spcPts val="5"/>
              </a:spcBef>
            </a:pPr>
            <a:r>
              <a:rPr sz="1200" kern="0" spc="20">
                <a:solidFill>
                  <a:srgbClr val="000000">
                    <a:alpha val="100000"/>
                  </a:srgbClr>
                </a:solidFill>
                <a:latin typeface="Times New Roman" panose="02020603050405020304"/>
                <a:ea typeface="Times New Roman" panose="02020603050405020304"/>
                <a:cs typeface="Times New Roman" panose="02020603050405020304"/>
              </a:rPr>
              <a:t>(&lt;2</a:t>
            </a:r>
            <a:r>
              <a:rPr sz="1200" kern="0" spc="0">
                <a:solidFill>
                  <a:srgbClr val="000000">
                    <a:alpha val="100000"/>
                  </a:srgbClr>
                </a:solidFill>
                <a:latin typeface="Times New Roman" panose="02020603050405020304"/>
                <a:ea typeface="Times New Roman" panose="02020603050405020304"/>
                <a:cs typeface="Times New Roman" panose="02020603050405020304"/>
              </a:rPr>
              <a:t>cm</a:t>
            </a:r>
            <a:r>
              <a:rPr sz="1200" kern="0" spc="20">
                <a:solidFill>
                  <a:srgbClr val="000000">
                    <a:alpha val="100000"/>
                  </a:srgbClr>
                </a:solidFill>
                <a:latin typeface="Times New Roman" panose="02020603050405020304"/>
                <a:ea typeface="Times New Roman" panose="02020603050405020304"/>
                <a:cs typeface="Times New Roman" panose="02020603050405020304"/>
              </a:rPr>
              <a:t>)</a:t>
            </a:r>
            <a:r>
              <a:rPr sz="1200" kern="0" spc="50">
                <a:solidFill>
                  <a:srgbClr val="000000">
                    <a:alpha val="100000"/>
                  </a:srgbClr>
                </a:solidFill>
                <a:latin typeface="Times New Roman" panose="02020603050405020304"/>
                <a:ea typeface="Times New Roman" panose="02020603050405020304"/>
                <a:cs typeface="Times New Roman" panose="02020603050405020304"/>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患者</a:t>
            </a:r>
            <a:endParaRPr lang="en-US" altLang="en-US" sz="1200"/>
          </a:p>
        </p:txBody>
      </p:sp>
      <p:graphicFrame>
        <p:nvGraphicFramePr>
          <p:cNvPr id="706" name="table 706"/>
          <p:cNvGraphicFramePr>
            <a:graphicFrameLocks noGrp="1"/>
          </p:cNvGraphicFramePr>
          <p:nvPr/>
        </p:nvGraphicFramePr>
        <p:xfrm>
          <a:off x="254020" y="6216639"/>
          <a:ext cx="6699250" cy="425450"/>
        </p:xfrm>
        <a:graphic>
          <a:graphicData uri="http://schemas.openxmlformats.org/drawingml/2006/table">
            <a:tbl>
              <a:tblPr/>
              <a:tblGrid>
                <a:gridCol w="6699250"/>
              </a:tblGrid>
              <a:tr h="419100">
                <a:tc>
                  <a:txBody>
                    <a:bodyPr vert="horz" wrap="square"/>
                    <a:lstStyle/>
                    <a:p>
                      <a:pPr algn="l" rtl="0" eaLnBrk="0">
                        <a:lnSpc>
                          <a:spcPct val="100000"/>
                        </a:lnSpc>
                      </a:pPr>
                      <a:endParaRPr lang="en-US" altLang="en-US" sz="400"/>
                    </a:p>
                    <a:p>
                      <a:pPr marL="107315" algn="l" rtl="0" eaLnBrk="0">
                        <a:lnSpc>
                          <a:spcPct val="97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Times New Roman" panose="02020603050405020304"/>
                          <a:ea typeface="Times New Roman" panose="02020603050405020304"/>
                          <a:cs typeface="Times New Roman" panose="02020603050405020304"/>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07315" algn="l" rtl="0" eaLnBrk="0">
                        <a:lnSpc>
                          <a:spcPts val="1290"/>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认为对任何癌症患者最好的处理方法是参与临床研究。尤其鼓励癌症患者参加临床试验。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708" name="textbox 708"/>
          <p:cNvSpPr/>
          <p:nvPr/>
        </p:nvSpPr>
        <p:spPr>
          <a:xfrm>
            <a:off x="349219" y="4702292"/>
            <a:ext cx="3223260" cy="8388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2751455" algn="l" rtl="0" eaLnBrk="0">
              <a:lnSpc>
                <a:spcPct val="105000"/>
              </a:lnSpc>
            </a:pP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非中央</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90">
                <a:solidFill>
                  <a:srgbClr val="000000">
                    <a:alpha val="100000"/>
                  </a:srgbClr>
                </a:solidFill>
                <a:latin typeface="黑体" panose="02010609060101010101" charset="-122"/>
                <a:ea typeface="黑体" panose="02010609060101010101" charset="-122"/>
                <a:cs typeface="黑体" panose="02010609060101010101" charset="-122"/>
              </a:rPr>
              <a:t>型病灶</a:t>
            </a:r>
            <a:endParaRPr lang="en-US" altLang="en-US" sz="1100"/>
          </a:p>
          <a:p>
            <a:pPr algn="l" rtl="0" eaLnBrk="0">
              <a:lnSpc>
                <a:spcPct val="169000"/>
              </a:lnSpc>
            </a:pPr>
            <a:endParaRPr lang="en-US" altLang="en-US" sz="1000"/>
          </a:p>
          <a:p>
            <a:pPr algn="l" rtl="0" eaLnBrk="0">
              <a:lnSpc>
                <a:spcPct val="138000"/>
              </a:lnSpc>
            </a:pPr>
            <a:endParaRPr lang="en-US" altLang="en-US" sz="200"/>
          </a:p>
          <a:p>
            <a:pPr marL="12700" algn="l" rtl="0" eaLnBrk="0">
              <a:lnSpc>
                <a:spcPct val="96000"/>
              </a:lnSpc>
              <a:spcBef>
                <a:spcPct val="0"/>
              </a:spcBef>
            </a:pPr>
            <a:r>
              <a:rPr sz="1100" b="1" kern="0" spc="0">
                <a:solidFill>
                  <a:srgbClr val="0060C1">
                    <a:alpha val="100000"/>
                  </a:srgbClr>
                </a:solidFill>
                <a:latin typeface="Times New Roman" panose="02020603050405020304"/>
                <a:ea typeface="Times New Roman" panose="02020603050405020304"/>
                <a:cs typeface="Times New Roman" panose="02020603050405020304"/>
              </a:rPr>
              <a:t>g.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见评估和手术分期原则</a:t>
            </a:r>
            <a:r>
              <a:rPr sz="1100" b="1" kern="0" spc="0">
                <a:solidFill>
                  <a:srgbClr val="0060C1">
                    <a:alpha val="100000"/>
                  </a:srgbClr>
                </a:solidFill>
                <a:latin typeface="Times New Roman" panose="02020603050405020304"/>
                <a:ea typeface="Times New Roman" panose="02020603050405020304"/>
                <a:cs typeface="Times New Roman" panose="02020603050405020304"/>
              </a:rPr>
              <a:t>(CERV-C)</a:t>
            </a:r>
            <a:r>
              <a:rPr sz="1100" b="1"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p:txBody>
      </p:sp>
      <p:sp>
        <p:nvSpPr>
          <p:cNvPr id="710" name="textbox 710"/>
          <p:cNvSpPr/>
          <p:nvPr/>
        </p:nvSpPr>
        <p:spPr>
          <a:xfrm>
            <a:off x="349219" y="5546295"/>
            <a:ext cx="4321809" cy="5543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3000"/>
              </a:lnSpc>
            </a:pPr>
            <a:r>
              <a:rPr sz="1100" kern="0" spc="-10">
                <a:solidFill>
                  <a:srgbClr val="0060C1">
                    <a:alpha val="100000"/>
                  </a:srgbClr>
                </a:solidFill>
                <a:latin typeface="Arial"/>
                <a:ea typeface="Arial"/>
                <a:cs typeface="Arial"/>
              </a:rPr>
              <a:t>n.</a:t>
            </a:r>
            <a:r>
              <a:rPr sz="1100" kern="0" spc="-80">
                <a:solidFill>
                  <a:srgbClr val="0060C1">
                    <a:alpha val="100000"/>
                  </a:srgbClr>
                </a:solidFill>
                <a:latin typeface="Arial"/>
                <a:ea typeface="Arial"/>
                <a:cs typeface="Arial"/>
              </a:rPr>
              <a:t> </a:t>
            </a:r>
            <a:r>
              <a:rPr sz="1100" u="sng"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见放疗原则</a:t>
            </a:r>
            <a:r>
              <a:rPr sz="1100" u="sng" kern="0" spc="-10">
                <a:solidFill>
                  <a:srgbClr val="0060C1">
                    <a:alpha val="100000"/>
                  </a:srgbClr>
                </a:solidFill>
                <a:latin typeface="Arial"/>
                <a:ea typeface="Arial"/>
                <a:cs typeface="Arial"/>
              </a:rPr>
              <a:t>(CERV</a:t>
            </a:r>
            <a:r>
              <a:rPr sz="1100" u="sng" kern="0" spc="-20">
                <a:solidFill>
                  <a:srgbClr val="0060C1">
                    <a:alpha val="100000"/>
                  </a:srgbClr>
                </a:solidFill>
                <a:latin typeface="Arial"/>
                <a:ea typeface="Arial"/>
                <a:cs typeface="Arial"/>
              </a:rPr>
              <a:t>-D)</a:t>
            </a:r>
            <a:r>
              <a:rPr sz="1100" kern="0" spc="-20">
                <a:solidFill>
                  <a:srgbClr val="0060C1">
                    <a:alpha val="100000"/>
                  </a:srgbClr>
                </a:solidFill>
                <a:latin typeface="Arial"/>
                <a:ea typeface="Arial"/>
                <a:cs typeface="Arial"/>
              </a:rPr>
              <a:t>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3970" indent="-1270" algn="l" rtl="0" eaLnBrk="0">
              <a:lnSpc>
                <a:spcPct val="107000"/>
              </a:lnSpc>
              <a:spcBef>
                <a:spcPts val="15"/>
              </a:spcBef>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p.EBRT</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联合同步含铂化疗使用</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顺铂单药，如果顺铂不耐受，使用卡铂。</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s.</a:t>
            </a:r>
            <a:r>
              <a:rPr sz="1100" b="1" u="sng" kern="0" spc="20">
                <a:solidFill>
                  <a:srgbClr val="0060C1">
                    <a:alpha val="100000"/>
                  </a:srgbClr>
                </a:solidFill>
                <a:latin typeface="黑体" panose="02010609060101010101" charset="-122"/>
                <a:ea typeface="黑体" panose="02010609060101010101" charset="-122"/>
                <a:cs typeface="黑体" panose="02010609060101010101" charset="-122"/>
              </a:rPr>
              <a:t>见宫颈癌的系统治疗(</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CERV</a:t>
            </a:r>
            <a:r>
              <a:rPr sz="1100" b="1" u="sng" kern="0" spc="20">
                <a:solidFill>
                  <a:srgbClr val="0060C1">
                    <a:alpha val="100000"/>
                  </a:srgbClr>
                </a:solidFill>
                <a:latin typeface="黑体" panose="02010609060101010101" charset="-122"/>
                <a:ea typeface="黑体" panose="02010609060101010101" charset="-122"/>
                <a:cs typeface="黑体" panose="02010609060101010101" charset="-122"/>
              </a:rPr>
              <a:t>-F)</a:t>
            </a:r>
            <a:r>
              <a:rPr sz="1100" kern="0" spc="20">
                <a:solidFill>
                  <a:srgbClr val="0060C1">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p:txBody>
      </p:sp>
      <p:sp>
        <p:nvSpPr>
          <p:cNvPr id="716" name="textbox 716"/>
          <p:cNvSpPr/>
          <p:nvPr/>
        </p:nvSpPr>
        <p:spPr>
          <a:xfrm>
            <a:off x="4190979" y="4245576"/>
            <a:ext cx="1147444" cy="12896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4605" algn="l" rtl="0" eaLnBrk="0">
              <a:lnSpc>
                <a:spcPct val="104000"/>
              </a:lnSpc>
            </a:pP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个体化外照射</a:t>
            </a:r>
            <a:r>
              <a:rPr sz="11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0">
                <a:solidFill>
                  <a:srgbClr val="000000">
                    <a:alpha val="100000"/>
                  </a:srgbClr>
                </a:solidFill>
                <a:latin typeface="黑体" panose="02010609060101010101" charset="-122"/>
                <a:ea typeface="黑体" panose="02010609060101010101" charset="-122"/>
                <a:cs typeface="黑体" panose="02010609060101010101" charset="-122"/>
              </a:rPr>
              <a:t>±系统治疗</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P,s</a:t>
            </a:r>
            <a:endParaRPr lang="en-US" altLang="en-US" sz="1100"/>
          </a:p>
          <a:p>
            <a:pPr marL="12700" algn="l" rtl="0" eaLnBrk="0">
              <a:lnSpc>
                <a:spcPct val="100000"/>
              </a:lnSpc>
              <a:spcBef>
                <a:spcPts val="17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100"/>
          </a:p>
          <a:p>
            <a:pPr marL="107315" indent="-92710" algn="l" rtl="0" eaLnBrk="0">
              <a:lnSpc>
                <a:spcPct val="99000"/>
              </a:lnSpc>
              <a:spcBef>
                <a:spcPts val="60"/>
              </a:spcBef>
            </a:pPr>
            <a:r>
              <a:rPr sz="1100" b="1" kern="0" spc="100">
                <a:solidFill>
                  <a:srgbClr val="000000">
                    <a:alpha val="100000"/>
                  </a:srgbClr>
                </a:solidFill>
                <a:latin typeface="黑体" panose="02010609060101010101" charset="-122"/>
                <a:ea typeface="黑体" panose="02010609060101010101" charset="-122"/>
                <a:cs typeface="黑体" panose="02010609060101010101" charset="-122"/>
              </a:rPr>
              <a:t>手术切除±</a:t>
            </a:r>
            <a:r>
              <a:rPr sz="11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IORTn</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50">
                <a:solidFill>
                  <a:srgbClr val="000000">
                    <a:alpha val="100000"/>
                  </a:srgbClr>
                </a:solidFill>
                <a:latin typeface="Arial"/>
                <a:ea typeface="Arial"/>
                <a:cs typeface="Arial"/>
              </a:rPr>
              <a:t>(</a:t>
            </a:r>
            <a:r>
              <a:rPr sz="1100" b="1" kern="0" spc="0">
                <a:solidFill>
                  <a:srgbClr val="000000">
                    <a:alpha val="100000"/>
                  </a:srgbClr>
                </a:solidFill>
                <a:latin typeface="Arial"/>
                <a:ea typeface="Arial"/>
                <a:cs typeface="Arial"/>
              </a:rPr>
              <a:t>IORT</a:t>
            </a: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是3类)</a:t>
            </a:r>
            <a:endParaRPr lang="en-US" altLang="en-US" sz="1100"/>
          </a:p>
          <a:p>
            <a:pPr marL="12700" algn="l" rtl="0" eaLnBrk="0">
              <a:lnSpc>
                <a:spcPct val="100000"/>
              </a:lnSpc>
              <a:spcBef>
                <a:spcPts val="30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100"/>
          </a:p>
          <a:p>
            <a:pPr marL="14605" algn="l" rtl="0" eaLnBrk="0">
              <a:lnSpc>
                <a:spcPct val="99000"/>
              </a:lnSpc>
              <a:spcBef>
                <a:spcPts val="120"/>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100"/>
          </a:p>
        </p:txBody>
      </p:sp>
      <p:sp>
        <p:nvSpPr>
          <p:cNvPr id="718" name="textbox 718"/>
          <p:cNvSpPr/>
          <p:nvPr/>
        </p:nvSpPr>
        <p:spPr>
          <a:xfrm>
            <a:off x="400060" y="2825831"/>
            <a:ext cx="2114550" cy="6743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0015" algn="l" rtl="0" eaLnBrk="0">
              <a:lnSpc>
                <a:spcPct val="88000"/>
              </a:lnSpc>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局部/</a:t>
            </a:r>
            <a:endParaRPr lang="en-US" altLang="en-US" sz="1100"/>
          </a:p>
          <a:p>
            <a:pPr marL="12700" algn="l" rtl="0" eaLnBrk="0">
              <a:lnSpc>
                <a:spcPts val="1435"/>
              </a:lnSpc>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区域复发</a:t>
            </a:r>
            <a:endParaRPr lang="en-US" altLang="en-US" sz="1100"/>
          </a:p>
          <a:p>
            <a:pPr algn="l" rtl="0" eaLnBrk="0">
              <a:lnSpc>
                <a:spcPct val="109000"/>
              </a:lnSpc>
            </a:pPr>
            <a:endParaRPr lang="en-US" altLang="en-US" sz="900"/>
          </a:p>
          <a:p>
            <a:pPr algn="r" rtl="0" eaLnBrk="0">
              <a:lnSpc>
                <a:spcPct val="100000"/>
              </a:lnSpc>
              <a:spcBef>
                <a:spcPts val="5"/>
              </a:spcBef>
            </a:pPr>
            <a:r>
              <a:rPr sz="1100" kern="0" spc="70">
                <a:solidFill>
                  <a:srgbClr val="000000">
                    <a:alpha val="100000"/>
                  </a:srgbClr>
                </a:solidFill>
                <a:latin typeface="黑体" panose="02010609060101010101" charset="-122"/>
                <a:ea typeface="黑体" panose="02010609060101010101" charset="-122"/>
                <a:cs typeface="黑体" panose="02010609060101010101" charset="-122"/>
              </a:rPr>
              <a:t>既往接受过放疗</a:t>
            </a:r>
            <a:endParaRPr lang="en-US" altLang="en-US" sz="1100"/>
          </a:p>
        </p:txBody>
      </p:sp>
      <p:sp>
        <p:nvSpPr>
          <p:cNvPr id="722" name="textbox 722"/>
          <p:cNvSpPr/>
          <p:nvPr/>
        </p:nvSpPr>
        <p:spPr>
          <a:xfrm>
            <a:off x="8002552" y="2726878"/>
            <a:ext cx="985519" cy="7480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algn="l" rtl="0" eaLnBrk="0">
              <a:lnSpc>
                <a:spcPct val="99000"/>
              </a:lnSpc>
            </a:pP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系统治疗</a:t>
            </a:r>
            <a:r>
              <a:rPr sz="1100" b="1" kern="0" spc="60">
                <a:solidFill>
                  <a:srgbClr val="000000">
                    <a:alpha val="100000"/>
                  </a:srgbClr>
                </a:solidFill>
                <a:latin typeface="Times New Roman" panose="02020603050405020304"/>
                <a:ea typeface="Times New Roman" panose="02020603050405020304"/>
                <a:cs typeface="Times New Roman" panose="02020603050405020304"/>
              </a:rPr>
              <a:t>e</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或最</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佳支持治疗，</a:t>
            </a:r>
            <a:endParaRPr lang="en-US" altLang="en-US" sz="1200"/>
          </a:p>
          <a:p>
            <a:pPr algn="l" rtl="0" eaLnBrk="0">
              <a:lnSpc>
                <a:spcPct val="107000"/>
              </a:lnSpc>
            </a:pPr>
            <a:endParaRPr lang="en-US" altLang="en-US" sz="400"/>
          </a:p>
          <a:p>
            <a:pPr marL="12700" indent="-635" algn="l" rtl="0" eaLnBrk="0">
              <a:lnSpc>
                <a:spcPct val="102000"/>
              </a:lnSpc>
              <a:spcBef>
                <a:spcPts val="5"/>
              </a:spcBef>
            </a:pPr>
            <a:r>
              <a:rPr sz="800" b="1" kern="0" spc="20">
                <a:solidFill>
                  <a:srgbClr val="0060C1">
                    <a:alpha val="100000"/>
                  </a:srgbClr>
                </a:solidFill>
                <a:latin typeface="黑体" panose="02010609060101010101" charset="-122"/>
                <a:ea typeface="黑体" panose="02010609060101010101" charset="-122"/>
                <a:cs typeface="黑体" panose="02010609060101010101" charset="-122"/>
              </a:rPr>
              <a:t>见</a:t>
            </a:r>
            <a:r>
              <a:rPr sz="800" kern="0" spc="-60">
                <a:solidFill>
                  <a:srgbClr val="0060C1">
                    <a:alpha val="100000"/>
                  </a:srgbClr>
                </a:solidFill>
                <a:latin typeface="黑体" panose="02010609060101010101" charset="-122"/>
                <a:ea typeface="黑体" panose="02010609060101010101" charset="-122"/>
                <a:cs typeface="黑体" panose="02010609060101010101" charset="-122"/>
              </a:rPr>
              <a:t> </a:t>
            </a:r>
            <a:r>
              <a:rPr sz="800" b="1"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NCCN</a:t>
            </a:r>
            <a:r>
              <a:rPr sz="800" kern="0" spc="3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800" b="1" kern="0" spc="20">
                <a:solidFill>
                  <a:srgbClr val="0060C1">
                    <a:alpha val="100000"/>
                  </a:srgbClr>
                </a:solidFill>
                <a:latin typeface="黑体" panose="02010609060101010101" charset="-122"/>
                <a:ea typeface="黑体" panose="02010609060101010101" charset="-122"/>
                <a:cs typeface="黑体" panose="02010609060101010101" charset="-122"/>
              </a:rPr>
              <a:t>姑</a:t>
            </a:r>
            <a:r>
              <a:rPr sz="800" kern="0" spc="190">
                <a:solidFill>
                  <a:srgbClr val="0060C1">
                    <a:alpha val="100000"/>
                  </a:srgbClr>
                </a:solidFill>
                <a:latin typeface="黑体" panose="02010609060101010101" charset="-122"/>
                <a:ea typeface="黑体" panose="02010609060101010101" charset="-122"/>
                <a:cs typeface="黑体" panose="02010609060101010101" charset="-122"/>
              </a:rPr>
              <a:t> </a:t>
            </a:r>
            <a:r>
              <a:rPr sz="800" b="1" kern="0" spc="20">
                <a:solidFill>
                  <a:srgbClr val="0060C1">
                    <a:alpha val="100000"/>
                  </a:srgbClr>
                </a:solidFill>
                <a:latin typeface="黑体" panose="02010609060101010101" charset="-122"/>
                <a:ea typeface="黑体" panose="02010609060101010101" charset="-122"/>
                <a:cs typeface="黑体" panose="02010609060101010101" charset="-122"/>
              </a:rPr>
              <a:t>息</a:t>
            </a:r>
            <a:r>
              <a:rPr sz="800" kern="0" spc="190">
                <a:solidFill>
                  <a:srgbClr val="0060C1">
                    <a:alpha val="100000"/>
                  </a:srgbClr>
                </a:solidFill>
                <a:latin typeface="黑体" panose="02010609060101010101" charset="-122"/>
                <a:ea typeface="黑体" panose="02010609060101010101" charset="-122"/>
                <a:cs typeface="黑体" panose="02010609060101010101" charset="-122"/>
              </a:rPr>
              <a:t> </a:t>
            </a:r>
            <a:r>
              <a:rPr sz="800" b="1" kern="0" spc="20">
                <a:solidFill>
                  <a:srgbClr val="0060C1">
                    <a:alpha val="100000"/>
                  </a:srgbClr>
                </a:solidFill>
                <a:latin typeface="黑体" panose="02010609060101010101" charset="-122"/>
                <a:ea typeface="黑体" panose="02010609060101010101" charset="-122"/>
                <a:cs typeface="黑体" panose="02010609060101010101" charset="-122"/>
              </a:rPr>
              <a:t>治</a:t>
            </a:r>
            <a:r>
              <a:rPr sz="8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60C1">
                    <a:alpha val="100000"/>
                  </a:srgbClr>
                </a:solidFill>
                <a:latin typeface="黑体" panose="02010609060101010101" charset="-122"/>
                <a:ea typeface="黑体" panose="02010609060101010101" charset="-122"/>
                <a:cs typeface="黑体" panose="02010609060101010101" charset="-122"/>
              </a:rPr>
              <a:t>疗指南</a:t>
            </a:r>
            <a:endParaRPr lang="en-US" altLang="en-US" sz="1200"/>
          </a:p>
        </p:txBody>
      </p:sp>
      <p:sp>
        <p:nvSpPr>
          <p:cNvPr id="726" name="textbox 726"/>
          <p:cNvSpPr/>
          <p:nvPr/>
        </p:nvSpPr>
        <p:spPr>
          <a:xfrm>
            <a:off x="1405428" y="1438433"/>
            <a:ext cx="784859" cy="7378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106000"/>
              </a:lnSpc>
            </a:pP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既往未接受</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过放疗或在</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既往放疗野</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90">
                <a:solidFill>
                  <a:srgbClr val="000000">
                    <a:alpha val="100000"/>
                  </a:srgbClr>
                </a:solidFill>
                <a:latin typeface="黑体" panose="02010609060101010101" charset="-122"/>
                <a:ea typeface="黑体" panose="02010609060101010101" charset="-122"/>
                <a:cs typeface="黑体" panose="02010609060101010101" charset="-122"/>
              </a:rPr>
              <a:t>外复发</a:t>
            </a:r>
            <a:endParaRPr lang="en-US" altLang="en-US" sz="1100"/>
          </a:p>
        </p:txBody>
      </p:sp>
      <p:sp>
        <p:nvSpPr>
          <p:cNvPr id="728" name="textbox 728"/>
          <p:cNvSpPr/>
          <p:nvPr/>
        </p:nvSpPr>
        <p:spPr>
          <a:xfrm>
            <a:off x="5952007" y="3445015"/>
            <a:ext cx="846455" cy="5549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105000"/>
              </a:lnSpc>
            </a:pP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根治性子宫</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切除术</a:t>
            </a:r>
            <a:r>
              <a:rPr sz="1100" b="1" kern="0" spc="80">
                <a:solidFill>
                  <a:srgbClr val="000000">
                    <a:alpha val="100000"/>
                  </a:srgbClr>
                </a:solidFill>
                <a:latin typeface="Times New Roman" panose="02020603050405020304"/>
                <a:ea typeface="Times New Roman" panose="02020603050405020304"/>
                <a:cs typeface="Times New Roman" panose="02020603050405020304"/>
              </a:rPr>
              <a:t>s</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或近</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距离放疗</a:t>
            </a:r>
            <a:r>
              <a:rPr sz="1100" b="1" kern="0" spc="4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100"/>
          </a:p>
        </p:txBody>
      </p:sp>
      <p:sp>
        <p:nvSpPr>
          <p:cNvPr id="730" name="textbox 730"/>
          <p:cNvSpPr/>
          <p:nvPr/>
        </p:nvSpPr>
        <p:spPr>
          <a:xfrm>
            <a:off x="2796229" y="1426021"/>
            <a:ext cx="513080" cy="7512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1000"/>
              </a:lnSpc>
            </a:pPr>
            <a:endParaRPr lang="en-US" altLang="en-US" sz="100"/>
          </a:p>
          <a:p>
            <a:pPr marL="43815" indent="-31115" algn="l" rtl="0" eaLnBrk="0">
              <a:lnSpc>
                <a:spcPct val="104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如果可</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行，考</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虑手术</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切除</a:t>
            </a:r>
            <a:endParaRPr lang="en-US" altLang="en-US" sz="1100"/>
          </a:p>
        </p:txBody>
      </p:sp>
      <p:sp>
        <p:nvSpPr>
          <p:cNvPr id="732" name="textbox 732"/>
          <p:cNvSpPr/>
          <p:nvPr/>
        </p:nvSpPr>
        <p:spPr>
          <a:xfrm>
            <a:off x="3086110" y="2926375"/>
            <a:ext cx="478790" cy="380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31115" algn="l" rtl="0" eaLnBrk="0">
              <a:lnSpc>
                <a:spcPct val="101000"/>
              </a:lnSpc>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中央型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病灶</a:t>
            </a:r>
            <a:endParaRPr lang="en-US" altLang="en-US" sz="1200"/>
          </a:p>
        </p:txBody>
      </p:sp>
      <p:sp>
        <p:nvSpPr>
          <p:cNvPr id="736" name="textbox 736"/>
          <p:cNvSpPr/>
          <p:nvPr/>
        </p:nvSpPr>
        <p:spPr>
          <a:xfrm>
            <a:off x="6993418" y="3609503"/>
            <a:ext cx="520700"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23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复发</a:t>
            </a:r>
            <a:endParaRPr lang="en-US" altLang="en-US" sz="1100"/>
          </a:p>
        </p:txBody>
      </p:sp>
      <p:sp>
        <p:nvSpPr>
          <p:cNvPr id="738" name="textbox 738"/>
          <p:cNvSpPr/>
          <p:nvPr/>
        </p:nvSpPr>
        <p:spPr>
          <a:xfrm>
            <a:off x="8147039" y="6507185"/>
            <a:ext cx="635634" cy="167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4000"/>
              </a:lnSpc>
            </a:pPr>
            <a:r>
              <a:rPr sz="1100" b="1" kern="0" spc="0">
                <a:solidFill>
                  <a:srgbClr val="000000">
                    <a:alpha val="100000"/>
                  </a:srgbClr>
                </a:solidFill>
                <a:latin typeface="Arial"/>
                <a:ea typeface="Arial"/>
                <a:cs typeface="Arial"/>
              </a:rPr>
              <a:t>CERV</a:t>
            </a:r>
            <a:r>
              <a:rPr sz="1100" b="1" kern="0" spc="40">
                <a:solidFill>
                  <a:srgbClr val="000000">
                    <a:alpha val="100000"/>
                  </a:srgbClr>
                </a:solidFill>
                <a:latin typeface="Arial"/>
                <a:ea typeface="Arial"/>
                <a:cs typeface="Arial"/>
              </a:rPr>
              <a:t>-11</a:t>
            </a:r>
            <a:endParaRPr lang="en-US" altLang="en-US" sz="1100"/>
          </a:p>
        </p:txBody>
      </p:sp>
      <p:sp>
        <p:nvSpPr>
          <p:cNvPr id="740" name="textbox 740"/>
          <p:cNvSpPr/>
          <p:nvPr/>
        </p:nvSpPr>
        <p:spPr>
          <a:xfrm>
            <a:off x="7196597" y="1729930"/>
            <a:ext cx="310515"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复发</a:t>
            </a:r>
            <a:endParaRPr lang="en-US" altLang="en-US" sz="1100"/>
          </a:p>
        </p:txBody>
      </p:sp>
      <p:sp>
        <p:nvSpPr>
          <p:cNvPr id="742" name="textbox 742"/>
          <p:cNvSpPr/>
          <p:nvPr/>
        </p:nvSpPr>
        <p:spPr>
          <a:xfrm>
            <a:off x="7196597" y="2542740"/>
            <a:ext cx="310515"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复发</a:t>
            </a:r>
            <a:endParaRPr lang="en-US" altLang="en-US" sz="1100"/>
          </a:p>
        </p:txBody>
      </p:sp>
      <p:sp>
        <p:nvSpPr>
          <p:cNvPr id="744" name="textbox 744"/>
          <p:cNvSpPr/>
          <p:nvPr/>
        </p:nvSpPr>
        <p:spPr>
          <a:xfrm>
            <a:off x="7196597" y="4663646"/>
            <a:ext cx="310515" cy="192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100" b="1" kern="0" spc="10">
                <a:solidFill>
                  <a:srgbClr val="000000">
                    <a:alpha val="100000"/>
                  </a:srgbClr>
                </a:solidFill>
                <a:latin typeface="黑体" panose="02010609060101010101" charset="-122"/>
                <a:ea typeface="黑体" panose="02010609060101010101" charset="-122"/>
                <a:cs typeface="黑体" panose="02010609060101010101" charset="-122"/>
              </a:rPr>
              <a:t>复发</a:t>
            </a:r>
            <a:endParaRPr lang="en-US" altLang="en-US" sz="11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46" name="picture 746"/>
          <p:cNvPicPr>
            <a:picLocks noChangeAspect="1"/>
          </p:cNvPicPr>
          <p:nvPr/>
        </p:nvPicPr>
        <p:blipFill>
          <a:blip r:embed="rId2"/>
          <a:stretch>
            <a:fillRect/>
          </a:stretch>
        </p:blipFill>
        <p:spPr>
          <a:xfrm rot="21600000">
            <a:off x="215889" y="1181085"/>
            <a:ext cx="8121700" cy="3594139"/>
          </a:xfrm>
          <a:prstGeom prst="rect">
            <a:avLst/>
          </a:prstGeom>
        </p:spPr>
      </p:pic>
      <p:sp>
        <p:nvSpPr>
          <p:cNvPr id="752" name="textbox 752"/>
          <p:cNvSpPr/>
          <p:nvPr/>
        </p:nvSpPr>
        <p:spPr>
          <a:xfrm>
            <a:off x="355620" y="5377718"/>
            <a:ext cx="4889500" cy="6781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5000"/>
              </a:lnSpc>
            </a:pPr>
            <a:r>
              <a:rPr sz="1100" kern="0" spc="1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u="sng" kern="0" spc="1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见放射治疗原则(</a:t>
            </a:r>
            <a:r>
              <a:rPr sz="1100"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100" u="sng" kern="0" spc="1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-D</a:t>
            </a:r>
            <a:r>
              <a:rPr sz="1100" u="sng" kern="0" spc="9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r>
              <a:rPr sz="1100" u="sng" kern="0" spc="90">
                <a:solidFill>
                  <a:srgbClr val="0060C1">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12700" algn="l" rtl="0" eaLnBrk="0">
              <a:lnSpc>
                <a:spcPct val="93000"/>
              </a:lnSpc>
              <a:spcBef>
                <a:spcPts val="65"/>
              </a:spcBef>
            </a:pPr>
            <a:r>
              <a:rPr sz="1100"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s.</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见宫颈癌的系统</a:t>
            </a:r>
            <a:r>
              <a:rPr sz="1100" u="sng"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治疗(</a:t>
            </a:r>
            <a:r>
              <a:rPr sz="1100"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100" u="sng"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r>
              <a:rPr sz="1100"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F)</a:t>
            </a:r>
            <a:r>
              <a:rPr sz="1100"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_。</a:t>
            </a:r>
            <a:endParaRPr lang="en-US" altLang="en-US" sz="1100"/>
          </a:p>
          <a:p>
            <a:pPr marL="12700" algn="l" rtl="0" eaLnBrk="0">
              <a:lnSpc>
                <a:spcPct val="97000"/>
              </a:lnSpc>
              <a:spcBef>
                <a:spcPts val="35"/>
              </a:spcBef>
            </a:pPr>
            <a:r>
              <a:rPr sz="1100" kern="0" spc="-30">
                <a:solidFill>
                  <a:srgbClr val="000000">
                    <a:alpha val="100000"/>
                  </a:srgbClr>
                </a:solidFill>
                <a:latin typeface="Times New Roman" panose="02020603050405020304"/>
                <a:ea typeface="Times New Roman" panose="02020603050405020304"/>
                <a:cs typeface="Times New Roman" panose="02020603050405020304"/>
              </a:rPr>
              <a:t>dd.</a:t>
            </a:r>
            <a:r>
              <a:rPr sz="1100" kern="0" spc="-70">
                <a:solidFill>
                  <a:srgbClr val="000000">
                    <a:alpha val="100000"/>
                  </a:srgbClr>
                </a:solidFill>
                <a:latin typeface="Times New Roman" panose="02020603050405020304"/>
                <a:ea typeface="Times New Roman" panose="02020603050405020304"/>
                <a:cs typeface="Times New Roman" panose="02020603050405020304"/>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由经过验证和/或</a:t>
            </a:r>
            <a:r>
              <a:rPr sz="1100" kern="0" spc="-30">
                <a:solidFill>
                  <a:srgbClr val="000000">
                    <a:alpha val="100000"/>
                  </a:srgbClr>
                </a:solidFill>
                <a:latin typeface="Times New Roman" panose="02020603050405020304"/>
                <a:ea typeface="Times New Roman" panose="02020603050405020304"/>
                <a:cs typeface="Times New Roman" panose="02020603050405020304"/>
              </a:rPr>
              <a:t>FDA</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批准的方法确定，考虑</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采用肿瘤突变负荷 </a:t>
            </a:r>
            <a:r>
              <a:rPr sz="1100" kern="0" spc="-40">
                <a:solidFill>
                  <a:srgbClr val="000000">
                    <a:alpha val="100000"/>
                  </a:srgbClr>
                </a:solidFill>
                <a:latin typeface="Times New Roman" panose="02020603050405020304"/>
                <a:ea typeface="Times New Roman" panose="02020603050405020304"/>
                <a:cs typeface="Times New Roman" panose="02020603050405020304"/>
              </a:rPr>
              <a:t>(TMB)</a:t>
            </a:r>
            <a:r>
              <a:rPr sz="1100" kern="0" spc="240">
                <a:solidFill>
                  <a:srgbClr val="000000">
                    <a:alpha val="100000"/>
                  </a:srgbClr>
                </a:solidFill>
                <a:latin typeface="Times New Roman" panose="02020603050405020304"/>
                <a:ea typeface="Times New Roman" panose="02020603050405020304"/>
                <a:cs typeface="Times New Roman" panose="02020603050405020304"/>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检验。</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Arial"/>
                <a:ea typeface="Arial"/>
                <a:cs typeface="Arial"/>
              </a:rPr>
              <a:t>ee</a:t>
            </a:r>
            <a:r>
              <a:rPr sz="1100" kern="0" spc="10">
                <a:solidFill>
                  <a:srgbClr val="000000">
                    <a:alpha val="100000"/>
                  </a:srgbClr>
                </a:solidFill>
                <a:latin typeface="Arial"/>
                <a:ea typeface="Arial"/>
                <a:cs typeface="Arial"/>
              </a:rPr>
              <a:t>.</a:t>
            </a:r>
            <a:r>
              <a:rPr sz="1100" kern="0" spc="0">
                <a:solidFill>
                  <a:srgbClr val="000000">
                    <a:alpha val="100000"/>
                  </a:srgbClr>
                </a:solidFill>
                <a:latin typeface="Arial"/>
                <a:ea typeface="Arial"/>
                <a:cs typeface="Arial"/>
              </a:rPr>
              <a:t>Perkins</a:t>
            </a:r>
            <a:r>
              <a:rPr sz="1100" kern="0" spc="1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V</a:t>
            </a:r>
            <a:r>
              <a:rPr sz="1100" kern="0" spc="10">
                <a:solidFill>
                  <a:srgbClr val="000000">
                    <a:alpha val="100000"/>
                  </a:srgbClr>
                </a:solidFill>
                <a:latin typeface="Arial"/>
                <a:ea typeface="Arial"/>
                <a:cs typeface="Arial"/>
              </a:rPr>
              <a:t>,</a:t>
            </a:r>
            <a:r>
              <a:rPr sz="1100" kern="0" spc="0">
                <a:solidFill>
                  <a:srgbClr val="000000">
                    <a:alpha val="100000"/>
                  </a:srgbClr>
                </a:solidFill>
                <a:latin typeface="Arial"/>
                <a:ea typeface="Arial"/>
                <a:cs typeface="Arial"/>
              </a:rPr>
              <a:t>Gynecol</a:t>
            </a:r>
            <a:r>
              <a:rPr sz="1100" kern="0" spc="6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Oncol</a:t>
            </a:r>
            <a:r>
              <a:rPr sz="1100" kern="0" spc="10">
                <a:solidFill>
                  <a:srgbClr val="000000">
                    <a:alpha val="100000"/>
                  </a:srgbClr>
                </a:solidFill>
                <a:latin typeface="Arial"/>
                <a:ea typeface="Arial"/>
                <a:cs typeface="Arial"/>
              </a:rPr>
              <a:t>  2020</a:t>
            </a:r>
            <a:r>
              <a:rPr sz="1100" kern="0" spc="6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Jan;156(1):100-106.</a:t>
            </a:r>
            <a:endParaRPr lang="en-US" altLang="en-US" sz="1100"/>
          </a:p>
        </p:txBody>
      </p:sp>
      <p:grpSp>
        <p:nvGrpSpPr>
          <p:cNvPr id="8" name="group 8"/>
          <p:cNvGrpSpPr/>
          <p:nvPr/>
        </p:nvGrpSpPr>
        <p:grpSpPr>
          <a:xfrm rot="21600000">
            <a:off x="254020" y="6197574"/>
            <a:ext cx="6711970" cy="425470"/>
            <a:chExt cx="6711970" cy="425470"/>
          </a:xfrm>
        </p:grpSpPr>
        <p:pic>
          <p:nvPicPr>
            <p:cNvPr id="754" name="picture 754"/>
            <p:cNvPicPr>
              <a:picLocks noChangeAspect="1"/>
            </p:cNvPicPr>
            <p:nvPr/>
          </p:nvPicPr>
          <p:blipFill>
            <a:blip r:embed="rId3"/>
            <a:stretch>
              <a:fillRect/>
            </a:stretch>
          </p:blipFill>
          <p:spPr>
            <a:xfrm rot="21600000">
              <a:off x="0" y="0"/>
              <a:ext cx="6711970" cy="425470"/>
            </a:xfrm>
            <a:prstGeom prst="rect">
              <a:avLst/>
            </a:prstGeom>
          </p:spPr>
        </p:pic>
        <p:sp>
          <p:nvSpPr>
            <p:cNvPr id="756" name="textbox 756"/>
            <p:cNvSpPr/>
            <p:nvPr/>
          </p:nvSpPr>
          <p:spPr>
            <a:xfrm>
              <a:off x="-12700" y="-12700"/>
              <a:ext cx="6737984" cy="467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500"/>
            </a:p>
            <a:p>
              <a:pPr marL="128270" algn="l" rtl="0" eaLnBrk="0">
                <a:lnSpc>
                  <a:spcPct val="100000"/>
                </a:lnSpc>
                <a:spcBef>
                  <a:spcPts val="5"/>
                </a:spcBef>
              </a:pP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注：除非另有说明，否则所有建议均为2</a:t>
              </a:r>
              <a:r>
                <a:rPr sz="10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8270" algn="l" rtl="0" eaLnBrk="0">
                <a:lnSpc>
                  <a:spcPts val="1245"/>
                </a:lnSpc>
                <a:spcBef>
                  <a:spcPts val="45"/>
                </a:spcBef>
              </a:pPr>
              <a:r>
                <a:rPr sz="1000" b="1" kern="0" spc="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0">
                  <a:solidFill>
                    <a:srgbClr val="000000">
                      <a:alpha val="100000"/>
                    </a:srgbClr>
                  </a:solidFill>
                  <a:latin typeface="黑体" panose="02010609060101010101" charset="-122"/>
                  <a:ea typeface="黑体" panose="02010609060101010101" charset="-122"/>
                  <a:cs typeface="黑体" panose="02010609060101010101" charset="-122"/>
                </a:rPr>
                <a:t>认为对任何癌症患者最好的处理</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方法是参与临床研究。尤其鼓励癌症患者参加临床试验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grpSp>
      <p:sp>
        <p:nvSpPr>
          <p:cNvPr id="758" name="textbox 758"/>
          <p:cNvSpPr/>
          <p:nvPr/>
        </p:nvSpPr>
        <p:spPr>
          <a:xfrm>
            <a:off x="4197381" y="1749683"/>
            <a:ext cx="1599564" cy="1837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2000"/>
              </a:lnSpc>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局部治疗：</a:t>
            </a:r>
            <a:endParaRPr lang="en-US" altLang="en-US" sz="1100"/>
          </a:p>
          <a:p>
            <a:pPr marL="154305" algn="l" rtl="0" eaLnBrk="0">
              <a:lnSpc>
                <a:spcPts val="156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切除术</a:t>
            </a:r>
            <a:endParaRPr lang="en-US" altLang="en-US" sz="1200"/>
          </a:p>
          <a:p>
            <a:pPr marL="154305" algn="l" rtl="0" eaLnBrk="0">
              <a:lnSpc>
                <a:spcPct val="96000"/>
              </a:lnSpc>
              <a:spcBef>
                <a:spcPts val="25"/>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士个体化外照射</a:t>
            </a:r>
            <a:r>
              <a:rPr sz="1200" b="1"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endParaRPr lang="en-US" altLang="en-US" sz="1200"/>
          </a:p>
          <a:p>
            <a:pPr marL="151765" algn="l" rtl="0" eaLnBrk="0">
              <a:lnSpc>
                <a:spcPct val="96000"/>
              </a:lnSpc>
              <a:spcBef>
                <a:spcPts val="2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54305" algn="l" rtl="0" eaLnBrk="0">
              <a:lnSpc>
                <a:spcPct val="96000"/>
              </a:lnSpc>
              <a:spcBef>
                <a:spcPts val="5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局部消融治疗</a:t>
            </a:r>
            <a:endParaRPr lang="en-US" altLang="en-US" sz="1200"/>
          </a:p>
          <a:p>
            <a:pPr marL="154305" algn="l" rtl="0" eaLnBrk="0">
              <a:lnSpc>
                <a:spcPct val="96000"/>
              </a:lnSpc>
              <a:spcBef>
                <a:spcPts val="75"/>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±个体化外照射</a:t>
            </a:r>
            <a:r>
              <a:rPr sz="1200" b="1" kern="0" spc="-50">
                <a:solidFill>
                  <a:srgbClr val="000000">
                    <a:alpha val="100000"/>
                  </a:srgbClr>
                </a:solidFill>
                <a:latin typeface="Arial"/>
                <a:ea typeface="Arial"/>
                <a:cs typeface="Arial"/>
              </a:rPr>
              <a:t>n</a:t>
            </a:r>
            <a:endParaRPr lang="en-US" altLang="en-US" sz="1200"/>
          </a:p>
          <a:p>
            <a:pPr marL="151765" algn="l" rtl="0" eaLnBrk="0">
              <a:lnSpc>
                <a:spcPct val="96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54305" algn="l" rtl="0" eaLnBrk="0">
              <a:lnSpc>
                <a:spcPct val="85000"/>
              </a:lnSpc>
              <a:spcBef>
                <a:spcPts val="100"/>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个体化外照射</a:t>
            </a:r>
            <a:r>
              <a:rPr sz="1200" b="1" kern="0" spc="-50">
                <a:solidFill>
                  <a:srgbClr val="000000">
                    <a:alpha val="100000"/>
                  </a:srgbClr>
                </a:solidFill>
                <a:latin typeface="Arial"/>
                <a:ea typeface="Arial"/>
                <a:cs typeface="Arial"/>
              </a:rPr>
              <a:t>n</a:t>
            </a:r>
            <a:endParaRPr lang="en-US" altLang="en-US" sz="1200"/>
          </a:p>
          <a:p>
            <a:pPr marL="135255" algn="l" rtl="0" eaLnBrk="0">
              <a:lnSpc>
                <a:spcPts val="1550"/>
              </a:lnSpc>
            </a:pPr>
            <a:r>
              <a:rPr sz="1200" b="1" kern="0" spc="-8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200"/>
          </a:p>
          <a:p>
            <a:pPr marL="14605" algn="l" rtl="0" eaLnBrk="0">
              <a:lnSpc>
                <a:spcPct val="95000"/>
              </a:lnSpc>
              <a:spcBef>
                <a:spcPts val="80"/>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●考虑辅助性系统治疗8</a:t>
            </a:r>
            <a:endParaRPr lang="en-US" altLang="en-US" sz="1200"/>
          </a:p>
        </p:txBody>
      </p:sp>
      <p:sp>
        <p:nvSpPr>
          <p:cNvPr id="760" name="textbox 760"/>
          <p:cNvSpPr/>
          <p:nvPr/>
        </p:nvSpPr>
        <p:spPr>
          <a:xfrm>
            <a:off x="4197380" y="4035120"/>
            <a:ext cx="1640839" cy="739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4605" algn="l" rtl="0" eaLnBrk="0">
              <a:lnSpc>
                <a:spcPts val="1360"/>
              </a:lnSpc>
            </a:pP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系统治疗。</a:t>
            </a:r>
            <a:endParaRPr lang="en-US" altLang="en-US" sz="1100"/>
          </a:p>
          <a:p>
            <a:pPr marL="12700" algn="l" rtl="0" eaLnBrk="0">
              <a:lnSpc>
                <a:spcPct val="96000"/>
              </a:lnSpc>
              <a:spcBef>
                <a:spcPts val="5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4605" algn="l" rtl="0" eaLnBrk="0">
              <a:lnSpc>
                <a:spcPct val="93000"/>
              </a:lnSpc>
              <a:spcBef>
                <a:spcPts val="11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最佳支持治疗</a:t>
            </a:r>
            <a:endParaRPr lang="en-US" altLang="en-US" sz="1200"/>
          </a:p>
          <a:p>
            <a:pPr algn="r" rtl="0" eaLnBrk="0">
              <a:lnSpc>
                <a:spcPct val="95000"/>
              </a:lnSpc>
              <a:spcBef>
                <a:spcPts val="5"/>
              </a:spcBef>
            </a:pPr>
            <a:r>
              <a:rPr sz="1200" b="1" kern="0" spc="-90">
                <a:solidFill>
                  <a:srgbClr val="000000">
                    <a:alpha val="100000"/>
                  </a:srgbClr>
                </a:solidFill>
                <a:latin typeface="黑体" panose="02010609060101010101" charset="-122"/>
                <a:ea typeface="黑体" panose="02010609060101010101" charset="-122"/>
                <a:cs typeface="黑体" panose="02010609060101010101" charset="-122"/>
              </a:rPr>
              <a:t>(见</a:t>
            </a:r>
            <a:r>
              <a:rPr sz="1200" b="1" kern="0" spc="-90">
                <a:solidFill>
                  <a:srgbClr val="000000">
                    <a:alpha val="100000"/>
                  </a:srgbClr>
                </a:solidFill>
                <a:latin typeface="Times New Roman" panose="02020603050405020304"/>
                <a:ea typeface="Times New Roman" panose="02020603050405020304"/>
                <a:cs typeface="Times New Roman" panose="02020603050405020304"/>
              </a:rPr>
              <a:t>NCCN</a:t>
            </a:r>
            <a:r>
              <a:rPr sz="1200" b="1" kern="0" spc="-90">
                <a:solidFill>
                  <a:srgbClr val="000000">
                    <a:alpha val="100000"/>
                  </a:srgbClr>
                </a:solidFill>
                <a:latin typeface="黑体" panose="02010609060101010101" charset="-122"/>
                <a:ea typeface="黑体" panose="02010609060101010101" charset="-122"/>
                <a:cs typeface="黑体" panose="02010609060101010101" charset="-122"/>
              </a:rPr>
              <a:t>姑息治疗指南)</a:t>
            </a:r>
            <a:endParaRPr lang="en-US" altLang="en-US" sz="1200"/>
          </a:p>
        </p:txBody>
      </p:sp>
      <p:sp>
        <p:nvSpPr>
          <p:cNvPr id="766" name="textbox 766"/>
          <p:cNvSpPr/>
          <p:nvPr/>
        </p:nvSpPr>
        <p:spPr>
          <a:xfrm>
            <a:off x="285760" y="3313060"/>
            <a:ext cx="719455" cy="552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7000"/>
              </a:lnSpc>
            </a:pPr>
            <a:r>
              <a:rPr sz="1100" b="1" kern="0" spc="-60">
                <a:solidFill>
                  <a:srgbClr val="000000">
                    <a:alpha val="100000"/>
                  </a:srgbClr>
                </a:solidFill>
                <a:latin typeface="Arial"/>
                <a:ea typeface="Arial"/>
                <a:cs typeface="Arial"/>
              </a:rPr>
              <a:t>IVB</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a:p>
            <a:pPr marL="12700" algn="l" rtl="0" eaLnBrk="0">
              <a:lnSpc>
                <a:spcPct val="96000"/>
              </a:lnSpc>
              <a:spcBef>
                <a:spcPts val="7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algn="r" rtl="0" eaLnBrk="0">
              <a:lnSpc>
                <a:spcPts val="1360"/>
              </a:lnSpc>
              <a:spcBef>
                <a:spcPts val="50"/>
              </a:spcBef>
            </a:pPr>
            <a:r>
              <a:rPr sz="1100" b="1" kern="0" spc="-50">
                <a:solidFill>
                  <a:srgbClr val="000000">
                    <a:alpha val="100000"/>
                  </a:srgbClr>
                </a:solidFill>
                <a:latin typeface="黑体" panose="02010609060101010101" charset="-122"/>
                <a:ea typeface="黑体" panose="02010609060101010101" charset="-122"/>
                <a:cs typeface="黑体" panose="02010609060101010101" charset="-122"/>
              </a:rPr>
              <a:t>远</a:t>
            </a:r>
            <a:r>
              <a:rPr sz="1100" b="1" kern="0" spc="-40">
                <a:solidFill>
                  <a:srgbClr val="000000">
                    <a:alpha val="100000"/>
                  </a:srgbClr>
                </a:solidFill>
                <a:latin typeface="黑体" panose="02010609060101010101" charset="-122"/>
                <a:ea typeface="黑体" panose="02010609060101010101" charset="-122"/>
                <a:cs typeface="黑体" panose="02010609060101010101" charset="-122"/>
              </a:rPr>
              <a:t>端转移</a:t>
            </a:r>
            <a:r>
              <a:rPr sz="1100" b="1" kern="0" spc="-40">
                <a:solidFill>
                  <a:srgbClr val="000000">
                    <a:alpha val="100000"/>
                  </a:srgbClr>
                </a:solidFill>
                <a:latin typeface="Times New Roman" panose="02020603050405020304"/>
                <a:ea typeface="Times New Roman" panose="02020603050405020304"/>
                <a:cs typeface="Times New Roman" panose="02020603050405020304"/>
              </a:rPr>
              <a:t>d</a:t>
            </a:r>
            <a:r>
              <a:rPr sz="1100" b="1" kern="0" spc="-30">
                <a:solidFill>
                  <a:srgbClr val="000000">
                    <a:alpha val="100000"/>
                  </a:srgbClr>
                </a:solidFill>
                <a:latin typeface="Times New Roman" panose="02020603050405020304"/>
                <a:ea typeface="Times New Roman" panose="02020603050405020304"/>
                <a:cs typeface="Times New Roman" panose="02020603050405020304"/>
              </a:rPr>
              <a:t>d</a:t>
            </a:r>
            <a:endParaRPr lang="en-US" altLang="en-US" sz="1100"/>
          </a:p>
        </p:txBody>
      </p:sp>
      <p:sp>
        <p:nvSpPr>
          <p:cNvPr id="768" name="textbox 768"/>
          <p:cNvSpPr/>
          <p:nvPr/>
        </p:nvSpPr>
        <p:spPr>
          <a:xfrm>
            <a:off x="7334229" y="2550970"/>
            <a:ext cx="728980" cy="349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100" kern="0" spc="40">
                <a:solidFill>
                  <a:srgbClr val="0060C1">
                    <a:alpha val="100000"/>
                  </a:srgbClr>
                </a:solidFill>
                <a:latin typeface="黑体" panose="02010609060101010101" charset="-122"/>
                <a:ea typeface="黑体" panose="02010609060101010101" charset="-122"/>
                <a:cs typeface="黑体" panose="02010609060101010101" charset="-122"/>
              </a:rPr>
              <a:t>见监测</a:t>
            </a:r>
            <a:endParaRPr lang="en-US" altLang="en-US" sz="1100"/>
          </a:p>
          <a:p>
            <a:pPr marL="63500" algn="l" rtl="0" eaLnBrk="0">
              <a:lnSpc>
                <a:spcPct val="81000"/>
              </a:lnSpc>
              <a:spcBef>
                <a:spcPts val="215"/>
              </a:spcBef>
            </a:pPr>
            <a:r>
              <a:rPr sz="1100" kern="0" spc="-30">
                <a:solidFill>
                  <a:srgbClr val="0060C1">
                    <a:alpha val="100000"/>
                  </a:srgbClr>
                </a:solidFill>
                <a:latin typeface="Arial"/>
                <a:ea typeface="Arial"/>
                <a:cs typeface="Arial"/>
              </a:rPr>
              <a:t>(CERV-10)</a:t>
            </a:r>
            <a:endParaRPr lang="en-US" altLang="en-US" sz="1100"/>
          </a:p>
        </p:txBody>
      </p:sp>
      <p:sp>
        <p:nvSpPr>
          <p:cNvPr id="770" name="textbox 770"/>
          <p:cNvSpPr/>
          <p:nvPr/>
        </p:nvSpPr>
        <p:spPr>
          <a:xfrm>
            <a:off x="1469037" y="4219867"/>
            <a:ext cx="1069339"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不适合局部治疗</a:t>
            </a:r>
            <a:endParaRPr lang="en-US" altLang="en-US" sz="1200"/>
          </a:p>
        </p:txBody>
      </p:sp>
      <p:sp>
        <p:nvSpPr>
          <p:cNvPr id="772" name="textbox 772"/>
          <p:cNvSpPr/>
          <p:nvPr/>
        </p:nvSpPr>
        <p:spPr>
          <a:xfrm>
            <a:off x="1475379" y="2568872"/>
            <a:ext cx="1038225"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适合局部治疗0</a:t>
            </a:r>
            <a:endParaRPr lang="en-US" altLang="en-US" sz="1200"/>
          </a:p>
        </p:txBody>
      </p:sp>
      <p:sp>
        <p:nvSpPr>
          <p:cNvPr id="776" name="textbox 776"/>
          <p:cNvSpPr/>
          <p:nvPr/>
        </p:nvSpPr>
        <p:spPr>
          <a:xfrm>
            <a:off x="8140731" y="6518257"/>
            <a:ext cx="608965" cy="1625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1000"/>
              </a:lnSpc>
            </a:pPr>
            <a:r>
              <a:rPr sz="1100" b="1" kern="0" spc="-20">
                <a:solidFill>
                  <a:srgbClr val="000000">
                    <a:alpha val="100000"/>
                  </a:srgbClr>
                </a:solidFill>
                <a:latin typeface="Arial"/>
                <a:ea typeface="Arial"/>
                <a:cs typeface="Arial"/>
              </a:rPr>
              <a:t>CERV-12</a:t>
            </a:r>
            <a:endParaRPr lang="en-US" altLang="en-US" sz="1100"/>
          </a:p>
        </p:txBody>
      </p:sp>
      <p:sp>
        <p:nvSpPr>
          <p:cNvPr id="778" name="textbox 778"/>
          <p:cNvSpPr/>
          <p:nvPr/>
        </p:nvSpPr>
        <p:spPr>
          <a:xfrm>
            <a:off x="4199559" y="1273464"/>
            <a:ext cx="322579"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治疗</a:t>
            </a:r>
            <a:endParaRPr lang="en-US" altLang="en-US" sz="1200"/>
          </a:p>
        </p:txBody>
      </p:sp>
      <p:pic>
        <p:nvPicPr>
          <p:cNvPr id="94" name="picture 94"/>
          <p:cNvPicPr>
            <a:picLocks noChangeAspect="1"/>
          </p:cNvPicPr>
          <p:nvPr>
            <p:custDataLst>
              <p:tags r:id="rId5"/>
            </p:custDataLst>
          </p:nvPr>
        </p:nvPicPr>
        <p:blipFill>
          <a:blip r:embed="rId4"/>
          <a:stretch>
            <a:fillRect/>
          </a:stretch>
        </p:blipFill>
        <p:spPr>
          <a:xfrm rot="21600000">
            <a:off x="342900" y="120632"/>
            <a:ext cx="666780" cy="692177"/>
          </a:xfrm>
          <a:prstGeom prst="rect">
            <a:avLst/>
          </a:prstGeom>
        </p:spPr>
      </p:pic>
      <p:sp>
        <p:nvSpPr>
          <p:cNvPr id="96" name="textbox 96"/>
          <p:cNvSpPr/>
          <p:nvPr>
            <p:custDataLst>
              <p:tags r:id="rId6"/>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7"/>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9"/>
            </p:custDataLst>
          </p:nvPr>
        </p:nvPicPr>
        <p:blipFill>
          <a:blip r:embed="rId8"/>
          <a:stretch>
            <a:fillRect/>
          </a:stretch>
        </p:blipFill>
        <p:spPr>
          <a:xfrm rot="21600000">
            <a:off x="336590" y="889002"/>
            <a:ext cx="8470820" cy="12687"/>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80" name="picture 780"/>
          <p:cNvPicPr>
            <a:picLocks noChangeAspect="1"/>
          </p:cNvPicPr>
          <p:nvPr/>
        </p:nvPicPr>
        <p:blipFill>
          <a:blip r:embed="rId2"/>
          <a:stretch>
            <a:fillRect/>
          </a:stretch>
        </p:blipFill>
        <p:spPr>
          <a:xfrm rot="21600000">
            <a:off x="114300" y="1409730"/>
            <a:ext cx="8940819" cy="5283197"/>
          </a:xfrm>
          <a:prstGeom prst="rect">
            <a:avLst/>
          </a:prstGeom>
        </p:spPr>
      </p:pic>
      <p:sp>
        <p:nvSpPr>
          <p:cNvPr id="782" name="textbox 782"/>
          <p:cNvSpPr/>
          <p:nvPr/>
        </p:nvSpPr>
        <p:spPr>
          <a:xfrm>
            <a:off x="2546339" y="905190"/>
            <a:ext cx="2585085" cy="3827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algn="r" rtl="0" eaLnBrk="0">
              <a:lnSpc>
                <a:spcPct val="85000"/>
              </a:lnSpc>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宫颈</a:t>
            </a: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小细胞神经内分泌癌</a:t>
            </a:r>
            <a:r>
              <a:rPr sz="1200" b="1"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endParaRPr lang="en-US" altLang="en-US" sz="1200"/>
          </a:p>
          <a:p>
            <a:pPr marL="528955" algn="l" rtl="0" eaLnBrk="0">
              <a:lnSpc>
                <a:spcPts val="2395"/>
              </a:lnSpc>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初级治疗</a:t>
            </a:r>
            <a:endParaRPr lang="en-US" altLang="en-US" sz="1200"/>
          </a:p>
          <a:p>
            <a:pPr marL="548005" algn="l" rtl="0" eaLnBrk="0">
              <a:lnSpc>
                <a:spcPct val="96000"/>
              </a:lnSpc>
              <a:spcBef>
                <a:spcPts val="1485"/>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根治性子宫切除术</a:t>
            </a:r>
            <a:endParaRPr lang="en-US" altLang="en-US" sz="1200"/>
          </a:p>
          <a:p>
            <a:pPr marL="548005" algn="l" rtl="0" eaLnBrk="0">
              <a:lnSpc>
                <a:spcPct val="97000"/>
              </a:lnSpc>
              <a:spcBef>
                <a:spcPts val="55"/>
              </a:spcBef>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+盆腔淋巴结切除术(首选，</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如果适合初始手术治疗)</a:t>
            </a:r>
            <a:endParaRPr lang="en-US" altLang="en-US" sz="1200"/>
          </a:p>
          <a:p>
            <a:pPr marL="548005" algn="l" rtl="0" eaLnBrk="0">
              <a:lnSpc>
                <a:spcPct val="95000"/>
              </a:lnSpc>
              <a:spcBef>
                <a:spcPts val="75"/>
              </a:spcBef>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±主动脉旁淋巴结取样</a:t>
            </a:r>
            <a:endParaRPr lang="en-US" altLang="en-US" sz="1200"/>
          </a:p>
          <a:p>
            <a:pPr marL="545465" algn="l" rtl="0" eaLnBrk="0">
              <a:lnSpc>
                <a:spcPct val="96000"/>
              </a:lnSpc>
              <a:spcBef>
                <a:spcPts val="154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545465" algn="l" rtl="0" eaLnBrk="0">
              <a:lnSpc>
                <a:spcPct val="95000"/>
              </a:lnSpc>
              <a:spcBef>
                <a:spcPts val="5"/>
              </a:spcBef>
            </a:pPr>
            <a:r>
              <a:rPr sz="1200" kern="0" spc="-50">
                <a:solidFill>
                  <a:srgbClr val="000000">
                    <a:alpha val="100000"/>
                  </a:srgbClr>
                </a:solidFill>
                <a:latin typeface="黑体" panose="02010609060101010101" charset="-122"/>
                <a:ea typeface="黑体" panose="02010609060101010101" charset="-122"/>
                <a:cs typeface="黑体" panose="02010609060101010101" charset="-122"/>
              </a:rPr>
              <a:t>放化疗</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n,ff +</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endParaRPr lang="en-US" altLang="en-US" sz="1200"/>
          </a:p>
          <a:p>
            <a:pPr algn="l" rtl="0" eaLnBrk="0">
              <a:lnSpc>
                <a:spcPct val="104000"/>
              </a:lnSpc>
            </a:pPr>
            <a:endParaRPr lang="en-US" altLang="en-US" sz="1000"/>
          </a:p>
          <a:p>
            <a:pPr algn="l" rtl="0" eaLnBrk="0">
              <a:lnSpc>
                <a:spcPct val="104000"/>
              </a:lnSpc>
            </a:pPr>
            <a:endParaRPr lang="en-US" altLang="en-US" sz="1000"/>
          </a:p>
          <a:p>
            <a:pPr marL="490855" algn="l" rtl="0" eaLnBrk="0">
              <a:lnSpc>
                <a:spcPct val="95000"/>
              </a:lnSpc>
              <a:spcBef>
                <a:spcPts val="370"/>
              </a:spcBef>
            </a:pPr>
            <a:r>
              <a:rPr sz="1200" b="1" kern="0" spc="0">
                <a:solidFill>
                  <a:srgbClr val="000000">
                    <a:alpha val="100000"/>
                  </a:srgbClr>
                </a:solidFill>
                <a:latin typeface="黑体" panose="02010609060101010101" charset="-122"/>
                <a:ea typeface="黑体" panose="02010609060101010101" charset="-122"/>
                <a:cs typeface="黑体" panose="02010609060101010101" charset="-122"/>
              </a:rPr>
              <a:t>放化疗</a:t>
            </a:r>
            <a:r>
              <a:rPr sz="12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n,ff+</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近距离</a:t>
            </a: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放疗</a:t>
            </a:r>
            <a:r>
              <a:rPr sz="12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endParaRPr lang="en-US" altLang="en-US" sz="1200"/>
          </a:p>
          <a:p>
            <a:pPr algn="l" rtl="0" eaLnBrk="0">
              <a:lnSpc>
                <a:spcPct val="162000"/>
              </a:lnSpc>
            </a:pPr>
            <a:endParaRPr lang="en-US" altLang="en-US" sz="1000"/>
          </a:p>
          <a:p>
            <a:pPr marL="488315" algn="l" rtl="0" eaLnBrk="0">
              <a:lnSpc>
                <a:spcPct val="96000"/>
              </a:lnSpc>
              <a:spcBef>
                <a:spcPts val="37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488315" algn="l" rtl="0" eaLnBrk="0">
              <a:lnSpc>
                <a:spcPct val="98000"/>
              </a:lnSpc>
              <a:spcBef>
                <a:spcPts val="1530"/>
              </a:spcBef>
            </a:pPr>
            <a:r>
              <a:rPr sz="1200" kern="0" spc="40">
                <a:solidFill>
                  <a:srgbClr val="000000">
                    <a:alpha val="100000"/>
                  </a:srgbClr>
                </a:solidFill>
                <a:latin typeface="黑体" panose="02010609060101010101" charset="-122"/>
                <a:ea typeface="黑体" panose="02010609060101010101" charset="-122"/>
                <a:cs typeface="黑体" panose="02010609060101010101" charset="-122"/>
              </a:rPr>
              <a:t>新辅助化疗(顺铂/依托泊苷</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或卡铂/依托泊苷)</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a:t>
            </a:r>
            <a:endParaRPr lang="en-US" altLang="en-US" sz="1200"/>
          </a:p>
          <a:p>
            <a:pPr algn="l" rtl="0" eaLnBrk="0">
              <a:lnSpc>
                <a:spcPct val="101000"/>
              </a:lnSpc>
            </a:pPr>
            <a:endParaRPr lang="en-US" altLang="en-US" sz="1000"/>
          </a:p>
          <a:p>
            <a:pPr algn="l" rtl="0" eaLnBrk="0">
              <a:lnSpc>
                <a:spcPct val="9000"/>
              </a:lnSpc>
            </a:pPr>
            <a:endParaRPr lang="en-US" altLang="en-US" sz="100"/>
          </a:p>
          <a:p>
            <a:pPr marL="12700" algn="l" rtl="0" eaLnBrk="0">
              <a:lnSpc>
                <a:spcPct val="95000"/>
              </a:lnSpc>
            </a:pPr>
            <a:r>
              <a:rPr sz="1200" kern="0" spc="-50">
                <a:solidFill>
                  <a:srgbClr val="0060C1">
                    <a:alpha val="100000"/>
                  </a:srgbClr>
                </a:solidFill>
                <a:latin typeface="黑体" panose="02010609060101010101" charset="-122"/>
                <a:ea typeface="黑体" panose="02010609060101010101" charset="-122"/>
                <a:cs typeface="黑体" panose="02010609060101010101" charset="-122"/>
              </a:rPr>
              <a:t>见</a:t>
            </a:r>
            <a:r>
              <a:rPr sz="1200" kern="0" spc="-5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(CERV-14)</a:t>
            </a:r>
            <a:endParaRPr lang="en-US" altLang="en-US" sz="1200"/>
          </a:p>
        </p:txBody>
      </p:sp>
      <p:sp>
        <p:nvSpPr>
          <p:cNvPr id="784" name="textbox 784"/>
          <p:cNvSpPr/>
          <p:nvPr/>
        </p:nvSpPr>
        <p:spPr>
          <a:xfrm>
            <a:off x="342910" y="5038152"/>
            <a:ext cx="5990590" cy="1593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941705" algn="l" rtl="0" eaLnBrk="0">
              <a:lnSpc>
                <a:spcPct val="86000"/>
              </a:lnSpc>
            </a:pPr>
            <a:r>
              <a:rPr sz="1600" b="1" kern="0" spc="30" baseline="3000">
                <a:solidFill>
                  <a:srgbClr val="000000">
                    <a:alpha val="100000"/>
                  </a:srgbClr>
                </a:solidFill>
                <a:latin typeface="黑体" panose="02010609060101010101" charset="-122"/>
                <a:ea typeface="黑体" panose="02010609060101010101" charset="-122"/>
                <a:cs typeface="黑体" panose="02010609060101010101" charset="-122"/>
              </a:rPr>
              <a:t>远端转移</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a:t>
            </a:r>
            <a:r>
              <a:rPr sz="1200" kern="0" spc="3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60C1">
                    <a:alpha val="100000"/>
                  </a:srgbClr>
                </a:solidFill>
                <a:latin typeface="黑体" panose="02010609060101010101" charset="-122"/>
                <a:ea typeface="黑体" panose="02010609060101010101" charset="-122"/>
                <a:cs typeface="黑体" panose="02010609060101010101" charset="-122"/>
              </a:rPr>
              <a:t>见</a:t>
            </a:r>
            <a:r>
              <a:rPr sz="1200" kern="0" spc="3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200" kern="0" spc="3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-12)</a:t>
            </a:r>
            <a:endParaRPr lang="en-US" altLang="en-US" sz="1200"/>
          </a:p>
          <a:p>
            <a:pPr marL="12700" algn="l" rtl="0" eaLnBrk="0">
              <a:lnSpc>
                <a:spcPct val="92000"/>
              </a:lnSpc>
              <a:spcBef>
                <a:spcPts val="10"/>
              </a:spcBef>
            </a:pPr>
            <a:r>
              <a:rPr sz="1100" b="1" kern="0" spc="-10">
                <a:solidFill>
                  <a:srgbClr val="000000">
                    <a:alpha val="100000"/>
                  </a:srgbClr>
                </a:solidFill>
                <a:latin typeface="Arial"/>
                <a:ea typeface="Arial"/>
                <a:cs typeface="Arial"/>
              </a:rPr>
              <a:t>a.</a:t>
            </a:r>
            <a:r>
              <a:rPr sz="1100" b="1" kern="0" spc="-70">
                <a:solidFill>
                  <a:srgbClr val="000000">
                    <a:alpha val="100000"/>
                  </a:srgbClr>
                </a:solidFill>
                <a:latin typeface="Arial"/>
                <a:ea typeface="Arial"/>
                <a:cs typeface="Arial"/>
              </a:rPr>
              <a:t> </a:t>
            </a:r>
            <a:r>
              <a:rPr sz="1100" b="1" kern="0" spc="-10">
                <a:solidFill>
                  <a:srgbClr val="0060C1">
                    <a:alpha val="100000"/>
                  </a:srgbClr>
                </a:solidFill>
                <a:latin typeface="黑体" panose="02010609060101010101" charset="-122"/>
                <a:ea typeface="黑体" panose="02010609060101010101" charset="-122"/>
                <a:cs typeface="黑体" panose="02010609060101010101" charset="-122"/>
              </a:rPr>
              <a:t>见病理学原则</a:t>
            </a:r>
            <a:r>
              <a:rPr sz="1100" b="1" kern="0" spc="-10">
                <a:solidFill>
                  <a:srgbClr val="0060C1">
                    <a:alpha val="100000"/>
                  </a:srgbClr>
                </a:solidFill>
                <a:latin typeface="Arial"/>
                <a:ea typeface="Arial"/>
                <a:cs typeface="Arial"/>
              </a:rPr>
              <a:t>(CE</a:t>
            </a:r>
            <a:r>
              <a:rPr sz="1100" b="1" kern="0" spc="-20">
                <a:solidFill>
                  <a:srgbClr val="0060C1">
                    <a:alpha val="100000"/>
                  </a:srgbClr>
                </a:solidFill>
                <a:latin typeface="Arial"/>
                <a:ea typeface="Arial"/>
                <a:cs typeface="Arial"/>
              </a:rPr>
              <a:t>RV-A)</a:t>
            </a:r>
            <a:r>
              <a:rPr sz="1100" b="1" kern="0" spc="260">
                <a:solidFill>
                  <a:srgbClr val="0060C1">
                    <a:alpha val="100000"/>
                  </a:srgbClr>
                </a:solidFill>
                <a:latin typeface="Arial"/>
                <a:ea typeface="Arial"/>
                <a:cs typeface="Arial"/>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a:p>
            <a:pPr marL="12700" algn="l" rtl="0" eaLnBrk="0">
              <a:lnSpc>
                <a:spcPct val="91000"/>
              </a:lnSpc>
              <a:spcBef>
                <a:spcPts val="50"/>
              </a:spcBef>
            </a:pPr>
            <a:r>
              <a:rPr sz="1100" kern="0" spc="-10">
                <a:solidFill>
                  <a:srgbClr val="0060C1">
                    <a:alpha val="100000"/>
                  </a:srgbClr>
                </a:solidFill>
                <a:latin typeface="Arial"/>
                <a:ea typeface="Arial"/>
                <a:cs typeface="Arial"/>
              </a:rPr>
              <a:t>c. </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见影像学原则</a:t>
            </a:r>
            <a:r>
              <a:rPr sz="1100" kern="0" spc="-10">
                <a:solidFill>
                  <a:srgbClr val="0060C1">
                    <a:alpha val="100000"/>
                  </a:srgbClr>
                </a:solidFill>
                <a:latin typeface="Arial"/>
                <a:ea typeface="Arial"/>
                <a:cs typeface="Arial"/>
              </a:rPr>
              <a:t>(CERV-B)</a:t>
            </a:r>
            <a:r>
              <a:rPr sz="1100"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2700" algn="l" rtl="0" eaLnBrk="0">
              <a:lnSpc>
                <a:spcPct val="90000"/>
              </a:lnSpc>
              <a:spcBef>
                <a:spcPts val="180"/>
              </a:spcBef>
            </a:pPr>
            <a:r>
              <a:rPr sz="1100" kern="0" spc="0">
                <a:solidFill>
                  <a:srgbClr val="0060C1">
                    <a:alpha val="100000"/>
                  </a:srgbClr>
                </a:solidFill>
                <a:latin typeface="Times New Roman" panose="02020603050405020304"/>
                <a:ea typeface="Times New Roman" panose="02020603050405020304"/>
                <a:cs typeface="Times New Roman" panose="02020603050405020304"/>
              </a:rPr>
              <a:t>g. </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见评估和手术</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分期原则</a:t>
            </a:r>
            <a:r>
              <a:rPr sz="1100" kern="0" spc="-10">
                <a:solidFill>
                  <a:srgbClr val="0060C1">
                    <a:alpha val="100000"/>
                  </a:srgbClr>
                </a:solidFill>
                <a:latin typeface="Times New Roman" panose="02020603050405020304"/>
                <a:ea typeface="Times New Roman" panose="02020603050405020304"/>
                <a:cs typeface="Times New Roman" panose="02020603050405020304"/>
              </a:rPr>
              <a:t>(CERV-C)</a:t>
            </a:r>
            <a:r>
              <a:rPr sz="1100"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2700" algn="l" rtl="0" eaLnBrk="0">
              <a:lnSpc>
                <a:spcPts val="1350"/>
              </a:lnSpc>
            </a:pPr>
            <a:r>
              <a:rPr sz="1100" kern="0" spc="-4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a:t>
            </a:r>
            <a:r>
              <a:rPr sz="1100" kern="0" spc="-40">
                <a:solidFill>
                  <a:srgbClr val="0060C1">
                    <a:alpha val="100000"/>
                  </a:srgbClr>
                </a:solidFill>
                <a:latin typeface="黑体" panose="02010609060101010101" charset="-122"/>
                <a:ea typeface="黑体" panose="02010609060101010101" charset="-122"/>
                <a:cs typeface="黑体" panose="02010609060101010101" charset="-122"/>
              </a:rPr>
              <a:t>见放疗原则</a:t>
            </a:r>
            <a:r>
              <a:rPr sz="1100" kern="0" spc="-4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(CERV-D)。</a:t>
            </a:r>
            <a:endParaRPr lang="en-US" altLang="en-US" sz="1100"/>
          </a:p>
          <a:p>
            <a:pPr marL="12700" algn="l" rtl="0" eaLnBrk="0">
              <a:lnSpc>
                <a:spcPct val="92000"/>
              </a:lnSpc>
              <a:spcBef>
                <a:spcPts val="110"/>
              </a:spcBef>
            </a:pPr>
            <a:r>
              <a:rPr sz="1100" kern="0" spc="-10">
                <a:solidFill>
                  <a:srgbClr val="0060C1">
                    <a:alpha val="100000"/>
                  </a:srgbClr>
                </a:solidFill>
                <a:latin typeface="Times New Roman" panose="02020603050405020304"/>
                <a:ea typeface="Times New Roman" panose="02020603050405020304"/>
                <a:cs typeface="Times New Roman" panose="02020603050405020304"/>
              </a:rPr>
              <a:t>s.</a:t>
            </a:r>
            <a:r>
              <a:rPr sz="1100" kern="0" spc="240">
                <a:solidFill>
                  <a:srgbClr val="0060C1">
                    <a:alpha val="100000"/>
                  </a:srgbClr>
                </a:solidFill>
                <a:latin typeface="Times New Roman" panose="02020603050405020304"/>
                <a:ea typeface="Times New Roman" panose="02020603050405020304"/>
                <a:cs typeface="Times New Roman" panose="02020603050405020304"/>
              </a:rPr>
              <a:t> </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见宫颈癌的系统治疗</a:t>
            </a:r>
            <a:r>
              <a:rPr sz="1100" kern="0" spc="-10">
                <a:solidFill>
                  <a:srgbClr val="0060C1">
                    <a:alpha val="100000"/>
                  </a:srgbClr>
                </a:solidFill>
                <a:latin typeface="Times New Roman" panose="02020603050405020304"/>
                <a:ea typeface="Times New Roman" panose="02020603050405020304"/>
                <a:cs typeface="Times New Roman" panose="02020603050405020304"/>
              </a:rPr>
              <a:t>(CERV-F)</a:t>
            </a:r>
            <a:r>
              <a:rPr sz="1100" kern="0" spc="-1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12700" algn="l" rtl="0" eaLnBrk="0">
              <a:lnSpc>
                <a:spcPct val="92000"/>
              </a:lnSpc>
              <a:spcBef>
                <a:spcPts val="160"/>
              </a:spcBef>
            </a:pP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ff</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外照射联合同步含铂方案化疗使用顺铂(如果顺铂不耐受，使用</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卡铂)+依托泊苷。</a:t>
            </a:r>
            <a:endParaRPr lang="en-US" altLang="en-US" sz="1100"/>
          </a:p>
          <a:p>
            <a:pPr marL="13970" algn="l" rtl="0" eaLnBrk="0">
              <a:lnSpc>
                <a:spcPct val="100000"/>
              </a:lnSpc>
              <a:spcBef>
                <a:spcPts val="725"/>
              </a:spcBef>
            </a:pP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注：除非另有说明，否则所有建议均为2</a:t>
            </a:r>
            <a:r>
              <a:rPr sz="10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algn="r" rtl="0" eaLnBrk="0">
              <a:lnSpc>
                <a:spcPts val="1245"/>
              </a:lnSpc>
              <a:spcBef>
                <a:spcPts val="45"/>
              </a:spcBef>
            </a:pP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鼓励癌症患者参加临床试验</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sp>
        <p:nvSpPr>
          <p:cNvPr id="786" name="textbox 786"/>
          <p:cNvSpPr/>
          <p:nvPr/>
        </p:nvSpPr>
        <p:spPr>
          <a:xfrm>
            <a:off x="275229" y="2124793"/>
            <a:ext cx="1670685" cy="26015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00"/>
              </a:lnSpc>
            </a:pPr>
            <a:endParaRPr lang="en-US" altLang="en-US" sz="100"/>
          </a:p>
          <a:p>
            <a:pPr marL="958215" indent="-25400" algn="l" rtl="0" eaLnBrk="0">
              <a:lnSpc>
                <a:spcPct val="98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病灶局</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限于宫</a:t>
            </a:r>
            <a:endParaRPr lang="en-US" altLang="en-US" sz="1200"/>
          </a:p>
          <a:p>
            <a:pPr marL="937260" algn="l" rtl="0" eaLnBrk="0">
              <a:lnSpc>
                <a:spcPct val="97000"/>
              </a:lnSpc>
              <a:spcBef>
                <a:spcPts val="9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颈</a:t>
            </a:r>
            <a:endParaRPr lang="en-US" altLang="en-US" sz="1200"/>
          </a:p>
          <a:p>
            <a:pPr algn="l" rtl="0" eaLnBrk="0">
              <a:lnSpc>
                <a:spcPct val="118000"/>
              </a:lnSpc>
            </a:pPr>
            <a:endParaRPr lang="en-US" altLang="en-US" sz="1000"/>
          </a:p>
          <a:p>
            <a:pPr algn="l" rtl="0" eaLnBrk="0">
              <a:lnSpc>
                <a:spcPct val="119000"/>
              </a:lnSpc>
            </a:pPr>
            <a:endParaRPr lang="en-US" altLang="en-US" sz="1000"/>
          </a:p>
          <a:p>
            <a:pPr marL="12700" algn="l" rtl="0" eaLnBrk="0">
              <a:lnSpc>
                <a:spcPct val="92000"/>
              </a:lnSpc>
              <a:spcBef>
                <a:spcPts val="340"/>
              </a:spcBef>
            </a:pP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60">
                <a:solidFill>
                  <a:srgbClr val="000000">
                    <a:alpha val="100000"/>
                  </a:srgbClr>
                </a:solidFill>
                <a:latin typeface="黑体" panose="02010609060101010101" charset="-122"/>
                <a:ea typeface="黑体" panose="02010609060101010101" charset="-122"/>
                <a:cs typeface="黑体" panose="02010609060101010101" charset="-122"/>
              </a:rPr>
              <a:t>病史&amp;</a:t>
            </a:r>
            <a:endParaRPr lang="en-US" altLang="en-US" sz="1100"/>
          </a:p>
          <a:p>
            <a:pPr algn="l" rtl="0" eaLnBrk="0">
              <a:lnSpc>
                <a:spcPct val="123000"/>
              </a:lnSpc>
            </a:pPr>
            <a:endParaRPr lang="en-US" altLang="en-US" sz="1000"/>
          </a:p>
          <a:p>
            <a:pPr algn="l" rtl="0" eaLnBrk="0">
              <a:lnSpc>
                <a:spcPct val="123000"/>
              </a:lnSpc>
            </a:pPr>
            <a:endParaRPr lang="en-US" altLang="en-US" sz="1000"/>
          </a:p>
          <a:p>
            <a:pPr algn="l" rtl="0" eaLnBrk="0">
              <a:lnSpc>
                <a:spcPct val="123000"/>
              </a:lnSpc>
            </a:pPr>
            <a:endParaRPr lang="en-US" altLang="en-US" sz="1000"/>
          </a:p>
          <a:p>
            <a:pPr algn="l" rtl="0" eaLnBrk="0">
              <a:lnSpc>
                <a:spcPct val="123000"/>
              </a:lnSpc>
            </a:pPr>
            <a:endParaRPr lang="en-US" altLang="en-US" sz="1000"/>
          </a:p>
          <a:p>
            <a:pPr marL="181610" algn="l" rtl="0" eaLnBrk="0">
              <a:lnSpc>
                <a:spcPct val="99000"/>
              </a:lnSpc>
              <a:spcBef>
                <a:spcPts val="33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查</a:t>
            </a:r>
            <a:endParaRPr lang="en-US" altLang="en-US" sz="1100"/>
          </a:p>
          <a:p>
            <a:pPr algn="l" rtl="0" eaLnBrk="0">
              <a:lnSpc>
                <a:spcPct val="190000"/>
              </a:lnSpc>
            </a:pPr>
            <a:endParaRPr lang="en-US" altLang="en-US" sz="1000"/>
          </a:p>
          <a:p>
            <a:pPr algn="l" rtl="0" eaLnBrk="0">
              <a:lnSpc>
                <a:spcPct val="100000"/>
              </a:lnSpc>
            </a:pPr>
            <a:endParaRPr lang="en-US" altLang="en-US" sz="300"/>
          </a:p>
          <a:p>
            <a:pPr algn="r" rtl="0" eaLnBrk="0">
              <a:lnSpc>
                <a:spcPct val="96000"/>
              </a:lnSpc>
              <a:spcBef>
                <a:spcPct val="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局部晚期</a:t>
            </a:r>
            <a:endParaRPr lang="en-US" altLang="en-US" sz="1200"/>
          </a:p>
        </p:txBody>
      </p:sp>
      <p:graphicFrame>
        <p:nvGraphicFramePr>
          <p:cNvPr id="788" name="table 788"/>
          <p:cNvGraphicFramePr>
            <a:graphicFrameLocks noGrp="1"/>
          </p:cNvGraphicFramePr>
          <p:nvPr/>
        </p:nvGraphicFramePr>
        <p:xfrm>
          <a:off x="5551974" y="3853715"/>
          <a:ext cx="1910080" cy="935355"/>
        </p:xfrm>
        <a:graphic>
          <a:graphicData uri="http://schemas.openxmlformats.org/drawingml/2006/table">
            <a:tbl>
              <a:tblPr/>
              <a:tblGrid>
                <a:gridCol w="879475"/>
                <a:gridCol w="1030605"/>
              </a:tblGrid>
              <a:tr h="935355">
                <a:tc>
                  <a:txBody>
                    <a:bodyPr vert="horz" wrap="square"/>
                    <a:lstStyle/>
                    <a:p>
                      <a:pPr algn="l" rtl="0" eaLnBrk="0">
                        <a:lnSpc>
                          <a:spcPct val="107000"/>
                        </a:lnSpc>
                      </a:pPr>
                      <a:endParaRPr lang="en-US" altLang="en-US" sz="800"/>
                    </a:p>
                    <a:p>
                      <a:pPr algn="l" rtl="0" eaLnBrk="0">
                        <a:lnSpc>
                          <a:spcPct val="85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考虑行间</a:t>
                      </a:r>
                      <a:endParaRPr lang="en-US" altLang="en-US" sz="1200"/>
                    </a:p>
                    <a:p>
                      <a:pPr algn="l" rtl="0" eaLnBrk="0">
                        <a:lnSpc>
                          <a:spcPct val="100000"/>
                        </a:lnSpc>
                        <a:spcBef>
                          <a:spcPts val="1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歇性子宫</a:t>
                      </a:r>
                      <a:endParaRPr lang="en-US" altLang="en-US" sz="1200"/>
                    </a:p>
                    <a:p>
                      <a:pPr algn="l" rtl="0" eaLnBrk="0">
                        <a:lnSpc>
                          <a:spcPts val="1605"/>
                        </a:lnSpc>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切除术8</a:t>
                      </a:r>
                      <a:endParaRPr lang="en-US" altLang="en-US" sz="1200"/>
                    </a:p>
                  </a:txBody>
                  <a:tcPr marL="0" marR="0" marT="0" marB="0">
                    <a:lnL>
                      <a:noFill/>
                    </a:lnL>
                    <a:lnR>
                      <a:noFill/>
                    </a:lnR>
                    <a:lnT>
                      <a:noFill/>
                    </a:lnT>
                    <a:lnB>
                      <a:noFill/>
                    </a:lnB>
                  </a:tcPr>
                </a:tc>
                <a:tc>
                  <a:txBody>
                    <a:bodyPr vert="horz" wrap="square"/>
                    <a:lstStyle/>
                    <a:p>
                      <a:pPr algn="l" rtl="0" eaLnBrk="0">
                        <a:lnSpc>
                          <a:spcPct val="6000"/>
                        </a:lnSpc>
                      </a:pPr>
                      <a:endParaRPr lang="en-US" altLang="en-US" sz="100"/>
                    </a:p>
                    <a:p>
                      <a:pPr marL="273685" algn="l" rtl="0" eaLnBrk="0">
                        <a:lnSpc>
                          <a:spcPct val="98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未行间歇性</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子宫切除术</a:t>
                      </a:r>
                      <a:endParaRPr lang="en-US" altLang="en-US" sz="1200"/>
                    </a:p>
                    <a:p>
                      <a:pPr algn="l" rtl="0" eaLnBrk="0">
                        <a:lnSpc>
                          <a:spcPct val="127000"/>
                        </a:lnSpc>
                      </a:pPr>
                      <a:endParaRPr lang="en-US" altLang="en-US" sz="1000"/>
                    </a:p>
                    <a:p>
                      <a:pPr algn="l" rtl="0" eaLnBrk="0">
                        <a:lnSpc>
                          <a:spcPct val="101000"/>
                        </a:lnSpc>
                      </a:pPr>
                      <a:endParaRPr lang="en-US" altLang="en-US" sz="300"/>
                    </a:p>
                    <a:p>
                      <a:pPr marL="273685" algn="l" rtl="0" eaLnBrk="0">
                        <a:lnSpc>
                          <a:spcPct val="94000"/>
                        </a:lnSpc>
                        <a:spcBef>
                          <a:spcPts val="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间歇性子  </a:t>
                      </a:r>
                      <a:r>
                        <a:rPr sz="1100" kern="0" spc="-90">
                          <a:solidFill>
                            <a:srgbClr val="000000">
                              <a:alpha val="100000"/>
                            </a:srgbClr>
                          </a:solidFill>
                          <a:latin typeface="黑体" panose="02010609060101010101" charset="-122"/>
                          <a:ea typeface="黑体" panose="02010609060101010101" charset="-122"/>
                          <a:cs typeface="黑体" panose="02010609060101010101" charset="-122"/>
                        </a:rPr>
                        <a:t>宫切除术：</a:t>
                      </a:r>
                      <a:endParaRPr lang="en-US" altLang="en-US" sz="1100"/>
                    </a:p>
                  </a:txBody>
                  <a:tcPr marL="0" marR="0" marT="0" marB="0">
                    <a:lnL>
                      <a:noFill/>
                    </a:lnL>
                    <a:lnR>
                      <a:noFill/>
                    </a:lnR>
                    <a:lnT>
                      <a:noFill/>
                    </a:lnT>
                    <a:lnB>
                      <a:noFill/>
                    </a:lnB>
                  </a:tcPr>
                </a:tc>
              </a:tr>
            </a:tbl>
          </a:graphicData>
        </a:graphic>
      </p:graphicFrame>
      <p:sp>
        <p:nvSpPr>
          <p:cNvPr id="794" name="textbox 794"/>
          <p:cNvSpPr/>
          <p:nvPr/>
        </p:nvSpPr>
        <p:spPr>
          <a:xfrm>
            <a:off x="6013469" y="1267086"/>
            <a:ext cx="1459864" cy="1029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4605" algn="l"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辅助治疗</a:t>
            </a:r>
            <a:endParaRPr lang="en-US" altLang="en-US" sz="1200"/>
          </a:p>
          <a:p>
            <a:pPr marL="14605" algn="l" rtl="0" eaLnBrk="0">
              <a:lnSpc>
                <a:spcPct val="98000"/>
              </a:lnSpc>
              <a:spcBef>
                <a:spcPts val="830"/>
              </a:spcBef>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化疗(顺铂/依托泊苷</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70">
                <a:solidFill>
                  <a:srgbClr val="000000">
                    <a:alpha val="100000"/>
                  </a:srgbClr>
                </a:solidFill>
                <a:latin typeface="黑体" panose="02010609060101010101" charset="-122"/>
                <a:ea typeface="黑体" panose="02010609060101010101" charset="-122"/>
                <a:cs typeface="黑体" panose="02010609060101010101" charset="-122"/>
              </a:rPr>
              <a:t>或卡铂/依托泊苷)8</a:t>
            </a:r>
            <a:endParaRPr lang="en-US" altLang="en-US" sz="1200"/>
          </a:p>
          <a:p>
            <a:pPr marL="12700" algn="l" rtl="0" eaLnBrk="0">
              <a:lnSpc>
                <a:spcPct val="96000"/>
              </a:lnSpc>
              <a:spcBef>
                <a:spcPts val="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4605" algn="l" rtl="0" eaLnBrk="0">
              <a:lnSpc>
                <a:spcPct val="95000"/>
              </a:lnSpc>
              <a:spcBef>
                <a:spcPts val="85"/>
              </a:spcBef>
            </a:pP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放化疗</a:t>
            </a:r>
            <a:r>
              <a:rPr sz="1200" b="1"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n,ff</a:t>
            </a:r>
            <a:endParaRPr lang="en-US" altLang="en-US" sz="1200"/>
          </a:p>
        </p:txBody>
      </p:sp>
      <p:sp>
        <p:nvSpPr>
          <p:cNvPr id="804" name="textbox 804"/>
          <p:cNvSpPr/>
          <p:nvPr/>
        </p:nvSpPr>
        <p:spPr>
          <a:xfrm>
            <a:off x="7848579" y="4431558"/>
            <a:ext cx="940435" cy="381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indent="6350" algn="l" rtl="0" eaLnBrk="0">
              <a:lnSpc>
                <a:spcPct val="97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考虑辅助放疗 </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200" kern="0" spc="-70">
                <a:solidFill>
                  <a:srgbClr val="000000">
                    <a:alpha val="100000"/>
                  </a:srgbClr>
                </a:solidFill>
                <a:latin typeface="黑体" panose="02010609060101010101" charset="-122"/>
                <a:ea typeface="黑体" panose="02010609060101010101" charset="-122"/>
                <a:cs typeface="黑体" panose="02010609060101010101" charset="-122"/>
              </a:rPr>
              <a:t>或放化疗</a:t>
            </a:r>
            <a:r>
              <a:rPr sz="12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n,ff</a:t>
            </a:r>
            <a:endParaRPr lang="en-US" altLang="en-US" sz="1200"/>
          </a:p>
        </p:txBody>
      </p:sp>
      <p:pic>
        <p:nvPicPr>
          <p:cNvPr id="806" name="picture 806"/>
          <p:cNvPicPr>
            <a:picLocks noChangeAspect="1"/>
          </p:cNvPicPr>
          <p:nvPr/>
        </p:nvPicPr>
        <p:blipFill>
          <a:blip r:embed="rId3"/>
          <a:stretch>
            <a:fillRect/>
          </a:stretch>
        </p:blipFill>
        <p:spPr>
          <a:xfrm rot="21600000">
            <a:off x="438180" y="3244862"/>
            <a:ext cx="323789" cy="742927"/>
          </a:xfrm>
          <a:prstGeom prst="rect">
            <a:avLst/>
          </a:prstGeom>
        </p:spPr>
      </p:pic>
      <p:sp>
        <p:nvSpPr>
          <p:cNvPr id="808" name="textbox 808"/>
          <p:cNvSpPr/>
          <p:nvPr/>
        </p:nvSpPr>
        <p:spPr>
          <a:xfrm>
            <a:off x="8248629" y="2208476"/>
            <a:ext cx="684530" cy="342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63500" algn="l" rtl="0" eaLnBrk="0">
              <a:lnSpc>
                <a:spcPct val="95000"/>
              </a:lnSpc>
            </a:pPr>
            <a:r>
              <a:rPr sz="1200" kern="0" spc="-20">
                <a:solidFill>
                  <a:srgbClr val="0060C1">
                    <a:alpha val="100000"/>
                  </a:srgbClr>
                </a:solidFill>
                <a:latin typeface="黑体" panose="02010609060101010101" charset="-122"/>
                <a:ea typeface="黑体" panose="02010609060101010101" charset="-122"/>
                <a:cs typeface="黑体" panose="02010609060101010101" charset="-122"/>
              </a:rPr>
              <a:t>见监测</a:t>
            </a:r>
            <a:endParaRPr lang="en-US" altLang="en-US" sz="1200"/>
          </a:p>
          <a:p>
            <a:pPr marL="12700" algn="l" rtl="0" eaLnBrk="0">
              <a:lnSpc>
                <a:spcPct val="81000"/>
              </a:lnSpc>
              <a:spcBef>
                <a:spcPts val="50"/>
              </a:spcBef>
            </a:pPr>
            <a:r>
              <a:rPr sz="1100" kern="0" spc="-30">
                <a:solidFill>
                  <a:srgbClr val="0060C1">
                    <a:alpha val="100000"/>
                  </a:srgbClr>
                </a:solidFill>
                <a:latin typeface="Arial"/>
                <a:ea typeface="Arial"/>
                <a:cs typeface="Arial"/>
              </a:rPr>
              <a:t>(CERV-10)</a:t>
            </a:r>
            <a:endParaRPr lang="en-US" altLang="en-US" sz="1100"/>
          </a:p>
        </p:txBody>
      </p:sp>
      <p:sp>
        <p:nvSpPr>
          <p:cNvPr id="810" name="textbox 810"/>
          <p:cNvSpPr/>
          <p:nvPr/>
        </p:nvSpPr>
        <p:spPr>
          <a:xfrm>
            <a:off x="6015611" y="2930227"/>
            <a:ext cx="129286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考虑附加全身治疗3</a:t>
            </a:r>
            <a:endParaRPr lang="en-US" altLang="en-US" sz="1200"/>
          </a:p>
        </p:txBody>
      </p:sp>
      <p:sp>
        <p:nvSpPr>
          <p:cNvPr id="812" name="textbox 812"/>
          <p:cNvSpPr/>
          <p:nvPr/>
        </p:nvSpPr>
        <p:spPr>
          <a:xfrm>
            <a:off x="2078608" y="1908447"/>
            <a:ext cx="394970" cy="377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000"/>
              </a:lnSpc>
            </a:pPr>
            <a:endParaRPr lang="en-US" altLang="en-US" sz="100"/>
          </a:p>
          <a:p>
            <a:pPr marL="28575" indent="-16510" algn="l" rtl="0" eaLnBrk="0">
              <a:lnSpc>
                <a:spcPct val="101000"/>
              </a:lnSpc>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肿瘤</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b="1" kern="0" spc="-20">
                <a:solidFill>
                  <a:srgbClr val="000000">
                    <a:alpha val="100000"/>
                  </a:srgbClr>
                </a:solidFill>
                <a:latin typeface="Arial"/>
                <a:ea typeface="Arial"/>
                <a:cs typeface="Arial"/>
              </a:rPr>
              <a:t>≤4cm</a:t>
            </a:r>
            <a:endParaRPr lang="en-US" altLang="en-US" sz="1100"/>
          </a:p>
        </p:txBody>
      </p:sp>
      <p:sp>
        <p:nvSpPr>
          <p:cNvPr id="816" name="textbox 816"/>
          <p:cNvSpPr/>
          <p:nvPr/>
        </p:nvSpPr>
        <p:spPr>
          <a:xfrm>
            <a:off x="2095540" y="3364796"/>
            <a:ext cx="363220" cy="3695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8000"/>
              </a:lnSpc>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肿瘤</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Arial"/>
                <a:ea typeface="Arial"/>
                <a:cs typeface="Arial"/>
              </a:rPr>
              <a:t>&gt;4cm</a:t>
            </a:r>
            <a:endParaRPr lang="en-US" altLang="en-US" sz="1100"/>
          </a:p>
        </p:txBody>
      </p:sp>
      <p:sp>
        <p:nvSpPr>
          <p:cNvPr id="818" name="textbox 818"/>
          <p:cNvSpPr/>
          <p:nvPr/>
        </p:nvSpPr>
        <p:spPr>
          <a:xfrm>
            <a:off x="345089" y="1185652"/>
            <a:ext cx="621030"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附加检查</a:t>
            </a:r>
            <a:endParaRPr lang="en-US" altLang="en-US" sz="1200"/>
          </a:p>
        </p:txBody>
      </p:sp>
      <p:sp>
        <p:nvSpPr>
          <p:cNvPr id="820" name="textbox 820"/>
          <p:cNvSpPr/>
          <p:nvPr/>
        </p:nvSpPr>
        <p:spPr>
          <a:xfrm>
            <a:off x="8147040" y="6511947"/>
            <a:ext cx="608965" cy="1625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1000"/>
              </a:lnSpc>
            </a:pPr>
            <a:r>
              <a:rPr sz="1100" b="1" kern="0" spc="-20">
                <a:solidFill>
                  <a:srgbClr val="000000">
                    <a:alpha val="100000"/>
                  </a:srgbClr>
                </a:solidFill>
                <a:latin typeface="Arial"/>
                <a:ea typeface="Arial"/>
                <a:cs typeface="Arial"/>
              </a:rPr>
              <a:t>CERV-13</a:t>
            </a:r>
            <a:endParaRPr lang="en-US" altLang="en-US" sz="1100"/>
          </a:p>
        </p:txBody>
      </p:sp>
      <p:pic>
        <p:nvPicPr>
          <p:cNvPr id="94" name="picture 94"/>
          <p:cNvPicPr>
            <a:picLocks noChangeAspect="1"/>
          </p:cNvPicPr>
          <p:nvPr>
            <p:custDataLst>
              <p:tags r:id="rId5"/>
            </p:custDataLst>
          </p:nvPr>
        </p:nvPicPr>
        <p:blipFill>
          <a:blip r:embed="rId4"/>
          <a:stretch>
            <a:fillRect/>
          </a:stretch>
        </p:blipFill>
        <p:spPr>
          <a:xfrm rot="21600000">
            <a:off x="342900" y="120632"/>
            <a:ext cx="666780" cy="692177"/>
          </a:xfrm>
          <a:prstGeom prst="rect">
            <a:avLst/>
          </a:prstGeom>
        </p:spPr>
      </p:pic>
      <p:sp>
        <p:nvSpPr>
          <p:cNvPr id="96" name="textbox 96"/>
          <p:cNvSpPr/>
          <p:nvPr>
            <p:custDataLst>
              <p:tags r:id="rId6"/>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7"/>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9"/>
            </p:custDataLst>
          </p:nvPr>
        </p:nvPicPr>
        <p:blipFill>
          <a:blip r:embed="rId8"/>
          <a:stretch>
            <a:fillRect/>
          </a:stretch>
        </p:blipFill>
        <p:spPr>
          <a:xfrm rot="21600000">
            <a:off x="336590" y="889002"/>
            <a:ext cx="8470820" cy="12687"/>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22" name="picture 822"/>
          <p:cNvPicPr>
            <a:picLocks noChangeAspect="1"/>
          </p:cNvPicPr>
          <p:nvPr/>
        </p:nvPicPr>
        <p:blipFill>
          <a:blip r:embed="rId2"/>
          <a:stretch>
            <a:fillRect/>
          </a:stretch>
        </p:blipFill>
        <p:spPr>
          <a:xfrm rot="21600000">
            <a:off x="273039" y="1860575"/>
            <a:ext cx="8166140" cy="2870141"/>
          </a:xfrm>
          <a:prstGeom prst="rect">
            <a:avLst/>
          </a:prstGeom>
        </p:spPr>
      </p:pic>
      <p:sp>
        <p:nvSpPr>
          <p:cNvPr id="824" name="textbox 824"/>
          <p:cNvSpPr/>
          <p:nvPr/>
        </p:nvSpPr>
        <p:spPr>
          <a:xfrm>
            <a:off x="336509" y="5223337"/>
            <a:ext cx="5026659" cy="859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000" kern="0" spc="60">
                <a:solidFill>
                  <a:srgbClr val="0060C1">
                    <a:alpha val="100000"/>
                  </a:srgbClr>
                </a:solidFill>
                <a:latin typeface="Arial"/>
                <a:ea typeface="Arial"/>
                <a:cs typeface="Arial"/>
              </a:rPr>
              <a:t>c. </a:t>
            </a:r>
            <a:r>
              <a:rPr sz="1000"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见影像学原则</a:t>
            </a:r>
            <a:r>
              <a:rPr sz="1000" u="sng" kern="0" spc="60">
                <a:solidFill>
                  <a:srgbClr val="0060C1">
                    <a:alpha val="100000"/>
                  </a:srgbClr>
                </a:solidFill>
                <a:latin typeface="Arial"/>
                <a:ea typeface="Arial"/>
                <a:cs typeface="Arial"/>
              </a:rPr>
              <a:t>(</a:t>
            </a:r>
            <a:r>
              <a:rPr sz="1000" u="sng" kern="0" spc="0">
                <a:solidFill>
                  <a:srgbClr val="0060C1">
                    <a:alpha val="100000"/>
                  </a:srgbClr>
                </a:solidFill>
                <a:latin typeface="Arial"/>
                <a:ea typeface="Arial"/>
                <a:cs typeface="Arial"/>
              </a:rPr>
              <a:t>CERV</a:t>
            </a:r>
            <a:r>
              <a:rPr sz="1000" u="sng" kern="0" spc="60">
                <a:solidFill>
                  <a:srgbClr val="0060C1">
                    <a:alpha val="100000"/>
                  </a:srgbClr>
                </a:solidFill>
                <a:latin typeface="Arial"/>
                <a:ea typeface="Arial"/>
                <a:cs typeface="Arial"/>
              </a:rPr>
              <a:t>-B)</a:t>
            </a:r>
            <a:r>
              <a:rPr sz="1000" kern="0" spc="60">
                <a:solidFill>
                  <a:srgbClr val="0060C1">
                    <a:alpha val="100000"/>
                  </a:srgbClr>
                </a:solidFill>
                <a:latin typeface="Arial"/>
                <a:ea typeface="Arial"/>
                <a:cs typeface="Arial"/>
              </a:rPr>
              <a:t>  </a:t>
            </a:r>
            <a:r>
              <a:rPr sz="10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a:p>
            <a:pPr marL="12700" algn="l" rtl="0" eaLnBrk="0">
              <a:lnSpc>
                <a:spcPct val="89000"/>
              </a:lnSpc>
              <a:spcBef>
                <a:spcPts val="30"/>
              </a:spcBef>
            </a:pPr>
            <a:r>
              <a:rPr sz="1000" kern="0" spc="18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g.</a:t>
            </a:r>
            <a:r>
              <a:rPr sz="1000" kern="0" spc="-3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u="sng" kern="0" spc="180">
                <a:solidFill>
                  <a:srgbClr val="0060C1">
                    <a:alpha val="100000"/>
                  </a:srgbClr>
                </a:solidFill>
                <a:latin typeface="黑体" panose="02010609060101010101" charset="-122"/>
                <a:ea typeface="黑体" panose="02010609060101010101" charset="-122"/>
                <a:cs typeface="黑体" panose="02010609060101010101" charset="-122"/>
              </a:rPr>
              <a:t>见评估和手术分期原</a:t>
            </a:r>
            <a:r>
              <a:rPr sz="1000" u="sng" kern="0" spc="170">
                <a:solidFill>
                  <a:srgbClr val="0060C1">
                    <a:alpha val="100000"/>
                  </a:srgbClr>
                </a:solidFill>
                <a:latin typeface="黑体" panose="02010609060101010101" charset="-122"/>
                <a:ea typeface="黑体" panose="02010609060101010101" charset="-122"/>
                <a:cs typeface="黑体" panose="02010609060101010101" charset="-122"/>
              </a:rPr>
              <a:t>则(</a:t>
            </a:r>
            <a:r>
              <a:rPr sz="1000" u="sng" kern="0" spc="0">
                <a:solidFill>
                  <a:srgbClr val="0060C1">
                    <a:alpha val="100000"/>
                  </a:srgbClr>
                </a:solidFill>
                <a:latin typeface="黑体" panose="02010609060101010101" charset="-122"/>
                <a:ea typeface="黑体" panose="02010609060101010101" charset="-122"/>
                <a:cs typeface="黑体" panose="02010609060101010101" charset="-122"/>
              </a:rPr>
              <a:t>CERV</a:t>
            </a:r>
            <a:r>
              <a:rPr sz="1000" u="sng" kern="0" spc="170">
                <a:solidFill>
                  <a:srgbClr val="0060C1">
                    <a:alpha val="100000"/>
                  </a:srgbClr>
                </a:solidFill>
                <a:latin typeface="黑体" panose="02010609060101010101" charset="-122"/>
                <a:ea typeface="黑体" panose="02010609060101010101" charset="-122"/>
                <a:cs typeface="黑体" panose="02010609060101010101" charset="-122"/>
              </a:rPr>
              <a:t>-C)</a:t>
            </a:r>
            <a:endParaRPr lang="en-US" altLang="en-US" sz="1000"/>
          </a:p>
          <a:p>
            <a:pPr marL="12700" algn="l" rtl="0" eaLnBrk="0">
              <a:lnSpc>
                <a:spcPct val="125000"/>
              </a:lnSpc>
              <a:spcBef>
                <a:spcPts val="5"/>
              </a:spcBef>
            </a:pPr>
            <a:r>
              <a:rPr sz="1000" kern="0" spc="60">
                <a:solidFill>
                  <a:srgbClr val="0060C1">
                    <a:alpha val="100000"/>
                  </a:srgbClr>
                </a:solidFill>
                <a:latin typeface="Arial"/>
                <a:ea typeface="Arial"/>
                <a:cs typeface="Arial"/>
              </a:rPr>
              <a:t>n.</a:t>
            </a:r>
            <a:r>
              <a:rPr sz="1000" kern="0" spc="110">
                <a:solidFill>
                  <a:srgbClr val="0060C1">
                    <a:alpha val="100000"/>
                  </a:srgbClr>
                </a:solidFill>
                <a:latin typeface="Arial"/>
                <a:ea typeface="Arial"/>
                <a:cs typeface="Arial"/>
              </a:rPr>
              <a:t> </a:t>
            </a:r>
            <a:r>
              <a:rPr sz="1000" u="sng" kern="0" spc="6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见放射治疗原则</a:t>
            </a:r>
            <a:r>
              <a:rPr sz="1000" u="sng" kern="0" spc="50">
                <a:solidFill>
                  <a:srgbClr val="0060C1">
                    <a:alpha val="100000"/>
                  </a:srgbClr>
                </a:solidFill>
                <a:latin typeface="Arial"/>
                <a:ea typeface="Arial"/>
                <a:cs typeface="Arial"/>
              </a:rPr>
              <a:t>(</a:t>
            </a:r>
            <a:r>
              <a:rPr sz="1000" u="sng" kern="0" spc="0">
                <a:solidFill>
                  <a:srgbClr val="0060C1">
                    <a:alpha val="100000"/>
                  </a:srgbClr>
                </a:solidFill>
                <a:latin typeface="Arial"/>
                <a:ea typeface="Arial"/>
                <a:cs typeface="Arial"/>
              </a:rPr>
              <a:t>CERV</a:t>
            </a:r>
            <a:r>
              <a:rPr sz="1000" u="sng" kern="0" spc="50">
                <a:solidFill>
                  <a:srgbClr val="0060C1">
                    <a:alpha val="100000"/>
                  </a:srgbClr>
                </a:solidFill>
                <a:latin typeface="Arial"/>
                <a:ea typeface="Arial"/>
                <a:cs typeface="Arial"/>
              </a:rPr>
              <a:t>-D)</a:t>
            </a:r>
            <a:r>
              <a:rPr sz="1000" kern="0" spc="50">
                <a:solidFill>
                  <a:srgbClr val="0060C1">
                    <a:alpha val="100000"/>
                  </a:srgbClr>
                </a:solidFill>
                <a:latin typeface="Arial"/>
                <a:ea typeface="Arial"/>
                <a:cs typeface="Arial"/>
              </a:rPr>
              <a:t>  </a:t>
            </a:r>
            <a:r>
              <a:rPr sz="10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a:p>
            <a:pPr marL="12700" algn="l" rtl="0" eaLnBrk="0">
              <a:lnSpc>
                <a:spcPct val="100000"/>
              </a:lnSpc>
              <a:spcBef>
                <a:spcPts val="350"/>
              </a:spcBef>
            </a:pPr>
            <a:r>
              <a:rPr sz="1000" kern="0" spc="1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s.</a:t>
            </a:r>
            <a:r>
              <a:rPr sz="1000" kern="0" spc="100">
                <a:solidFill>
                  <a:srgbClr val="0060C1">
                    <a:alpha val="100000"/>
                  </a:srgbClr>
                </a:solidFill>
                <a:latin typeface="黑体" panose="02010609060101010101" charset="-122"/>
                <a:ea typeface="黑体" panose="02010609060101010101" charset="-122"/>
                <a:cs typeface="黑体" panose="02010609060101010101" charset="-122"/>
              </a:rPr>
              <a:t>见宫颈癌的系统治</a:t>
            </a:r>
            <a:r>
              <a:rPr sz="1000" u="sng" kern="0" spc="10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疗(</a:t>
            </a:r>
            <a:r>
              <a:rPr sz="1000" u="sng" kern="0" spc="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a:t>
            </a:r>
            <a:r>
              <a:rPr sz="1000" u="sng" kern="0" spc="9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-F</a:t>
            </a:r>
            <a:r>
              <a:rPr sz="1000" kern="0" spc="90">
                <a:solidFill>
                  <a:srgbClr val="0060C1">
                    <a:alpha val="100000"/>
                  </a:srgbClr>
                </a:solidFill>
                <a:latin typeface="黑体" panose="02010609060101010101" charset="-122"/>
                <a:ea typeface="黑体" panose="02010609060101010101" charset="-122"/>
                <a:cs typeface="黑体" panose="02010609060101010101" charset="-122"/>
              </a:rPr>
              <a:t>)。</a:t>
            </a:r>
            <a:endParaRPr lang="en-US" altLang="en-US" sz="1000"/>
          </a:p>
          <a:p>
            <a:pPr marL="12700" algn="l" rtl="0" eaLnBrk="0">
              <a:lnSpc>
                <a:spcPct val="96000"/>
              </a:lnSpc>
              <a:spcBef>
                <a:spcPts val="110"/>
              </a:spcBef>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ff</a:t>
            </a:r>
            <a:r>
              <a:rPr sz="10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外照射联合同步含铂化疗使用顺铂(如果顺铂不耐受</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，使用卡铂)+依托泊苷。</a:t>
            </a:r>
            <a:endParaRPr lang="en-US" altLang="en-US" sz="1000"/>
          </a:p>
        </p:txBody>
      </p:sp>
      <p:graphicFrame>
        <p:nvGraphicFramePr>
          <p:cNvPr id="828" name="table 828"/>
          <p:cNvGraphicFramePr>
            <a:graphicFrameLocks noGrp="1"/>
          </p:cNvGraphicFramePr>
          <p:nvPr/>
        </p:nvGraphicFramePr>
        <p:xfrm>
          <a:off x="254020" y="6184887"/>
          <a:ext cx="6704965" cy="425450"/>
        </p:xfrm>
        <a:graphic>
          <a:graphicData uri="http://schemas.openxmlformats.org/drawingml/2006/table">
            <a:tbl>
              <a:tblPr/>
              <a:tblGrid>
                <a:gridCol w="6704965"/>
              </a:tblGrid>
              <a:tr h="419100">
                <a:tc>
                  <a:txBody>
                    <a:bodyPr vert="horz" wrap="square"/>
                    <a:lstStyle/>
                    <a:p>
                      <a:pPr algn="l" rtl="0" eaLnBrk="0">
                        <a:lnSpc>
                          <a:spcPct val="120000"/>
                        </a:lnSpc>
                      </a:pPr>
                      <a:endParaRPr lang="en-US" altLang="en-US" sz="400"/>
                    </a:p>
                    <a:p>
                      <a:pPr marL="96520" algn="l" rtl="0" eaLnBrk="0">
                        <a:lnSpc>
                          <a:spcPct val="96000"/>
                        </a:lnSpc>
                      </a:pP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注：除非另有说明，否则所有建议均为</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2</a:t>
                      </a:r>
                      <a:r>
                        <a:rPr sz="1000" b="1" kern="0" spc="-30">
                          <a:solidFill>
                            <a:srgbClr val="000000">
                              <a:alpha val="100000"/>
                            </a:srgbClr>
                          </a:solidFill>
                          <a:latin typeface="Arial"/>
                          <a:ea typeface="Arial"/>
                          <a:cs typeface="Arial"/>
                        </a:rPr>
                        <a:t>A</a:t>
                      </a:r>
                      <a:r>
                        <a:rPr sz="1000" b="1" kern="0" spc="-3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96520" algn="l" rtl="0" eaLnBrk="0">
                        <a:lnSpc>
                          <a:spcPct val="100000"/>
                        </a:lnSpc>
                        <a:spcBef>
                          <a:spcPts val="40"/>
                        </a:spcBef>
                      </a:pP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4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830" name="textbox 830"/>
          <p:cNvSpPr/>
          <p:nvPr/>
        </p:nvSpPr>
        <p:spPr>
          <a:xfrm>
            <a:off x="1581190" y="1919023"/>
            <a:ext cx="1107439" cy="22123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4605" algn="l" rtl="0" eaLnBrk="0">
              <a:lnSpc>
                <a:spcPct val="91000"/>
              </a:lnSpc>
            </a:pPr>
            <a:r>
              <a:rPr sz="1200" b="1" kern="0" spc="-40">
                <a:solidFill>
                  <a:srgbClr val="000000">
                    <a:alpha val="100000"/>
                  </a:srgbClr>
                </a:solidFill>
                <a:latin typeface="黑体" panose="02010609060101010101" charset="-122"/>
                <a:ea typeface="黑体" panose="02010609060101010101" charset="-122"/>
                <a:cs typeface="黑体" panose="02010609060101010101" charset="-122"/>
              </a:rPr>
              <a:t>放化疗</a:t>
            </a:r>
            <a:r>
              <a:rPr sz="1200" b="1" kern="0" spc="-40">
                <a:solidFill>
                  <a:srgbClr val="000000">
                    <a:alpha val="100000"/>
                  </a:srgbClr>
                </a:solidFill>
                <a:latin typeface="Times New Roman" panose="02020603050405020304"/>
                <a:ea typeface="Times New Roman" panose="02020603050405020304"/>
                <a:cs typeface="Times New Roman" panose="02020603050405020304"/>
              </a:rPr>
              <a:t>n,ff</a:t>
            </a:r>
            <a:endParaRPr lang="en-US" altLang="en-US" sz="1200"/>
          </a:p>
          <a:p>
            <a:pPr marL="14605" algn="l" rtl="0" eaLnBrk="0">
              <a:lnSpc>
                <a:spcPct val="96000"/>
              </a:lnSpc>
              <a:spcBef>
                <a:spcPts val="245"/>
              </a:spcBef>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1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a:p>
            <a:pPr marL="14605" algn="l" rtl="0" eaLnBrk="0">
              <a:lnSpc>
                <a:spcPct val="99000"/>
              </a:lnSpc>
              <a:spcBef>
                <a:spcPts val="55"/>
              </a:spcBef>
            </a:pPr>
            <a:r>
              <a:rPr sz="1200" b="1" kern="0" spc="50">
                <a:solidFill>
                  <a:srgbClr val="000000">
                    <a:alpha val="100000"/>
                  </a:srgbClr>
                </a:solidFill>
                <a:latin typeface="黑体" panose="02010609060101010101" charset="-122"/>
                <a:ea typeface="黑体" panose="02010609060101010101" charset="-122"/>
                <a:cs typeface="黑体" panose="02010609060101010101" charset="-122"/>
              </a:rPr>
              <a:t>±辅助化疗(顺</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铂/依托泊苷或</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0">
                <a:solidFill>
                  <a:srgbClr val="000000">
                    <a:alpha val="100000"/>
                  </a:srgbClr>
                </a:solidFill>
                <a:latin typeface="黑体" panose="02010609060101010101" charset="-122"/>
                <a:ea typeface="黑体" panose="02010609060101010101" charset="-122"/>
                <a:cs typeface="黑体" panose="02010609060101010101" charset="-122"/>
              </a:rPr>
              <a:t>卡铂/依托泊苷)</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70">
                <a:solidFill>
                  <a:srgbClr val="000000">
                    <a:alpha val="100000"/>
                  </a:srgbClr>
                </a:solidFill>
                <a:latin typeface="黑体" panose="02010609060101010101" charset="-122"/>
                <a:ea typeface="黑体" panose="02010609060101010101" charset="-122"/>
                <a:cs typeface="黑体" panose="02010609060101010101" charset="-122"/>
              </a:rPr>
              <a:t>8(首选)</a:t>
            </a:r>
            <a:endParaRPr lang="en-US" altLang="en-US" sz="1200"/>
          </a:p>
          <a:p>
            <a:pPr marL="12700" algn="l" rtl="0" eaLnBrk="0">
              <a:lnSpc>
                <a:spcPct val="92000"/>
              </a:lnSpc>
              <a:spcBef>
                <a:spcPts val="13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4605" algn="l" rtl="0" eaLnBrk="0">
              <a:lnSpc>
                <a:spcPct val="99000"/>
              </a:lnSpc>
              <a:spcBef>
                <a:spcPts val="30"/>
              </a:spcBef>
            </a:pPr>
            <a:r>
              <a:rPr sz="1200" b="1" kern="0" spc="70">
                <a:solidFill>
                  <a:srgbClr val="000000">
                    <a:alpha val="100000"/>
                  </a:srgbClr>
                </a:solidFill>
                <a:latin typeface="黑体" panose="02010609060101010101" charset="-122"/>
                <a:ea typeface="黑体" panose="02010609060101010101" charset="-122"/>
                <a:cs typeface="黑体" panose="02010609060101010101" charset="-122"/>
              </a:rPr>
              <a:t>新辅助化疗(顺</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铂/依托泊苷或</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卡铂/依托泊苷)</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序贯行放化疗</a:t>
            </a:r>
            <a:endParaRPr lang="en-US" altLang="en-US" sz="1200"/>
          </a:p>
          <a:p>
            <a:pPr algn="r" rtl="0" eaLnBrk="0">
              <a:lnSpc>
                <a:spcPct val="91000"/>
              </a:lnSpc>
              <a:spcBef>
                <a:spcPts val="10"/>
              </a:spcBef>
            </a:pPr>
            <a:r>
              <a:rPr sz="1200" b="1" kern="0" spc="-70">
                <a:solidFill>
                  <a:srgbClr val="000000">
                    <a:alpha val="100000"/>
                  </a:srgbClr>
                </a:solidFill>
                <a:latin typeface="Times New Roman" panose="02020603050405020304"/>
                <a:ea typeface="Times New Roman" panose="02020603050405020304"/>
                <a:cs typeface="Times New Roman" panose="02020603050405020304"/>
              </a:rPr>
              <a:t>n,</a:t>
            </a:r>
            <a:r>
              <a:rPr sz="1200" b="1" kern="0" spc="-60">
                <a:solidFill>
                  <a:srgbClr val="000000">
                    <a:alpha val="100000"/>
                  </a:srgbClr>
                </a:solidFill>
                <a:latin typeface="Times New Roman" panose="02020603050405020304"/>
                <a:ea typeface="Times New Roman" panose="02020603050405020304"/>
                <a:cs typeface="Times New Roman" panose="02020603050405020304"/>
              </a:rPr>
              <a:t>ff+</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近距离放疗</a:t>
            </a:r>
            <a:r>
              <a:rPr sz="1200" b="1" kern="0" spc="-40">
                <a:solidFill>
                  <a:srgbClr val="000000">
                    <a:alpha val="100000"/>
                  </a:srgbClr>
                </a:solidFill>
                <a:latin typeface="Times New Roman" panose="02020603050405020304"/>
                <a:ea typeface="Times New Roman" panose="02020603050405020304"/>
                <a:cs typeface="Times New Roman" panose="02020603050405020304"/>
              </a:rPr>
              <a:t>n</a:t>
            </a:r>
            <a:endParaRPr lang="en-US" altLang="en-US" sz="1200"/>
          </a:p>
        </p:txBody>
      </p:sp>
      <p:sp>
        <p:nvSpPr>
          <p:cNvPr id="832" name="textbox 832"/>
          <p:cNvSpPr/>
          <p:nvPr/>
        </p:nvSpPr>
        <p:spPr>
          <a:xfrm>
            <a:off x="1583370" y="955939"/>
            <a:ext cx="3515995" cy="5105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algn="r"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宫颈小细胞神经内分泌癌</a:t>
            </a:r>
            <a:endParaRPr lang="en-US" altLang="en-US" sz="1200"/>
          </a:p>
          <a:p>
            <a:pPr algn="l" rtl="0" eaLnBrk="0">
              <a:lnSpc>
                <a:spcPct val="111000"/>
              </a:lnSpc>
            </a:pPr>
            <a:endParaRPr lang="en-US" altLang="en-US" sz="800"/>
          </a:p>
          <a:p>
            <a:pPr marL="12700" algn="l" rtl="0" eaLnBrk="0">
              <a:lnSpc>
                <a:spcPct val="95000"/>
              </a:lnSpc>
              <a:spcBef>
                <a:spcPts val="5"/>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初级治疗</a:t>
            </a:r>
            <a:endParaRPr lang="en-US" altLang="en-US" sz="1200"/>
          </a:p>
        </p:txBody>
      </p:sp>
      <p:sp>
        <p:nvSpPr>
          <p:cNvPr id="838" name="textbox 838"/>
          <p:cNvSpPr/>
          <p:nvPr/>
        </p:nvSpPr>
        <p:spPr>
          <a:xfrm>
            <a:off x="6508709" y="2834969"/>
            <a:ext cx="1311275" cy="902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4605" algn="l" rtl="0" eaLnBrk="0">
              <a:lnSpc>
                <a:spcPct val="95000"/>
              </a:lnSpc>
            </a:pP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系统治疗8</a:t>
            </a:r>
            <a:endParaRPr lang="en-US" altLang="en-US" sz="1200"/>
          </a:p>
          <a:p>
            <a:pPr marL="12700" algn="l" rtl="0" eaLnBrk="0">
              <a:lnSpc>
                <a:spcPct val="95000"/>
              </a:lnSpc>
              <a:spcBef>
                <a:spcPts val="1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200"/>
          </a:p>
          <a:p>
            <a:pPr marL="14605" algn="l" rtl="0" eaLnBrk="0">
              <a:lnSpc>
                <a:spcPct val="97000"/>
              </a:lnSpc>
              <a:spcBef>
                <a:spcPts val="45"/>
              </a:spcBef>
            </a:pP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最佳支持治疗(</a:t>
            </a:r>
            <a:r>
              <a:rPr sz="1200" b="1" kern="0" spc="60">
                <a:solidFill>
                  <a:srgbClr val="0060C1">
                    <a:alpha val="100000"/>
                  </a:srgbClr>
                </a:solidFill>
                <a:latin typeface="黑体" panose="02010609060101010101" charset="-122"/>
                <a:ea typeface="黑体" panose="02010609060101010101" charset="-122"/>
                <a:cs typeface="黑体" panose="02010609060101010101" charset="-122"/>
              </a:rPr>
              <a:t>见</a:t>
            </a:r>
            <a:r>
              <a:rPr sz="12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200" b="1" kern="0" spc="-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NCCN</a:t>
            </a:r>
            <a:r>
              <a:rPr sz="1200" b="1" kern="0" spc="-20">
                <a:solidFill>
                  <a:srgbClr val="0060C1">
                    <a:alpha val="100000"/>
                  </a:srgbClr>
                </a:solidFill>
                <a:latin typeface="黑体" panose="02010609060101010101" charset="-122"/>
                <a:ea typeface="黑体" panose="02010609060101010101" charset="-122"/>
                <a:cs typeface="黑体" panose="02010609060101010101" charset="-122"/>
              </a:rPr>
              <a:t>姑息治疗指南2</a:t>
            </a:r>
            <a:endParaRPr lang="en-US" altLang="en-US" sz="1200"/>
          </a:p>
          <a:p>
            <a:pPr marL="14605" algn="l" rtl="0" eaLnBrk="0">
              <a:lnSpc>
                <a:spcPct val="91000"/>
              </a:lnSpc>
              <a:spcBef>
                <a:spcPts val="10"/>
              </a:spcBef>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或考虑盆腔廓清术</a:t>
            </a:r>
            <a:r>
              <a:rPr sz="1200" b="1" kern="0" spc="-20">
                <a:solidFill>
                  <a:srgbClr val="000000">
                    <a:alpha val="100000"/>
                  </a:srgbClr>
                </a:solidFill>
                <a:latin typeface="Times New Roman" panose="02020603050405020304"/>
                <a:ea typeface="Times New Roman" panose="02020603050405020304"/>
                <a:cs typeface="Times New Roman" panose="02020603050405020304"/>
              </a:rPr>
              <a:t>g</a:t>
            </a:r>
            <a:endParaRPr lang="en-US" altLang="en-US" sz="1200"/>
          </a:p>
        </p:txBody>
      </p:sp>
      <p:sp>
        <p:nvSpPr>
          <p:cNvPr id="844" name="textbox 844"/>
          <p:cNvSpPr/>
          <p:nvPr/>
        </p:nvSpPr>
        <p:spPr>
          <a:xfrm>
            <a:off x="6511434" y="1946642"/>
            <a:ext cx="1851660" cy="243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5000"/>
              </a:lnSpc>
            </a:pPr>
            <a:r>
              <a:rPr sz="1500" b="1" kern="0" spc="-70">
                <a:solidFill>
                  <a:srgbClr val="000000">
                    <a:alpha val="100000"/>
                  </a:srgbClr>
                </a:solidFill>
                <a:latin typeface="黑体" panose="02010609060101010101" charset="-122"/>
                <a:ea typeface="黑体" panose="02010609060101010101" charset="-122"/>
                <a:cs typeface="黑体" panose="02010609060101010101" charset="-122"/>
              </a:rPr>
              <a:t>监测</a:t>
            </a:r>
            <a:r>
              <a:rPr sz="1500" kern="0" spc="-70">
                <a:solidFill>
                  <a:srgbClr val="000000">
                    <a:alpha val="100000"/>
                  </a:srgbClr>
                </a:solidFill>
                <a:latin typeface="黑体" panose="02010609060101010101" charset="-122"/>
                <a:ea typeface="黑体" panose="02010609060101010101" charset="-122"/>
                <a:cs typeface="黑体" panose="02010609060101010101" charset="-122"/>
              </a:rPr>
              <a:t>  </a:t>
            </a:r>
            <a:r>
              <a:rPr sz="1500" b="1" kern="0" spc="-70">
                <a:solidFill>
                  <a:srgbClr val="000000">
                    <a:alpha val="100000"/>
                  </a:srgbClr>
                </a:solidFill>
                <a:latin typeface="黑体" panose="02010609060101010101" charset="-122"/>
                <a:ea typeface="黑体" panose="02010609060101010101" charset="-122"/>
                <a:cs typeface="黑体" panose="02010609060101010101" charset="-122"/>
              </a:rPr>
              <a:t>→</a:t>
            </a:r>
            <a:r>
              <a:rPr sz="1500" kern="0" spc="300">
                <a:solidFill>
                  <a:srgbClr val="000000">
                    <a:alpha val="100000"/>
                  </a:srgbClr>
                </a:solidFill>
                <a:latin typeface="黑体" panose="02010609060101010101" charset="-122"/>
                <a:ea typeface="黑体" panose="02010609060101010101" charset="-122"/>
                <a:cs typeface="黑体" panose="02010609060101010101" charset="-122"/>
              </a:rPr>
              <a:t> </a:t>
            </a:r>
            <a:r>
              <a:rPr sz="1500" b="1" kern="0" spc="-70">
                <a:solidFill>
                  <a:srgbClr val="0060C1">
                    <a:alpha val="100000"/>
                  </a:srgbClr>
                </a:solidFill>
                <a:latin typeface="黑体" panose="02010609060101010101" charset="-122"/>
                <a:ea typeface="黑体" panose="02010609060101010101" charset="-122"/>
                <a:cs typeface="黑体" panose="02010609060101010101" charset="-122"/>
              </a:rPr>
              <a:t>见</a:t>
            </a:r>
            <a:r>
              <a:rPr sz="1500" b="1" kern="0" spc="-7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(CERV-10)</a:t>
            </a:r>
            <a:endParaRPr lang="en-US" altLang="en-US" sz="1500"/>
          </a:p>
        </p:txBody>
      </p:sp>
      <p:sp>
        <p:nvSpPr>
          <p:cNvPr id="846" name="textbox 846"/>
          <p:cNvSpPr/>
          <p:nvPr/>
        </p:nvSpPr>
        <p:spPr>
          <a:xfrm>
            <a:off x="336509" y="2778840"/>
            <a:ext cx="644525" cy="5486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4605" algn="l" rtl="0" eaLnBrk="0">
              <a:lnSpc>
                <a:spcPct val="8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局部晚期</a:t>
            </a:r>
            <a:endParaRPr lang="en-US" altLang="en-US" sz="1200"/>
          </a:p>
          <a:p>
            <a:pPr marL="12700" indent="107950" algn="l" rtl="0" eaLnBrk="0">
              <a:lnSpc>
                <a:spcPct val="109000"/>
              </a:lnSpc>
              <a:spcBef>
                <a:spcPct val="0"/>
              </a:spcBef>
            </a:pPr>
            <a:r>
              <a:rPr sz="1200" b="1" kern="0" spc="-60">
                <a:solidFill>
                  <a:srgbClr val="000000">
                    <a:alpha val="100000"/>
                  </a:srgbClr>
                </a:solidFill>
                <a:latin typeface="Arial"/>
                <a:ea typeface="Arial"/>
                <a:cs typeface="Arial"/>
              </a:rPr>
              <a:t>(IB3</a:t>
            </a:r>
            <a:r>
              <a:rPr sz="1200" b="1" kern="0" spc="-50">
                <a:solidFill>
                  <a:srgbClr val="000000">
                    <a:alpha val="100000"/>
                  </a:srgbClr>
                </a:solidFill>
                <a:latin typeface="Arial"/>
                <a:ea typeface="Arial"/>
                <a:cs typeface="Arial"/>
              </a:rPr>
              <a:t> </a:t>
            </a:r>
            <a:r>
              <a:rPr sz="1200" b="1" kern="0" spc="-60">
                <a:solidFill>
                  <a:srgbClr val="000000">
                    <a:alpha val="100000"/>
                  </a:srgbClr>
                </a:solidFill>
                <a:latin typeface="黑体" panose="02010609060101010101" charset="-122"/>
                <a:ea typeface="黑体" panose="02010609060101010101" charset="-122"/>
                <a:cs typeface="黑体" panose="02010609060101010101" charset="-122"/>
              </a:rPr>
              <a:t>期-</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Arial"/>
                <a:ea typeface="Arial"/>
                <a:cs typeface="Arial"/>
              </a:rPr>
              <a:t>IVA</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期</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sp>
        <p:nvSpPr>
          <p:cNvPr id="848" name="textbox 848"/>
          <p:cNvSpPr/>
          <p:nvPr/>
        </p:nvSpPr>
        <p:spPr>
          <a:xfrm>
            <a:off x="4402739" y="3406447"/>
            <a:ext cx="492125" cy="5683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9000"/>
              </a:lnSpc>
            </a:pPr>
            <a:r>
              <a:rPr sz="1200" b="1" kern="0" spc="10">
                <a:solidFill>
                  <a:srgbClr val="000000">
                    <a:alpha val="100000"/>
                  </a:srgbClr>
                </a:solidFill>
                <a:latin typeface="黑体" panose="02010609060101010101" charset="-122"/>
                <a:ea typeface="黑体" panose="02010609060101010101" charset="-122"/>
                <a:cs typeface="黑体" panose="02010609060101010101" charset="-122"/>
              </a:rPr>
              <a:t>疾病持</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续不退</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b="1" kern="0" spc="-30">
                <a:solidFill>
                  <a:srgbClr val="000000">
                    <a:alpha val="100000"/>
                  </a:srgbClr>
                </a:solidFill>
                <a:latin typeface="黑体" panose="02010609060101010101" charset="-122"/>
                <a:ea typeface="黑体" panose="02010609060101010101" charset="-122"/>
                <a:cs typeface="黑体" panose="02010609060101010101" charset="-122"/>
              </a:rPr>
              <a:t>或复发</a:t>
            </a:r>
            <a:endParaRPr lang="en-US" altLang="en-US" sz="1200"/>
          </a:p>
        </p:txBody>
      </p:sp>
      <p:sp>
        <p:nvSpPr>
          <p:cNvPr id="850" name="textbox 850"/>
          <p:cNvSpPr/>
          <p:nvPr/>
        </p:nvSpPr>
        <p:spPr>
          <a:xfrm>
            <a:off x="5467390" y="4328737"/>
            <a:ext cx="622300" cy="367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102000"/>
              </a:lnSpc>
            </a:pPr>
            <a:r>
              <a:rPr sz="1000" kern="0" spc="170">
                <a:solidFill>
                  <a:srgbClr val="000000">
                    <a:alpha val="100000"/>
                  </a:srgbClr>
                </a:solidFill>
                <a:latin typeface="黑体" panose="02010609060101010101" charset="-122"/>
                <a:ea typeface="黑体" panose="02010609060101010101" charset="-122"/>
                <a:cs typeface="黑体" panose="02010609060101010101" charset="-122"/>
              </a:rPr>
              <a:t>远端转移</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80">
                <a:solidFill>
                  <a:srgbClr val="000000">
                    <a:alpha val="100000"/>
                  </a:srgbClr>
                </a:solidFill>
                <a:latin typeface="黑体" panose="02010609060101010101" charset="-122"/>
                <a:ea typeface="黑体" panose="02010609060101010101" charset="-122"/>
                <a:cs typeface="黑体" panose="02010609060101010101" charset="-122"/>
              </a:rPr>
              <a:t>病变</a:t>
            </a:r>
            <a:endParaRPr lang="en-US" altLang="en-US" sz="1200"/>
          </a:p>
        </p:txBody>
      </p:sp>
      <p:sp>
        <p:nvSpPr>
          <p:cNvPr id="852" name="textbox 852"/>
          <p:cNvSpPr/>
          <p:nvPr/>
        </p:nvSpPr>
        <p:spPr>
          <a:xfrm>
            <a:off x="3219429" y="2875820"/>
            <a:ext cx="597534" cy="375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104000"/>
              </a:lnSpc>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评估治</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疗反应。</a:t>
            </a:r>
            <a:endParaRPr lang="en-US" altLang="en-US" sz="1000"/>
          </a:p>
        </p:txBody>
      </p:sp>
      <p:sp>
        <p:nvSpPr>
          <p:cNvPr id="854" name="textbox 854"/>
          <p:cNvSpPr/>
          <p:nvPr/>
        </p:nvSpPr>
        <p:spPr>
          <a:xfrm>
            <a:off x="6654829" y="4366868"/>
            <a:ext cx="789940" cy="1803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1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见</a:t>
            </a:r>
            <a:r>
              <a:rPr sz="1000" kern="0" spc="10">
                <a:solidFill>
                  <a:srgbClr val="0060C1">
                    <a:alpha val="100000"/>
                  </a:srgbClr>
                </a:solidFill>
                <a:latin typeface="Arial"/>
                <a:ea typeface="Arial"/>
                <a:cs typeface="Arial"/>
              </a:rPr>
              <a:t>(</a:t>
            </a:r>
            <a:r>
              <a:rPr sz="1000" kern="0" spc="0">
                <a:solidFill>
                  <a:srgbClr val="0060C1">
                    <a:alpha val="100000"/>
                  </a:srgbClr>
                </a:solidFill>
                <a:latin typeface="Arial"/>
                <a:ea typeface="Arial"/>
                <a:cs typeface="Arial"/>
              </a:rPr>
              <a:t>CERV</a:t>
            </a:r>
            <a:r>
              <a:rPr sz="1000" kern="0" spc="10">
                <a:solidFill>
                  <a:srgbClr val="0060C1">
                    <a:alpha val="100000"/>
                  </a:srgbClr>
                </a:solidFill>
                <a:latin typeface="Arial"/>
                <a:ea typeface="Arial"/>
                <a:cs typeface="Arial"/>
              </a:rPr>
              <a:t>-12)</a:t>
            </a:r>
            <a:endParaRPr lang="en-US" altLang="en-US" sz="1000"/>
          </a:p>
        </p:txBody>
      </p:sp>
      <p:sp>
        <p:nvSpPr>
          <p:cNvPr id="858" name="textbox 858"/>
          <p:cNvSpPr/>
          <p:nvPr/>
        </p:nvSpPr>
        <p:spPr>
          <a:xfrm>
            <a:off x="5469570" y="3210232"/>
            <a:ext cx="629284"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局灶病变</a:t>
            </a:r>
            <a:endParaRPr lang="en-US" altLang="en-US" sz="1200"/>
          </a:p>
        </p:txBody>
      </p:sp>
      <p:sp>
        <p:nvSpPr>
          <p:cNvPr id="860" name="textbox 860"/>
          <p:cNvSpPr/>
          <p:nvPr/>
        </p:nvSpPr>
        <p:spPr>
          <a:xfrm>
            <a:off x="6510888" y="1260777"/>
            <a:ext cx="628650" cy="200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辅助治疗</a:t>
            </a:r>
            <a:endParaRPr lang="en-US" altLang="en-US" sz="1200"/>
          </a:p>
        </p:txBody>
      </p:sp>
      <p:sp>
        <p:nvSpPr>
          <p:cNvPr id="862" name="textbox 862"/>
          <p:cNvSpPr/>
          <p:nvPr/>
        </p:nvSpPr>
        <p:spPr>
          <a:xfrm>
            <a:off x="4402739" y="1977719"/>
            <a:ext cx="627380"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200" b="1" kern="0" spc="-20">
                <a:solidFill>
                  <a:srgbClr val="000000">
                    <a:alpha val="100000"/>
                  </a:srgbClr>
                </a:solidFill>
                <a:latin typeface="黑体" panose="02010609060101010101" charset="-122"/>
                <a:ea typeface="黑体" panose="02010609060101010101" charset="-122"/>
                <a:cs typeface="黑体" panose="02010609060101010101" charset="-122"/>
              </a:rPr>
              <a:t>治疗有效</a:t>
            </a:r>
            <a:endParaRPr lang="en-US" altLang="en-US" sz="1200"/>
          </a:p>
        </p:txBody>
      </p:sp>
      <p:sp>
        <p:nvSpPr>
          <p:cNvPr id="864" name="textbox 864"/>
          <p:cNvSpPr/>
          <p:nvPr/>
        </p:nvSpPr>
        <p:spPr>
          <a:xfrm>
            <a:off x="8147039" y="6523019"/>
            <a:ext cx="582294" cy="1549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85000"/>
              </a:lnSpc>
            </a:pPr>
            <a:r>
              <a:rPr sz="1000" b="1" kern="0" spc="0">
                <a:solidFill>
                  <a:srgbClr val="000000">
                    <a:alpha val="100000"/>
                  </a:srgbClr>
                </a:solidFill>
                <a:latin typeface="Arial"/>
                <a:ea typeface="Arial"/>
                <a:cs typeface="Arial"/>
              </a:rPr>
              <a:t>CERV</a:t>
            </a:r>
            <a:r>
              <a:rPr sz="1000" b="1" kern="0" spc="40">
                <a:solidFill>
                  <a:srgbClr val="000000">
                    <a:alpha val="100000"/>
                  </a:srgbClr>
                </a:solidFill>
                <a:latin typeface="Arial"/>
                <a:ea typeface="Arial"/>
                <a:cs typeface="Arial"/>
              </a:rPr>
              <a:t>-14</a:t>
            </a:r>
            <a:endParaRPr lang="en-US" altLang="en-US" sz="10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6" name="textbox 866"/>
          <p:cNvSpPr/>
          <p:nvPr/>
        </p:nvSpPr>
        <p:spPr>
          <a:xfrm>
            <a:off x="76179" y="2709733"/>
            <a:ext cx="9074784" cy="3519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717550" algn="l" rtl="0" eaLnBrk="0">
              <a:lnSpc>
                <a:spcPct val="9500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◇间质浸润(浸润深度[单位</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宫颈壁厚度[单位： </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mm])b</a:t>
            </a:r>
            <a:endParaRPr lang="en-US" altLang="en-US" sz="1100"/>
          </a:p>
          <a:p>
            <a:pPr marL="723900" algn="l" rtl="0" eaLnBrk="0">
              <a:lnSpc>
                <a:spcPct val="95000"/>
              </a:lnSpc>
              <a:spcBef>
                <a:spcPts val="4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◇肿瘤扩散宽度(单位：</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100"/>
          </a:p>
          <a:p>
            <a:pPr marL="717550" algn="l" rtl="0" eaLnBrk="0">
              <a:lnSpc>
                <a:spcPct val="87000"/>
              </a:lnSpc>
              <a:spcBef>
                <a:spcPts val="19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◇手术切缘情况</a:t>
            </a:r>
            <a:endParaRPr lang="en-US" altLang="en-US" sz="1100"/>
          </a:p>
          <a:p>
            <a:pPr marL="920750" algn="l" rtl="0" eaLnBrk="0">
              <a:lnSpc>
                <a:spcPct val="91000"/>
              </a:lnSpc>
              <a:spcBef>
                <a:spcPts val="1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-如果切缘阴性，包括最近的切缘和距最近切缘的距离(单位：</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mm)c</a:t>
            </a:r>
            <a:endParaRPr lang="en-US" altLang="en-US" sz="1100"/>
          </a:p>
          <a:p>
            <a:pPr marL="920750" algn="l" rtl="0" eaLnBrk="0">
              <a:lnSpc>
                <a:spcPct val="92000"/>
              </a:lnSpc>
              <a:spcBef>
                <a:spcPts val="35"/>
              </a:spcBef>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-如果切缘阳性，包括阳性切缘的位置。</a:t>
            </a:r>
            <a:endParaRPr lang="en-US" altLang="en-US" sz="1100"/>
          </a:p>
          <a:p>
            <a:pPr marL="711200" algn="l" rtl="0" eaLnBrk="0">
              <a:lnSpc>
                <a:spcPct val="87000"/>
              </a:lnSpc>
              <a:spcBef>
                <a:spcPts val="33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◇脉管间隙是否受累(不会影响</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2018</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版分期2)</a:t>
            </a:r>
            <a:endParaRPr lang="en-US" altLang="en-US" sz="1100"/>
          </a:p>
          <a:p>
            <a:pPr marL="266700" algn="l" rtl="0" eaLnBrk="0">
              <a:lnSpc>
                <a:spcPct val="84000"/>
              </a:lnSpc>
              <a:spcBef>
                <a:spcPts val="1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&gt;其他组织/器官受累(宫旁、阴道断端、</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输卵管、卵巢、腹膜、大网膜、其他)</a:t>
            </a:r>
            <a:endParaRPr lang="en-US" altLang="en-US" sz="1100"/>
          </a:p>
          <a:p>
            <a:pPr marL="266700" algn="l" rtl="0" eaLnBrk="0">
              <a:lnSpc>
                <a:spcPts val="1450"/>
              </a:lnSpc>
            </a:pPr>
            <a:r>
              <a:rPr sz="1100" kern="0" spc="70">
                <a:solidFill>
                  <a:srgbClr val="000000">
                    <a:alpha val="100000"/>
                  </a:srgbClr>
                </a:solidFill>
                <a:latin typeface="黑体" panose="02010609060101010101" charset="-122"/>
                <a:ea typeface="黑体" panose="02010609060101010101" charset="-122"/>
                <a:cs typeface="黑体" panose="02010609060101010101" charset="-122"/>
              </a:rPr>
              <a:t>&gt;淋巴结(已切除标本)</a:t>
            </a:r>
            <a:endParaRPr lang="en-US" altLang="en-US" sz="1100"/>
          </a:p>
          <a:p>
            <a:pPr marL="717550" algn="l" rtl="0" eaLnBrk="0">
              <a:lnSpc>
                <a:spcPct val="87000"/>
              </a:lnSpc>
              <a:spcBef>
                <a:spcPts val="1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◇应对前哨淋巴结</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100" kern="0" spc="1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进行超分期以检测是否有微小转移</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d</a:t>
            </a:r>
            <a:endParaRPr lang="en-US" altLang="en-US" sz="1100"/>
          </a:p>
          <a:p>
            <a:pPr marL="711200" algn="l" rtl="0" eaLnBrk="0">
              <a:lnSpc>
                <a:spcPct val="91000"/>
              </a:lnSpc>
              <a:spcBef>
                <a:spcPts val="10"/>
              </a:spcBef>
            </a:pP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非SLN</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不需要超分期，可按照常规程序进行处理</a:t>
            </a:r>
            <a:endParaRPr lang="en-US" altLang="en-US" sz="1100"/>
          </a:p>
          <a:p>
            <a:pPr marL="711200" algn="l" rtl="0" eaLnBrk="0">
              <a:lnSpc>
                <a:spcPct val="93000"/>
              </a:lnSpc>
              <a:spcBef>
                <a:spcPts val="2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◇包括肿瘤细胞分离、微转移和宏转移的淋巴结数目</a:t>
            </a:r>
            <a:endParaRPr lang="en-US" altLang="en-US" sz="1100"/>
          </a:p>
          <a:p>
            <a:pPr marL="723900" algn="l" rtl="0" eaLnBrk="0">
              <a:lnSpc>
                <a:spcPct val="93000"/>
              </a:lnSpc>
              <a:spcBef>
                <a:spcPts val="1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◇分离的肿瘤细胞分期记为</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pNO(i+)</a:t>
            </a:r>
            <a:endParaRPr lang="en-US" altLang="en-US" sz="1100"/>
          </a:p>
          <a:p>
            <a:pPr marL="266700" algn="l" rtl="0" eaLnBrk="0">
              <a:lnSpc>
                <a:spcPct val="84000"/>
              </a:lnSpc>
              <a:spcBef>
                <a:spcPts val="28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&gt;对复发、进展或转移患者推</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荐行</a:t>
            </a:r>
            <a:r>
              <a:rPr sz="1100" kern="0" spc="0">
                <a:solidFill>
                  <a:srgbClr val="000000">
                    <a:alpha val="100000"/>
                  </a:srgbClr>
                </a:solidFill>
                <a:latin typeface="Times New Roman" panose="02020603050405020304"/>
                <a:ea typeface="Times New Roman" panose="02020603050405020304"/>
                <a:cs typeface="Times New Roman" panose="02020603050405020304"/>
              </a:rPr>
              <a:t>PD</a:t>
            </a:r>
            <a:r>
              <a:rPr sz="1100" kern="0" spc="10">
                <a:solidFill>
                  <a:srgbClr val="000000">
                    <a:alpha val="100000"/>
                  </a:srgbClr>
                </a:solidFill>
                <a:latin typeface="Times New Roman" panose="02020603050405020304"/>
                <a:ea typeface="Times New Roman" panose="02020603050405020304"/>
                <a:cs typeface="Times New Roman" panose="02020603050405020304"/>
              </a:rPr>
              <a:t>-L1</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检测</a:t>
            </a:r>
            <a:endParaRPr lang="en-US" altLang="en-US" sz="1100"/>
          </a:p>
          <a:p>
            <a:pPr marL="260350" algn="l" rtl="0" eaLnBrk="0">
              <a:lnSpc>
                <a:spcPct val="84000"/>
              </a:lnSpc>
              <a:spcBef>
                <a:spcPts val="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&gt;对复发、进展或转移患者推荐行</a:t>
            </a:r>
            <a:r>
              <a:rPr sz="1100" kern="0" spc="-30">
                <a:solidFill>
                  <a:srgbClr val="000000">
                    <a:alpha val="100000"/>
                  </a:srgbClr>
                </a:solidFill>
                <a:latin typeface="Times New Roman" panose="02020603050405020304"/>
                <a:ea typeface="Times New Roman" panose="02020603050405020304"/>
                <a:cs typeface="Times New Roman" panose="02020603050405020304"/>
              </a:rPr>
              <a:t>MMR/MS1</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检测；和/或对宫颈肉瘤患者进行</a:t>
            </a:r>
            <a:r>
              <a:rPr sz="1100" kern="0" spc="-30">
                <a:solidFill>
                  <a:srgbClr val="000000">
                    <a:alpha val="100000"/>
                  </a:srgbClr>
                </a:solidFill>
                <a:latin typeface="Times New Roman" panose="02020603050405020304"/>
                <a:ea typeface="Times New Roman" panose="02020603050405020304"/>
                <a:cs typeface="Times New Roman" panose="02020603050405020304"/>
              </a:rPr>
              <a:t>NTRK</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基因融合检测3,4</a:t>
            </a:r>
            <a:endParaRPr lang="en-US" altLang="en-US" sz="1100"/>
          </a:p>
          <a:p>
            <a:pPr marL="272415" algn="l" rtl="0" eaLnBrk="0">
              <a:lnSpc>
                <a:spcPts val="1445"/>
              </a:lnSpc>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&gt;考虑采用经过验证和/或</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FDA</a:t>
            </a:r>
            <a:r>
              <a:rPr sz="1100" kern="0" spc="-2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批准的方法进行肿瘤突变负荷</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(TMB)</a:t>
            </a:r>
            <a:r>
              <a:rPr sz="1100" kern="0" spc="2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检测5</a:t>
            </a:r>
            <a:endParaRPr lang="en-US" altLang="en-US" sz="1100"/>
          </a:p>
          <a:p>
            <a:pPr marL="12700" algn="l" rtl="0" eaLnBrk="0">
              <a:lnSpc>
                <a:spcPct val="100000"/>
              </a:lnSpc>
              <a:spcBef>
                <a:spcPts val="565"/>
              </a:spcBef>
            </a:pPr>
            <a:r>
              <a:rPr sz="1000" kern="0" spc="0">
                <a:solidFill>
                  <a:srgbClr val="000000">
                    <a:alpha val="100000"/>
                  </a:srgbClr>
                </a:solidFill>
                <a:latin typeface="Arial"/>
                <a:ea typeface="Arial"/>
                <a:cs typeface="Arial"/>
              </a:rPr>
              <a:t>a.</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根据2018年国际宫颈腺癌标准和分类</a:t>
            </a:r>
            <a:r>
              <a:rPr sz="1000" kern="0" spc="0">
                <a:solidFill>
                  <a:srgbClr val="000000">
                    <a:alpha val="100000"/>
                  </a:srgbClr>
                </a:solidFill>
                <a:latin typeface="Arial"/>
                <a:ea typeface="Arial"/>
                <a:cs typeface="Arial"/>
              </a:rPr>
              <a:t>(IECC),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形态学特征(管腔面可见核分裂象和凋亡)可以用于区分人类</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乳头瘤病毒</a:t>
            </a:r>
            <a:r>
              <a:rPr sz="1000" kern="0" spc="-10">
                <a:solidFill>
                  <a:srgbClr val="000000">
                    <a:alpha val="100000"/>
                  </a:srgbClr>
                </a:solidFill>
                <a:latin typeface="Arial"/>
                <a:ea typeface="Arial"/>
                <a:cs typeface="Arial"/>
              </a:rPr>
              <a:t>(HPV)</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相关性宫颈管腺癌和非</a:t>
            </a:r>
            <a:r>
              <a:rPr sz="1000" kern="0" spc="-10">
                <a:solidFill>
                  <a:srgbClr val="000000">
                    <a:alpha val="100000"/>
                  </a:srgbClr>
                </a:solidFill>
                <a:latin typeface="Arial"/>
                <a:ea typeface="Arial"/>
                <a:cs typeface="Arial"/>
              </a:rPr>
              <a:t>HPV</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相关性    </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腺癌。可根据形态学特征对肿瘤进一步分型。</a:t>
            </a:r>
            <a:endParaRPr lang="en-US" altLang="en-US" sz="1100"/>
          </a:p>
          <a:p>
            <a:pPr marL="25400" indent="-12700" algn="l" rtl="0" eaLnBrk="0">
              <a:lnSpc>
                <a:spcPct val="95000"/>
              </a:lnSpc>
              <a:spcBef>
                <a:spcPts val="25"/>
              </a:spcBef>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评估宫颈管腺癌浸润的组织学模式是一个新近提出的概念7,8,9。目前已经描述了三种有临床意义的宫颈腺癌浸润的组织学模式。</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型浸润的肿瘤(腺体</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边界清楚、</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圆形轮廓、无单个细胞、无促纤维增生性间质反应</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、无淋巴管血管侵袭)生存率高，无淋巴结转移或复发?。</a:t>
            </a:r>
            <a:endParaRPr lang="en-US" altLang="en-US" sz="1000"/>
          </a:p>
          <a:p>
            <a:pPr marL="12700" algn="l" rtl="0" eaLnBrk="0">
              <a:lnSpc>
                <a:spcPct val="100000"/>
              </a:lnSpc>
              <a:spcBef>
                <a:spcPts val="5"/>
              </a:spcBef>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这些信息虽然不是必</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需提供，但了解这些信息有助于制定多学科治疗计划。</a:t>
            </a:r>
            <a:endParaRPr lang="en-US" altLang="en-US" sz="1000"/>
          </a:p>
          <a:p>
            <a:pPr marL="12700" algn="l" rtl="0" eaLnBrk="0">
              <a:lnSpc>
                <a:spcPct val="100000"/>
              </a:lnSpc>
              <a:spcBef>
                <a:spcPts val="100"/>
              </a:spcBef>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d.</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超分期通常需要对</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进行连续切片，并对多张经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HE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染色的切片进行复核，针对所有</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组织块行细胞角蛋白免疫组化染色可有可无。目前尚缺乏淋巴结</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超分</a:t>
            </a:r>
            <a:endParaRPr lang="en-US" altLang="en-US" sz="1000"/>
          </a:p>
        </p:txBody>
      </p:sp>
      <p:sp>
        <p:nvSpPr>
          <p:cNvPr id="868" name="textbox 868"/>
          <p:cNvSpPr/>
          <p:nvPr/>
        </p:nvSpPr>
        <p:spPr>
          <a:xfrm>
            <a:off x="317489" y="1027544"/>
            <a:ext cx="3028950" cy="1690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25400" algn="l" rtl="0" eaLnBrk="0">
              <a:lnSpc>
                <a:spcPct val="85000"/>
              </a:lnSpc>
            </a:pP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鳞状细胞癌、腺癌或腺鳞</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癌</a:t>
            </a:r>
            <a:endParaRPr lang="en-US" altLang="en-US" sz="1100"/>
          </a:p>
          <a:p>
            <a:pPr marL="19050" algn="l" rtl="0" eaLnBrk="0">
              <a:lnSpc>
                <a:spcPts val="1470"/>
              </a:lnSpc>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●手术</a:t>
            </a:r>
            <a:endParaRPr lang="en-US" altLang="en-US" sz="1100"/>
          </a:p>
          <a:p>
            <a:pPr marL="19050" algn="l" rtl="0" eaLnBrk="0">
              <a:lnSpc>
                <a:spcPct val="85000"/>
              </a:lnSpc>
              <a:spcBef>
                <a:spcPts val="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  根治性子宫切除术</a:t>
            </a:r>
            <a:endParaRPr lang="en-US" altLang="en-US" sz="1100"/>
          </a:p>
          <a:p>
            <a:pPr marL="19050" algn="l" rtl="0" eaLnBrk="0">
              <a:lnSpc>
                <a:spcPts val="1440"/>
              </a:lnSpc>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●病理学评估：</a:t>
            </a:r>
            <a:endParaRPr lang="en-US" altLang="en-US" sz="1100"/>
          </a:p>
          <a:p>
            <a:pPr marL="12700" algn="l" rtl="0" eaLnBrk="0">
              <a:lnSpc>
                <a:spcPct val="90000"/>
              </a:lnSpc>
              <a:spcBef>
                <a:spcPts val="20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子 宫</a:t>
            </a:r>
            <a:endParaRPr lang="en-US" altLang="en-US" sz="1100"/>
          </a:p>
          <a:p>
            <a:pPr marL="482600" algn="l" rtl="0" eaLnBrk="0">
              <a:lnSpc>
                <a:spcPct val="95000"/>
              </a:lnSpc>
              <a:spcBef>
                <a:spcPts val="5"/>
              </a:spcBef>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◇子宫切除术类型(适用时)</a:t>
            </a:r>
            <a:endParaRPr lang="en-US" altLang="en-US" sz="1100"/>
          </a:p>
          <a:p>
            <a:pPr marL="476250" algn="l" rtl="0" eaLnBrk="0">
              <a:lnSpc>
                <a:spcPct val="96000"/>
              </a:lnSpc>
              <a:spcBef>
                <a:spcPts val="9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◇肿瘤部位</a:t>
            </a:r>
            <a:endParaRPr lang="en-US" altLang="en-US" sz="1100"/>
          </a:p>
          <a:p>
            <a:pPr algn="r" rtl="0" eaLnBrk="0">
              <a:lnSpc>
                <a:spcPct val="92000"/>
              </a:lnSpc>
              <a:spcBef>
                <a:spcPts val="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◇肿瘤大小，包括最大径和其他两个径向</a:t>
            </a:r>
            <a:endParaRPr lang="en-US" altLang="en-US" sz="1100"/>
          </a:p>
          <a:p>
            <a:pPr marL="476250" algn="l" rtl="0" eaLnBrk="0">
              <a:lnSpc>
                <a:spcPct val="95000"/>
              </a:lnSpc>
              <a:spcBef>
                <a:spcPts val="13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◇组织学类型</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endParaRPr lang="en-US" altLang="en-US" sz="1100"/>
          </a:p>
          <a:p>
            <a:pPr marL="476250" algn="l" rtl="0" eaLnBrk="0">
              <a:lnSpc>
                <a:spcPct val="95000"/>
              </a:lnSpc>
              <a:spcBef>
                <a:spcPts val="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◇组织学分级</a:t>
            </a:r>
            <a:endParaRPr lang="en-US" altLang="en-US" sz="1100"/>
          </a:p>
        </p:txBody>
      </p:sp>
      <p:graphicFrame>
        <p:nvGraphicFramePr>
          <p:cNvPr id="870" name="table 870"/>
          <p:cNvGraphicFramePr>
            <a:graphicFrameLocks noGrp="1"/>
          </p:cNvGraphicFramePr>
          <p:nvPr/>
        </p:nvGraphicFramePr>
        <p:xfrm>
          <a:off x="952530" y="6254770"/>
          <a:ext cx="6704965" cy="431165"/>
        </p:xfrm>
        <a:graphic>
          <a:graphicData uri="http://schemas.openxmlformats.org/drawingml/2006/table">
            <a:tbl>
              <a:tblPr/>
              <a:tblGrid>
                <a:gridCol w="6704965"/>
              </a:tblGrid>
              <a:tr h="427990">
                <a:tc>
                  <a:txBody>
                    <a:bodyPr vert="horz" wrap="square"/>
                    <a:lstStyle/>
                    <a:p>
                      <a:pPr algn="l" rtl="0" eaLnBrk="0">
                        <a:lnSpc>
                          <a:spcPct val="111000"/>
                        </a:lnSpc>
                      </a:pPr>
                      <a:endParaRPr lang="en-US" altLang="en-US" sz="400"/>
                    </a:p>
                    <a:p>
                      <a:pPr marL="114300" algn="l" rtl="0" eaLnBrk="0">
                        <a:lnSpc>
                          <a:spcPct val="96000"/>
                        </a:lnSpc>
                        <a:spcBef>
                          <a:spcPct val="0"/>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ts val="1245"/>
                        </a:lnSpc>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认为</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对所有癌症患者最好的处理方法是参与临床研究。尤其鼓励癌症患者参加临床试验。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a:noFill/>
                    </a:lnB>
                  </a:tcPr>
                </a:tc>
              </a:tr>
            </a:tbl>
          </a:graphicData>
        </a:graphic>
      </p:graphicFrame>
      <p:sp>
        <p:nvSpPr>
          <p:cNvPr id="882" name="textbox 882"/>
          <p:cNvSpPr/>
          <p:nvPr/>
        </p:nvSpPr>
        <p:spPr>
          <a:xfrm>
            <a:off x="7950169" y="6511947"/>
            <a:ext cx="836930" cy="360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indent="247650" algn="l" rtl="0" eaLnBrk="0">
              <a:lnSpc>
                <a:spcPct val="100000"/>
              </a:lnSpc>
            </a:pPr>
            <a:r>
              <a:rPr sz="1100" kern="0" spc="-20">
                <a:solidFill>
                  <a:srgbClr val="000000">
                    <a:alpha val="100000"/>
                  </a:srgbClr>
                </a:solidFill>
                <a:latin typeface="Arial"/>
                <a:ea typeface="Arial"/>
                <a:cs typeface="Arial"/>
              </a:rPr>
              <a:t>CERV-A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第1页/共3页</a:t>
            </a:r>
            <a:endParaRPr lang="en-US" altLang="en-US" sz="1100"/>
          </a:p>
        </p:txBody>
      </p:sp>
      <p:sp>
        <p:nvSpPr>
          <p:cNvPr id="884" name="textbox 884"/>
          <p:cNvSpPr/>
          <p:nvPr/>
        </p:nvSpPr>
        <p:spPr>
          <a:xfrm>
            <a:off x="76179" y="6195860"/>
            <a:ext cx="902335" cy="184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45"/>
              </a:lnSpc>
            </a:pPr>
            <a:r>
              <a:rPr sz="1000" kern="0" spc="-70">
                <a:solidFill>
                  <a:srgbClr val="000000">
                    <a:alpha val="100000"/>
                  </a:srgbClr>
                </a:solidFill>
                <a:latin typeface="黑体" panose="02010609060101010101" charset="-122"/>
                <a:ea typeface="黑体" panose="02010609060101010101" charset="-122"/>
                <a:cs typeface="黑体" panose="02010609060101010101" charset="-122"/>
              </a:rPr>
              <a:t>期的标准流程。</a:t>
            </a:r>
            <a:endParaRPr lang="en-US" altLang="en-US" sz="1000"/>
          </a:p>
        </p:txBody>
      </p:sp>
      <p:sp>
        <p:nvSpPr>
          <p:cNvPr id="886" name="textbox 886"/>
          <p:cNvSpPr/>
          <p:nvPr/>
        </p:nvSpPr>
        <p:spPr>
          <a:xfrm>
            <a:off x="4127520" y="982477"/>
            <a:ext cx="841375"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5000"/>
              </a:lnSpc>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病理学原则1</a:t>
            </a:r>
            <a:endParaRPr lang="en-US" altLang="en-US" sz="11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 name="textbox 890"/>
          <p:cNvSpPr/>
          <p:nvPr/>
        </p:nvSpPr>
        <p:spPr>
          <a:xfrm>
            <a:off x="330200" y="982477"/>
            <a:ext cx="8368665" cy="47967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3790315" algn="l" rtl="0" eaLnBrk="0">
              <a:lnSpc>
                <a:spcPct val="95000"/>
              </a:lnSpc>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病理学原则10-13</a:t>
            </a:r>
            <a:endParaRPr lang="en-US" altLang="en-US" sz="1100"/>
          </a:p>
          <a:p>
            <a:pPr marL="25400" algn="l" rtl="0" eaLnBrk="0">
              <a:lnSpc>
                <a:spcPct val="92000"/>
              </a:lnSpc>
              <a:spcBef>
                <a:spcPts val="670"/>
              </a:spcBef>
              <a:tabLst>
                <a:tab pos="1739900"/>
              </a:tabLst>
            </a:pPr>
            <a:r>
              <a:rPr sz="1100" u="sng" kern="0" spc="-40">
                <a:solidFill>
                  <a:srgbClr val="000000">
                    <a:alpha val="100000"/>
                  </a:srgbClr>
                </a:solidFill>
                <a:latin typeface="黑体" panose="02010609060101010101" charset="-122"/>
                <a:ea typeface="黑体" panose="02010609060101010101" charset="-122"/>
                <a:cs typeface="黑体" panose="02010609060101010101" charset="-122"/>
              </a:rPr>
              <a:t>宫颈神经内分泌癌 </a:t>
            </a:r>
            <a:r>
              <a:rPr sz="1100" u="sng" kern="0" spc="-40">
                <a:solidFill>
                  <a:srgbClr val="000000">
                    <a:alpha val="100000"/>
                  </a:srgbClr>
                </a:solidFill>
                <a:latin typeface="Times New Roman" panose="02020603050405020304"/>
                <a:ea typeface="Times New Roman" panose="02020603050405020304"/>
                <a:cs typeface="Times New Roman" panose="02020603050405020304"/>
              </a:rPr>
              <a:t>(NECC)</a:t>
            </a:r>
            <a:r>
              <a:rPr sz="1100" u="sng" kern="0" spc="0">
                <a:solidFill>
                  <a:srgbClr val="000000">
                    <a:alpha val="100000"/>
                  </a:srgbClr>
                </a:solidFill>
                <a:latin typeface="Times New Roman" panose="02020603050405020304"/>
                <a:ea typeface="Times New Roman" panose="02020603050405020304"/>
                <a:cs typeface="Times New Roman" panose="02020603050405020304"/>
              </a:rPr>
              <a:t>	</a:t>
            </a:r>
            <a:endParaRPr lang="en-US" altLang="en-US" sz="1100"/>
          </a:p>
          <a:p>
            <a:pPr marL="25400" algn="l" rtl="0" eaLnBrk="0">
              <a:lnSpc>
                <a:spcPct val="87000"/>
              </a:lnSpc>
              <a:spcBef>
                <a:spcPts val="36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●组织学描述</a:t>
            </a:r>
            <a:endParaRPr lang="en-US" altLang="en-US" sz="1100"/>
          </a:p>
          <a:p>
            <a:pPr marL="253365" indent="-202565" algn="l" rtl="0" eaLnBrk="0">
              <a:lnSpc>
                <a:spcPct val="96000"/>
              </a:lnSpc>
              <a:spcBef>
                <a:spcPts val="15"/>
              </a:spcBef>
            </a:pPr>
            <a:r>
              <a:rPr sz="800" kern="0" spc="20" baseline="7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a:t>
            </a:r>
            <a:r>
              <a:rPr sz="5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尽管非常少见，仅占不到宫颈癌的</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5%,但在女性生殖道中，宫颈是高级别神经内分泌癌(如小细胞和大细胞神经内分泌癌)最常见的发</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生部位。</a:t>
            </a:r>
            <a:endParaRPr lang="en-US" altLang="en-US" sz="1100"/>
          </a:p>
          <a:p>
            <a:pPr marL="50800" algn="l" rtl="0" eaLnBrk="0">
              <a:lnSpc>
                <a:spcPct val="94000"/>
              </a:lnSpc>
              <a:spcBef>
                <a:spcPct val="0"/>
              </a:spcBef>
            </a:pPr>
            <a:r>
              <a:rPr sz="900" kern="0" spc="-20" baseline="-120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a:t>
            </a:r>
            <a:r>
              <a:rPr sz="5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临床上具有高侵袭性、转移快的特点，大多数预后不良。</a:t>
            </a:r>
            <a:endParaRPr lang="en-US" altLang="en-US" sz="1100"/>
          </a:p>
          <a:p>
            <a:pPr marL="240665" algn="l" rtl="0" eaLnBrk="0">
              <a:lnSpc>
                <a:spcPct val="85000"/>
              </a:lnSpc>
              <a:spcBef>
                <a:spcPts val="20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通常与</a:t>
            </a:r>
            <a:r>
              <a:rPr sz="1100" kern="0" spc="-10">
                <a:solidFill>
                  <a:srgbClr val="000000">
                    <a:alpha val="100000"/>
                  </a:srgbClr>
                </a:solidFill>
                <a:latin typeface="Arial"/>
                <a:ea typeface="Arial"/>
                <a:cs typeface="Arial"/>
              </a:rPr>
              <a:t>HPV</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相关，16型和18型最为常见(18型比16型更常见)。</a:t>
            </a:r>
            <a:endParaRPr lang="en-US" altLang="en-US" sz="1100"/>
          </a:p>
          <a:p>
            <a:pPr marL="234950" algn="l" rtl="0" eaLnBrk="0">
              <a:lnSpc>
                <a:spcPts val="1345"/>
              </a:lnSpc>
            </a:pPr>
            <a:r>
              <a:rPr sz="1100" kern="0" spc="-40">
                <a:solidFill>
                  <a:srgbClr val="000000">
                    <a:alpha val="100000"/>
                  </a:srgbClr>
                </a:solidFill>
                <a:latin typeface="黑体" panose="02010609060101010101" charset="-122"/>
                <a:ea typeface="黑体" panose="02010609060101010101" charset="-122"/>
                <a:cs typeface="黑体" panose="02010609060101010101" charset="-122"/>
              </a:rPr>
              <a:t>该类肿瘤在形态学上与肺神经内分泌癌相似。</a:t>
            </a:r>
            <a:endParaRPr lang="en-US" altLang="en-US" sz="1100"/>
          </a:p>
          <a:p>
            <a:pPr marL="254000" algn="l" rtl="0" eaLnBrk="0">
              <a:lnSpc>
                <a:spcPct val="92000"/>
              </a:lnSpc>
              <a:spcBef>
                <a:spcPts val="13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小细胞</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是一种形态学诊断，无论其免疫组化染色结果如何。</a:t>
            </a:r>
            <a:endParaRPr lang="en-US" altLang="en-US" sz="1100"/>
          </a:p>
          <a:p>
            <a:pPr marL="253365" indent="-18415" algn="l" rtl="0" eaLnBrk="0">
              <a:lnSpc>
                <a:spcPct val="99000"/>
              </a:lnSpc>
              <a:spcBef>
                <a:spcPts val="13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主要呈弥漫性生长。其他的生长模式包括岛状(实性细胞巢/细胞岛，周围细胞呈栅栏状，伴有间质退缩改变),也可围绕血管周围或</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呈宽的梁状波浪状生长。可伴有假腺管状和玫瑰形团样结构。</a:t>
            </a:r>
            <a:endParaRPr lang="en-US" altLang="en-US" sz="1100"/>
          </a:p>
          <a:p>
            <a:pPr marL="247015" indent="-196215" algn="l" rtl="0" eaLnBrk="0">
              <a:lnSpc>
                <a:spcPct val="98000"/>
              </a:lnSpc>
              <a:spcBef>
                <a:spcPts val="55"/>
              </a:spcBef>
            </a:pPr>
            <a:r>
              <a:rPr sz="5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细胞学特征包括形态一致的细胞，边界不清，细胞质稀少，细胞核深染，染色质呈细颗粒状。常见大量核分裂现象和</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凋亡碎片。其他 特征包括细胞核成型及核仁不明显。常见坏死。</a:t>
            </a:r>
            <a:endParaRPr lang="en-US" altLang="en-US" sz="1100"/>
          </a:p>
          <a:p>
            <a:pPr marL="38100" algn="l" rtl="0" eaLnBrk="0">
              <a:lnSpc>
                <a:spcPct val="84000"/>
              </a:lnSpc>
              <a:spcBef>
                <a:spcPts val="1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&gt;可伴发宫颈腺性病变(癌前病变或明确恶性)。视情况而定，考虑将其诊</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断为腺癌伴神经内分泌癌。</a:t>
            </a:r>
            <a:endParaRPr lang="en-US" altLang="en-US" sz="1100"/>
          </a:p>
          <a:p>
            <a:pPr marL="38100" algn="l" rtl="0" eaLnBrk="0">
              <a:lnSpc>
                <a:spcPts val="145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  区分小细胞和大细胞</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较为困难或不可能；在这些情况下宜使用“高级别</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CC”</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一词。</a:t>
            </a:r>
            <a:endParaRPr lang="en-US" altLang="en-US" sz="1100"/>
          </a:p>
          <a:p>
            <a:pPr marL="31115" algn="l" rtl="0" eaLnBrk="0">
              <a:lnSpc>
                <a:spcPct val="95000"/>
              </a:lnSpc>
              <a:spcBef>
                <a:spcPts val="14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●免疫组织化学</a:t>
            </a:r>
            <a:endParaRPr lang="en-US" altLang="en-US" sz="1100"/>
          </a:p>
          <a:p>
            <a:pPr marL="31115" algn="l" rtl="0" eaLnBrk="0">
              <a:lnSpc>
                <a:spcPct val="95000"/>
              </a:lnSpc>
              <a:spcBef>
                <a:spcPts val="4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&gt;小细胞</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中嗜铬粒蛋白、</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CD56</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和突</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触素呈不同程度阳性。</a:t>
            </a:r>
            <a:endParaRPr lang="en-US" altLang="en-US" sz="1100"/>
          </a:p>
          <a:p>
            <a:pPr marL="482600" algn="l" rtl="0" eaLnBrk="0">
              <a:lnSpc>
                <a:spcPct val="91000"/>
              </a:lnSpc>
              <a:spcBef>
                <a:spcPts val="10"/>
              </a:spcBef>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◇CD56</a:t>
            </a:r>
            <a:r>
              <a:rPr sz="1100" kern="0" spc="-1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和突触素是最敏感的神经内分泌</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标志物，但</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CD56</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缺乏特异性。</a:t>
            </a:r>
            <a:endParaRPr lang="en-US" altLang="en-US" sz="1100"/>
          </a:p>
          <a:p>
            <a:pPr marL="469900" algn="l" rtl="0" eaLnBrk="0">
              <a:lnSpc>
                <a:spcPct val="92000"/>
              </a:lnSpc>
              <a:spcBef>
                <a:spcPts val="1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◇嗜铬粒蛋白是最特异的神经内分泌标志物，但缺乏敏感性，只有约50%-60%的小细胞</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呈阳性</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。14-15</a:t>
            </a:r>
            <a:endParaRPr lang="en-US" altLang="en-US" sz="1100"/>
          </a:p>
          <a:p>
            <a:pPr marL="469900" algn="l" rtl="0" eaLnBrk="0">
              <a:lnSpc>
                <a:spcPct val="92000"/>
              </a:lnSpc>
              <a:spcBef>
                <a:spcPts val="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◇神经元特异性烯醇化酶</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(NSE)</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和突触素是另外的神经内分泌肿瘤标志物，阳性率分别为80%</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和70%。14-15</a:t>
            </a:r>
            <a:endParaRPr lang="en-US" altLang="en-US" sz="1100"/>
          </a:p>
          <a:p>
            <a:pPr marL="196215" indent="-177800" algn="l" rtl="0" eaLnBrk="0">
              <a:lnSpc>
                <a:spcPct val="99000"/>
              </a:lnSpc>
              <a:spcBef>
                <a:spcPts val="13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&gt;如果肿瘤呈现小细胞</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的典型形态学特</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征，则可在缺乏神经内分泌标志物免疫组化染色阳性的情况下作出诊断(不适用于大细胞</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的诊断)。</a:t>
            </a:r>
            <a:endParaRPr lang="en-US" altLang="en-US" sz="1100"/>
          </a:p>
          <a:p>
            <a:pPr marL="12700" algn="l" rtl="0" eaLnBrk="0">
              <a:lnSpc>
                <a:spcPct val="95000"/>
              </a:lnSpc>
              <a:spcBef>
                <a:spcPts val="4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小</a:t>
            </a:r>
            <a:r>
              <a:rPr sz="1100" kern="0" spc="-2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细</a:t>
            </a:r>
            <a:r>
              <a:rPr sz="1100" kern="0" spc="-2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胞</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对于广谱细胞角蛋白可能仅局灶性阳性(常为点状胞浆染色),甚</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至可能是阴性。</a:t>
            </a:r>
            <a:endParaRPr lang="en-US" altLang="en-US" sz="1100"/>
          </a:p>
          <a:p>
            <a:pPr marL="31115" algn="l" rtl="0" eaLnBrk="0">
              <a:lnSpc>
                <a:spcPct val="92000"/>
              </a:lnSpc>
              <a:spcBef>
                <a:spcPts val="4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&gt;原发性高级别</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中</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TTF1</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阳性的比例较高，部分呈弥漫性免疫反应性，该标志物在与肺转</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移性癌进行鉴别区分中没有价值。</a:t>
            </a:r>
            <a:endParaRPr lang="en-US" altLang="en-US" sz="1100"/>
          </a:p>
          <a:p>
            <a:pPr marL="183515" indent="-145415" algn="l" rtl="0" eaLnBrk="0">
              <a:lnSpc>
                <a:spcPct val="95000"/>
              </a:lnSpc>
              <a:spcBef>
                <a:spcPts val="85"/>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&gt;由于存在高危</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HPV</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1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大多</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数高级别</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呈</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p16</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弥漫阳性。然而，</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p16</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阳性不能用来确定肿瘤来源部位；其他部位的神经内分泌癌可强表</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达</a:t>
            </a:r>
            <a:r>
              <a:rPr sz="1100" kern="0" spc="-40">
                <a:solidFill>
                  <a:srgbClr val="000000">
                    <a:alpha val="100000"/>
                  </a:srgbClr>
                </a:solidFill>
                <a:latin typeface="Arial"/>
                <a:ea typeface="Arial"/>
                <a:cs typeface="Arial"/>
              </a:rPr>
              <a:t>p16,</a:t>
            </a:r>
            <a:r>
              <a:rPr sz="1100" kern="0" spc="22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但其是非</a:t>
            </a:r>
            <a:r>
              <a:rPr sz="1100" kern="0" spc="-40">
                <a:solidFill>
                  <a:srgbClr val="000000">
                    <a:alpha val="100000"/>
                  </a:srgbClr>
                </a:solidFill>
                <a:latin typeface="Arial"/>
                <a:ea typeface="Arial"/>
                <a:cs typeface="Arial"/>
              </a:rPr>
              <a:t>HPV</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相关</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性机制所致。</a:t>
            </a:r>
            <a:endParaRPr lang="en-US" altLang="en-US" sz="1100"/>
          </a:p>
          <a:p>
            <a:pPr marL="25400" algn="l" rtl="0" eaLnBrk="0">
              <a:lnSpc>
                <a:spcPct val="92000"/>
              </a:lnSpc>
              <a:spcBef>
                <a:spcPts val="14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&gt;已在一些高级别</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中发现肽激素，包括促肾上腺皮质激素、血清素、生长抑素、降</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钙素、胰高血糖素和胃泌素等。</a:t>
            </a:r>
            <a:endParaRPr lang="en-US" altLang="en-US" sz="1100"/>
          </a:p>
        </p:txBody>
      </p:sp>
      <p:graphicFrame>
        <p:nvGraphicFramePr>
          <p:cNvPr id="892" name="table 892"/>
          <p:cNvGraphicFramePr>
            <a:graphicFrameLocks noGrp="1"/>
          </p:cNvGraphicFramePr>
          <p:nvPr/>
        </p:nvGraphicFramePr>
        <p:xfrm>
          <a:off x="254020" y="6108694"/>
          <a:ext cx="6704965" cy="425450"/>
        </p:xfrm>
        <a:graphic>
          <a:graphicData uri="http://schemas.openxmlformats.org/drawingml/2006/table">
            <a:tbl>
              <a:tblPr/>
              <a:tblGrid>
                <a:gridCol w="6704965"/>
              </a:tblGrid>
              <a:tr h="419100">
                <a:tc>
                  <a:txBody>
                    <a:bodyPr vert="horz" wrap="square"/>
                    <a:lstStyle/>
                    <a:p>
                      <a:pPr algn="l" rtl="0" eaLnBrk="0">
                        <a:lnSpc>
                          <a:spcPct val="121000"/>
                        </a:lnSpc>
                      </a:pPr>
                      <a:endParaRPr lang="en-US" altLang="en-US" sz="400"/>
                    </a:p>
                    <a:p>
                      <a:pPr marL="107315" algn="l" rtl="0" eaLnBrk="0">
                        <a:lnSpc>
                          <a:spcPct val="96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Arial"/>
                          <a:ea typeface="Arial"/>
                          <a:cs typeface="Arial"/>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ts val="124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904" name="textbox 904"/>
          <p:cNvSpPr/>
          <p:nvPr/>
        </p:nvSpPr>
        <p:spPr>
          <a:xfrm>
            <a:off x="7950169" y="6523019"/>
            <a:ext cx="836930" cy="348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indent="254000" algn="l" rtl="0" eaLnBrk="0">
              <a:lnSpc>
                <a:spcPct val="101000"/>
              </a:lnSpc>
            </a:pPr>
            <a:r>
              <a:rPr sz="1000" kern="0" spc="0">
                <a:solidFill>
                  <a:srgbClr val="000000">
                    <a:alpha val="100000"/>
                  </a:srgbClr>
                </a:solidFill>
                <a:latin typeface="Arial"/>
                <a:ea typeface="Arial"/>
                <a:cs typeface="Arial"/>
              </a:rPr>
              <a:t>CERV</a:t>
            </a:r>
            <a:r>
              <a:rPr sz="1000" kern="0" spc="60">
                <a:solidFill>
                  <a:srgbClr val="000000">
                    <a:alpha val="100000"/>
                  </a:srgbClr>
                </a:solidFill>
                <a:latin typeface="Arial"/>
                <a:ea typeface="Arial"/>
                <a:cs typeface="Arial"/>
              </a:rPr>
              <a:t>-A</a:t>
            </a:r>
            <a:r>
              <a:rPr sz="1000" kern="0" spc="-1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第2页/共3页</a:t>
            </a:r>
            <a:endParaRPr lang="en-US" altLang="en-US" sz="11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8" name="textbox 938"/>
          <p:cNvSpPr/>
          <p:nvPr/>
        </p:nvSpPr>
        <p:spPr>
          <a:xfrm>
            <a:off x="355620" y="981359"/>
            <a:ext cx="8371840" cy="3628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764915" algn="l" rtl="0" eaLnBrk="0">
              <a:lnSpc>
                <a:spcPct val="9500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影像学原则</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a,1-9</a:t>
            </a:r>
            <a:endParaRPr lang="en-US" altLang="en-US" sz="1100"/>
          </a:p>
          <a:p>
            <a:pPr marL="31115" algn="l" rtl="0" eaLnBrk="0">
              <a:lnSpc>
                <a:spcPct val="85000"/>
              </a:lnSpc>
              <a:spcBef>
                <a:spcPts val="80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初始检查</a:t>
            </a:r>
            <a:endParaRPr lang="en-US" altLang="en-US" sz="1100"/>
          </a:p>
          <a:p>
            <a:pPr marL="38100" algn="l" rtl="0" eaLnBrk="0">
              <a:lnSpc>
                <a:spcPts val="1220"/>
              </a:lnSpc>
            </a:pPr>
            <a:r>
              <a:rPr sz="1000" kern="0" spc="-60">
                <a:solidFill>
                  <a:srgbClr val="000000">
                    <a:alpha val="100000"/>
                  </a:srgbClr>
                </a:solidFill>
                <a:latin typeface="黑体" panose="02010609060101010101" charset="-122"/>
                <a:ea typeface="黑体" panose="02010609060101010101" charset="-122"/>
                <a:cs typeface="黑体" panose="02010609060101010101" charset="-122"/>
              </a:rPr>
              <a:t>●</a:t>
            </a:r>
            <a:r>
              <a:rPr sz="1000" kern="0" spc="2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000"/>
          </a:p>
          <a:p>
            <a:pPr marL="38100" algn="l" rtl="0" eaLnBrk="0">
              <a:lnSpc>
                <a:spcPct val="94000"/>
              </a:lnSpc>
              <a:spcBef>
                <a:spcPts val="420"/>
              </a:spcBef>
            </a:pPr>
            <a:r>
              <a:rPr sz="1100" kern="0" spc="100">
                <a:solidFill>
                  <a:srgbClr val="000000">
                    <a:alpha val="100000"/>
                  </a:srgbClr>
                </a:solidFill>
                <a:latin typeface="黑体" panose="02010609060101010101" charset="-122"/>
                <a:ea typeface="黑体" panose="02010609060101010101" charset="-122"/>
                <a:cs typeface="黑体" panose="02010609060101010101" charset="-122"/>
              </a:rPr>
              <a:t>&gt;不保留生育功能</a:t>
            </a:r>
            <a:endParaRPr lang="en-US" altLang="en-US" sz="1100"/>
          </a:p>
          <a:p>
            <a:pPr marL="495300" algn="l" rtl="0" eaLnBrk="0">
              <a:lnSpc>
                <a:spcPct val="94000"/>
              </a:lnSpc>
              <a:spcBef>
                <a:spcPts val="1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◇考虑行盆腔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增强扫描以评估局部病</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灶范围(对于</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3</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期是首选推荐)。</a:t>
            </a:r>
            <a:endParaRPr lang="en-US" altLang="en-US" sz="1100"/>
          </a:p>
          <a:p>
            <a:pPr marL="488315" algn="l" rtl="0" eaLnBrk="0">
              <a:lnSpc>
                <a:spcPct val="91000"/>
              </a:lnSpc>
              <a:spcBef>
                <a:spcPts val="1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分期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3</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期，行颈/胸/腹/</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盆腔/腹股沟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PET/CT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(首选)或胸/腹/盆腔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或</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PET/MRI</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检查。</a:t>
            </a:r>
            <a:endParaRPr lang="en-US" altLang="en-US" sz="1100"/>
          </a:p>
          <a:p>
            <a:pPr marL="666750" indent="-171450" algn="l" rtl="0" eaLnBrk="0">
              <a:lnSpc>
                <a:spcPct val="97000"/>
              </a:lnSpc>
              <a:spcBef>
                <a:spcPts val="13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◇全子宫切除术后意外发现的宫颈癌，考虑行颈/胸/腹/盆腔/腹股沟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PET/CT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或胸/腹/盆腔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以评估转移情况，行盆腔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以评估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盆腔残留病灶。</a:t>
            </a:r>
            <a:endParaRPr lang="en-US" altLang="en-US" sz="1100"/>
          </a:p>
          <a:p>
            <a:pPr marL="495300" algn="l" rtl="0" eaLnBrk="0">
              <a:lnSpc>
                <a:spcPct val="92000"/>
              </a:lnSpc>
              <a:spcBef>
                <a:spcPts val="4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◇对于有转移的疾病，应</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根据症状及临床体征，酌情行其他影像学检查。</a:t>
            </a:r>
            <a:endParaRPr lang="en-US" altLang="en-US" sz="1100"/>
          </a:p>
          <a:p>
            <a:pPr marL="38100" algn="l" rtl="0" eaLnBrk="0">
              <a:lnSpc>
                <a:spcPct val="94000"/>
              </a:lnSpc>
              <a:spcBef>
                <a:spcPts val="195"/>
              </a:spcBef>
            </a:pPr>
            <a:r>
              <a:rPr sz="1100" kern="0" spc="90">
                <a:solidFill>
                  <a:srgbClr val="000000">
                    <a:alpha val="100000"/>
                  </a:srgbClr>
                </a:solidFill>
                <a:latin typeface="黑体" panose="02010609060101010101" charset="-122"/>
                <a:ea typeface="黑体" panose="02010609060101010101" charset="-122"/>
                <a:cs typeface="黑体" panose="02010609060101010101" charset="-122"/>
              </a:rPr>
              <a:t>&gt;保留生育功能</a:t>
            </a:r>
            <a:endParaRPr lang="en-US" altLang="en-US" sz="1100"/>
          </a:p>
          <a:p>
            <a:pPr marL="488315" algn="l" rtl="0" eaLnBrk="0">
              <a:lnSpc>
                <a:spcPct val="91000"/>
              </a:lnSpc>
              <a:spcBef>
                <a:spcPts val="1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◇行盆腔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检查(首选)以评估局部病灶范围以</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及肿瘤与宫颈内口的距离；不适合行</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检查者行经阴道超声检查。</a:t>
            </a:r>
            <a:endParaRPr lang="en-US" altLang="en-US" sz="1100"/>
          </a:p>
          <a:p>
            <a:pPr marL="488315" algn="l" rtl="0" eaLnBrk="0">
              <a:lnSpc>
                <a:spcPct val="92000"/>
              </a:lnSpc>
              <a:spcBef>
                <a:spcPts val="1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分期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3</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期患者，行颈/胸/腹/盆腔/腹股沟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(首选)或胸</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/腹/盆腔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endParaRPr lang="en-US" altLang="en-US" sz="1100"/>
          </a:p>
          <a:p>
            <a:pPr marL="488315" algn="l" rtl="0" eaLnBrk="0">
              <a:lnSpc>
                <a:spcPct val="95000"/>
              </a:lnSpc>
              <a:spcBef>
                <a:spcPts val="13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◇考虑行胸部</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平</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扫和/或增强检查。</a:t>
            </a:r>
            <a:endParaRPr lang="en-US" altLang="en-US" sz="1100"/>
          </a:p>
          <a:p>
            <a:pPr marL="488315" algn="l" rtl="0" eaLnBrk="0">
              <a:lnSpc>
                <a:spcPct val="91000"/>
              </a:lnSpc>
              <a:spcBef>
                <a:spcPts val="1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◇对于有转移的疾病，应根据症状及</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临床体征，酌情行其他影像学检查。</a:t>
            </a:r>
            <a:endParaRPr lang="en-US" altLang="en-US" sz="1100"/>
          </a:p>
          <a:p>
            <a:pPr marL="31115" algn="l" rtl="0" eaLnBrk="0">
              <a:lnSpc>
                <a:spcPct val="97000"/>
              </a:lnSpc>
              <a:spcBef>
                <a:spcPts val="1450"/>
              </a:spcBef>
            </a:pP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Il-IVA</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a:p>
            <a:pPr marL="12700" algn="l" rtl="0" eaLnBrk="0">
              <a:lnSpc>
                <a:spcPct val="95000"/>
              </a:lnSpc>
              <a:spcBef>
                <a:spcPts val="11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a:t>
            </a:r>
            <a:r>
              <a:rPr sz="1100" kern="0" spc="-2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行</a:t>
            </a:r>
            <a:r>
              <a:rPr sz="11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盆</a:t>
            </a:r>
            <a:r>
              <a:rPr sz="1100" kern="0" spc="-2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增强扫描以评</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估局部病灶范围(首选)。</a:t>
            </a:r>
            <a:endParaRPr lang="en-US" altLang="en-US" sz="1100"/>
          </a:p>
          <a:p>
            <a:pPr marL="43815" algn="l" rtl="0" eaLnBrk="0">
              <a:lnSpc>
                <a:spcPct val="85000"/>
              </a:lnSpc>
              <a:spcBef>
                <a:spcPts val="35"/>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&gt;颈/胸/腹/盆腔/腹股沟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(首选)或胸/</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腹/盆腔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检查以评估转移情况。</a:t>
            </a:r>
            <a:endParaRPr lang="en-US" altLang="en-US" sz="1100"/>
          </a:p>
          <a:p>
            <a:pPr marL="31115" algn="l" rtl="0" eaLnBrk="0">
              <a:lnSpc>
                <a:spcPts val="135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&gt;对于有转移的疾病，应根据症状及临床体征，酌情行其他初始的</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影像学检查。</a:t>
            </a:r>
            <a:endParaRPr lang="en-US" altLang="en-US" sz="1100"/>
          </a:p>
          <a:p>
            <a:pPr marL="208915" indent="-170815" algn="l" rtl="0" eaLnBrk="0">
              <a:lnSpc>
                <a:spcPct val="97000"/>
              </a:lnSpc>
              <a:spcBef>
                <a:spcPts val="13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&gt;全子宫切除术后意外发现的宫颈癌，考虑行颈/胸/腹/盆腔/腹股沟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或胸/腹/盆腔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以评估转移情况，行盆腔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增强以评估盆腔</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残留病灶。</a:t>
            </a:r>
            <a:endParaRPr lang="en-US" altLang="en-US" sz="1100"/>
          </a:p>
        </p:txBody>
      </p:sp>
      <p:sp>
        <p:nvSpPr>
          <p:cNvPr id="940" name="textbox 940"/>
          <p:cNvSpPr/>
          <p:nvPr/>
        </p:nvSpPr>
        <p:spPr>
          <a:xfrm>
            <a:off x="342910" y="5726320"/>
            <a:ext cx="6559550" cy="4902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5000"/>
              </a:lnSpc>
            </a:pP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整个指南中提及的</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和</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检查(实施时)均应使用造影剂增强，除非存在禁忌。胸部</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筛查</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不要求造影剂增强。</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这些因素可能包括异常体格检查结果或盆腔、腹部</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或肺部症状。</a:t>
            </a:r>
            <a:endParaRPr lang="en-US" altLang="en-US" sz="1000"/>
          </a:p>
          <a:p>
            <a:pPr marL="18415" algn="l" rtl="0" eaLnBrk="0">
              <a:lnSpc>
                <a:spcPct val="95000"/>
              </a:lnSpc>
              <a:spcBef>
                <a:spcPts val="5"/>
              </a:spcBef>
            </a:pPr>
            <a:r>
              <a:rPr sz="1100"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r>
              <a:rPr sz="1100" kern="0" spc="-80">
                <a:solidFill>
                  <a:srgbClr val="000000">
                    <a:alpha val="100000"/>
                  </a:srgbClr>
                </a:solidFill>
                <a:latin typeface="黑体" panose="02010609060101010101" charset="-122"/>
                <a:ea typeface="黑体" panose="02010609060101010101" charset="-122"/>
                <a:cs typeface="黑体" panose="02010609060101010101" charset="-122"/>
              </a:rPr>
              <a:t>这些因素可能包括异常</a:t>
            </a:r>
            <a:r>
              <a:rPr sz="1100" kern="0" spc="-90">
                <a:solidFill>
                  <a:srgbClr val="000000">
                    <a:alpha val="100000"/>
                  </a:srgbClr>
                </a:solidFill>
                <a:latin typeface="黑体" panose="02010609060101010101" charset="-122"/>
                <a:ea typeface="黑体" panose="02010609060101010101" charset="-122"/>
                <a:cs typeface="黑体" panose="02010609060101010101" charset="-122"/>
              </a:rPr>
              <a:t>体格检查结果、盆腔大肿块(&gt;4</a:t>
            </a:r>
            <a:r>
              <a:rPr sz="11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100" kern="0" spc="1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90">
                <a:solidFill>
                  <a:srgbClr val="000000">
                    <a:alpha val="100000"/>
                  </a:srgbClr>
                </a:solidFill>
                <a:latin typeface="黑体" panose="02010609060101010101" charset="-122"/>
                <a:ea typeface="黑体" panose="02010609060101010101" charset="-122"/>
                <a:cs typeface="黑体" panose="02010609060101010101" charset="-122"/>
              </a:rPr>
              <a:t>诊治延迟及盆腔、腹部或肺部症状。</a:t>
            </a:r>
            <a:endParaRPr lang="en-US" altLang="en-US" sz="1100"/>
          </a:p>
        </p:txBody>
      </p:sp>
      <p:grpSp>
        <p:nvGrpSpPr>
          <p:cNvPr id="10" name="group 10"/>
          <p:cNvGrpSpPr/>
          <p:nvPr/>
        </p:nvGrpSpPr>
        <p:grpSpPr>
          <a:xfrm rot="21600000">
            <a:off x="254020" y="6203952"/>
            <a:ext cx="6711970" cy="425470"/>
            <a:chExt cx="6711970" cy="425470"/>
          </a:xfrm>
        </p:grpSpPr>
        <p:pic>
          <p:nvPicPr>
            <p:cNvPr id="942" name="picture 942"/>
            <p:cNvPicPr>
              <a:picLocks noChangeAspect="1"/>
            </p:cNvPicPr>
            <p:nvPr/>
          </p:nvPicPr>
          <p:blipFill>
            <a:blip r:embed="rId2"/>
            <a:stretch>
              <a:fillRect/>
            </a:stretch>
          </p:blipFill>
          <p:spPr>
            <a:xfrm rot="21600000">
              <a:off x="0" y="0"/>
              <a:ext cx="6711970" cy="425470"/>
            </a:xfrm>
            <a:prstGeom prst="rect">
              <a:avLst/>
            </a:prstGeom>
          </p:spPr>
        </p:pic>
        <p:sp>
          <p:nvSpPr>
            <p:cNvPr id="944" name="textbox 944"/>
            <p:cNvSpPr/>
            <p:nvPr/>
          </p:nvSpPr>
          <p:spPr>
            <a:xfrm>
              <a:off x="-12700" y="-12700"/>
              <a:ext cx="6737984" cy="467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500"/>
            </a:p>
            <a:p>
              <a:pPr marL="132715" algn="l" rtl="0" eaLnBrk="0">
                <a:lnSpc>
                  <a:spcPct val="100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32715" algn="l" rtl="0" eaLnBrk="0">
                <a:lnSpc>
                  <a:spcPts val="124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特别鼓励癌症患者参加临床试验。</a:t>
              </a:r>
              <a:endParaRPr lang="en-US" altLang="en-US" sz="1000"/>
            </a:p>
          </p:txBody>
        </p:sp>
      </p:grpSp>
      <p:sp>
        <p:nvSpPr>
          <p:cNvPr id="956" name="textbox 956"/>
          <p:cNvSpPr/>
          <p:nvPr/>
        </p:nvSpPr>
        <p:spPr>
          <a:xfrm>
            <a:off x="7950169" y="6523019"/>
            <a:ext cx="836930" cy="348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indent="247650" algn="l" rtl="0" eaLnBrk="0">
              <a:lnSpc>
                <a:spcPct val="101000"/>
              </a:lnSpc>
            </a:pPr>
            <a:r>
              <a:rPr sz="1000" kern="0" spc="0">
                <a:solidFill>
                  <a:srgbClr val="000000">
                    <a:alpha val="100000"/>
                  </a:srgbClr>
                </a:solidFill>
                <a:latin typeface="Arial"/>
                <a:ea typeface="Arial"/>
                <a:cs typeface="Arial"/>
              </a:rPr>
              <a:t>CERV</a:t>
            </a:r>
            <a:r>
              <a:rPr sz="1000" kern="0" spc="50">
                <a:solidFill>
                  <a:srgbClr val="000000">
                    <a:alpha val="100000"/>
                  </a:srgbClr>
                </a:solidFill>
                <a:latin typeface="Arial"/>
                <a:ea typeface="Arial"/>
                <a:cs typeface="Arial"/>
              </a:rPr>
              <a:t>-B</a:t>
            </a:r>
            <a:r>
              <a:rPr sz="1000" kern="0" spc="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第1页/共4页</a:t>
            </a:r>
            <a:endParaRPr lang="en-US" altLang="en-US" sz="11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6" name="textbox 966"/>
          <p:cNvSpPr/>
          <p:nvPr/>
        </p:nvSpPr>
        <p:spPr>
          <a:xfrm>
            <a:off x="349219" y="981359"/>
            <a:ext cx="8312784" cy="37947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771265" algn="l" rtl="0" eaLnBrk="0">
              <a:lnSpc>
                <a:spcPct val="9500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影像学原则</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a,1-9</a:t>
            </a:r>
            <a:endParaRPr lang="en-US" altLang="en-US" sz="1100"/>
          </a:p>
          <a:p>
            <a:pPr marL="19050" algn="l" rtl="0" eaLnBrk="0">
              <a:lnSpc>
                <a:spcPct val="85000"/>
              </a:lnSpc>
              <a:spcBef>
                <a:spcPts val="765"/>
              </a:spcBef>
            </a:pPr>
            <a:r>
              <a:rPr sz="1100" u="sng" kern="0" spc="0">
                <a:solidFill>
                  <a:srgbClr val="000000">
                    <a:alpha val="100000"/>
                  </a:srgbClr>
                </a:solidFill>
                <a:latin typeface="黑体" panose="02010609060101010101" charset="-122"/>
                <a:ea typeface="黑体" panose="02010609060101010101" charset="-122"/>
                <a:cs typeface="黑体" panose="02010609060101010101" charset="-122"/>
              </a:rPr>
              <a:t>随访/监测</a:t>
            </a:r>
            <a:endParaRPr lang="en-US" altLang="en-US" sz="1100"/>
          </a:p>
          <a:p>
            <a:pPr marL="19050" algn="l" rtl="0" eaLnBrk="0">
              <a:lnSpc>
                <a:spcPct val="98000"/>
              </a:lnSpc>
              <a:spcBef>
                <a:spcPts val="10"/>
              </a:spcBef>
            </a:pPr>
            <a:r>
              <a:rPr sz="11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|期</a:t>
            </a:r>
            <a:endParaRPr lang="en-US" altLang="en-US" sz="1100"/>
          </a:p>
          <a:p>
            <a:pPr marL="190500" algn="l" rtl="0" eaLnBrk="0">
              <a:lnSpc>
                <a:spcPct val="96000"/>
              </a:lnSpc>
              <a:spcBef>
                <a:spcPts val="23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不保留生育功能</a:t>
            </a:r>
            <a:endParaRPr lang="en-US" altLang="en-US" sz="1100"/>
          </a:p>
          <a:p>
            <a:pPr marL="469265" algn="l" rtl="0" eaLnBrk="0">
              <a:lnSpc>
                <a:spcPct val="92000"/>
              </a:lnSpc>
              <a:spcBef>
                <a:spcPts val="2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◇对于疾病复发/转移，应根据症状及临床体征，酌情行其它影像</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学检查。</a:t>
            </a:r>
            <a:endParaRPr lang="en-US" altLang="en-US" sz="1100"/>
          </a:p>
          <a:p>
            <a:pPr marL="653415" indent="-164465" algn="l" rtl="0" eaLnBrk="0">
              <a:lnSpc>
                <a:spcPct val="99000"/>
              </a:lnSpc>
              <a:spcBef>
                <a:spcPts val="8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3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期患者，或由于高危因素需要行术后行辅助放疗或放化疗的患者，在完成治疗后3-6</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个月需行颈/胸/腹/盆腔/腹</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股沟</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PET/CT</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检查。</a:t>
            </a:r>
            <a:endParaRPr lang="en-US" altLang="en-US" sz="1100"/>
          </a:p>
          <a:p>
            <a:pPr marL="25400" algn="l" rtl="0" eaLnBrk="0">
              <a:lnSpc>
                <a:spcPct val="87000"/>
              </a:lnSpc>
              <a:spcBef>
                <a:spcPts val="195"/>
              </a:spcBef>
            </a:pPr>
            <a:r>
              <a:rPr sz="1100" kern="0" spc="100">
                <a:solidFill>
                  <a:srgbClr val="000000">
                    <a:alpha val="100000"/>
                  </a:srgbClr>
                </a:solidFill>
                <a:latin typeface="黑体" panose="02010609060101010101" charset="-122"/>
                <a:ea typeface="黑体" panose="02010609060101010101" charset="-122"/>
                <a:cs typeface="黑体" panose="02010609060101010101" charset="-122"/>
              </a:rPr>
              <a:t>&gt;保留生育功能</a:t>
            </a:r>
            <a:endParaRPr lang="en-US" altLang="en-US" sz="1100"/>
          </a:p>
          <a:p>
            <a:pPr marL="482600" algn="l" rtl="0" eaLnBrk="0">
              <a:lnSpc>
                <a:spcPct val="91000"/>
              </a:lnSpc>
              <a:spcBef>
                <a:spcPts val="1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◇考虑术后6个月行盆腔</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RI</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增强扫描，此后2-3年每年复查。</a:t>
            </a:r>
            <a:endParaRPr lang="en-US" altLang="en-US" sz="1100"/>
          </a:p>
          <a:p>
            <a:pPr marL="482600" algn="l" rtl="0" eaLnBrk="0">
              <a:lnSpc>
                <a:spcPct val="92000"/>
              </a:lnSpc>
              <a:spcBef>
                <a:spcPts val="1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◇对于疾病复发/转移，应根据症状及临床体征，酌情行其它影像学检查。</a:t>
            </a:r>
            <a:endParaRPr lang="en-US" altLang="en-US" sz="1100"/>
          </a:p>
          <a:p>
            <a:pPr marL="12700" algn="l" rtl="0" eaLnBrk="0">
              <a:lnSpc>
                <a:spcPct val="97000"/>
              </a:lnSpc>
              <a:spcBef>
                <a:spcPts val="1400"/>
              </a:spcBef>
            </a:pP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●Il-IV</a:t>
            </a:r>
            <a:r>
              <a:rPr sz="11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期</a:t>
            </a:r>
            <a:endParaRPr lang="en-US" altLang="en-US" sz="1100"/>
          </a:p>
          <a:p>
            <a:pPr marL="25400" algn="l" rtl="0" eaLnBrk="0">
              <a:lnSpc>
                <a:spcPct val="85000"/>
              </a:lnSpc>
              <a:spcBef>
                <a:spcPts val="10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&gt;在完成治疗后的3-6个月内行颈/胸/腹</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/盆腔/腹股沟</a:t>
            </a:r>
            <a:r>
              <a:rPr sz="1100" kern="0" spc="-10">
                <a:solidFill>
                  <a:srgbClr val="000000">
                    <a:alpha val="100000"/>
                  </a:srgbClr>
                </a:solidFill>
                <a:latin typeface="Arial"/>
                <a:ea typeface="Arial"/>
                <a:cs typeface="Arial"/>
              </a:rPr>
              <a:t>PET/CT</a:t>
            </a:r>
            <a:r>
              <a:rPr sz="1100" kern="0" spc="170">
                <a:solidFill>
                  <a:srgbClr val="000000">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(首选)或胸/腹/盆腔</a:t>
            </a:r>
            <a:r>
              <a:rPr sz="1100" kern="0" spc="-10">
                <a:solidFill>
                  <a:srgbClr val="000000">
                    <a:alpha val="100000"/>
                  </a:srgbClr>
                </a:solidFill>
                <a:latin typeface="Arial"/>
                <a:ea typeface="Arial"/>
                <a:cs typeface="Arial"/>
              </a:rPr>
              <a:t>CT</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增强扫描检查。</a:t>
            </a:r>
            <a:endParaRPr lang="en-US" altLang="en-US" sz="1100"/>
          </a:p>
          <a:p>
            <a:pPr marL="25400" algn="l" rtl="0" eaLnBrk="0">
              <a:lnSpc>
                <a:spcPts val="1445"/>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&gt;在完成治疗后的3-6个月时考虑行</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盆腔</a:t>
            </a:r>
            <a:r>
              <a:rPr sz="1100" kern="0" spc="-20">
                <a:solidFill>
                  <a:srgbClr val="000000">
                    <a:alpha val="100000"/>
                  </a:srgbClr>
                </a:solidFill>
                <a:latin typeface="Arial"/>
                <a:ea typeface="Arial"/>
                <a:cs typeface="Arial"/>
              </a:rPr>
              <a:t>MRI</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增强扫描。</a:t>
            </a:r>
            <a:endParaRPr lang="en-US" altLang="en-US" sz="1100"/>
          </a:p>
          <a:p>
            <a:pPr marL="25400" algn="l" rtl="0" eaLnBrk="0">
              <a:lnSpc>
                <a:spcPct val="92000"/>
              </a:lnSpc>
              <a:spcBef>
                <a:spcPts val="4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&gt;对于疾病复发/转移，应根据症状及临床体征，酌情行其它影像学检查。 </a:t>
            </a:r>
            <a:r>
              <a:rPr sz="1100" kern="0" spc="0">
                <a:solidFill>
                  <a:srgbClr val="000000">
                    <a:alpha val="100000"/>
                  </a:srgbClr>
                </a:solidFill>
                <a:latin typeface="Times New Roman" panose="02020603050405020304"/>
                <a:ea typeface="Times New Roman" panose="02020603050405020304"/>
                <a:cs typeface="Times New Roman" panose="02020603050405020304"/>
              </a:rPr>
              <a:t>e</a:t>
            </a:r>
            <a:endParaRPr lang="en-US" altLang="en-US" sz="1100"/>
          </a:p>
          <a:p>
            <a:pPr marL="25400" algn="l" rtl="0" eaLnBrk="0">
              <a:lnSpc>
                <a:spcPct val="95000"/>
              </a:lnSpc>
              <a:spcBef>
                <a:spcPts val="1490"/>
              </a:spcBef>
            </a:pP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IVB</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期或复发</a:t>
            </a:r>
            <a:endParaRPr lang="en-US" altLang="en-US" sz="1100"/>
          </a:p>
          <a:p>
            <a:pPr marL="25400" algn="l" rtl="0" eaLnBrk="0">
              <a:lnSpc>
                <a:spcPct val="95000"/>
              </a:lnSpc>
              <a:spcBef>
                <a:spcPts val="30"/>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&gt;酌情行影像学检查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(CT,MRI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或</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PET/CT)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以评估疗效或决定进一步治疗。</a:t>
            </a:r>
            <a:endParaRPr lang="en-US" altLang="en-US" sz="1100"/>
          </a:p>
          <a:p>
            <a:pPr marL="19050" algn="l" rtl="0" eaLnBrk="0">
              <a:lnSpc>
                <a:spcPct val="95000"/>
              </a:lnSpc>
              <a:spcBef>
                <a:spcPts val="1360"/>
              </a:spcBef>
            </a:pP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怀疑复发或转移</a:t>
            </a:r>
            <a:endParaRPr lang="en-US" altLang="en-US" sz="1100"/>
          </a:p>
          <a:p>
            <a:pPr marL="31750" algn="l" rtl="0" eaLnBrk="0">
              <a:lnSpc>
                <a:spcPct val="95000"/>
              </a:lnSpc>
              <a:spcBef>
                <a:spcPts val="100"/>
              </a:spcBef>
            </a:pPr>
            <a:r>
              <a:rPr sz="1100" kern="0" spc="-20">
                <a:solidFill>
                  <a:srgbClr val="000000">
                    <a:alpha val="100000"/>
                  </a:srgbClr>
                </a:solidFill>
                <a:latin typeface="黑体" panose="02010609060101010101" charset="-122"/>
                <a:ea typeface="黑体" panose="02010609060101010101" charset="-122"/>
                <a:cs typeface="黑体" panose="02010609060101010101" charset="-122"/>
              </a:rPr>
              <a:t>●颈/胸/腹/盆腔/腹</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股沟</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PET/CT。</a:t>
            </a:r>
            <a:endParaRPr lang="en-US" altLang="en-US" sz="1100"/>
          </a:p>
          <a:p>
            <a:pPr marL="31750" algn="l" rtl="0" eaLnBrk="0">
              <a:lnSpc>
                <a:spcPct val="96000"/>
              </a:lnSpc>
              <a:spcBef>
                <a:spcPts val="4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●考虑行盆腔</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检查。</a:t>
            </a:r>
            <a:endParaRPr lang="en-US" altLang="en-US" sz="1100"/>
          </a:p>
        </p:txBody>
      </p:sp>
      <p:sp>
        <p:nvSpPr>
          <p:cNvPr id="968" name="textbox 968"/>
          <p:cNvSpPr/>
          <p:nvPr/>
        </p:nvSpPr>
        <p:spPr>
          <a:xfrm>
            <a:off x="349219" y="5478307"/>
            <a:ext cx="6122034" cy="6299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9050" indent="-6350" algn="l" rtl="0" eaLnBrk="0">
              <a:lnSpc>
                <a:spcPct val="99000"/>
              </a:lnSpc>
            </a:pP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整个指南中提及的</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MR1</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和</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检查(实施时)均应使用造影剂增强。胸部</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筛查不</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要求造影剂增强。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这些因素可能包括异常体格检查结果或盆腔、腹部</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或肺部症状。</a:t>
            </a:r>
            <a:endParaRPr lang="en-US" altLang="en-US" sz="1000"/>
          </a:p>
          <a:p>
            <a:pPr marL="25400" algn="l" rtl="0" eaLnBrk="0">
              <a:lnSpc>
                <a:spcPct val="82000"/>
              </a:lnSpc>
              <a:spcBef>
                <a:spcPct val="0"/>
              </a:spcBef>
            </a:pPr>
            <a:r>
              <a:rPr sz="11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d.</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危险因素可能包括淋巴结阳性、宫旁组织阳性、切缘阳性或宫颈局部</a:t>
            </a:r>
            <a:r>
              <a:rPr sz="1100" kern="0" spc="-80">
                <a:solidFill>
                  <a:srgbClr val="000000">
                    <a:alpha val="100000"/>
                  </a:srgbClr>
                </a:solidFill>
                <a:latin typeface="黑体" panose="02010609060101010101" charset="-122"/>
                <a:ea typeface="黑体" panose="02010609060101010101" charset="-122"/>
                <a:cs typeface="黑体" panose="02010609060101010101" charset="-122"/>
              </a:rPr>
              <a:t>因素(</a:t>
            </a:r>
            <a:r>
              <a:rPr sz="1100" u="sng" kern="0" spc="-80">
                <a:solidFill>
                  <a:srgbClr val="000000">
                    <a:alpha val="100000"/>
                  </a:srgbClr>
                </a:solidFill>
                <a:latin typeface="黑体" panose="02010609060101010101" charset="-122"/>
                <a:ea typeface="黑体" panose="02010609060101010101" charset="-122"/>
                <a:cs typeface="黑体" panose="02010609060101010101" charset="-122"/>
              </a:rPr>
              <a:t>见</a:t>
            </a:r>
            <a:r>
              <a:rPr sz="1100" u="sng"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Sedlis</a:t>
            </a:r>
            <a:r>
              <a:rPr sz="1100" u="sng" kern="0" spc="-80">
                <a:solidFill>
                  <a:srgbClr val="000000">
                    <a:alpha val="100000"/>
                  </a:srgbClr>
                </a:solidFill>
                <a:latin typeface="黑体" panose="02010609060101010101" charset="-122"/>
                <a:ea typeface="黑体" panose="02010609060101010101" charset="-122"/>
                <a:cs typeface="黑体" panose="02010609060101010101" charset="-122"/>
              </a:rPr>
              <a:t>标准</a:t>
            </a:r>
            <a:r>
              <a:rPr sz="1100" u="sng"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a:t>
            </a:r>
            <a:r>
              <a:rPr sz="1100"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a:t>
            </a:r>
            <a:endParaRPr lang="en-US" altLang="en-US" sz="1100"/>
          </a:p>
          <a:p>
            <a:pPr marL="19050" algn="l" rtl="0" eaLnBrk="0">
              <a:lnSpc>
                <a:spcPct val="97000"/>
              </a:lnSpc>
              <a:spcBef>
                <a:spcPts val="10"/>
              </a:spcBef>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这些因素可能包括异常体格检查结果，如可触及的肿块或肿大淋巴结，以及盆腔、腹部或肺部的新发症状</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graphicFrame>
        <p:nvGraphicFramePr>
          <p:cNvPr id="970" name="table 970"/>
          <p:cNvGraphicFramePr>
            <a:graphicFrameLocks noGrp="1"/>
          </p:cNvGraphicFramePr>
          <p:nvPr/>
        </p:nvGraphicFramePr>
        <p:xfrm>
          <a:off x="254020" y="6223017"/>
          <a:ext cx="6699250" cy="424815"/>
        </p:xfrm>
        <a:graphic>
          <a:graphicData uri="http://schemas.openxmlformats.org/drawingml/2006/table">
            <a:tbl>
              <a:tblPr/>
              <a:tblGrid>
                <a:gridCol w="6699250"/>
              </a:tblGrid>
              <a:tr h="418465">
                <a:tc>
                  <a:txBody>
                    <a:bodyPr vert="horz" wrap="square"/>
                    <a:lstStyle/>
                    <a:p>
                      <a:pPr algn="l" rtl="0" eaLnBrk="0">
                        <a:lnSpc>
                          <a:spcPct val="113000"/>
                        </a:lnSpc>
                      </a:pPr>
                      <a:endParaRPr lang="en-US" altLang="en-US" sz="400"/>
                    </a:p>
                    <a:p>
                      <a:pPr marL="120015" algn="l" rtl="0" eaLnBrk="0">
                        <a:lnSpc>
                          <a:spcPct val="100000"/>
                        </a:lnSpc>
                        <a:spcBef>
                          <a:spcPct val="0"/>
                        </a:spcBef>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注：除非另有说明，所有</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建议均为2</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0015" algn="l" rtl="0" eaLnBrk="0">
                        <a:lnSpc>
                          <a:spcPts val="1245"/>
                        </a:lnSpc>
                        <a:spcBef>
                          <a:spcPts val="4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6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认为对所有癌症患者最好的处理方法是参与临床研究。尤其特别鼓励癌症患者参加临床试验。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982" name="textbox 982"/>
          <p:cNvSpPr/>
          <p:nvPr/>
        </p:nvSpPr>
        <p:spPr>
          <a:xfrm>
            <a:off x="7950169" y="6523019"/>
            <a:ext cx="836930" cy="348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indent="247650" algn="l" rtl="0" eaLnBrk="0">
              <a:lnSpc>
                <a:spcPct val="101000"/>
              </a:lnSpc>
            </a:pPr>
            <a:r>
              <a:rPr sz="1000" kern="0" spc="0">
                <a:solidFill>
                  <a:srgbClr val="000000">
                    <a:alpha val="100000"/>
                  </a:srgbClr>
                </a:solidFill>
                <a:latin typeface="Arial"/>
                <a:ea typeface="Arial"/>
                <a:cs typeface="Arial"/>
              </a:rPr>
              <a:t>CERV</a:t>
            </a:r>
            <a:r>
              <a:rPr sz="1000" kern="0" spc="50">
                <a:solidFill>
                  <a:srgbClr val="000000">
                    <a:alpha val="100000"/>
                  </a:srgbClr>
                </a:solidFill>
                <a:latin typeface="Arial"/>
                <a:ea typeface="Arial"/>
                <a:cs typeface="Arial"/>
              </a:rPr>
              <a:t>-B</a:t>
            </a:r>
            <a:r>
              <a:rPr sz="1000" kern="0" spc="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第2页/共4页</a:t>
            </a:r>
            <a:endParaRPr lang="en-US" altLang="en-US" sz="11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2" name="textbox 992"/>
          <p:cNvSpPr/>
          <p:nvPr/>
        </p:nvSpPr>
        <p:spPr>
          <a:xfrm>
            <a:off x="349219" y="968977"/>
            <a:ext cx="6174740" cy="26295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771265" algn="l" rtl="0" eaLnBrk="0">
              <a:lnSpc>
                <a:spcPct val="95000"/>
              </a:lnSpc>
            </a:pPr>
            <a:r>
              <a:rPr sz="1200" kern="0" spc="-60">
                <a:solidFill>
                  <a:srgbClr val="000000">
                    <a:alpha val="100000"/>
                  </a:srgbClr>
                </a:solidFill>
                <a:latin typeface="黑体" panose="02010609060101010101" charset="-122"/>
                <a:ea typeface="黑体" panose="02010609060101010101" charset="-122"/>
                <a:cs typeface="黑体" panose="02010609060101010101" charset="-122"/>
              </a:rPr>
              <a:t>影像学原则</a:t>
            </a:r>
            <a:r>
              <a:rPr sz="12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a,1-9</a:t>
            </a:r>
            <a:endParaRPr lang="en-US" altLang="en-US" sz="1200"/>
          </a:p>
          <a:p>
            <a:pPr marL="25400" algn="l" rtl="0" eaLnBrk="0">
              <a:lnSpc>
                <a:spcPct val="89000"/>
              </a:lnSpc>
              <a:spcBef>
                <a:spcPts val="805"/>
              </a:spcBef>
            </a:pPr>
            <a:r>
              <a:rPr sz="1000" u="sng" kern="0" spc="110">
                <a:solidFill>
                  <a:srgbClr val="000000">
                    <a:alpha val="100000"/>
                  </a:srgbClr>
                </a:solidFill>
                <a:latin typeface="黑体" panose="02010609060101010101" charset="-122"/>
                <a:ea typeface="黑体" panose="02010609060101010101" charset="-122"/>
                <a:cs typeface="黑体" panose="02010609060101010101" charset="-122"/>
              </a:rPr>
              <a:t>小细胞</a:t>
            </a:r>
            <a:r>
              <a:rPr sz="1000" u="sng"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NECC</a:t>
            </a:r>
            <a:endParaRPr lang="en-US" altLang="en-US" sz="1000"/>
          </a:p>
          <a:p>
            <a:pPr marL="19050" algn="l" rtl="0" eaLnBrk="0">
              <a:lnSpc>
                <a:spcPts val="1295"/>
              </a:lnSpc>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附加检查</a:t>
            </a:r>
            <a:endParaRPr lang="en-US" altLang="en-US" sz="1000"/>
          </a:p>
          <a:p>
            <a:pPr marL="19050" algn="l" rtl="0" eaLnBrk="0">
              <a:lnSpc>
                <a:spcPct val="95000"/>
              </a:lnSpc>
              <a:spcBef>
                <a:spcPts val="125"/>
              </a:spcBef>
            </a:pPr>
            <a:r>
              <a:rPr sz="1000" kern="0" spc="70">
                <a:solidFill>
                  <a:srgbClr val="000000">
                    <a:alpha val="100000"/>
                  </a:srgbClr>
                </a:solidFill>
                <a:latin typeface="黑体" panose="02010609060101010101" charset="-122"/>
                <a:ea typeface="黑体" panose="02010609060101010101" charset="-122"/>
                <a:cs typeface="黑体" panose="02010609060101010101" charset="-122"/>
              </a:rPr>
              <a:t>》颈/胸/腹/盆腔/腹股沟</a:t>
            </a:r>
            <a:r>
              <a:rPr sz="1000" kern="0" spc="0">
                <a:solidFill>
                  <a:srgbClr val="000000">
                    <a:alpha val="100000"/>
                  </a:srgbClr>
                </a:solidFill>
                <a:latin typeface="Arial"/>
                <a:ea typeface="Arial"/>
                <a:cs typeface="Arial"/>
              </a:rPr>
              <a:t>PET</a:t>
            </a:r>
            <a:r>
              <a:rPr sz="1000" kern="0" spc="6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CT</a:t>
            </a:r>
            <a:r>
              <a:rPr sz="1000" kern="0" spc="60">
                <a:solidFill>
                  <a:srgbClr val="000000">
                    <a:alpha val="100000"/>
                  </a:srgbClr>
                </a:solidFill>
                <a:latin typeface="Arial"/>
                <a:ea typeface="Arial"/>
                <a:cs typeface="Arial"/>
              </a:rPr>
              <a:t>+</a:t>
            </a:r>
            <a:r>
              <a:rPr sz="800" kern="0" spc="60">
                <a:solidFill>
                  <a:srgbClr val="000000">
                    <a:alpha val="100000"/>
                  </a:srgbClr>
                </a:solidFill>
                <a:latin typeface="黑体" panose="02010609060101010101" charset="-122"/>
                <a:ea typeface="黑体" panose="02010609060101010101" charset="-122"/>
                <a:cs typeface="黑体" panose="02010609060101010101" charset="-122"/>
              </a:rPr>
              <a:t>脑</a:t>
            </a:r>
            <a:r>
              <a:rPr sz="800" kern="0" spc="-80">
                <a:solidFill>
                  <a:srgbClr val="000000">
                    <a:alpha val="100000"/>
                  </a:srgbClr>
                </a:solidFill>
                <a:latin typeface="黑体" panose="02010609060101010101" charset="-122"/>
                <a:ea typeface="黑体" panose="02010609060101010101" charset="-122"/>
                <a:cs typeface="黑体" panose="02010609060101010101" charset="-122"/>
              </a:rPr>
              <a:t> </a:t>
            </a:r>
            <a:r>
              <a:rPr sz="800" kern="0" spc="0">
                <a:solidFill>
                  <a:srgbClr val="000000">
                    <a:alpha val="100000"/>
                  </a:srgbClr>
                </a:solidFill>
                <a:latin typeface="Arial"/>
                <a:ea typeface="Arial"/>
                <a:cs typeface="Arial"/>
              </a:rPr>
              <a:t>MRI</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(首选)</a:t>
            </a:r>
            <a:endParaRPr lang="en-US" altLang="en-US" sz="1000"/>
          </a:p>
          <a:p>
            <a:pPr marL="19050" algn="l" rtl="0" eaLnBrk="0">
              <a:lnSpc>
                <a:spcPct val="98000"/>
              </a:lnSpc>
              <a:spcBef>
                <a:spcPts val="36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或</a:t>
            </a:r>
            <a:endParaRPr lang="en-US" altLang="en-US" sz="1100"/>
          </a:p>
          <a:p>
            <a:pPr marL="31750" algn="l" rtl="0" eaLnBrk="0">
              <a:lnSpc>
                <a:spcPct val="99000"/>
              </a:lnSpc>
              <a:spcBef>
                <a:spcPts val="10"/>
              </a:spcBef>
            </a:pPr>
            <a:r>
              <a:rPr sz="1000" kern="0" spc="150">
                <a:solidFill>
                  <a:srgbClr val="000000">
                    <a:alpha val="100000"/>
                  </a:srgbClr>
                </a:solidFill>
                <a:latin typeface="黑体" panose="02010609060101010101" charset="-122"/>
                <a:ea typeface="黑体" panose="02010609060101010101" charset="-122"/>
                <a:cs typeface="黑体" panose="02010609060101010101" charset="-122"/>
              </a:rPr>
              <a:t>&gt;胸/腹/盆腔</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0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150">
                <a:solidFill>
                  <a:srgbClr val="000000">
                    <a:alpha val="100000"/>
                  </a:srgbClr>
                </a:solidFill>
                <a:latin typeface="黑体" panose="02010609060101010101" charset="-122"/>
                <a:ea typeface="黑体" panose="02010609060101010101" charset="-122"/>
                <a:cs typeface="黑体" panose="02010609060101010101" charset="-122"/>
              </a:rPr>
              <a:t>脑</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endParaRPr lang="en-US" altLang="en-US" sz="1000"/>
          </a:p>
          <a:p>
            <a:pPr marL="31750" algn="l" rtl="0" eaLnBrk="0">
              <a:lnSpc>
                <a:spcPct val="100000"/>
              </a:lnSpc>
              <a:spcBef>
                <a:spcPts val="1445"/>
              </a:spcBef>
            </a:pP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5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治疗效果评估</a:t>
            </a:r>
            <a:endParaRPr lang="en-US" altLang="en-US" sz="1000"/>
          </a:p>
          <a:p>
            <a:pPr marL="31750" algn="l" rtl="0" eaLnBrk="0">
              <a:lnSpc>
                <a:spcPct val="104000"/>
              </a:lnSpc>
              <a:spcBef>
                <a:spcPts val="65"/>
              </a:spcBef>
            </a:pPr>
            <a:r>
              <a:rPr sz="1000" kern="0" spc="100">
                <a:solidFill>
                  <a:srgbClr val="000000">
                    <a:alpha val="100000"/>
                  </a:srgbClr>
                </a:solidFill>
                <a:latin typeface="黑体" panose="02010609060101010101" charset="-122"/>
                <a:ea typeface="黑体" panose="02010609060101010101" charset="-122"/>
                <a:cs typeface="黑体" panose="02010609060101010101" charset="-122"/>
              </a:rPr>
              <a:t>&gt;如果初级治疗是放化</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疗，行颈/胸/腹/盆腔/腹股沟</a:t>
            </a:r>
            <a:r>
              <a:rPr sz="1000" kern="0" spc="0">
                <a:solidFill>
                  <a:srgbClr val="000000">
                    <a:alpha val="100000"/>
                  </a:srgbClr>
                </a:solidFill>
                <a:latin typeface="Times New Roman" panose="02020603050405020304"/>
                <a:ea typeface="Times New Roman" panose="02020603050405020304"/>
                <a:cs typeface="Times New Roman" panose="02020603050405020304"/>
              </a:rPr>
              <a:t>PET</a:t>
            </a:r>
            <a:r>
              <a:rPr sz="1000" kern="0" spc="90">
                <a:solidFill>
                  <a:srgbClr val="000000">
                    <a:alpha val="100000"/>
                  </a:srgbClr>
                </a:solidFill>
                <a:latin typeface="Times New Roman" panose="02020603050405020304"/>
                <a:ea typeface="Times New Roman" panose="02020603050405020304"/>
                <a:cs typeface="Times New Roman" panose="02020603050405020304"/>
              </a:rPr>
              <a:t>/</a:t>
            </a:r>
            <a:r>
              <a:rPr sz="1000" kern="0" spc="0">
                <a:solidFill>
                  <a:srgbClr val="000000">
                    <a:alpha val="100000"/>
                  </a:srgbClr>
                </a:solidFill>
                <a:latin typeface="Times New Roman" panose="02020603050405020304"/>
                <a:ea typeface="Times New Roman" panose="02020603050405020304"/>
                <a:cs typeface="Times New Roman" panose="02020603050405020304"/>
              </a:rPr>
              <a:t>CT</a:t>
            </a:r>
            <a:r>
              <a:rPr sz="1000" kern="0" spc="90">
                <a:solidFill>
                  <a:srgbClr val="000000">
                    <a:alpha val="100000"/>
                  </a:srgbClr>
                </a:solidFill>
                <a:latin typeface="Times New Roman" panose="02020603050405020304"/>
                <a:ea typeface="Times New Roman" panose="02020603050405020304"/>
                <a:cs typeface="Times New Roman" panose="02020603050405020304"/>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脑</a:t>
            </a:r>
            <a:r>
              <a:rPr sz="1000" kern="0" spc="0">
                <a:solidFill>
                  <a:srgbClr val="000000">
                    <a:alpha val="100000"/>
                  </a:srgbClr>
                </a:solidFill>
                <a:latin typeface="Times New Roman" panose="02020603050405020304"/>
                <a:ea typeface="Times New Roman" panose="02020603050405020304"/>
                <a:cs typeface="Times New Roman" panose="02020603050405020304"/>
              </a:rPr>
              <a:t>MRI</a:t>
            </a:r>
            <a:r>
              <a:rPr sz="1000" kern="0" spc="90">
                <a:solidFill>
                  <a:srgbClr val="000000">
                    <a:alpha val="100000"/>
                  </a:srgbClr>
                </a:solidFill>
                <a:latin typeface="Times New Roman" panose="02020603050405020304"/>
                <a:ea typeface="Times New Roman" panose="02020603050405020304"/>
                <a:cs typeface="Times New Roman" panose="02020603050405020304"/>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(首选)或胸/腹/盆腔</a:t>
            </a:r>
            <a:r>
              <a:rPr sz="1000" kern="0" spc="0">
                <a:solidFill>
                  <a:srgbClr val="000000">
                    <a:alpha val="100000"/>
                  </a:srgbClr>
                </a:solidFill>
                <a:latin typeface="Times New Roman" panose="02020603050405020304"/>
                <a:ea typeface="Times New Roman" panose="02020603050405020304"/>
                <a:cs typeface="Times New Roman" panose="02020603050405020304"/>
              </a:rPr>
              <a:t>CT</a:t>
            </a:r>
            <a:r>
              <a:rPr sz="1000" kern="0" spc="90">
                <a:solidFill>
                  <a:srgbClr val="000000">
                    <a:alpha val="100000"/>
                  </a:srgbClr>
                </a:solidFill>
                <a:latin typeface="Times New Roman" panose="02020603050405020304"/>
                <a:ea typeface="Times New Roman" panose="02020603050405020304"/>
                <a:cs typeface="Times New Roman" panose="02020603050405020304"/>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脑</a:t>
            </a:r>
            <a:r>
              <a:rPr sz="1000" kern="0" spc="0">
                <a:solidFill>
                  <a:srgbClr val="000000">
                    <a:alpha val="100000"/>
                  </a:srgbClr>
                </a:solidFill>
                <a:latin typeface="Times New Roman" panose="02020603050405020304"/>
                <a:ea typeface="Times New Roman" panose="02020603050405020304"/>
                <a:cs typeface="Times New Roman" panose="02020603050405020304"/>
              </a:rPr>
              <a:t>MRI</a:t>
            </a:r>
            <a:r>
              <a:rPr sz="1000" kern="0" spc="90">
                <a:solidFill>
                  <a:srgbClr val="000000">
                    <a:alpha val="100000"/>
                  </a:srgbClr>
                </a:solidFill>
                <a:latin typeface="Times New Roman" panose="02020603050405020304"/>
                <a:ea typeface="Times New Roman" panose="02020603050405020304"/>
                <a:cs typeface="Times New Roman" panose="02020603050405020304"/>
              </a:rPr>
              <a:t> </a:t>
            </a:r>
            <a:r>
              <a:rPr sz="1000" kern="0" spc="120">
                <a:solidFill>
                  <a:srgbClr val="000000">
                    <a:alpha val="100000"/>
                  </a:srgbClr>
                </a:solidFill>
                <a:latin typeface="黑体" panose="02010609060101010101" charset="-122"/>
                <a:ea typeface="黑体" panose="02010609060101010101" charset="-122"/>
                <a:cs typeface="黑体" panose="02010609060101010101" charset="-122"/>
              </a:rPr>
              <a:t>&gt;如果采用新辅助化疗，考虑在放化疗和近距离放疗前再次评估</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以排除转移性疾病</a:t>
            </a:r>
            <a:endParaRPr lang="en-US" altLang="en-US" sz="1000"/>
          </a:p>
          <a:p>
            <a:pPr marL="25400" algn="l" rtl="0" eaLnBrk="0">
              <a:lnSpc>
                <a:spcPts val="1210"/>
              </a:lnSpc>
              <a:spcBef>
                <a:spcPts val="1405"/>
              </a:spcBef>
            </a:pPr>
            <a:r>
              <a:rPr sz="1000" kern="0" spc="80">
                <a:solidFill>
                  <a:srgbClr val="000000">
                    <a:alpha val="100000"/>
                  </a:srgbClr>
                </a:solidFill>
                <a:latin typeface="黑体" panose="02010609060101010101" charset="-122"/>
                <a:ea typeface="黑体" panose="02010609060101010101" charset="-122"/>
                <a:cs typeface="黑体" panose="02010609060101010101" charset="-122"/>
              </a:rPr>
              <a:t>●</a:t>
            </a:r>
            <a:r>
              <a:rPr sz="1000" kern="0" spc="-28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监测</a:t>
            </a:r>
            <a:endParaRPr lang="en-US" altLang="en-US" sz="1000"/>
          </a:p>
          <a:p>
            <a:pPr marL="25400" algn="l" rtl="0" eaLnBrk="0">
              <a:lnSpc>
                <a:spcPct val="100000"/>
              </a:lnSpc>
              <a:spcBef>
                <a:spcPts val="170"/>
              </a:spcBef>
            </a:pPr>
            <a:r>
              <a:rPr sz="1000" kern="0" spc="130">
                <a:solidFill>
                  <a:srgbClr val="000000">
                    <a:alpha val="100000"/>
                  </a:srgbClr>
                </a:solidFill>
                <a:latin typeface="黑体" panose="02010609060101010101" charset="-122"/>
                <a:ea typeface="黑体" panose="02010609060101010101" charset="-122"/>
                <a:cs typeface="黑体" panose="02010609060101010101" charset="-122"/>
              </a:rPr>
              <a:t>&gt;颈/胸/腹/盆腔/腹股沟</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PET</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3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脑</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(首</a:t>
            </a:r>
            <a:r>
              <a:rPr sz="1000" kern="0" spc="120">
                <a:solidFill>
                  <a:srgbClr val="000000">
                    <a:alpha val="100000"/>
                  </a:srgbClr>
                </a:solidFill>
                <a:latin typeface="黑体" panose="02010609060101010101" charset="-122"/>
                <a:ea typeface="黑体" panose="02010609060101010101" charset="-122"/>
                <a:cs typeface="黑体" panose="02010609060101010101" charset="-122"/>
              </a:rPr>
              <a:t>选)</a:t>
            </a:r>
            <a:endParaRPr lang="en-US" altLang="en-US" sz="1000"/>
          </a:p>
          <a:p>
            <a:pPr marL="12700" algn="l" rtl="0" eaLnBrk="0">
              <a:lnSpc>
                <a:spcPct val="78000"/>
              </a:lnSpc>
              <a:spcBef>
                <a:spcPts val="490"/>
              </a:spcBef>
            </a:pP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或</a:t>
            </a:r>
            <a:endParaRPr lang="en-US" altLang="en-US" sz="1100"/>
          </a:p>
          <a:p>
            <a:pPr marL="31750" algn="l" rtl="0" eaLnBrk="0">
              <a:lnSpc>
                <a:spcPct val="94000"/>
              </a:lnSpc>
              <a:spcBef>
                <a:spcPts val="5"/>
              </a:spcBef>
            </a:pPr>
            <a:r>
              <a:rPr sz="1000" kern="0" spc="150">
                <a:solidFill>
                  <a:srgbClr val="000000">
                    <a:alpha val="100000"/>
                  </a:srgbClr>
                </a:solidFill>
                <a:latin typeface="黑体" panose="02010609060101010101" charset="-122"/>
                <a:ea typeface="黑体" panose="02010609060101010101" charset="-122"/>
                <a:cs typeface="黑体" panose="02010609060101010101" charset="-122"/>
              </a:rPr>
              <a:t>&gt;胸/腹/盆腔</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0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3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50">
                <a:solidFill>
                  <a:srgbClr val="000000">
                    <a:alpha val="100000"/>
                  </a:srgbClr>
                </a:solidFill>
                <a:latin typeface="黑体" panose="02010609060101010101" charset="-122"/>
                <a:ea typeface="黑体" panose="02010609060101010101" charset="-122"/>
                <a:cs typeface="黑体" panose="02010609060101010101" charset="-122"/>
              </a:rPr>
              <a:t>脑</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endParaRPr lang="en-US" altLang="en-US" sz="1000"/>
          </a:p>
        </p:txBody>
      </p:sp>
      <p:graphicFrame>
        <p:nvGraphicFramePr>
          <p:cNvPr id="998" name="table 998"/>
          <p:cNvGraphicFramePr>
            <a:graphicFrameLocks noGrp="1"/>
          </p:cNvGraphicFramePr>
          <p:nvPr/>
        </p:nvGraphicFramePr>
        <p:xfrm>
          <a:off x="254020" y="6216639"/>
          <a:ext cx="6699250" cy="444500"/>
        </p:xfrm>
        <a:graphic>
          <a:graphicData uri="http://schemas.openxmlformats.org/drawingml/2006/table">
            <a:tbl>
              <a:tblPr/>
              <a:tblGrid>
                <a:gridCol w="6699250"/>
              </a:tblGrid>
              <a:tr h="441325">
                <a:tc>
                  <a:txBody>
                    <a:bodyPr vert="horz" wrap="square"/>
                    <a:lstStyle/>
                    <a:p>
                      <a:pPr algn="l" rtl="0" eaLnBrk="0">
                        <a:lnSpc>
                          <a:spcPct val="123000"/>
                        </a:lnSpc>
                      </a:pPr>
                      <a:endParaRPr lang="en-US" altLang="en-US" sz="400"/>
                    </a:p>
                    <a:p>
                      <a:pPr marL="120015" algn="l" rtl="0" eaLnBrk="0">
                        <a:lnSpc>
                          <a:spcPct val="96000"/>
                        </a:lnSpc>
                        <a:spcBef>
                          <a:spcPct val="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0015" algn="l" rtl="0" eaLnBrk="0">
                        <a:lnSpc>
                          <a:spcPct val="100000"/>
                        </a:lnSpc>
                        <a:spcBef>
                          <a:spcPts val="4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3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1000" name="textbox 1000"/>
          <p:cNvSpPr/>
          <p:nvPr/>
        </p:nvSpPr>
        <p:spPr>
          <a:xfrm>
            <a:off x="342910" y="5872431"/>
            <a:ext cx="6581775" cy="17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整个指南中提及的</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和</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检查(实施时)均应使</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用造影剂增强，除非存在禁忌。胸部</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筛查不要求造影剂增强。</a:t>
            </a:r>
            <a:endParaRPr lang="en-US" altLang="en-US" sz="1000"/>
          </a:p>
        </p:txBody>
      </p:sp>
      <p:sp>
        <p:nvSpPr>
          <p:cNvPr id="1006" name="textbox 1006"/>
          <p:cNvSpPr/>
          <p:nvPr/>
        </p:nvSpPr>
        <p:spPr>
          <a:xfrm>
            <a:off x="7950168" y="6527782"/>
            <a:ext cx="837564" cy="346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260350" algn="l" rtl="0" eaLnBrk="0">
              <a:lnSpc>
                <a:spcPct val="81000"/>
              </a:lnSpc>
            </a:pPr>
            <a:r>
              <a:rPr sz="1000" kern="0" spc="-20">
                <a:solidFill>
                  <a:srgbClr val="000000">
                    <a:alpha val="100000"/>
                  </a:srgbClr>
                </a:solidFill>
                <a:latin typeface="Arial"/>
                <a:ea typeface="Arial"/>
                <a:cs typeface="Arial"/>
              </a:rPr>
              <a:t>CERV-B</a:t>
            </a:r>
            <a:endParaRPr lang="en-US" altLang="en-US" sz="1000"/>
          </a:p>
          <a:p>
            <a:pPr marL="12700" algn="l" rtl="0" eaLnBrk="0">
              <a:lnSpc>
                <a:spcPct val="96000"/>
              </a:lnSpc>
              <a:spcBef>
                <a:spcPts val="165"/>
              </a:spcBef>
            </a:pPr>
            <a:r>
              <a:rPr sz="1200" kern="0" spc="-30">
                <a:solidFill>
                  <a:srgbClr val="000000">
                    <a:alpha val="100000"/>
                  </a:srgbClr>
                </a:solidFill>
                <a:latin typeface="黑体" panose="02010609060101010101" charset="-122"/>
                <a:ea typeface="黑体" panose="02010609060101010101" charset="-122"/>
                <a:cs typeface="黑体" panose="02010609060101010101" charset="-122"/>
              </a:rPr>
              <a:t>第3页/共4页</a:t>
            </a:r>
            <a:endParaRPr lang="en-US" altLang="en-US" sz="12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8" name="textbox 1028"/>
          <p:cNvSpPr/>
          <p:nvPr/>
        </p:nvSpPr>
        <p:spPr>
          <a:xfrm>
            <a:off x="361929" y="989413"/>
            <a:ext cx="8353425" cy="3284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415665" algn="l" rtl="0" eaLnBrk="0">
              <a:lnSpc>
                <a:spcPct val="96000"/>
              </a:lnSpc>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评估和手术分期原则</a:t>
            </a:r>
            <a:r>
              <a:rPr sz="1100"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endParaRPr lang="en-US" altLang="en-US" sz="1100"/>
          </a:p>
          <a:p>
            <a:pPr marL="12700" algn="l" rtl="0" eaLnBrk="0">
              <a:lnSpc>
                <a:spcPct val="95000"/>
              </a:lnSpc>
              <a:spcBef>
                <a:spcPts val="6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宫颈癌治疗的切除术类型和适宜性</a:t>
            </a:r>
            <a:endParaRPr lang="en-US" altLang="en-US" sz="1100"/>
          </a:p>
          <a:p>
            <a:pPr marL="19050" algn="l" rtl="0" eaLnBrk="0">
              <a:lnSpc>
                <a:spcPct val="95000"/>
              </a:lnSpc>
              <a:spcBef>
                <a:spcPts val="90"/>
              </a:spcBef>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·宫颈癌的治疗按照指南中描述的分期进行分层。</a:t>
            </a:r>
            <a:endParaRPr lang="en-US" altLang="en-US" sz="1100"/>
          </a:p>
          <a:p>
            <a:pPr marL="190500" indent="-12700" algn="l" rtl="0" eaLnBrk="0">
              <a:lnSpc>
                <a:spcPct val="97000"/>
              </a:lnSpc>
              <a:spcBef>
                <a:spcPct val="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微浸润癌被定义为</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期无脉管间隙受累，其发生淋巴转移的几率小于1%,可行保</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守治疗：采用锥切活检，手术切缘阴性者可保  留生育功能；对于保留生育力没有要求或不相关的患者也可行单纯子宫</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切除术。锥切活检的目的要求用手术刀完整切除宫颈及颈管。</a:t>
            </a:r>
            <a:endParaRPr lang="en-US" altLang="en-US" sz="1100"/>
          </a:p>
          <a:p>
            <a:pPr marL="190500" algn="l" rtl="0" eaLnBrk="0">
              <a:lnSpc>
                <a:spcPct val="92000"/>
              </a:lnSpc>
              <a:spcBef>
                <a:spcPts val="85"/>
              </a:spcBef>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这样可为病理医生提供一个完整的、非碎片型的标本，无电切器械对手术切缘的影响，有利</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于评估切缘状态。如果选择环形电切术</a:t>
            </a:r>
            <a:endParaRPr lang="en-US" altLang="en-US" sz="1100"/>
          </a:p>
          <a:p>
            <a:pPr marL="183515" indent="69850" algn="l" rtl="0" eaLnBrk="0">
              <a:lnSpc>
                <a:spcPct val="99000"/>
              </a:lnSpc>
              <a:spcBef>
                <a:spcPts val="65"/>
              </a:spcBef>
            </a:pP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(LEEP)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进行治疗，则应确保标本的完整性，并且小心操作，尽量减少电切器械对手术切缘的影响。锥切活</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检的形状和深度可以根据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肿瘤病灶的大小、类型和位置进行调整。例如，位于宫颈管内可疑的浸润性腺癌或原位</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腺癌，锥切活检应设计成一个可深入宫颈内口</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的狭长锥形，以免遗漏宫颈管内可能存在的浸润性癌组织。冷刀锥切的长度最好至少</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达10</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a:t>
            </a:r>
            <a:r>
              <a:rPr sz="1100" kern="0" spc="2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对于已经生育的患者，可以增加到18-</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20mm¹。</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建议在锥顶上方</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进行宫颈管内取样以评估是否存在残留病灶。锥切活检适用于小肿瘤的分诊和治疗，肿瘤体积小则不太可能会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径直切割到整个肿瘤。对于</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期伴脉管间隙</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受累的患者，锥切术(切缘阴性)并盆腔</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显影/淋巴结切除术是一个合理的策略。</a:t>
            </a:r>
            <a:endParaRPr lang="en-US" altLang="en-US" sz="1100"/>
          </a:p>
          <a:p>
            <a:pPr marL="170815" algn="l" rtl="0" eaLnBrk="0">
              <a:lnSpc>
                <a:spcPct val="92000"/>
              </a:lnSpc>
              <a:spcBef>
                <a:spcPts val="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不要求保留生育功能时，根治性子宫切除术+双侧盆腔淋巴结切除术(无论是否行</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显影)是</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FIGOIA</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期和选择性</a:t>
            </a:r>
            <a:endParaRPr lang="en-US" altLang="en-US" sz="1100"/>
          </a:p>
          <a:p>
            <a:pPr marL="190500" indent="5715" algn="l" rtl="0" eaLnBrk="0">
              <a:lnSpc>
                <a:spcPct val="98000"/>
              </a:lnSpc>
              <a:spcBef>
                <a:spcPts val="120"/>
              </a:spcBef>
            </a:pP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IB3-IIA1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病变的首选治疗方法。与单纯子宫切除术相比，根治性子宫切除术切</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除的切缘范围更广，包括切除部分主韧带和宫骶韧带以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及阴道上部1-2厘米；此外，还要切除盆腔淋巴结，有时还包括切</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除主动脉旁淋巴结。</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Querleu</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和</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Morrow</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分类系统?是一种现代化的手术</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分类系统，它在三维平面上描述了切除范围和神经保护的情况3。最常用的子宫切除术的手术步骤详情如表1所示</a:t>
            </a:r>
            <a:r>
              <a:rPr sz="1100" u="sng"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(见</a:t>
            </a:r>
            <a:r>
              <a:rPr sz="1100" u="sng"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CERV-C </a:t>
            </a:r>
            <a:r>
              <a:rPr sz="1100" u="sng" kern="0" spc="-10">
                <a:solidFill>
                  <a:srgbClr val="000000">
                    <a:alpha val="100000"/>
                  </a:srgbClr>
                </a:solidFill>
                <a:latin typeface="黑体" panose="02010609060101010101" charset="-122"/>
                <a:ea typeface="黑体" panose="02010609060101010101" charset="-122"/>
                <a:cs typeface="黑体" panose="02010609060101010101" charset="-122"/>
              </a:rPr>
              <a:t>第5页[共7</a:t>
            </a:r>
            <a:endParaRPr lang="en-US" altLang="en-US" sz="1100"/>
          </a:p>
          <a:p>
            <a:pPr marL="184150" algn="l" rtl="0" eaLnBrk="0">
              <a:lnSpc>
                <a:spcPct val="100000"/>
              </a:lnSpc>
              <a:spcBef>
                <a:spcPts val="185"/>
              </a:spcBef>
            </a:pPr>
            <a:r>
              <a:rPr sz="1000" kern="0" spc="-60">
                <a:solidFill>
                  <a:srgbClr val="162BE5">
                    <a:alpha val="100000"/>
                  </a:srgbClr>
                </a:solidFill>
                <a:latin typeface="黑体" panose="02010609060101010101" charset="-122"/>
                <a:ea typeface="黑体" panose="02010609060101010101" charset="-122"/>
                <a:cs typeface="黑体" panose="02010609060101010101" charset="-122"/>
              </a:rPr>
              <a:t>页])。</a:t>
            </a:r>
            <a:endParaRPr lang="en-US" altLang="en-US" sz="1000"/>
          </a:p>
          <a:p>
            <a:pPr marL="189865" indent="-19050" algn="l" rtl="0" eaLnBrk="0">
              <a:lnSpc>
                <a:spcPct val="100000"/>
              </a:lnSpc>
              <a:spcBef>
                <a:spcPts val="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根治性子宫切除术的标</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准和推荐方法是开腹入路(1类)。</a:t>
            </a:r>
            <a:r>
              <a:rPr sz="11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一项前瞻性随机试验4显示，与开腹根治性子宫切除术相比，微创根治性子宫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切除术与无病生存率</a:t>
            </a:r>
            <a:r>
              <a:rPr sz="1100" kern="0" spc="0">
                <a:solidFill>
                  <a:srgbClr val="000000">
                    <a:alpha val="100000"/>
                  </a:srgbClr>
                </a:solidFill>
                <a:latin typeface="Arial"/>
                <a:ea typeface="Arial"/>
                <a:cs typeface="Arial"/>
              </a:rPr>
              <a:t>(DFS)</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和总生存率较低相关。此外，最近的两项流行病学研</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究也表明，在</a:t>
            </a:r>
            <a:r>
              <a:rPr sz="1100" kern="0" spc="-10">
                <a:solidFill>
                  <a:srgbClr val="000000">
                    <a:alpha val="100000"/>
                  </a:srgbClr>
                </a:solidFill>
                <a:latin typeface="Arial"/>
                <a:ea typeface="Arial"/>
                <a:cs typeface="Arial"/>
              </a:rPr>
              <a:t>IA2-IB1</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期宫颈癌患者中，微创根治性子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宫切除术的总生存期较开放性手术短5。更多细节请参阅讨论章节。</a:t>
            </a:r>
            <a:endParaRPr lang="en-US" altLang="en-US" sz="1100"/>
          </a:p>
        </p:txBody>
      </p:sp>
      <p:sp>
        <p:nvSpPr>
          <p:cNvPr id="1030" name="textbox 1030"/>
          <p:cNvSpPr/>
          <p:nvPr/>
        </p:nvSpPr>
        <p:spPr>
          <a:xfrm>
            <a:off x="342910" y="5640026"/>
            <a:ext cx="8195309" cy="481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indent="5715" algn="l" rtl="0" eaLnBrk="0">
              <a:lnSpc>
                <a:spcPct val="91000"/>
              </a:lnSpc>
            </a:pPr>
            <a:r>
              <a:rPr sz="11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按疾病分期提供的推荐方法是基于修订后的</a:t>
            </a:r>
            <a:r>
              <a:rPr sz="11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F1G02018</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分期 </a:t>
            </a:r>
            <a:r>
              <a:rPr sz="11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(Bhatla N,Berek JS,Fredes MC,et al.Revi</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sed FIG0 Staging for carcinoma of</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Arial"/>
                <a:ea typeface="Arial"/>
                <a:cs typeface="Arial"/>
              </a:rPr>
              <a:t>the  cervix</a:t>
            </a:r>
            <a:r>
              <a:rPr sz="1100" kern="0" spc="7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uteri.   Int J Gynecol Obstet 2019;145:129-135,</a:t>
            </a:r>
            <a:r>
              <a:rPr sz="1100" kern="0" spc="-100">
                <a:solidFill>
                  <a:srgbClr val="000000">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勘误为</a:t>
            </a:r>
            <a:r>
              <a:rPr sz="11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Arial"/>
                <a:ea typeface="Arial"/>
                <a:cs typeface="Arial"/>
              </a:rPr>
              <a:t>“Revised  FlG0</a:t>
            </a:r>
            <a:r>
              <a:rPr sz="1100" kern="0" spc="17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Staging</a:t>
            </a:r>
            <a:r>
              <a:rPr sz="1100" kern="0" spc="14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for</a:t>
            </a:r>
            <a:r>
              <a:rPr sz="1100" kern="0" spc="15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carcinoma</a:t>
            </a:r>
            <a:r>
              <a:rPr sz="1100" kern="0" spc="16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of</a:t>
            </a:r>
            <a:r>
              <a:rPr sz="1100" kern="0" spc="10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the</a:t>
            </a:r>
            <a:r>
              <a:rPr sz="1100" kern="0" spc="16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cervix  uteri</a:t>
            </a:r>
            <a:r>
              <a:rPr sz="1100" kern="0" spc="-20">
                <a:solidFill>
                  <a:srgbClr val="000000">
                    <a:alpha val="100000"/>
                  </a:srgbClr>
                </a:solidFill>
                <a:latin typeface="Arial"/>
                <a:ea typeface="Arial"/>
                <a:cs typeface="Arial"/>
              </a:rPr>
              <a:t>”    [Int   J</a:t>
            </a:r>
            <a:r>
              <a:rPr sz="1100" kern="0" spc="0">
                <a:solidFill>
                  <a:srgbClr val="000000">
                    <a:alpha val="100000"/>
                  </a:srgbClr>
                </a:solidFill>
                <a:latin typeface="Arial"/>
                <a:ea typeface="Arial"/>
                <a:cs typeface="Arial"/>
              </a:rPr>
              <a:t>    </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Gynecol Obstet 2019;</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145:129-135]</a:t>
            </a:r>
            <a:r>
              <a:rPr sz="11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Int J Gynecol Obstet 2019;147:279-280)。</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然而，本节引用的研究数据使用的是2009年</a:t>
            </a:r>
            <a:r>
              <a:rPr sz="11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FIG0</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分级系统。</a:t>
            </a:r>
            <a:endParaRPr lang="en-US" altLang="en-US" sz="1100"/>
          </a:p>
        </p:txBody>
      </p:sp>
      <p:graphicFrame>
        <p:nvGraphicFramePr>
          <p:cNvPr id="1032" name="table 1032"/>
          <p:cNvGraphicFramePr>
            <a:graphicFrameLocks noGrp="1"/>
          </p:cNvGraphicFramePr>
          <p:nvPr/>
        </p:nvGraphicFramePr>
        <p:xfrm>
          <a:off x="254020" y="6223017"/>
          <a:ext cx="6704965" cy="431165"/>
        </p:xfrm>
        <a:graphic>
          <a:graphicData uri="http://schemas.openxmlformats.org/drawingml/2006/table">
            <a:tbl>
              <a:tblPr/>
              <a:tblGrid>
                <a:gridCol w="6704965"/>
              </a:tblGrid>
              <a:tr h="424815">
                <a:tc>
                  <a:txBody>
                    <a:bodyPr vert="horz" wrap="square"/>
                    <a:lstStyle/>
                    <a:p>
                      <a:pPr algn="l" rtl="0" eaLnBrk="0">
                        <a:lnSpc>
                          <a:spcPct val="111000"/>
                        </a:lnSpc>
                      </a:pPr>
                      <a:endParaRPr lang="en-US" altLang="en-US" sz="400"/>
                    </a:p>
                    <a:p>
                      <a:pPr marL="107315" algn="l" rtl="0" eaLnBrk="0">
                        <a:lnSpc>
                          <a:spcPct val="100000"/>
                        </a:lnSpc>
                        <a:spcBef>
                          <a:spcPts val="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Arial"/>
                          <a:ea typeface="Arial"/>
                          <a:cs typeface="Arial"/>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ts val="1245"/>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 </a:t>
                      </a:r>
                      <a:r>
                        <a:rPr sz="1000" kern="0" spc="-10">
                          <a:solidFill>
                            <a:srgbClr val="000000">
                              <a:alpha val="100000"/>
                            </a:srgbClr>
                          </a:solidFill>
                          <a:latin typeface="Arial"/>
                          <a:ea typeface="Arial"/>
                          <a:cs typeface="Arial"/>
                        </a:rPr>
                        <a:t>NCCN</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者最好的处理方法是参与临床研究。尤其鼓励癌症患者参加临床试验。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044" name="textbox 1044"/>
          <p:cNvSpPr/>
          <p:nvPr/>
        </p:nvSpPr>
        <p:spPr>
          <a:xfrm>
            <a:off x="7950169" y="6518257"/>
            <a:ext cx="836930" cy="353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indent="247650" algn="l" rtl="0" eaLnBrk="0">
              <a:lnSpc>
                <a:spcPct val="98000"/>
              </a:lnSpc>
            </a:pPr>
            <a:r>
              <a:rPr sz="1100" kern="0" spc="-20">
                <a:solidFill>
                  <a:srgbClr val="000000">
                    <a:alpha val="100000"/>
                  </a:srgbClr>
                </a:solidFill>
                <a:latin typeface="Arial"/>
                <a:ea typeface="Arial"/>
                <a:cs typeface="Arial"/>
              </a:rPr>
              <a:t>CERV-C</a:t>
            </a:r>
            <a:r>
              <a:rPr sz="1100" kern="0" spc="1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第1页/共7页</a:t>
            </a:r>
            <a:endParaRPr lang="en-US" altLang="en-US" sz="11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 name="textbox 1048"/>
          <p:cNvSpPr/>
          <p:nvPr/>
        </p:nvSpPr>
        <p:spPr>
          <a:xfrm>
            <a:off x="361929" y="977183"/>
            <a:ext cx="8358505" cy="28060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415665"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评估和手术分期原则</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endParaRPr lang="en-US" altLang="en-US" sz="1200"/>
          </a:p>
          <a:p>
            <a:pPr marL="12700" algn="l" rtl="0" eaLnBrk="0">
              <a:lnSpc>
                <a:spcPct val="100000"/>
              </a:lnSpc>
              <a:spcBef>
                <a:spcPts val="705"/>
              </a:spcBef>
            </a:pPr>
            <a:r>
              <a:rPr sz="1000" kern="0" spc="120">
                <a:solidFill>
                  <a:srgbClr val="000000">
                    <a:alpha val="100000"/>
                  </a:srgbClr>
                </a:solidFill>
                <a:latin typeface="黑体" panose="02010609060101010101" charset="-122"/>
                <a:ea typeface="黑体" panose="02010609060101010101" charset="-122"/>
                <a:cs typeface="黑体" panose="02010609060101010101" charset="-122"/>
              </a:rPr>
              <a:t>宫颈癌手术治疗的类型和适应证(续)</a:t>
            </a:r>
            <a:endParaRPr lang="en-US" altLang="en-US" sz="1000"/>
          </a:p>
          <a:p>
            <a:pPr marL="19050" algn="l" rtl="0" eaLnBrk="0">
              <a:lnSpc>
                <a:spcPct val="96000"/>
              </a:lnSpc>
              <a:spcBef>
                <a:spcPts val="110"/>
              </a:spcBef>
            </a:pPr>
            <a:r>
              <a:rPr sz="1000" kern="0" spc="80">
                <a:solidFill>
                  <a:srgbClr val="000000">
                    <a:alpha val="100000"/>
                  </a:srgbClr>
                </a:solidFill>
                <a:latin typeface="黑体" panose="02010609060101010101" charset="-122"/>
                <a:ea typeface="黑体" panose="02010609060101010101" charset="-122"/>
                <a:cs typeface="黑体" panose="02010609060101010101" charset="-122"/>
              </a:rPr>
              <a:t>·</a:t>
            </a:r>
            <a:r>
              <a:rPr sz="10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用于分期的主动脉旁淋巴结切除术通常在肠系膜下动脉</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IMA</a:t>
            </a:r>
            <a:r>
              <a:rPr sz="10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3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70">
                <a:solidFill>
                  <a:srgbClr val="000000">
                    <a:alpha val="100000"/>
                  </a:srgbClr>
                </a:solidFill>
                <a:latin typeface="黑体" panose="02010609060101010101" charset="-122"/>
                <a:ea typeface="黑体" panose="02010609060101010101" charset="-122"/>
                <a:cs typeface="黑体" panose="02010609060101010101" charset="-122"/>
              </a:rPr>
              <a:t>水平进行，向上清扫的范围可以根据临床和影像学检查结果调整。</a:t>
            </a:r>
            <a:endParaRPr lang="en-US" altLang="en-US" sz="1000"/>
          </a:p>
          <a:p>
            <a:pPr marL="177800" algn="l" rtl="0" eaLnBrk="0">
              <a:lnSpc>
                <a:spcPct val="96000"/>
              </a:lnSpc>
              <a:spcBef>
                <a:spcPts val="150"/>
              </a:spcBef>
            </a:pPr>
            <a:r>
              <a:rPr sz="1000" kern="0" spc="120">
                <a:solidFill>
                  <a:srgbClr val="000000">
                    <a:alpha val="100000"/>
                  </a:srgbClr>
                </a:solidFill>
                <a:latin typeface="黑体" panose="02010609060101010101" charset="-122"/>
                <a:ea typeface="黑体" panose="02010609060101010101" charset="-122"/>
                <a:cs typeface="黑体" panose="02010609060101010101" charset="-122"/>
              </a:rPr>
              <a:t>经阴道根治性宫颈切除术+腹</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腔镜下淋巴结切除术(±</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显影)可实现保留生育功能，这种治疗方案适用于经严格选择的</a:t>
            </a:r>
            <a:r>
              <a:rPr sz="10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a:t>
            </a:r>
            <a:r>
              <a:rPr sz="10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或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0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endParaRPr lang="en-US" altLang="en-US" sz="1000"/>
          </a:p>
          <a:p>
            <a:pPr marL="165100" indent="18415" algn="l" rtl="0" eaLnBrk="0">
              <a:lnSpc>
                <a:spcPct val="106000"/>
              </a:lnSpc>
              <a:spcBef>
                <a:spcPts val="210"/>
              </a:spcBef>
            </a:pPr>
            <a:r>
              <a:rPr sz="1000" kern="0" spc="90">
                <a:solidFill>
                  <a:srgbClr val="000000">
                    <a:alpha val="100000"/>
                  </a:srgbClr>
                </a:solidFill>
                <a:latin typeface="黑体" panose="02010609060101010101" charset="-122"/>
                <a:ea typeface="黑体" panose="02010609060101010101" charset="-122"/>
                <a:cs typeface="黑体" panose="02010609060101010101" charset="-122"/>
              </a:rPr>
              <a:t>期患者(病灶直径≤2</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0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与</a:t>
            </a:r>
            <a:r>
              <a:rPr sz="10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型根治性子宫切除术一样，切除宫颈、阴道上段和支撑韧带，但保留宫体。在目前报告的300多例术后</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妊娠患者中，妊娠中期流产的可能性为10%,但72%的患者妊娠</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至37周或以上。经腹根治性宫颈切除术是一种合理的保留生育功能的策 </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略。与经阴道术式相比，这种术式宫旁可切除的范围更大，适用于经过选择</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的</a:t>
            </a:r>
            <a:r>
              <a:rPr sz="10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10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lB</a:t>
            </a:r>
            <a:r>
              <a:rPr sz="1000" kern="0" spc="1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a:t>
            </a:r>
            <a:r>
              <a:rPr sz="1000" kern="0" spc="4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期患者，并且已经在病灶直径2-4</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的患者中</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50">
                <a:solidFill>
                  <a:srgbClr val="000000">
                    <a:alpha val="100000"/>
                  </a:srgbClr>
                </a:solidFill>
                <a:latin typeface="黑体" panose="02010609060101010101" charset="-122"/>
                <a:ea typeface="黑体" panose="02010609060101010101" charset="-122"/>
                <a:cs typeface="黑体" panose="02010609060101010101" charset="-122"/>
              </a:rPr>
              <a:t>实施。该手术类似于</a:t>
            </a:r>
            <a:r>
              <a:rPr sz="10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50">
                <a:solidFill>
                  <a:srgbClr val="000000">
                    <a:alpha val="100000"/>
                  </a:srgbClr>
                </a:solidFill>
                <a:latin typeface="黑体" panose="02010609060101010101" charset="-122"/>
                <a:ea typeface="黑体" panose="02010609060101010101" charset="-122"/>
                <a:cs typeface="黑体" panose="02010609060101010101" charset="-122"/>
              </a:rPr>
              <a:t>型根治性子宫切除</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术，2,3,7-10。</a:t>
            </a:r>
            <a:endParaRPr lang="en-US" altLang="en-US" sz="1000"/>
          </a:p>
          <a:p>
            <a:pPr marL="190500" indent="-25400" algn="l" rtl="0" eaLnBrk="0">
              <a:lnSpc>
                <a:spcPct val="108000"/>
              </a:lnSpc>
              <a:spcBef>
                <a:spcPts val="145"/>
              </a:spcBef>
            </a:pPr>
            <a:r>
              <a:rPr sz="1000" kern="0" spc="70">
                <a:solidFill>
                  <a:srgbClr val="000000">
                    <a:alpha val="100000"/>
                  </a:srgbClr>
                </a:solidFill>
                <a:latin typeface="黑体" panose="02010609060101010101" charset="-122"/>
                <a:ea typeface="黑体" panose="02010609060101010101" charset="-122"/>
                <a:cs typeface="黑体" panose="02010609060101010101" charset="-122"/>
              </a:rPr>
              <a:t>如指南所述， </a:t>
            </a:r>
            <a:r>
              <a:rPr sz="1000" kern="0" spc="0">
                <a:solidFill>
                  <a:srgbClr val="000000">
                    <a:alpha val="100000"/>
                  </a:srgbClr>
                </a:solidFill>
                <a:latin typeface="Arial"/>
                <a:ea typeface="Arial"/>
                <a:cs typeface="Arial"/>
              </a:rPr>
              <a:t>FIGO</a:t>
            </a:r>
            <a:r>
              <a:rPr sz="1000" kern="0" spc="7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IB</a:t>
            </a:r>
            <a:r>
              <a:rPr sz="1000" kern="0" spc="70">
                <a:solidFill>
                  <a:srgbClr val="000000">
                    <a:alpha val="100000"/>
                  </a:srgbClr>
                </a:solidFill>
                <a:latin typeface="黑体" panose="02010609060101010101" charset="-122"/>
                <a:ea typeface="黑体" panose="02010609060101010101" charset="-122"/>
                <a:cs typeface="黑体" panose="02010609060101010101" charset="-122"/>
              </a:rPr>
              <a:t>期及以上的晚期患者通常不采用子宫切除术治疗。在美国，大多数晚期患者采用根治</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性放化疗。在一些国家，</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部分经过选择的Ⅱ</a:t>
            </a:r>
            <a:r>
              <a:rPr sz="1000"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期患者可先行根治性子宫切除术或新辅助化疗后行根治</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性子宫切除术。</a:t>
            </a:r>
            <a:endParaRPr lang="en-US" altLang="en-US" sz="1000"/>
          </a:p>
          <a:p>
            <a:pPr marL="165100" algn="l" rtl="0" eaLnBrk="0">
              <a:lnSpc>
                <a:spcPct val="96000"/>
              </a:lnSpc>
              <a:spcBef>
                <a:spcPts val="60"/>
              </a:spcBef>
            </a:pPr>
            <a:r>
              <a:rPr sz="1000" kern="0" spc="90">
                <a:solidFill>
                  <a:srgbClr val="000000">
                    <a:alpha val="100000"/>
                  </a:srgbClr>
                </a:solidFill>
                <a:latin typeface="黑体" panose="02010609060101010101" charset="-122"/>
                <a:ea typeface="黑体" panose="02010609060101010101" charset="-122"/>
                <a:cs typeface="黑体" panose="02010609060101010101" charset="-122"/>
              </a:rPr>
              <a:t>对放疗后盆腔中心中疾病复发或未控制的患者，实施盆腔廓清术可能有治愈的机会。廓清术</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的术前评估是旨在明确或排除远端转移。</a:t>
            </a:r>
            <a:endParaRPr lang="en-US" altLang="en-US" sz="1000"/>
          </a:p>
          <a:p>
            <a:pPr marL="183515" algn="l" rtl="0" eaLnBrk="0">
              <a:lnSpc>
                <a:spcPct val="109000"/>
              </a:lnSpc>
              <a:spcBef>
                <a:spcPts val="155"/>
              </a:spcBef>
            </a:pPr>
            <a:r>
              <a:rPr sz="1000" kern="0" spc="100">
                <a:solidFill>
                  <a:srgbClr val="000000">
                    <a:alpha val="100000"/>
                  </a:srgbClr>
                </a:solidFill>
                <a:latin typeface="黑体" panose="02010609060101010101" charset="-122"/>
                <a:ea typeface="黑体" panose="02010609060101010101" charset="-122"/>
                <a:cs typeface="黑体" panose="02010609060101010101" charset="-122"/>
              </a:rPr>
              <a:t>如果复发限于盆腔，可进行手术探查。如果术中切缘和淋巴结评估为阴性，则可行盆腔脏</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器切除。根据肿瘤的位置，可以采用前、后</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或全盆腔廓清术。若肿瘤</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部位可以保证足够的手术切缘，则盆底和肛门括约肌可保留作为上提肌廓清术。</a:t>
            </a:r>
            <a:r>
              <a:rPr sz="1000" kern="0" spc="26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80">
                <a:solidFill>
                  <a:srgbClr val="000000">
                    <a:alpha val="100000"/>
                  </a:srgbClr>
                </a:solidFill>
                <a:latin typeface="黑体" panose="02010609060101010101" charset="-122"/>
                <a:ea typeface="黑体" panose="02010609060101010101" charset="-122"/>
                <a:cs typeface="黑体" panose="02010609060101010101" charset="-122"/>
              </a:rPr>
              <a:t>表2</a:t>
            </a:r>
            <a:r>
              <a:rPr sz="1000" u="sng" kern="0" spc="-4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47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汇总了不同类型盆腔廓清</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术中通常会切除的组织(</a:t>
            </a:r>
            <a:r>
              <a:rPr sz="1000" kern="0" spc="-45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42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110">
                <a:solidFill>
                  <a:srgbClr val="000000">
                    <a:alpha val="100000"/>
                  </a:srgbClr>
                </a:solidFill>
                <a:latin typeface="黑体" panose="02010609060101010101" charset="-122"/>
                <a:ea typeface="黑体" panose="02010609060101010101" charset="-122"/>
                <a:cs typeface="黑体" panose="02010609060101010101" charset="-122"/>
              </a:rPr>
              <a:t>见</a:t>
            </a:r>
            <a:r>
              <a:rPr sz="1000" u="sng"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a:t>
            </a:r>
            <a:r>
              <a:rPr sz="1000" u="sng"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t>
            </a:r>
            <a:r>
              <a:rPr sz="1000" u="sng"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u="sng" kern="0" spc="110">
                <a:solidFill>
                  <a:srgbClr val="000000">
                    <a:alpha val="100000"/>
                  </a:srgbClr>
                </a:solidFill>
                <a:latin typeface="黑体" panose="02010609060101010101" charset="-122"/>
                <a:ea typeface="黑体" panose="02010609060101010101" charset="-122"/>
                <a:cs typeface="黑体" panose="02010609060101010101" charset="-122"/>
              </a:rPr>
              <a:t>第6页/共7页</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)。这些都是极复杂的术式，应当在具有较高廓清术水</a:t>
            </a:r>
            <a:r>
              <a:rPr sz="1000" kern="0" spc="100">
                <a:solidFill>
                  <a:srgbClr val="000000">
                    <a:alpha val="100000"/>
                  </a:srgbClr>
                </a:solidFill>
                <a:latin typeface="黑体" panose="02010609060101010101" charset="-122"/>
                <a:ea typeface="黑体" panose="02010609060101010101" charset="-122"/>
                <a:cs typeface="黑体" panose="02010609060101010101" charset="-122"/>
              </a:rPr>
              <a:t>平的医疗中心进行。盆腔廓清</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20">
                <a:solidFill>
                  <a:srgbClr val="000000">
                    <a:alpha val="100000"/>
                  </a:srgbClr>
                </a:solidFill>
                <a:latin typeface="黑体" panose="02010609060101010101" charset="-122"/>
                <a:ea typeface="黑体" panose="02010609060101010101" charset="-122"/>
                <a:cs typeface="黑体" panose="02010609060101010101" charset="-122"/>
              </a:rPr>
              <a:t>术(之前未接受盆腔放疗)很少用于初始治疗，仅</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限于有盆腔放疗禁忌或既往接受过盆腔放疗治疗另外的适应症后发展为继发性、局</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部晚期宫颈癌并且不适合进一步放疗的少数病例。</a:t>
            </a:r>
            <a:endParaRPr lang="en-US" altLang="en-US" sz="1000"/>
          </a:p>
        </p:txBody>
      </p:sp>
      <p:sp>
        <p:nvSpPr>
          <p:cNvPr id="1054" name="textbox 1054"/>
          <p:cNvSpPr/>
          <p:nvPr/>
        </p:nvSpPr>
        <p:spPr>
          <a:xfrm>
            <a:off x="355620" y="5455873"/>
            <a:ext cx="8265159" cy="626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000"/>
              </a:lnSpc>
            </a:pPr>
            <a:endParaRPr lang="en-US" altLang="en-US" sz="100"/>
          </a:p>
          <a:p>
            <a:pPr marL="18415" indent="-5715" algn="l" rtl="0" eaLnBrk="0">
              <a:lnSpc>
                <a:spcPct val="96000"/>
              </a:lnSpc>
            </a:pP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按疾病分期提供的推荐方法是基于修订后的</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02018</a:t>
            </a:r>
            <a:r>
              <a:rPr sz="10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分期</a:t>
            </a:r>
            <a:r>
              <a:rPr sz="1000" kern="0" spc="-14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Bhatla</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Berek</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JS</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Fredes</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MC</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et</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al</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Revised</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FlG</a:t>
            </a:r>
            <a:r>
              <a:rPr sz="10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0</a:t>
            </a:r>
            <a:r>
              <a:rPr sz="1000" kern="0" spc="1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Staging</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for</a:t>
            </a:r>
            <a:r>
              <a:rPr sz="10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carcinoma</a:t>
            </a:r>
            <a:r>
              <a:rPr sz="1000" kern="0" spc="1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of </a:t>
            </a:r>
            <a:r>
              <a:rPr sz="1000" kern="0" spc="0">
                <a:solidFill>
                  <a:srgbClr val="000000">
                    <a:alpha val="100000"/>
                  </a:srgbClr>
                </a:solidFill>
                <a:latin typeface="Arial"/>
                <a:ea typeface="Arial"/>
                <a:cs typeface="Arial"/>
              </a:rPr>
              <a:t>the</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cervix</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uteri</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Int</a:t>
            </a:r>
            <a:r>
              <a:rPr sz="1000" kern="0" spc="1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J</a:t>
            </a:r>
            <a:r>
              <a:rPr sz="1000" kern="0" spc="19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Gynecol</a:t>
            </a:r>
            <a:r>
              <a:rPr sz="1000" kern="0" spc="18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Obstet</a:t>
            </a:r>
            <a:r>
              <a:rPr sz="1000" kern="0" spc="170">
                <a:solidFill>
                  <a:srgbClr val="000000">
                    <a:alpha val="100000"/>
                  </a:srgbClr>
                </a:solidFill>
                <a:latin typeface="Arial"/>
                <a:ea typeface="Arial"/>
                <a:cs typeface="Arial"/>
              </a:rPr>
              <a:t> </a:t>
            </a:r>
            <a:r>
              <a:rPr sz="1000" kern="0" spc="40">
                <a:solidFill>
                  <a:srgbClr val="000000">
                    <a:alpha val="100000"/>
                  </a:srgbClr>
                </a:solidFill>
                <a:latin typeface="Arial"/>
                <a:ea typeface="Arial"/>
                <a:cs typeface="Arial"/>
              </a:rPr>
              <a:t>2019;</a:t>
            </a:r>
            <a:r>
              <a:rPr sz="1000" kern="0" spc="30">
                <a:solidFill>
                  <a:srgbClr val="000000">
                    <a:alpha val="100000"/>
                  </a:srgbClr>
                </a:solidFill>
                <a:latin typeface="Arial"/>
                <a:ea typeface="Arial"/>
                <a:cs typeface="Arial"/>
              </a:rPr>
              <a:t>145:129-135,</a:t>
            </a:r>
            <a:r>
              <a:rPr sz="1000" kern="0" spc="-80">
                <a:solidFill>
                  <a:srgbClr val="000000">
                    <a:alpha val="100000"/>
                  </a:srgbClr>
                </a:solidFill>
                <a:latin typeface="Arial"/>
                <a:ea typeface="Arial"/>
                <a:cs typeface="Arial"/>
              </a:rPr>
              <a:t> </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勘误为</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3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Revised</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FlG</a:t>
            </a:r>
            <a:r>
              <a:rPr sz="1000" kern="0" spc="30">
                <a:solidFill>
                  <a:srgbClr val="000000">
                    <a:alpha val="100000"/>
                  </a:srgbClr>
                </a:solidFill>
                <a:latin typeface="Arial"/>
                <a:ea typeface="Arial"/>
                <a:cs typeface="Arial"/>
              </a:rPr>
              <a:t>0  </a:t>
            </a:r>
            <a:r>
              <a:rPr sz="1000" kern="0" spc="0">
                <a:solidFill>
                  <a:srgbClr val="000000">
                    <a:alpha val="100000"/>
                  </a:srgbClr>
                </a:solidFill>
                <a:latin typeface="Arial"/>
                <a:ea typeface="Arial"/>
                <a:cs typeface="Arial"/>
              </a:rPr>
              <a:t>Staging</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for</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carcinoma</a:t>
            </a:r>
            <a:r>
              <a:rPr sz="1000" kern="0" spc="2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of</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the</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cervix</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uteri</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Int</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J</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Gynecol</a:t>
            </a:r>
            <a:r>
              <a:rPr sz="1000" kern="0" spc="1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Obstet</a:t>
            </a:r>
            <a:r>
              <a:rPr sz="1000" kern="0" spc="10">
                <a:solidFill>
                  <a:srgbClr val="000000">
                    <a:alpha val="100000"/>
                  </a:srgbClr>
                </a:solidFill>
                <a:latin typeface="Arial"/>
                <a:ea typeface="Arial"/>
                <a:cs typeface="Arial"/>
              </a:rPr>
              <a:t> 2019;145:129-135]   </a:t>
            </a:r>
            <a:r>
              <a:rPr sz="1000" kern="0" spc="0">
                <a:solidFill>
                  <a:srgbClr val="000000">
                    <a:alpha val="100000"/>
                  </a:srgbClr>
                </a:solidFill>
                <a:latin typeface="Arial"/>
                <a:ea typeface="Arial"/>
                <a:cs typeface="Arial"/>
              </a:rPr>
              <a:t>Int</a:t>
            </a:r>
            <a:r>
              <a:rPr sz="1000" kern="0" spc="2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J</a:t>
            </a:r>
            <a:r>
              <a:rPr sz="1000" kern="0" spc="1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Gynecol</a:t>
            </a:r>
            <a:r>
              <a:rPr sz="1000" kern="0" spc="1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Obstet</a:t>
            </a:r>
            <a:r>
              <a:rPr sz="1000" kern="0" spc="2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2019;147:279-280)</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然而，本节引用的研究数据使用的是2009年</a:t>
            </a:r>
            <a:r>
              <a:rPr sz="1000" kern="0" spc="0">
                <a:solidFill>
                  <a:srgbClr val="000000">
                    <a:alpha val="100000"/>
                  </a:srgbClr>
                </a:solidFill>
                <a:latin typeface="Arial"/>
                <a:ea typeface="Arial"/>
                <a:cs typeface="Arial"/>
              </a:rPr>
              <a:t>FIG0</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分期系统。</a:t>
            </a:r>
            <a:endParaRPr lang="en-US" altLang="en-US" sz="1000"/>
          </a:p>
          <a:p>
            <a:pPr marL="12700" algn="l" rtl="0" eaLnBrk="0">
              <a:lnSpc>
                <a:spcPct val="96000"/>
              </a:lnSpc>
              <a:spcBef>
                <a:spcPts val="10"/>
              </a:spcBef>
            </a:pPr>
            <a:r>
              <a:rPr sz="1000" kern="0" spc="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b.</a:t>
            </a:r>
            <a:r>
              <a:rPr sz="1000" kern="0" spc="0">
                <a:solidFill>
                  <a:srgbClr val="162BE5">
                    <a:alpha val="100000"/>
                  </a:srgbClr>
                </a:solidFill>
                <a:latin typeface="黑体" panose="02010609060101010101" charset="-122"/>
                <a:ea typeface="黑体" panose="02010609060101010101" charset="-122"/>
                <a:cs typeface="黑体" panose="02010609060101010101" charset="-122"/>
              </a:rPr>
              <a:t>关于</a:t>
            </a:r>
            <a:r>
              <a:rPr sz="1000" kern="0" spc="0">
                <a:solidFill>
                  <a:srgbClr val="162BE5">
                    <a:alpha val="100000"/>
                  </a:srgbClr>
                </a:solidFill>
                <a:latin typeface="宋体" panose="02010600030101010101" pitchFamily="2" charset="-122"/>
                <a:ea typeface="宋体" panose="02010600030101010101" pitchFamily="2" charset="-122"/>
                <a:cs typeface="宋体" panose="02010600030101010101" pitchFamily="2" charset="-122"/>
              </a:rPr>
              <a:t>C</a:t>
            </a:r>
            <a:r>
              <a:rPr sz="1000" kern="0" spc="0">
                <a:solidFill>
                  <a:srgbClr val="162BE5">
                    <a:alpha val="100000"/>
                  </a:srgbClr>
                </a:solidFill>
                <a:latin typeface="黑体" panose="02010609060101010101" charset="-122"/>
                <a:ea typeface="黑体" panose="02010609060101010101" charset="-122"/>
                <a:cs typeface="黑体" panose="02010609060101010101" charset="-122"/>
              </a:rPr>
              <a:t>型根治性子宫切除术的</a:t>
            </a:r>
            <a:r>
              <a:rPr sz="1000" kern="0" spc="-10">
                <a:solidFill>
                  <a:srgbClr val="162BE5">
                    <a:alpha val="100000"/>
                  </a:srgbClr>
                </a:solidFill>
                <a:latin typeface="黑体" panose="02010609060101010101" charset="-122"/>
                <a:ea typeface="黑体" panose="02010609060101010101" charset="-122"/>
                <a:cs typeface="黑体" panose="02010609060101010101" charset="-122"/>
              </a:rPr>
              <a:t>描述，</a:t>
            </a:r>
            <a:r>
              <a:rPr sz="1000" kern="0" spc="270">
                <a:solidFill>
                  <a:srgbClr val="162BE5">
                    <a:alpha val="100000"/>
                  </a:srgbClr>
                </a:solidFill>
                <a:latin typeface="黑体" panose="02010609060101010101" charset="-122"/>
                <a:ea typeface="黑体" panose="02010609060101010101" charset="-122"/>
                <a:cs typeface="黑体" panose="02010609060101010101" charset="-122"/>
              </a:rPr>
              <a:t> </a:t>
            </a:r>
            <a:r>
              <a:rPr sz="1000" u="sng" kern="0" spc="-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见表1 </a:t>
            </a:r>
            <a:r>
              <a:rPr sz="1000" u="sng" kern="0" spc="-10">
                <a:solidFill>
                  <a:srgbClr val="162BE5">
                    <a:alpha val="100000"/>
                  </a:srgbClr>
                </a:solidFill>
                <a:uFill>
                  <a:solidFill>
                    <a:srgbClr val="000000"/>
                  </a:solidFill>
                </a:uFill>
                <a:latin typeface="宋体" panose="02010600030101010101" pitchFamily="2" charset="-122"/>
                <a:ea typeface="宋体" panose="02010600030101010101" pitchFamily="2" charset="-122"/>
                <a:cs typeface="宋体" panose="02010600030101010101" pitchFamily="2" charset="-122"/>
              </a:rPr>
              <a:t>(CERV-C,</a:t>
            </a:r>
            <a:r>
              <a:rPr sz="1000" u="sng" kern="0" spc="-10">
                <a:solidFill>
                  <a:srgbClr val="162BE5">
                    <a:alpha val="100000"/>
                  </a:srgbClr>
                </a:solidFill>
                <a:uFill>
                  <a:solidFill>
                    <a:srgbClr val="000000"/>
                  </a:solidFill>
                </a:uFill>
                <a:latin typeface="黑体" panose="02010609060101010101" charset="-122"/>
                <a:ea typeface="黑体" panose="02010609060101010101" charset="-122"/>
                <a:cs typeface="黑体" panose="02010609060101010101" charset="-122"/>
              </a:rPr>
              <a:t>第5页/共7页)</a:t>
            </a:r>
            <a:r>
              <a:rPr sz="1000" kern="0" spc="-10">
                <a:solidFill>
                  <a:srgbClr val="162BE5">
                    <a:alpha val="100000"/>
                  </a:srgbClr>
                </a:solidFill>
                <a:latin typeface="黑体" panose="02010609060101010101" charset="-122"/>
                <a:ea typeface="黑体" panose="02010609060101010101" charset="-122"/>
                <a:cs typeface="黑体" panose="02010609060101010101" charset="-122"/>
              </a:rPr>
              <a:t>。</a:t>
            </a:r>
            <a:endParaRPr lang="en-US" altLang="en-US" sz="1000"/>
          </a:p>
        </p:txBody>
      </p:sp>
      <p:graphicFrame>
        <p:nvGraphicFramePr>
          <p:cNvPr id="1056" name="table 1056"/>
          <p:cNvGraphicFramePr>
            <a:graphicFrameLocks noGrp="1"/>
          </p:cNvGraphicFramePr>
          <p:nvPr/>
        </p:nvGraphicFramePr>
        <p:xfrm>
          <a:off x="254020" y="6223017"/>
          <a:ext cx="6699250" cy="431165"/>
        </p:xfrm>
        <a:graphic>
          <a:graphicData uri="http://schemas.openxmlformats.org/drawingml/2006/table">
            <a:tbl>
              <a:tblPr/>
              <a:tblGrid>
                <a:gridCol w="6699250"/>
              </a:tblGrid>
              <a:tr h="424815">
                <a:tc>
                  <a:txBody>
                    <a:bodyPr vert="horz" wrap="square"/>
                    <a:lstStyle/>
                    <a:p>
                      <a:pPr algn="l" rtl="0" eaLnBrk="0">
                        <a:lnSpc>
                          <a:spcPct val="123000"/>
                        </a:lnSpc>
                      </a:pPr>
                      <a:endParaRPr lang="en-US" altLang="en-US" sz="400"/>
                    </a:p>
                    <a:p>
                      <a:pPr marL="107315" algn="l" rtl="0" eaLnBrk="0">
                        <a:lnSpc>
                          <a:spcPct val="96000"/>
                        </a:lnSpc>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Arial"/>
                          <a:ea typeface="Arial"/>
                          <a:cs typeface="Arial"/>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0015" algn="l" rtl="0" eaLnBrk="0">
                        <a:lnSpc>
                          <a:spcPct val="100000"/>
                        </a:lnSpc>
                        <a:spcBef>
                          <a:spcPts val="4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20">
                          <a:solidFill>
                            <a:srgbClr val="000000">
                              <a:alpha val="100000"/>
                            </a:srgbClr>
                          </a:solidFill>
                          <a:latin typeface="Arial"/>
                          <a:ea typeface="Arial"/>
                          <a:cs typeface="Arial"/>
                        </a:rPr>
                        <a:t>NCCN</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062" name="textbox 1062"/>
          <p:cNvSpPr/>
          <p:nvPr/>
        </p:nvSpPr>
        <p:spPr>
          <a:xfrm>
            <a:off x="7950168" y="6523019"/>
            <a:ext cx="837564" cy="3511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indent="247650" algn="l" rtl="0" eaLnBrk="0">
              <a:lnSpc>
                <a:spcPct val="97000"/>
              </a:lnSpc>
            </a:pPr>
            <a:r>
              <a:rPr sz="1000" kern="0" spc="0">
                <a:solidFill>
                  <a:srgbClr val="000000">
                    <a:alpha val="100000"/>
                  </a:srgbClr>
                </a:solidFill>
                <a:latin typeface="Arial"/>
                <a:ea typeface="Arial"/>
                <a:cs typeface="Arial"/>
              </a:rPr>
              <a:t>CERV</a:t>
            </a:r>
            <a:r>
              <a:rPr sz="1000" kern="0" spc="50">
                <a:solidFill>
                  <a:srgbClr val="000000">
                    <a:alpha val="100000"/>
                  </a:srgbClr>
                </a:solidFill>
                <a:latin typeface="Arial"/>
                <a:ea typeface="Arial"/>
                <a:cs typeface="Arial"/>
              </a:rPr>
              <a:t>-C</a:t>
            </a:r>
            <a:r>
              <a:rPr sz="1000" kern="0" spc="0">
                <a:solidFill>
                  <a:srgbClr val="000000">
                    <a:alpha val="100000"/>
                  </a:srgbClr>
                </a:solidFill>
                <a:latin typeface="Arial"/>
                <a:ea typeface="Arial"/>
                <a:cs typeface="Arial"/>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第2页/共7页</a:t>
            </a:r>
            <a:endParaRPr lang="en-US" altLang="en-US" sz="12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6" name="textbox 1066"/>
          <p:cNvSpPr/>
          <p:nvPr/>
        </p:nvSpPr>
        <p:spPr>
          <a:xfrm>
            <a:off x="368330" y="989413"/>
            <a:ext cx="8364855" cy="1894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409315" algn="l" rtl="0" eaLnBrk="0">
              <a:lnSpc>
                <a:spcPct val="96000"/>
              </a:lnSpc>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评估和手术分期原则</a:t>
            </a:r>
            <a:r>
              <a:rPr sz="1100" kern="0" spc="8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endParaRPr lang="en-US" altLang="en-US" sz="1100"/>
          </a:p>
          <a:p>
            <a:pPr marL="12700" algn="l" rtl="0" eaLnBrk="0">
              <a:lnSpc>
                <a:spcPct val="96000"/>
              </a:lnSpc>
              <a:spcBef>
                <a:spcPts val="68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宫颈癌前哨淋巴结显</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影</a:t>
            </a:r>
            <a:endParaRPr lang="en-US" altLang="en-US" sz="1100"/>
          </a:p>
          <a:p>
            <a:pPr marL="177165" indent="-151765" algn="l" rtl="0" eaLnBrk="0">
              <a:lnSpc>
                <a:spcPct val="98000"/>
              </a:lnSpc>
              <a:spcBef>
                <a:spcPts val="25"/>
              </a:spcBef>
            </a:pPr>
            <a:r>
              <a:rPr sz="1600" kern="0" spc="0" baseline="10000">
                <a:solidFill>
                  <a:srgbClr val="000000">
                    <a:alpha val="100000"/>
                  </a:srgbClr>
                </a:solidFill>
                <a:latin typeface="Arial"/>
                <a:ea typeface="Arial"/>
                <a:cs typeface="Arial"/>
              </a:rPr>
              <a:t>●</a:t>
            </a:r>
            <a:r>
              <a:rPr sz="1000" kern="0" spc="100">
                <a:solidFill>
                  <a:srgbClr val="000000">
                    <a:alpha val="100000"/>
                  </a:srgbClr>
                </a:solidFill>
                <a:latin typeface="Arial"/>
                <a:ea typeface="Arial"/>
                <a:cs typeface="Arial"/>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前哨淋巴结显影作为经筛选的</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期宫颈癌</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的手术治疗方案的一部分，在全球广泛用于妇科肿瘤医治实践中。虽然这项技术已被用于肿瘤</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直径达4</a:t>
            </a:r>
            <a:r>
              <a:rPr sz="1100" kern="0" spc="0">
                <a:solidFill>
                  <a:srgbClr val="000000">
                    <a:alpha val="100000"/>
                  </a:srgbClr>
                </a:solidFill>
                <a:latin typeface="Arial"/>
                <a:ea typeface="Arial"/>
                <a:cs typeface="Arial"/>
              </a:rPr>
              <a:t>cm</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的患者，但其在直径&lt;2</a:t>
            </a:r>
            <a:r>
              <a:rPr sz="1100" kern="0" spc="0">
                <a:solidFill>
                  <a:srgbClr val="000000">
                    <a:alpha val="100000"/>
                  </a:srgbClr>
                </a:solidFill>
                <a:latin typeface="Arial"/>
                <a:ea typeface="Arial"/>
                <a:cs typeface="Arial"/>
              </a:rPr>
              <a:t>cm</a:t>
            </a:r>
            <a:r>
              <a:rPr sz="1100" kern="0" spc="240">
                <a:solidFill>
                  <a:srgbClr val="000000">
                    <a:alpha val="100000"/>
                  </a:srgbClr>
                </a:solidFill>
                <a:latin typeface="Arial"/>
                <a:ea typeface="Arial"/>
                <a:cs typeface="Arial"/>
              </a:rPr>
              <a:t> </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的前哨淋巴结显影已经被</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广泛用于经过选择的</a:t>
            </a:r>
            <a:r>
              <a:rPr sz="1100" kern="0" spc="-25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Arial"/>
                <a:ea typeface="Arial"/>
                <a:cs typeface="Arial"/>
              </a:rPr>
              <a:t>l</a:t>
            </a:r>
            <a:r>
              <a:rPr sz="1100" kern="0" spc="170">
                <a:solidFill>
                  <a:srgbClr val="000000">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期宫颈癌患者的手术中。虽然这项技术已被用于</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治疗直径达4</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的肿</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瘤，但其在直径&lt;2</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的肿瘤中检出率和显影效果最好11-15。此技术操作简单，直接在宫颈的2个点位或4个点位注</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射染料或放射性胶体锝-99(99</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Tc</a:t>
            </a:r>
            <a:r>
              <a:rPr sz="11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5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如下方图</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1所示。前哨淋巴结在手术中通过直接观察有色染料来识别，如果使用吲哚菁绿 </a:t>
            </a:r>
            <a:r>
              <a:rPr sz="11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(ICG)</a:t>
            </a:r>
            <a:endParaRPr lang="en-US" altLang="en-US" sz="1100"/>
          </a:p>
          <a:p>
            <a:pPr marL="164465" indent="19050" algn="l" rtl="0" eaLnBrk="0">
              <a:lnSpc>
                <a:spcPct val="112000"/>
              </a:lnSpc>
              <a:spcBef>
                <a:spcPts val="9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16作为染料则采用荧光摄像头显影，如果使用99</a:t>
            </a:r>
            <a:r>
              <a:rPr sz="1100" kern="0" spc="-10">
                <a:solidFill>
                  <a:srgbClr val="000000">
                    <a:alpha val="100000"/>
                  </a:srgbClr>
                </a:solidFill>
                <a:latin typeface="Arial"/>
                <a:ea typeface="Arial"/>
                <a:cs typeface="Arial"/>
              </a:rPr>
              <a:t>Tc</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则采用γ探测仪探测。宫颈注射显影剂后，前哨淋巴结通常</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在骼外血管内侧、骼内血</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管的子宫侧或闭孔窝的表面显影(图2)。前哨淋巴结通常由病理科医生进行超</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分期，以提高微转移的检出率，进而改变术后处理。4,</a:t>
            </a:r>
            <a:endParaRPr lang="en-US" altLang="en-US" sz="1100"/>
          </a:p>
          <a:p>
            <a:pPr marL="729615" algn="l" rtl="0" eaLnBrk="0">
              <a:lnSpc>
                <a:spcPct val="96000"/>
              </a:lnSpc>
              <a:spcBef>
                <a:spcPts val="685"/>
              </a:spcBef>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图1:前哨淋巴结宫颈注射部位的选择</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图2:宫</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颈注射显影剂后，前哨淋巴结(蓝色，箭头所指)通</a:t>
            </a:r>
            <a:endParaRPr lang="en-US" altLang="en-US" sz="1100"/>
          </a:p>
          <a:p>
            <a:pPr marL="4418965" algn="l" rtl="0" eaLnBrk="0">
              <a:lnSpc>
                <a:spcPct val="96000"/>
              </a:lnSpc>
              <a:spcBef>
                <a:spcPts val="35"/>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常在骼外血管内侧、骼内血管的子宫侧或闭孔窝的表</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面显影</a:t>
            </a:r>
            <a:endParaRPr lang="en-US" altLang="en-US" sz="1100"/>
          </a:p>
        </p:txBody>
      </p:sp>
      <p:sp>
        <p:nvSpPr>
          <p:cNvPr id="1068" name="textbox 1068"/>
          <p:cNvSpPr/>
          <p:nvPr/>
        </p:nvSpPr>
        <p:spPr>
          <a:xfrm>
            <a:off x="342910" y="5108915"/>
            <a:ext cx="8242300" cy="7918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8415" algn="l" rtl="0" eaLnBrk="0">
              <a:lnSpc>
                <a:spcPct val="81000"/>
              </a:lnSpc>
            </a:pP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按疾病分期提供的推荐方法是基于修订后的</a:t>
            </a:r>
            <a:r>
              <a:rPr sz="11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IG02018</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分期</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(Bhatla</a:t>
            </a:r>
            <a:r>
              <a:rPr sz="1100" kern="0" spc="1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N,Berek</a:t>
            </a:r>
            <a:r>
              <a:rPr sz="1100" kern="0" spc="1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JS,F                                             </a:t>
            </a:r>
            <a:r>
              <a:rPr sz="600" kern="0" spc="-30">
                <a:solidFill>
                  <a:srgbClr val="000000">
                    <a:alpha val="100000"/>
                  </a:srgbClr>
                </a:solidFill>
                <a:latin typeface="Arial"/>
                <a:ea typeface="Arial"/>
                <a:cs typeface="Arial"/>
              </a:rPr>
              <a:t>loma       of</a:t>
            </a:r>
            <a:endParaRPr lang="en-US" altLang="en-US" sz="600"/>
          </a:p>
          <a:p>
            <a:pPr marL="12700" indent="5715" algn="l" rtl="0" eaLnBrk="0">
              <a:lnSpc>
                <a:spcPct val="90000"/>
              </a:lnSpc>
              <a:spcBef>
                <a:spcPts val="20"/>
              </a:spcBef>
            </a:pPr>
            <a:r>
              <a:rPr sz="1100" kern="0" spc="-10">
                <a:solidFill>
                  <a:srgbClr val="000000">
                    <a:alpha val="100000"/>
                  </a:srgbClr>
                </a:solidFill>
                <a:latin typeface="Arial"/>
                <a:ea typeface="Arial"/>
                <a:cs typeface="Arial"/>
              </a:rPr>
              <a:t>the  cervix   uteri.   Int J Gynecol Obstet 2019;145:129-135,</a:t>
            </a:r>
            <a:r>
              <a:rPr sz="1100" kern="0" spc="150">
                <a:solidFill>
                  <a:srgbClr val="000000">
                    <a:alpha val="100000"/>
                  </a:srgbClr>
                </a:solidFill>
                <a:latin typeface="Arial"/>
                <a:ea typeface="Arial"/>
                <a:cs typeface="Arial"/>
              </a:rPr>
              <a:t>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勘误为</a:t>
            </a:r>
            <a:r>
              <a:rPr sz="11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0">
                <a:solidFill>
                  <a:srgbClr val="000000">
                    <a:alpha val="100000"/>
                  </a:srgbClr>
                </a:solidFill>
                <a:latin typeface="Arial"/>
                <a:ea typeface="Arial"/>
                <a:cs typeface="Arial"/>
              </a:rPr>
              <a:t>“Revised  FIG0</a:t>
            </a:r>
            <a:r>
              <a:rPr sz="1100" kern="0" spc="18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Stagin</a:t>
            </a:r>
            <a:r>
              <a:rPr sz="1100" kern="0" spc="-20">
                <a:solidFill>
                  <a:srgbClr val="000000">
                    <a:alpha val="100000"/>
                  </a:srgbClr>
                </a:solidFill>
                <a:latin typeface="Arial"/>
                <a:ea typeface="Arial"/>
                <a:cs typeface="Arial"/>
              </a:rPr>
              <a:t>g</a:t>
            </a:r>
            <a:r>
              <a:rPr sz="1100" kern="0" spc="130">
                <a:solidFill>
                  <a:srgbClr val="000000">
                    <a:alpha val="100000"/>
                  </a:srgbClr>
                </a:solidFill>
                <a:latin typeface="Arial"/>
                <a:ea typeface="Arial"/>
                <a:cs typeface="Arial"/>
              </a:rPr>
              <a:t> </a:t>
            </a:r>
            <a:r>
              <a:rPr sz="1100" kern="0" spc="-20">
                <a:solidFill>
                  <a:srgbClr val="000000">
                    <a:alpha val="100000"/>
                  </a:srgbClr>
                </a:solidFill>
                <a:latin typeface="Arial"/>
                <a:ea typeface="Arial"/>
                <a:cs typeface="Arial"/>
              </a:rPr>
              <a:t>for</a:t>
            </a:r>
            <a:r>
              <a:rPr sz="1100" kern="0" spc="160">
                <a:solidFill>
                  <a:srgbClr val="000000">
                    <a:alpha val="100000"/>
                  </a:srgbClr>
                </a:solidFill>
                <a:latin typeface="Arial"/>
                <a:ea typeface="Arial"/>
                <a:cs typeface="Arial"/>
              </a:rPr>
              <a:t> </a:t>
            </a:r>
            <a:r>
              <a:rPr sz="1100" kern="0" spc="-20">
                <a:solidFill>
                  <a:srgbClr val="000000">
                    <a:alpha val="100000"/>
                  </a:srgbClr>
                </a:solidFill>
                <a:latin typeface="Arial"/>
                <a:ea typeface="Arial"/>
                <a:cs typeface="Arial"/>
              </a:rPr>
              <a:t>carcinoma</a:t>
            </a:r>
            <a:r>
              <a:rPr sz="1100" kern="0" spc="160">
                <a:solidFill>
                  <a:srgbClr val="000000">
                    <a:alpha val="100000"/>
                  </a:srgbClr>
                </a:solidFill>
                <a:latin typeface="Arial"/>
                <a:ea typeface="Arial"/>
                <a:cs typeface="Arial"/>
              </a:rPr>
              <a:t> </a:t>
            </a:r>
            <a:r>
              <a:rPr sz="1100" kern="0" spc="-20">
                <a:solidFill>
                  <a:srgbClr val="000000">
                    <a:alpha val="100000"/>
                  </a:srgbClr>
                </a:solidFill>
                <a:latin typeface="Arial"/>
                <a:ea typeface="Arial"/>
                <a:cs typeface="Arial"/>
              </a:rPr>
              <a:t>of</a:t>
            </a:r>
            <a:r>
              <a:rPr sz="1100" kern="0" spc="110">
                <a:solidFill>
                  <a:srgbClr val="000000">
                    <a:alpha val="100000"/>
                  </a:srgbClr>
                </a:solidFill>
                <a:latin typeface="Arial"/>
                <a:ea typeface="Arial"/>
                <a:cs typeface="Arial"/>
              </a:rPr>
              <a:t> </a:t>
            </a:r>
            <a:r>
              <a:rPr sz="1100" kern="0" spc="-20">
                <a:solidFill>
                  <a:srgbClr val="000000">
                    <a:alpha val="100000"/>
                  </a:srgbClr>
                </a:solidFill>
                <a:latin typeface="Arial"/>
                <a:ea typeface="Arial"/>
                <a:cs typeface="Arial"/>
              </a:rPr>
              <a:t>the</a:t>
            </a:r>
            <a:r>
              <a:rPr sz="1100" kern="0" spc="170">
                <a:solidFill>
                  <a:srgbClr val="000000">
                    <a:alpha val="100000"/>
                  </a:srgbClr>
                </a:solidFill>
                <a:latin typeface="Arial"/>
                <a:ea typeface="Arial"/>
                <a:cs typeface="Arial"/>
              </a:rPr>
              <a:t> </a:t>
            </a:r>
            <a:r>
              <a:rPr sz="1100" kern="0" spc="-20">
                <a:solidFill>
                  <a:srgbClr val="000000">
                    <a:alpha val="100000"/>
                  </a:srgbClr>
                </a:solidFill>
                <a:latin typeface="Arial"/>
                <a:ea typeface="Arial"/>
                <a:cs typeface="Arial"/>
              </a:rPr>
              <a:t>cervix  uteri”   [Int   J     </a:t>
            </a:r>
            <a:r>
              <a:rPr sz="1100" kern="0" spc="-40">
                <a:solidFill>
                  <a:srgbClr val="000000">
                    <a:alpha val="100000"/>
                  </a:srgbClr>
                </a:solidFill>
                <a:latin typeface="Arial"/>
                <a:ea typeface="Arial"/>
                <a:cs typeface="Arial"/>
              </a:rPr>
              <a:t>Gynecol Obstet 2019;145:129-135]   Int J</a:t>
            </a:r>
            <a:r>
              <a:rPr sz="1100" kern="0" spc="50">
                <a:solidFill>
                  <a:srgbClr val="000000">
                    <a:alpha val="100000"/>
                  </a:srgbClr>
                </a:solidFill>
                <a:latin typeface="Arial"/>
                <a:ea typeface="Arial"/>
                <a:cs typeface="Arial"/>
              </a:rPr>
              <a:t> </a:t>
            </a:r>
            <a:r>
              <a:rPr sz="1100" kern="0" spc="-40">
                <a:solidFill>
                  <a:srgbClr val="000000">
                    <a:alpha val="100000"/>
                  </a:srgbClr>
                </a:solidFill>
                <a:latin typeface="Arial"/>
                <a:ea typeface="Arial"/>
                <a:cs typeface="Arial"/>
              </a:rPr>
              <a:t>Gyn</a:t>
            </a:r>
            <a:r>
              <a:rPr sz="1100" kern="0" spc="-50">
                <a:solidFill>
                  <a:srgbClr val="000000">
                    <a:alpha val="100000"/>
                  </a:srgbClr>
                </a:solidFill>
                <a:latin typeface="Arial"/>
                <a:ea typeface="Arial"/>
                <a:cs typeface="Arial"/>
              </a:rPr>
              <a:t>ecol</a:t>
            </a:r>
            <a:r>
              <a:rPr sz="1100" kern="0" spc="50">
                <a:solidFill>
                  <a:srgbClr val="000000">
                    <a:alpha val="100000"/>
                  </a:srgbClr>
                </a:solidFill>
                <a:latin typeface="Arial"/>
                <a:ea typeface="Arial"/>
                <a:cs typeface="Arial"/>
              </a:rPr>
              <a:t> </a:t>
            </a:r>
            <a:r>
              <a:rPr sz="1100" kern="0" spc="-50">
                <a:solidFill>
                  <a:srgbClr val="000000">
                    <a:alpha val="100000"/>
                  </a:srgbClr>
                </a:solidFill>
                <a:latin typeface="Arial"/>
                <a:ea typeface="Arial"/>
                <a:cs typeface="Arial"/>
              </a:rPr>
              <a:t>Obstet 2019;147:279-280)</a:t>
            </a:r>
            <a:r>
              <a:rPr sz="1100" kern="0" spc="-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然而，本节引用的研究数据使用的是2009年</a:t>
            </a:r>
            <a:r>
              <a:rPr sz="1100" kern="0" spc="-50">
                <a:solidFill>
                  <a:srgbClr val="000000">
                    <a:alpha val="100000"/>
                  </a:srgbClr>
                </a:solidFill>
                <a:latin typeface="Arial"/>
                <a:ea typeface="Arial"/>
                <a:cs typeface="Arial"/>
              </a:rPr>
              <a:t>FIG0</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分级系统。</a:t>
            </a:r>
            <a:endParaRPr lang="en-US" altLang="en-US" sz="1100"/>
          </a:p>
          <a:p>
            <a:pPr marL="25400" indent="-12700" algn="l" rtl="0" eaLnBrk="0">
              <a:lnSpc>
                <a:spcPct val="97000"/>
              </a:lnSpc>
              <a:spcBef>
                <a:spcPts val="10"/>
              </a:spcBef>
            </a:pPr>
            <a:r>
              <a:rPr sz="1100" kern="0" spc="-30">
                <a:solidFill>
                  <a:srgbClr val="000000">
                    <a:alpha val="100000"/>
                  </a:srgbClr>
                </a:solidFill>
                <a:latin typeface="Arial"/>
                <a:ea typeface="Arial"/>
                <a:cs typeface="Arial"/>
              </a:rPr>
              <a:t>c.III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期随机</a:t>
            </a:r>
            <a:r>
              <a:rPr sz="1100" kern="0" spc="-30">
                <a:solidFill>
                  <a:srgbClr val="000000">
                    <a:alpha val="100000"/>
                  </a:srgbClr>
                </a:solidFill>
                <a:latin typeface="Arial"/>
                <a:ea typeface="Arial"/>
                <a:cs typeface="Arial"/>
              </a:rPr>
              <a:t>FILM</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研究显示，吲哚菁绿 </a:t>
            </a:r>
            <a:r>
              <a:rPr sz="1100" kern="0" spc="-30">
                <a:solidFill>
                  <a:srgbClr val="000000">
                    <a:alpha val="100000"/>
                  </a:srgbClr>
                </a:solidFill>
                <a:latin typeface="Arial"/>
                <a:ea typeface="Arial"/>
                <a:cs typeface="Arial"/>
              </a:rPr>
              <a:t>(ICG)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非劣效于异硫蓝染料。</a:t>
            </a:r>
            <a:r>
              <a:rPr sz="1100" kern="0" spc="-30">
                <a:solidFill>
                  <a:srgbClr val="000000">
                    <a:alpha val="100000"/>
                  </a:srgbClr>
                </a:solidFill>
                <a:latin typeface="Arial"/>
                <a:ea typeface="Arial"/>
                <a:cs typeface="Arial"/>
              </a:rPr>
              <a:t>(Frumovitz  M,Plante  M,Lee  PS  et  al.Near-infrared</a:t>
            </a:r>
            <a:r>
              <a:rPr sz="1100" kern="0" spc="220">
                <a:solidFill>
                  <a:srgbClr val="000000">
                    <a:alpha val="100000"/>
                  </a:srgbClr>
                </a:solidFill>
                <a:latin typeface="Arial"/>
                <a:ea typeface="Arial"/>
                <a:cs typeface="Arial"/>
              </a:rPr>
              <a:t> </a:t>
            </a:r>
            <a:r>
              <a:rPr sz="1100" kern="0" spc="-30">
                <a:solidFill>
                  <a:srgbClr val="000000">
                    <a:alpha val="100000"/>
                  </a:srgbClr>
                </a:solidFill>
                <a:latin typeface="Arial"/>
                <a:ea typeface="Arial"/>
                <a:cs typeface="Arial"/>
              </a:rPr>
              <a:t>fluo</a:t>
            </a:r>
            <a:r>
              <a:rPr sz="1100" kern="0" spc="-40">
                <a:solidFill>
                  <a:srgbClr val="000000">
                    <a:alpha val="100000"/>
                  </a:srgbClr>
                </a:solidFill>
                <a:latin typeface="Arial"/>
                <a:ea typeface="Arial"/>
                <a:cs typeface="Arial"/>
              </a:rPr>
              <a:t>rescence</a:t>
            </a:r>
            <a:r>
              <a:rPr sz="1100" kern="0" spc="220">
                <a:solidFill>
                  <a:srgbClr val="000000">
                    <a:alpha val="100000"/>
                  </a:srgbClr>
                </a:solidFill>
                <a:latin typeface="Arial"/>
                <a:ea typeface="Arial"/>
                <a:cs typeface="Arial"/>
              </a:rPr>
              <a:t> </a:t>
            </a:r>
            <a:r>
              <a:rPr sz="1100" kern="0" spc="-40">
                <a:solidFill>
                  <a:srgbClr val="000000">
                    <a:alpha val="100000"/>
                  </a:srgbClr>
                </a:solidFill>
                <a:latin typeface="Arial"/>
                <a:ea typeface="Arial"/>
                <a:cs typeface="Arial"/>
              </a:rPr>
              <a:t>for     </a:t>
            </a:r>
            <a:r>
              <a:rPr sz="1100" kern="0" spc="0">
                <a:solidFill>
                  <a:srgbClr val="000000">
                    <a:alpha val="100000"/>
                  </a:srgbClr>
                </a:solidFill>
                <a:latin typeface="Arial"/>
                <a:ea typeface="Arial"/>
                <a:cs typeface="Arial"/>
              </a:rPr>
              <a:t>detection</a:t>
            </a:r>
            <a:r>
              <a:rPr sz="1100" kern="0" spc="21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of</a:t>
            </a:r>
            <a:r>
              <a:rPr sz="1100" kern="0" spc="17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sentinel</a:t>
            </a:r>
            <a:r>
              <a:rPr sz="1100" kern="0" spc="24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lymph</a:t>
            </a:r>
            <a:r>
              <a:rPr sz="1100" kern="0" spc="25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nodes</a:t>
            </a:r>
            <a:r>
              <a:rPr sz="1100" kern="0" spc="25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in</a:t>
            </a:r>
            <a:r>
              <a:rPr sz="1100" kern="0" spc="180">
                <a:solidFill>
                  <a:srgbClr val="000000">
                    <a:alpha val="100000"/>
                  </a:srgbClr>
                </a:solidFill>
                <a:latin typeface="Arial"/>
                <a:ea typeface="Arial"/>
                <a:cs typeface="Arial"/>
              </a:rPr>
              <a:t> </a:t>
            </a:r>
            <a:r>
              <a:rPr sz="1100" kern="0" spc="0">
                <a:solidFill>
                  <a:srgbClr val="000000">
                    <a:alpha val="100000"/>
                  </a:srgbClr>
                </a:solidFill>
                <a:latin typeface="Arial"/>
                <a:ea typeface="Arial"/>
                <a:cs typeface="Arial"/>
              </a:rPr>
              <a:t>wo</a:t>
            </a:r>
            <a:r>
              <a:rPr sz="1100" kern="0" spc="-10">
                <a:solidFill>
                  <a:srgbClr val="000000">
                    <a:alpha val="100000"/>
                  </a:srgbClr>
                </a:solidFill>
                <a:latin typeface="Arial"/>
                <a:ea typeface="Arial"/>
                <a:cs typeface="Arial"/>
              </a:rPr>
              <a:t>men</a:t>
            </a:r>
            <a:r>
              <a:rPr sz="1100" kern="0" spc="18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with</a:t>
            </a:r>
            <a:r>
              <a:rPr sz="1100" kern="0" spc="21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cervical</a:t>
            </a:r>
            <a:r>
              <a:rPr sz="1100" kern="0" spc="22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and</a:t>
            </a:r>
            <a:r>
              <a:rPr sz="1100" kern="0" spc="24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uterine</a:t>
            </a:r>
            <a:r>
              <a:rPr sz="1100" kern="0" spc="22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cancers(FILM):a</a:t>
            </a:r>
            <a:r>
              <a:rPr sz="1100" kern="0" spc="25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randomised,phase</a:t>
            </a:r>
            <a:r>
              <a:rPr sz="1100" kern="0" spc="22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3,multicentre,non-</a:t>
            </a:r>
            <a:endParaRPr lang="en-US" altLang="en-US" sz="1100"/>
          </a:p>
        </p:txBody>
      </p:sp>
      <p:pic>
        <p:nvPicPr>
          <p:cNvPr id="1070" name="picture 1070"/>
          <p:cNvPicPr>
            <a:picLocks noChangeAspect="1"/>
          </p:cNvPicPr>
          <p:nvPr/>
        </p:nvPicPr>
        <p:blipFill>
          <a:blip r:embed="rId2"/>
          <a:stretch>
            <a:fillRect/>
          </a:stretch>
        </p:blipFill>
        <p:spPr>
          <a:xfrm rot="21600000">
            <a:off x="5384810" y="3054347"/>
            <a:ext cx="2616189" cy="2133592"/>
          </a:xfrm>
          <a:prstGeom prst="rect">
            <a:avLst/>
          </a:prstGeom>
        </p:spPr>
      </p:pic>
      <p:pic>
        <p:nvPicPr>
          <p:cNvPr id="1072" name="picture 1072"/>
          <p:cNvPicPr>
            <a:picLocks noChangeAspect="1"/>
          </p:cNvPicPr>
          <p:nvPr/>
        </p:nvPicPr>
        <p:blipFill>
          <a:blip r:embed="rId3"/>
          <a:stretch>
            <a:fillRect/>
          </a:stretch>
        </p:blipFill>
        <p:spPr>
          <a:xfrm rot="21600000">
            <a:off x="1009680" y="3505192"/>
            <a:ext cx="3130539" cy="1028700"/>
          </a:xfrm>
          <a:prstGeom prst="rect">
            <a:avLst/>
          </a:prstGeom>
        </p:spPr>
      </p:pic>
      <p:graphicFrame>
        <p:nvGraphicFramePr>
          <p:cNvPr id="1074" name="table 1074"/>
          <p:cNvGraphicFramePr>
            <a:graphicFrameLocks noGrp="1"/>
          </p:cNvGraphicFramePr>
          <p:nvPr/>
        </p:nvGraphicFramePr>
        <p:xfrm>
          <a:off x="254020" y="6216639"/>
          <a:ext cx="6704965" cy="425450"/>
        </p:xfrm>
        <a:graphic>
          <a:graphicData uri="http://schemas.openxmlformats.org/drawingml/2006/table">
            <a:tbl>
              <a:tblPr/>
              <a:tblGrid>
                <a:gridCol w="6704965"/>
              </a:tblGrid>
              <a:tr h="419100">
                <a:tc>
                  <a:txBody>
                    <a:bodyPr vert="horz" wrap="square"/>
                    <a:lstStyle/>
                    <a:p>
                      <a:pPr algn="l" rtl="0" eaLnBrk="0">
                        <a:lnSpc>
                          <a:spcPct val="113000"/>
                        </a:lnSpc>
                      </a:pPr>
                      <a:endParaRPr lang="en-US" altLang="en-US" sz="400"/>
                    </a:p>
                    <a:p>
                      <a:pPr marL="107315" algn="l" rtl="0" eaLnBrk="0">
                        <a:lnSpc>
                          <a:spcPct val="100000"/>
                        </a:lnSpc>
                        <a:spcBef>
                          <a:spcPct val="0"/>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10">
                          <a:solidFill>
                            <a:srgbClr val="000000">
                              <a:alpha val="100000"/>
                            </a:srgbClr>
                          </a:solidFill>
                          <a:latin typeface="Arial"/>
                          <a:ea typeface="Arial"/>
                          <a:cs typeface="Arial"/>
                        </a:rPr>
                        <a:t>A</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ts val="1245"/>
                        </a:lnSpc>
                        <a:spcBef>
                          <a:spcPts val="45"/>
                        </a:spcBef>
                      </a:pPr>
                      <a:r>
                        <a:rPr sz="1000"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3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1080" name="textbox 1080"/>
          <p:cNvSpPr/>
          <p:nvPr/>
        </p:nvSpPr>
        <p:spPr>
          <a:xfrm>
            <a:off x="361929" y="5839078"/>
            <a:ext cx="3167379"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0"/>
              </a:lnSpc>
            </a:pPr>
            <a:r>
              <a:rPr sz="1100" kern="0" spc="0">
                <a:solidFill>
                  <a:srgbClr val="000000">
                    <a:alpha val="100000"/>
                  </a:srgbClr>
                </a:solidFill>
                <a:latin typeface="Arial"/>
                <a:ea typeface="Arial"/>
                <a:cs typeface="Arial"/>
              </a:rPr>
              <a:t>inferiority  trial.Lancet   </a:t>
            </a:r>
            <a:r>
              <a:rPr sz="1100" kern="0" spc="-10">
                <a:solidFill>
                  <a:srgbClr val="000000">
                    <a:alpha val="100000"/>
                  </a:srgbClr>
                </a:solidFill>
                <a:latin typeface="Arial"/>
                <a:ea typeface="Arial"/>
                <a:cs typeface="Arial"/>
              </a:rPr>
              <a:t>Oncol</a:t>
            </a:r>
            <a:r>
              <a:rPr sz="1100" kern="0" spc="70">
                <a:solidFill>
                  <a:srgbClr val="000000">
                    <a:alpha val="100000"/>
                  </a:srgbClr>
                </a:solidFill>
                <a:latin typeface="Arial"/>
                <a:ea typeface="Arial"/>
                <a:cs typeface="Arial"/>
              </a:rPr>
              <a:t>  </a:t>
            </a:r>
            <a:r>
              <a:rPr sz="1100" kern="0" spc="-10">
                <a:solidFill>
                  <a:srgbClr val="000000">
                    <a:alpha val="100000"/>
                  </a:srgbClr>
                </a:solidFill>
                <a:latin typeface="Arial"/>
                <a:ea typeface="Arial"/>
                <a:cs typeface="Arial"/>
              </a:rPr>
              <a:t>2018;19:1394-1403)</a:t>
            </a:r>
            <a:endParaRPr lang="en-US" altLang="en-US" sz="1100"/>
          </a:p>
        </p:txBody>
      </p:sp>
      <p:sp>
        <p:nvSpPr>
          <p:cNvPr id="1082" name="textbox 1082"/>
          <p:cNvSpPr/>
          <p:nvPr/>
        </p:nvSpPr>
        <p:spPr>
          <a:xfrm>
            <a:off x="355620" y="5966089"/>
            <a:ext cx="5803265"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0"/>
              </a:lnSpc>
            </a:pPr>
            <a:r>
              <a:rPr sz="1100" kern="0" spc="-40">
                <a:solidFill>
                  <a:srgbClr val="000000">
                    <a:alpha val="100000"/>
                  </a:srgbClr>
                </a:solidFill>
                <a:latin typeface="Arial"/>
                <a:ea typeface="Arial"/>
                <a:cs typeface="Arial"/>
              </a:rPr>
              <a:t>d.</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图1和图2经纪念斯隆-凯特琳癌症</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中心许可转载。</a:t>
            </a:r>
            <a:r>
              <a:rPr sz="1100" kern="0" spc="-50">
                <a:solidFill>
                  <a:srgbClr val="000000">
                    <a:alpha val="100000"/>
                  </a:srgbClr>
                </a:solidFill>
                <a:latin typeface="Arial"/>
                <a:ea typeface="Arial"/>
                <a:cs typeface="Arial"/>
              </a:rPr>
              <a:t>O 2013</a:t>
            </a:r>
            <a:r>
              <a:rPr sz="1100" kern="0" spc="60">
                <a:solidFill>
                  <a:srgbClr val="000000">
                    <a:alpha val="100000"/>
                  </a:srgbClr>
                </a:solidFill>
                <a:latin typeface="Arial"/>
                <a:ea typeface="Arial"/>
                <a:cs typeface="Arial"/>
              </a:rPr>
              <a:t> </a:t>
            </a:r>
            <a:r>
              <a:rPr sz="1100" kern="0" spc="-50">
                <a:solidFill>
                  <a:srgbClr val="000000">
                    <a:alpha val="100000"/>
                  </a:srgbClr>
                </a:solidFill>
                <a:latin typeface="Arial"/>
                <a:ea typeface="Arial"/>
                <a:cs typeface="Arial"/>
              </a:rPr>
              <a:t>Memorial Sloan</a:t>
            </a:r>
            <a:r>
              <a:rPr sz="1100" kern="0" spc="70">
                <a:solidFill>
                  <a:srgbClr val="000000">
                    <a:alpha val="100000"/>
                  </a:srgbClr>
                </a:solidFill>
                <a:latin typeface="Arial"/>
                <a:ea typeface="Arial"/>
                <a:cs typeface="Arial"/>
              </a:rPr>
              <a:t> </a:t>
            </a:r>
            <a:r>
              <a:rPr sz="1100" kern="0" spc="-50">
                <a:solidFill>
                  <a:srgbClr val="000000">
                    <a:alpha val="100000"/>
                  </a:srgbClr>
                </a:solidFill>
                <a:latin typeface="Arial"/>
                <a:ea typeface="Arial"/>
                <a:cs typeface="Arial"/>
              </a:rPr>
              <a:t>Kettering Cancer Center.</a:t>
            </a:r>
            <a:endParaRPr lang="en-US" altLang="en-US" sz="1100"/>
          </a:p>
        </p:txBody>
      </p:sp>
      <p:sp>
        <p:nvSpPr>
          <p:cNvPr id="1090" name="textbox 1090"/>
          <p:cNvSpPr/>
          <p:nvPr/>
        </p:nvSpPr>
        <p:spPr>
          <a:xfrm>
            <a:off x="7950169" y="6523019"/>
            <a:ext cx="836930" cy="348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indent="247650" algn="l" rtl="0" eaLnBrk="0">
              <a:lnSpc>
                <a:spcPct val="101000"/>
              </a:lnSpc>
            </a:pPr>
            <a:r>
              <a:rPr sz="1000" kern="0" spc="0">
                <a:solidFill>
                  <a:srgbClr val="000000">
                    <a:alpha val="100000"/>
                  </a:srgbClr>
                </a:solidFill>
                <a:latin typeface="Arial"/>
                <a:ea typeface="Arial"/>
                <a:cs typeface="Arial"/>
              </a:rPr>
              <a:t>CERV</a:t>
            </a:r>
            <a:r>
              <a:rPr sz="1000" kern="0" spc="50">
                <a:solidFill>
                  <a:srgbClr val="000000">
                    <a:alpha val="100000"/>
                  </a:srgbClr>
                </a:solidFill>
                <a:latin typeface="Arial"/>
                <a:ea typeface="Arial"/>
                <a:cs typeface="Arial"/>
              </a:rPr>
              <a:t>-C</a:t>
            </a:r>
            <a:r>
              <a:rPr sz="1000" kern="0" spc="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第3页/共7页</a:t>
            </a:r>
            <a:endParaRPr lang="en-US" altLang="en-US" sz="1100"/>
          </a:p>
        </p:txBody>
      </p:sp>
      <p:pic>
        <p:nvPicPr>
          <p:cNvPr id="94" name="picture 94"/>
          <p:cNvPicPr>
            <a:picLocks noChangeAspect="1"/>
          </p:cNvPicPr>
          <p:nvPr>
            <p:custDataLst>
              <p:tags r:id="rId5"/>
            </p:custDataLst>
          </p:nvPr>
        </p:nvPicPr>
        <p:blipFill>
          <a:blip r:embed="rId4"/>
          <a:stretch>
            <a:fillRect/>
          </a:stretch>
        </p:blipFill>
        <p:spPr>
          <a:xfrm rot="21600000">
            <a:off x="342900" y="120632"/>
            <a:ext cx="666780" cy="692177"/>
          </a:xfrm>
          <a:prstGeom prst="rect">
            <a:avLst/>
          </a:prstGeom>
        </p:spPr>
      </p:pic>
      <p:sp>
        <p:nvSpPr>
          <p:cNvPr id="96" name="textbox 96"/>
          <p:cNvSpPr/>
          <p:nvPr>
            <p:custDataLst>
              <p:tags r:id="rId6"/>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7"/>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9"/>
            </p:custDataLst>
          </p:nvPr>
        </p:nvPicPr>
        <p:blipFill>
          <a:blip r:embed="rId8"/>
          <a:stretch>
            <a:fillRect/>
          </a:stretch>
        </p:blipFill>
        <p:spPr>
          <a:xfrm rot="21600000">
            <a:off x="336590" y="889002"/>
            <a:ext cx="8470820" cy="12687"/>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00" name="picture 1100"/>
          <p:cNvPicPr>
            <a:picLocks noChangeAspect="1"/>
          </p:cNvPicPr>
          <p:nvPr/>
        </p:nvPicPr>
        <p:blipFill>
          <a:blip r:embed="rId2"/>
          <a:stretch>
            <a:fillRect/>
          </a:stretch>
        </p:blipFill>
        <p:spPr>
          <a:xfrm rot="21600000">
            <a:off x="2508290" y="1936767"/>
            <a:ext cx="3168578" cy="3028904"/>
          </a:xfrm>
          <a:prstGeom prst="rect">
            <a:avLst/>
          </a:prstGeom>
        </p:spPr>
      </p:pic>
      <p:sp>
        <p:nvSpPr>
          <p:cNvPr id="1102" name="textbox 1102"/>
          <p:cNvSpPr/>
          <p:nvPr/>
        </p:nvSpPr>
        <p:spPr>
          <a:xfrm>
            <a:off x="336509" y="4030921"/>
            <a:ext cx="8398509" cy="20193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2660650" algn="l" rtl="0" eaLnBrk="0">
              <a:lnSpc>
                <a:spcPct val="96000"/>
              </a:lnSpc>
            </a:pPr>
            <a:r>
              <a:rPr sz="1000" kern="0" spc="100">
                <a:solidFill>
                  <a:srgbClr val="000000">
                    <a:alpha val="100000"/>
                  </a:srgbClr>
                </a:solidFill>
                <a:latin typeface="黑体" panose="02010609060101010101" charset="-122"/>
                <a:ea typeface="黑体" panose="02010609060101010101" charset="-122"/>
                <a:cs typeface="黑体" panose="02010609060101010101" charset="-122"/>
              </a:rPr>
              <a:t>如果一侧骨盆没有显</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影，行该侧</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LNDh</a:t>
            </a:r>
            <a:endParaRPr lang="en-US" altLang="en-US" sz="1000"/>
          </a:p>
          <a:p>
            <a:pPr algn="l" rtl="0" eaLnBrk="0">
              <a:lnSpc>
                <a:spcPct val="128000"/>
              </a:lnSpc>
            </a:pPr>
            <a:endParaRPr lang="en-US" altLang="en-US" sz="1000"/>
          </a:p>
          <a:p>
            <a:pPr algn="l" rtl="0" eaLnBrk="0">
              <a:lnSpc>
                <a:spcPct val="129000"/>
              </a:lnSpc>
            </a:pPr>
            <a:endParaRPr lang="en-US" altLang="en-US" sz="1000"/>
          </a:p>
          <a:p>
            <a:pPr marL="2768600" algn="l" rtl="0" eaLnBrk="0">
              <a:lnSpc>
                <a:spcPct val="100000"/>
              </a:lnSpc>
              <a:spcBef>
                <a:spcPts val="305"/>
              </a:spcBef>
            </a:pPr>
            <a:r>
              <a:rPr sz="1000" kern="0" spc="110">
                <a:solidFill>
                  <a:srgbClr val="000000">
                    <a:alpha val="100000"/>
                  </a:srgbClr>
                </a:solidFill>
                <a:latin typeface="黑体" panose="02010609060101010101" charset="-122"/>
                <a:ea typeface="黑体" panose="02010609060101010101" charset="-122"/>
                <a:cs typeface="黑体" panose="02010609060101010101" charset="-122"/>
              </a:rPr>
              <a:t>原发肿瘤连同宫旁组织整块切除</a:t>
            </a:r>
            <a:endParaRPr lang="en-US" altLang="en-US" sz="1000"/>
          </a:p>
          <a:p>
            <a:pPr algn="l" rtl="0" eaLnBrk="0">
              <a:lnSpc>
                <a:spcPct val="179000"/>
              </a:lnSpc>
            </a:pPr>
            <a:endParaRPr lang="en-US" altLang="en-US" sz="1000"/>
          </a:p>
          <a:p>
            <a:pPr marL="19050" indent="12700" algn="l" rtl="0" eaLnBrk="0">
              <a:lnSpc>
                <a:spcPct val="112000"/>
              </a:lnSpc>
              <a:spcBef>
                <a:spcPts val="305"/>
              </a:spcBef>
            </a:pPr>
            <a:r>
              <a:rPr sz="1000" kern="0" spc="60">
                <a:solidFill>
                  <a:srgbClr val="000000">
                    <a:alpha val="100000"/>
                  </a:srgbClr>
                </a:solidFill>
                <a:latin typeface="Arial"/>
                <a:ea typeface="Arial"/>
                <a:cs typeface="Arial"/>
              </a:rPr>
              <a:t>e.</a:t>
            </a:r>
            <a:r>
              <a:rPr sz="1000" kern="0" spc="-150">
                <a:solidFill>
                  <a:srgbClr val="000000">
                    <a:alpha val="100000"/>
                  </a:srgbClr>
                </a:solidFill>
                <a:latin typeface="Arial"/>
                <a:ea typeface="Arial"/>
                <a:cs typeface="Arial"/>
              </a:rPr>
              <a:t> </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经许可转载自</a:t>
            </a:r>
            <a:r>
              <a:rPr sz="1000" kern="0" spc="0">
                <a:solidFill>
                  <a:srgbClr val="000000">
                    <a:alpha val="100000"/>
                  </a:srgbClr>
                </a:solidFill>
                <a:latin typeface="Arial"/>
                <a:ea typeface="Arial"/>
                <a:cs typeface="Arial"/>
              </a:rPr>
              <a:t>Cormier</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B</a:t>
            </a:r>
            <a:r>
              <a:rPr sz="1000" kern="0" spc="6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Diaz</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JP</a:t>
            </a:r>
            <a:r>
              <a:rPr sz="1000" kern="0" spc="6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Shih</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K</a:t>
            </a:r>
            <a:r>
              <a:rPr sz="1000" kern="0" spc="6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et</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al</a:t>
            </a:r>
            <a:r>
              <a:rPr sz="1000" kern="0" spc="6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Establishing</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a</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sentinel</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lymph</a:t>
            </a:r>
            <a:r>
              <a:rPr sz="1000" kern="0" spc="7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node</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mapping</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algorithm</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for</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the</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treatment</a:t>
            </a:r>
            <a:r>
              <a:rPr sz="1000" kern="0" spc="4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of</a:t>
            </a:r>
            <a:r>
              <a:rPr sz="1000" kern="0" spc="3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early</a:t>
            </a:r>
            <a:r>
              <a:rPr sz="1000" kern="0" spc="6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cervical</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cancer</a:t>
            </a:r>
            <a:r>
              <a:rPr sz="1000" kern="0" spc="50">
                <a:solidFill>
                  <a:srgbClr val="000000">
                    <a:alpha val="100000"/>
                  </a:srgbClr>
                </a:solidFill>
                <a:latin typeface="Arial"/>
                <a:ea typeface="Arial"/>
                <a:cs typeface="Arial"/>
              </a:rPr>
              <a:t>.</a:t>
            </a:r>
            <a:r>
              <a:rPr sz="1000" kern="0" spc="0">
                <a:solidFill>
                  <a:srgbClr val="000000">
                    <a:alpha val="100000"/>
                  </a:srgbClr>
                </a:solidFill>
                <a:latin typeface="Arial"/>
                <a:ea typeface="Arial"/>
                <a:cs typeface="Arial"/>
              </a:rPr>
              <a:t>Gynecol</a:t>
            </a:r>
            <a:r>
              <a:rPr sz="1000" kern="0" spc="50">
                <a:solidFill>
                  <a:srgbClr val="000000">
                    <a:alpha val="100000"/>
                  </a:srgbClr>
                </a:solidFill>
                <a:latin typeface="Arial"/>
                <a:ea typeface="Arial"/>
                <a:cs typeface="Arial"/>
              </a:rPr>
              <a:t> </a:t>
            </a:r>
            <a:r>
              <a:rPr sz="1000" kern="0" spc="0">
                <a:solidFill>
                  <a:srgbClr val="000000">
                    <a:alpha val="100000"/>
                  </a:srgbClr>
                </a:solidFill>
                <a:latin typeface="Arial"/>
                <a:ea typeface="Arial"/>
                <a:cs typeface="Arial"/>
              </a:rPr>
              <a:t>Oncol</a:t>
            </a:r>
            <a:r>
              <a:rPr sz="1000" kern="0" spc="50">
                <a:solidFill>
                  <a:srgbClr val="000000">
                    <a:alpha val="100000"/>
                  </a:srgbClr>
                </a:solidFill>
                <a:latin typeface="Arial"/>
                <a:ea typeface="Arial"/>
                <a:cs typeface="Arial"/>
              </a:rPr>
              <a:t>.2011 </a:t>
            </a:r>
            <a:r>
              <a:rPr sz="1000" kern="0" spc="0">
                <a:solidFill>
                  <a:srgbClr val="000000">
                    <a:alpha val="100000"/>
                  </a:srgbClr>
                </a:solidFill>
                <a:latin typeface="Arial"/>
                <a:ea typeface="Arial"/>
                <a:cs typeface="Arial"/>
              </a:rPr>
              <a:t>Aug</a:t>
            </a:r>
            <a:r>
              <a:rPr sz="1000" kern="0" spc="50">
                <a:solidFill>
                  <a:srgbClr val="000000">
                    <a:alpha val="100000"/>
                  </a:srgbClr>
                </a:solidFill>
                <a:latin typeface="Arial"/>
                <a:ea typeface="Arial"/>
                <a:cs typeface="Arial"/>
              </a:rPr>
              <a:t>;122:275-</a:t>
            </a:r>
            <a:r>
              <a:rPr sz="1000" kern="0" spc="40">
                <a:solidFill>
                  <a:srgbClr val="000000">
                    <a:alpha val="100000"/>
                  </a:srgbClr>
                </a:solidFill>
                <a:latin typeface="Arial"/>
                <a:ea typeface="Arial"/>
                <a:cs typeface="Arial"/>
              </a:rPr>
              <a:t>280.</a:t>
            </a:r>
            <a:endParaRPr lang="en-US" altLang="en-US" sz="1000"/>
          </a:p>
          <a:p>
            <a:pPr marL="31750" algn="l" rtl="0" eaLnBrk="0">
              <a:lnSpc>
                <a:spcPct val="93000"/>
              </a:lnSpc>
            </a:pPr>
            <a:r>
              <a:rPr sz="10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宫颈内注射染料、99</a:t>
            </a:r>
            <a:r>
              <a:rPr sz="10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Tc, </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或注射两者。</a:t>
            </a:r>
            <a:endParaRPr lang="en-US" altLang="en-US" sz="1000"/>
          </a:p>
          <a:p>
            <a:pPr marL="31750" indent="-19050" algn="l" rtl="0" eaLnBrk="0">
              <a:lnSpc>
                <a:spcPct val="97000"/>
              </a:lnSpc>
              <a:spcBef>
                <a:spcPts val="10"/>
              </a:spcBef>
            </a:pPr>
            <a:r>
              <a:rPr sz="10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目前尚缺乏超分期的标准流程。超分期通常</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包括对大体淋巴结进行连续切片，并进行</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H&amp;E </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染色读片(±细胞角蛋白免疫组化染色)。</a:t>
            </a:r>
            <a:r>
              <a:rPr sz="1000" kern="0" spc="20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0">
                <a:solidFill>
                  <a:srgbClr val="000000">
                    <a:alpha val="100000"/>
                  </a:srgbClr>
                </a:solidFill>
                <a:latin typeface="黑体" panose="02010609060101010101" charset="-122"/>
                <a:ea typeface="黑体" panose="02010609060101010101" charset="-122"/>
                <a:cs typeface="黑体" panose="02010609060101010101" charset="-122"/>
              </a:rPr>
              <a:t>见病理学检查原</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60">
                <a:solidFill>
                  <a:srgbClr val="162BE5">
                    <a:alpha val="100000"/>
                  </a:srgbClr>
                </a:solidFill>
                <a:latin typeface="黑体" panose="02010609060101010101" charset="-122"/>
                <a:ea typeface="黑体" panose="02010609060101010101" charset="-122"/>
                <a:cs typeface="黑体" panose="02010609060101010101" charset="-122"/>
              </a:rPr>
              <a:t>则</a:t>
            </a:r>
            <a:r>
              <a:rPr sz="1000" kern="0" spc="-100">
                <a:solidFill>
                  <a:srgbClr val="162BE5">
                    <a:alpha val="100000"/>
                  </a:srgbClr>
                </a:solidFill>
                <a:latin typeface="黑体" panose="02010609060101010101" charset="-122"/>
                <a:ea typeface="黑体" panose="02010609060101010101" charset="-122"/>
                <a:cs typeface="黑体" panose="02010609060101010101" charset="-122"/>
              </a:rPr>
              <a:t> </a:t>
            </a:r>
            <a:r>
              <a:rPr sz="1000" kern="0" spc="-60">
                <a:solidFill>
                  <a:srgbClr val="162BE5">
                    <a:alpha val="100000"/>
                  </a:srgbClr>
                </a:solidFill>
                <a:latin typeface="Arial"/>
                <a:ea typeface="Arial"/>
                <a:cs typeface="Arial"/>
              </a:rPr>
              <a:t>(CERV-A)</a:t>
            </a:r>
            <a:r>
              <a:rPr sz="1000" kern="0" spc="10">
                <a:solidFill>
                  <a:srgbClr val="162BE5">
                    <a:alpha val="100000"/>
                  </a:srgbClr>
                </a:solidFill>
                <a:latin typeface="Arial"/>
                <a:ea typeface="Arial"/>
                <a:cs typeface="Arial"/>
              </a:rPr>
              <a:t>  </a:t>
            </a:r>
            <a:r>
              <a:rPr sz="1000" kern="0" spc="-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1000"/>
          </a:p>
          <a:p>
            <a:pPr marL="31750" algn="l" rtl="0" eaLnBrk="0">
              <a:lnSpc>
                <a:spcPct val="100000"/>
              </a:lnSpc>
              <a:spcBef>
                <a:spcPts val="160"/>
              </a:spcBef>
            </a:pPr>
            <a:r>
              <a:rPr sz="1000" kern="0" spc="-30">
                <a:solidFill>
                  <a:srgbClr val="000000">
                    <a:alpha val="100000"/>
                  </a:srgbClr>
                </a:solidFill>
                <a:latin typeface="Arial"/>
                <a:ea typeface="Arial"/>
                <a:cs typeface="Arial"/>
              </a:rPr>
              <a:t>h.</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包括骼间/主动脉</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下淋巴结。</a:t>
            </a:r>
            <a:endParaRPr lang="en-US" altLang="en-US" sz="1000"/>
          </a:p>
        </p:txBody>
      </p:sp>
      <p:sp>
        <p:nvSpPr>
          <p:cNvPr id="1104" name="textbox 1104"/>
          <p:cNvSpPr/>
          <p:nvPr/>
        </p:nvSpPr>
        <p:spPr>
          <a:xfrm>
            <a:off x="361929" y="1001906"/>
            <a:ext cx="8263255" cy="144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2927350" algn="l" rtl="0" eaLnBrk="0">
              <a:lnSpc>
                <a:spcPct val="87000"/>
              </a:lnSpc>
            </a:pPr>
            <a:r>
              <a:rPr sz="1000" kern="0" spc="220">
                <a:solidFill>
                  <a:srgbClr val="000000">
                    <a:alpha val="100000"/>
                  </a:srgbClr>
                </a:solidFill>
                <a:latin typeface="黑体" panose="02010609060101010101" charset="-122"/>
                <a:ea typeface="黑体" panose="02010609060101010101" charset="-122"/>
                <a:cs typeface="黑体" panose="02010609060101010101" charset="-122"/>
              </a:rPr>
              <a:t>评估和手术分期原则(采用</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SLN</a:t>
            </a:r>
            <a:r>
              <a:rPr sz="1000" kern="0" spc="220">
                <a:solidFill>
                  <a:srgbClr val="000000">
                    <a:alpha val="100000"/>
                  </a:srgbClr>
                </a:solidFill>
                <a:latin typeface="黑体" panose="02010609060101010101" charset="-122"/>
                <a:ea typeface="黑体" panose="02010609060101010101" charset="-122"/>
                <a:cs typeface="黑体" panose="02010609060101010101" charset="-122"/>
              </a:rPr>
              <a:t>显影时)</a:t>
            </a:r>
            <a:endParaRPr lang="en-US" altLang="en-US" sz="1000"/>
          </a:p>
          <a:p>
            <a:pPr marL="19050" indent="-6350" algn="l" rtl="0" eaLnBrk="0">
              <a:lnSpc>
                <a:spcPct val="104000"/>
              </a:lnSpc>
              <a:spcBef>
                <a:spcPts val="610"/>
              </a:spcBef>
            </a:pPr>
            <a:r>
              <a:rPr sz="1000" kern="0" spc="100">
                <a:solidFill>
                  <a:srgbClr val="000000">
                    <a:alpha val="100000"/>
                  </a:srgbClr>
                </a:solidFill>
                <a:latin typeface="黑体" panose="02010609060101010101" charset="-122"/>
                <a:ea typeface="黑体" panose="02010609060101010101" charset="-122"/>
                <a:cs typeface="黑体" panose="02010609060101010101" charset="-122"/>
              </a:rPr>
              <a:t>前哨淋巴结成功显影的关键在于遵守前哨淋巴结的检测流程，当一侧淋巴结显影失败时，切除该侧的淋巴结，以及切除任何</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可疑或增大</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120">
                <a:solidFill>
                  <a:srgbClr val="000000">
                    <a:alpha val="100000"/>
                  </a:srgbClr>
                </a:solidFill>
                <a:latin typeface="黑体" panose="02010609060101010101" charset="-122"/>
                <a:ea typeface="黑体" panose="02010609060101010101" charset="-122"/>
                <a:cs typeface="黑体" panose="02010609060101010101" charset="-122"/>
              </a:rPr>
              <a:t>的淋巴结，无论其是否显影</a:t>
            </a:r>
            <a:r>
              <a:rPr sz="1000" kern="0" spc="110">
                <a:solidFill>
                  <a:srgbClr val="000000">
                    <a:alpha val="100000"/>
                  </a:srgbClr>
                </a:solidFill>
                <a:latin typeface="黑体" panose="02010609060101010101" charset="-122"/>
                <a:ea typeface="黑体" panose="02010609060101010101" charset="-122"/>
                <a:cs typeface="黑体" panose="02010609060101010101" charset="-122"/>
              </a:rPr>
              <a:t>(图3)</a:t>
            </a:r>
            <a:endParaRPr lang="en-US" altLang="en-US" sz="1000"/>
          </a:p>
          <a:p>
            <a:pPr marL="2438400" algn="l" rtl="0" eaLnBrk="0">
              <a:lnSpc>
                <a:spcPct val="100000"/>
              </a:lnSpc>
              <a:spcBef>
                <a:spcPts val="1390"/>
              </a:spcBef>
            </a:pPr>
            <a:r>
              <a:rPr sz="1000" kern="0" spc="110">
                <a:solidFill>
                  <a:srgbClr val="000000">
                    <a:alpha val="100000"/>
                  </a:srgbClr>
                </a:solidFill>
                <a:latin typeface="黑体" panose="02010609060101010101" charset="-122"/>
                <a:ea typeface="黑体" panose="02010609060101010101" charset="-122"/>
                <a:cs typeface="黑体" panose="02010609060101010101" charset="-122"/>
              </a:rPr>
              <a:t>图3:早期宫颈癌的手术/前哨淋巴结显影流程°</a:t>
            </a:r>
            <a:endParaRPr lang="en-US" altLang="en-US" sz="1000"/>
          </a:p>
          <a:p>
            <a:pPr algn="l" rtl="0" eaLnBrk="0">
              <a:lnSpc>
                <a:spcPct val="125000"/>
              </a:lnSpc>
            </a:pPr>
            <a:endParaRPr lang="en-US" altLang="en-US" sz="1000"/>
          </a:p>
          <a:p>
            <a:pPr marL="3060700" algn="l" rtl="0" eaLnBrk="0">
              <a:lnSpc>
                <a:spcPct val="100000"/>
              </a:lnSpc>
              <a:spcBef>
                <a:spcPts val="310"/>
              </a:spcBef>
            </a:pPr>
            <a:r>
              <a:rPr sz="1000" kern="0" spc="50">
                <a:solidFill>
                  <a:srgbClr val="000000">
                    <a:alpha val="100000"/>
                  </a:srgbClr>
                </a:solidFill>
                <a:latin typeface="黑体" panose="02010609060101010101" charset="-122"/>
                <a:ea typeface="黑体" panose="02010609060101010101" charset="-122"/>
                <a:cs typeface="黑体" panose="02010609060101010101" charset="-122"/>
              </a:rPr>
              <a:t>切除所有已显影的</a:t>
            </a:r>
            <a:r>
              <a:rPr sz="1000" kern="0" spc="0">
                <a:solidFill>
                  <a:srgbClr val="000000">
                    <a:alpha val="100000"/>
                  </a:srgbClr>
                </a:solidFill>
                <a:latin typeface="Arial"/>
                <a:ea typeface="Arial"/>
                <a:cs typeface="Arial"/>
              </a:rPr>
              <a:t>SLNf</a:t>
            </a:r>
            <a:endParaRPr lang="en-US" altLang="en-US" sz="1000"/>
          </a:p>
          <a:p>
            <a:pPr marL="2438400" algn="l" rtl="0" eaLnBrk="0">
              <a:lnSpc>
                <a:spcPct val="96000"/>
              </a:lnSpc>
              <a:spcBef>
                <a:spcPts val="50"/>
              </a:spcBef>
            </a:pPr>
            <a:r>
              <a:rPr sz="1000" kern="0" spc="80">
                <a:solidFill>
                  <a:srgbClr val="000000">
                    <a:alpha val="100000"/>
                  </a:srgbClr>
                </a:solidFill>
                <a:latin typeface="黑体" panose="02010609060101010101" charset="-122"/>
                <a:ea typeface="黑体" panose="02010609060101010101" charset="-122"/>
                <a:cs typeface="黑体" panose="02010609060101010101" charset="-122"/>
              </a:rPr>
              <a:t>(如果</a:t>
            </a:r>
            <a:r>
              <a:rPr sz="1000" kern="0" spc="80">
                <a:solidFill>
                  <a:srgbClr val="000000">
                    <a:alpha val="100000"/>
                  </a:srgbClr>
                </a:solidFill>
                <a:latin typeface="Arial"/>
                <a:ea typeface="Arial"/>
                <a:cs typeface="Arial"/>
              </a:rPr>
              <a:t>H&amp;E</a:t>
            </a:r>
            <a:r>
              <a:rPr sz="1000" kern="0" spc="80">
                <a:solidFill>
                  <a:srgbClr val="000000">
                    <a:alpha val="100000"/>
                  </a:srgbClr>
                </a:solidFill>
                <a:latin typeface="黑体" panose="02010609060101010101" charset="-122"/>
                <a:ea typeface="黑体" panose="02010609060101010101" charset="-122"/>
                <a:cs typeface="黑体" panose="02010609060101010101" charset="-122"/>
              </a:rPr>
              <a:t>染色阴性，</a:t>
            </a:r>
            <a:r>
              <a:rPr sz="1000" kern="0" spc="70">
                <a:solidFill>
                  <a:srgbClr val="000000">
                    <a:alpha val="100000"/>
                  </a:srgbClr>
                </a:solidFill>
                <a:latin typeface="黑体" panose="02010609060101010101" charset="-122"/>
                <a:ea typeface="黑体" panose="02010609060101010101" charset="-122"/>
                <a:cs typeface="黑体" panose="02010609060101010101" charset="-122"/>
              </a:rPr>
              <a:t>予以超分期病理检查)</a:t>
            </a:r>
            <a:endParaRPr lang="en-US" altLang="en-US" sz="1000"/>
          </a:p>
        </p:txBody>
      </p:sp>
      <p:graphicFrame>
        <p:nvGraphicFramePr>
          <p:cNvPr id="1110" name="table 1110"/>
          <p:cNvGraphicFramePr>
            <a:graphicFrameLocks noGrp="1"/>
          </p:cNvGraphicFramePr>
          <p:nvPr/>
        </p:nvGraphicFramePr>
        <p:xfrm>
          <a:off x="254020" y="6216639"/>
          <a:ext cx="6704965" cy="425450"/>
        </p:xfrm>
        <a:graphic>
          <a:graphicData uri="http://schemas.openxmlformats.org/drawingml/2006/table">
            <a:tbl>
              <a:tblPr/>
              <a:tblGrid>
                <a:gridCol w="6704965"/>
              </a:tblGrid>
              <a:tr h="419100">
                <a:tc>
                  <a:txBody>
                    <a:bodyPr vert="horz" wrap="square"/>
                    <a:lstStyle/>
                    <a:p>
                      <a:pPr algn="l" rtl="0" eaLnBrk="0">
                        <a:lnSpc>
                          <a:spcPct val="123000"/>
                        </a:lnSpc>
                      </a:pPr>
                      <a:endParaRPr lang="en-US" altLang="en-US" sz="400"/>
                    </a:p>
                    <a:p>
                      <a:pPr marL="107315" algn="l" rtl="0" eaLnBrk="0">
                        <a:lnSpc>
                          <a:spcPct val="96000"/>
                        </a:lnSpc>
                        <a:spcBef>
                          <a:spcPct val="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2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ct val="100000"/>
                        </a:lnSpc>
                        <a:spcBef>
                          <a:spcPts val="4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9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20">
                          <a:solidFill>
                            <a:srgbClr val="000000">
                              <a:alpha val="100000"/>
                            </a:srgbClr>
                          </a:solidFill>
                          <a:latin typeface="Arial"/>
                          <a:ea typeface="Arial"/>
                          <a:cs typeface="Arial"/>
                        </a:rPr>
                        <a:t>NCCN</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112" name="table 1112"/>
          <p:cNvGraphicFramePr>
            <a:graphicFrameLocks noGrp="1"/>
          </p:cNvGraphicFramePr>
          <p:nvPr/>
        </p:nvGraphicFramePr>
        <p:xfrm>
          <a:off x="254020" y="4375129"/>
          <a:ext cx="1834514" cy="584200"/>
        </p:xfrm>
        <a:graphic>
          <a:graphicData uri="http://schemas.openxmlformats.org/drawingml/2006/table">
            <a:tbl>
              <a:tblPr/>
              <a:tblGrid>
                <a:gridCol w="1834514"/>
              </a:tblGrid>
              <a:tr h="577850">
                <a:tc>
                  <a:txBody>
                    <a:bodyPr vert="horz" wrap="square"/>
                    <a:lstStyle/>
                    <a:p>
                      <a:pPr algn="l" rtl="0" eaLnBrk="0">
                        <a:lnSpc>
                          <a:spcPct val="124000"/>
                        </a:lnSpc>
                      </a:pPr>
                      <a:endParaRPr lang="en-US" altLang="en-US" sz="400"/>
                    </a:p>
                    <a:p>
                      <a:pPr marL="119380" indent="-5715" algn="l" rtl="0" eaLnBrk="0">
                        <a:lnSpc>
                          <a:spcPct val="106000"/>
                        </a:lnSpc>
                      </a:pPr>
                      <a:r>
                        <a:rPr sz="1000" kern="0" spc="60">
                          <a:solidFill>
                            <a:srgbClr val="000000">
                              <a:alpha val="100000"/>
                            </a:srgbClr>
                          </a:solidFill>
                          <a:latin typeface="Times New Roman" panose="02020603050405020304"/>
                          <a:ea typeface="Times New Roman" panose="02020603050405020304"/>
                          <a:cs typeface="Times New Roman" panose="02020603050405020304"/>
                        </a:rPr>
                        <a:t>H&amp;E: </a:t>
                      </a:r>
                      <a:r>
                        <a:rPr sz="1000" kern="0" spc="60">
                          <a:solidFill>
                            <a:srgbClr val="000000">
                              <a:alpha val="100000"/>
                            </a:srgbClr>
                          </a:solidFill>
                          <a:latin typeface="黑体" panose="02010609060101010101" charset="-122"/>
                          <a:ea typeface="黑体" panose="02010609060101010101" charset="-122"/>
                          <a:cs typeface="黑体" panose="02010609060101010101" charset="-122"/>
                        </a:rPr>
                        <a:t>苏木精-伊红染色法 </a:t>
                      </a:r>
                      <a:r>
                        <a:rPr sz="10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LND</a:t>
                      </a:r>
                      <a:r>
                        <a:rPr sz="1000" kern="0" spc="7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70">
                          <a:solidFill>
                            <a:srgbClr val="000000">
                              <a:alpha val="100000"/>
                            </a:srgbClr>
                          </a:solidFill>
                          <a:latin typeface="黑体" panose="02010609060101010101" charset="-122"/>
                          <a:ea typeface="黑体" panose="02010609060101010101" charset="-122"/>
                          <a:cs typeface="黑体" panose="02010609060101010101" charset="-122"/>
                        </a:rPr>
                        <a:t>淋巴结切除术</a:t>
                      </a:r>
                      <a:endParaRPr lang="en-US" altLang="en-US" sz="1000"/>
                    </a:p>
                    <a:p>
                      <a:pPr marL="114300" algn="l" rtl="0" eaLnBrk="0">
                        <a:lnSpc>
                          <a:spcPct val="100000"/>
                        </a:lnSpc>
                        <a:spcBef>
                          <a:spcPts val="105"/>
                        </a:spcBef>
                      </a:pPr>
                      <a:r>
                        <a:rPr sz="1000" kern="0" spc="0">
                          <a:solidFill>
                            <a:srgbClr val="000000">
                              <a:alpha val="100000"/>
                            </a:srgbClr>
                          </a:solidFill>
                          <a:latin typeface="Arial"/>
                          <a:ea typeface="Arial"/>
                          <a:cs typeface="Arial"/>
                        </a:rPr>
                        <a:t>SLN</a:t>
                      </a:r>
                      <a:r>
                        <a:rPr sz="1000" kern="0" spc="90">
                          <a:solidFill>
                            <a:srgbClr val="000000">
                              <a:alpha val="100000"/>
                            </a:srgbClr>
                          </a:solidFill>
                          <a:latin typeface="Arial"/>
                          <a:ea typeface="Arial"/>
                          <a:cs typeface="Arial"/>
                        </a:rPr>
                        <a:t>: </a:t>
                      </a:r>
                      <a:r>
                        <a:rPr sz="1000" kern="0" spc="90">
                          <a:solidFill>
                            <a:srgbClr val="000000">
                              <a:alpha val="100000"/>
                            </a:srgbClr>
                          </a:solidFill>
                          <a:latin typeface="黑体" panose="02010609060101010101" charset="-122"/>
                          <a:ea typeface="黑体" panose="02010609060101010101" charset="-122"/>
                          <a:cs typeface="黑体" panose="02010609060101010101" charset="-122"/>
                        </a:rPr>
                        <a:t>前哨淋巴结</a:t>
                      </a:r>
                      <a:endParaRPr lang="en-US" altLang="en-US" sz="1000"/>
                    </a:p>
                  </a:txBody>
                  <a:tcPr marL="0" marR="0" marT="0" marB="0">
                    <a:lnL w="6350" cap="flat" cmpd="sng" algn="ctr">
                      <a:solidFill>
                        <a:srgbClr val="0000FF"/>
                      </a:solidFill>
                      <a:prstDash val="solid"/>
                      <a:round/>
                      <a:headEnd type="none" w="med" len="med"/>
                      <a:tailEnd type="none" w="med" len="med"/>
                    </a:lnL>
                    <a:lnR w="3175" cap="flat" cmpd="sng" algn="ctr">
                      <a:solidFill>
                        <a:srgbClr val="0000FF"/>
                      </a:solidFill>
                      <a:prstDash val="solid"/>
                      <a:round/>
                      <a:headEnd type="none" w="med" len="med"/>
                      <a:tailEnd type="none" w="med" len="med"/>
                    </a:lnR>
                    <a:lnT w="6350" cap="flat" cmpd="sng" algn="ctr">
                      <a:solidFill>
                        <a:srgbClr val="0000FF"/>
                      </a:solidFill>
                      <a:prstDash val="solid"/>
                      <a:round/>
                      <a:headEnd type="none" w="med" len="med"/>
                      <a:tailEnd type="none" w="med" len="med"/>
                    </a:lnT>
                    <a:lnB w="6350" cap="flat" cmpd="sng" algn="ctr">
                      <a:solidFill>
                        <a:srgbClr val="0000FF"/>
                      </a:solidFill>
                      <a:prstDash val="solid"/>
                      <a:round/>
                      <a:headEnd type="none" w="med" len="med"/>
                      <a:tailEnd type="none" w="med" len="med"/>
                    </a:lnB>
                  </a:tcPr>
                </a:tc>
              </a:tr>
            </a:tbl>
          </a:graphicData>
        </a:graphic>
      </p:graphicFrame>
      <p:sp>
        <p:nvSpPr>
          <p:cNvPr id="1118" name="textbox 1118"/>
          <p:cNvSpPr/>
          <p:nvPr/>
        </p:nvSpPr>
        <p:spPr>
          <a:xfrm>
            <a:off x="361929" y="6016796"/>
            <a:ext cx="2425064" cy="176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9000"/>
              </a:lnSpc>
            </a:pP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t>
            </a:r>
            <a:r>
              <a:rPr sz="1000" kern="0" spc="0">
                <a:solidFill>
                  <a:srgbClr val="000000">
                    <a:alpha val="100000"/>
                  </a:srgbClr>
                </a:solidFill>
                <a:latin typeface="黑体" panose="02010609060101010101" charset="-122"/>
                <a:ea typeface="黑体" panose="02010609060101010101" charset="-122"/>
                <a:cs typeface="黑体" panose="02010609060101010101" charset="-122"/>
              </a:rPr>
              <a:t>特定患者做另外处理(见</a:t>
            </a:r>
            <a:r>
              <a:rPr sz="1000" kern="0" spc="-4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CERV-C,1/7)。</a:t>
            </a:r>
            <a:endParaRPr lang="en-US" altLang="en-US" sz="1000"/>
          </a:p>
        </p:txBody>
      </p:sp>
      <p:sp>
        <p:nvSpPr>
          <p:cNvPr id="1120" name="textbox 1120"/>
          <p:cNvSpPr/>
          <p:nvPr/>
        </p:nvSpPr>
        <p:spPr>
          <a:xfrm>
            <a:off x="2901949" y="3072036"/>
            <a:ext cx="2386964" cy="17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000" kern="0" spc="90">
                <a:solidFill>
                  <a:srgbClr val="000000">
                    <a:alpha val="100000"/>
                  </a:srgbClr>
                </a:solidFill>
                <a:latin typeface="黑体" panose="02010609060101010101" charset="-122"/>
                <a:ea typeface="黑体" panose="02010609060101010101" charset="-122"/>
                <a:cs typeface="黑体" panose="02010609060101010101" charset="-122"/>
              </a:rPr>
              <a:t>切除所有可疑淋巴结，无论其是否显影</a:t>
            </a:r>
            <a:endParaRPr lang="en-US" altLang="en-US" sz="1000"/>
          </a:p>
        </p:txBody>
      </p:sp>
      <p:sp>
        <p:nvSpPr>
          <p:cNvPr id="1122" name="textbox 1122"/>
          <p:cNvSpPr/>
          <p:nvPr/>
        </p:nvSpPr>
        <p:spPr>
          <a:xfrm>
            <a:off x="7950169" y="6523019"/>
            <a:ext cx="836294" cy="3467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indent="247650" algn="l" rtl="0" eaLnBrk="0">
              <a:lnSpc>
                <a:spcPct val="105000"/>
              </a:lnSpc>
            </a:pPr>
            <a:r>
              <a:rPr sz="1000" kern="0" spc="0">
                <a:solidFill>
                  <a:srgbClr val="000000">
                    <a:alpha val="100000"/>
                  </a:srgbClr>
                </a:solidFill>
                <a:latin typeface="Arial"/>
                <a:ea typeface="Arial"/>
                <a:cs typeface="Arial"/>
              </a:rPr>
              <a:t>CERV</a:t>
            </a:r>
            <a:r>
              <a:rPr sz="1000" kern="0" spc="50">
                <a:solidFill>
                  <a:srgbClr val="000000">
                    <a:alpha val="100000"/>
                  </a:srgbClr>
                </a:solidFill>
                <a:latin typeface="Arial"/>
                <a:ea typeface="Arial"/>
                <a:cs typeface="Arial"/>
              </a:rPr>
              <a:t>-C</a:t>
            </a:r>
            <a:r>
              <a:rPr sz="1000" kern="0" spc="0">
                <a:solidFill>
                  <a:srgbClr val="000000">
                    <a:alpha val="100000"/>
                  </a:srgbClr>
                </a:solidFill>
                <a:latin typeface="Arial"/>
                <a:ea typeface="Arial"/>
                <a:cs typeface="Arial"/>
              </a:rPr>
              <a:t>   </a:t>
            </a:r>
            <a:r>
              <a:rPr sz="1000" kern="0" spc="120">
                <a:solidFill>
                  <a:srgbClr val="000000">
                    <a:alpha val="100000"/>
                  </a:srgbClr>
                </a:solidFill>
                <a:latin typeface="黑体" panose="02010609060101010101" charset="-122"/>
                <a:ea typeface="黑体" panose="02010609060101010101" charset="-122"/>
                <a:cs typeface="黑体" panose="02010609060101010101" charset="-122"/>
              </a:rPr>
              <a:t>第4页/共7页</a:t>
            </a:r>
            <a:endParaRPr lang="en-US" altLang="en-US" sz="1000"/>
          </a:p>
        </p:txBody>
      </p:sp>
      <p:sp>
        <p:nvSpPr>
          <p:cNvPr id="1126" name="rect"/>
          <p:cNvSpPr/>
          <p:nvPr/>
        </p:nvSpPr>
        <p:spPr>
          <a:xfrm>
            <a:off x="1752630" y="6175514"/>
            <a:ext cx="831829" cy="889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8" name="rect"/>
          <p:cNvSpPr/>
          <p:nvPr/>
        </p:nvSpPr>
        <p:spPr>
          <a:xfrm>
            <a:off x="355610" y="5870676"/>
            <a:ext cx="768370" cy="888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30" name="table 1130"/>
          <p:cNvGraphicFramePr>
            <a:graphicFrameLocks noGrp="1"/>
          </p:cNvGraphicFramePr>
          <p:nvPr/>
        </p:nvGraphicFramePr>
        <p:xfrm>
          <a:off x="244444" y="1349359"/>
          <a:ext cx="8578850" cy="4140200"/>
        </p:xfrm>
        <a:graphic>
          <a:graphicData uri="http://schemas.openxmlformats.org/drawingml/2006/table">
            <a:tbl>
              <a:tblPr/>
              <a:tblGrid>
                <a:gridCol w="828675"/>
                <a:gridCol w="1473200"/>
                <a:gridCol w="1308100"/>
                <a:gridCol w="2044700"/>
                <a:gridCol w="1479550"/>
                <a:gridCol w="1444625"/>
              </a:tblGrid>
              <a:tr h="212725">
                <a:tc gridSpan="4">
                  <a:txBody>
                    <a:bodyPr vert="horz" wrap="square"/>
                    <a:lstStyle/>
                    <a:p>
                      <a:pPr algn="l" rtl="0" eaLnBrk="0">
                        <a:lnSpc>
                          <a:spcPct val="123000"/>
                        </a:lnSpc>
                      </a:pPr>
                      <a:endParaRPr lang="en-US" altLang="en-US" sz="300"/>
                    </a:p>
                    <a:p>
                      <a:pPr marL="2385695" algn="l" rtl="0" eaLnBrk="0">
                        <a:lnSpc>
                          <a:spcPct val="95000"/>
                        </a:lnSpc>
                        <a:spcBef>
                          <a:spcPct val="0"/>
                        </a:spcBef>
                      </a:pPr>
                      <a:r>
                        <a:rPr sz="8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子宫切除术类型比较</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23000"/>
                        </a:lnSpc>
                      </a:pPr>
                      <a:endParaRPr lang="en-US" altLang="en-US" sz="300"/>
                    </a:p>
                    <a:p>
                      <a:pPr marL="718820" algn="l" rtl="0" eaLnBrk="0">
                        <a:lnSpc>
                          <a:spcPct val="95000"/>
                        </a:lnSpc>
                        <a:spcBef>
                          <a:spcPct val="0"/>
                        </a:spcBef>
                      </a:pPr>
                      <a:r>
                        <a:rPr sz="800" b="1"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宫颈切除术类型比较(保留子宫)</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3850">
                <a:tc>
                  <a:txBody>
                    <a:bodyPr vert="horz" wrap="square"/>
                    <a:lstStyle/>
                    <a:p>
                      <a:pPr algn="l" rtl="0" eaLnBrk="0">
                        <a:lnSpc>
                          <a:spcPct val="100000"/>
                        </a:lnSpc>
                      </a:pPr>
                      <a:endParaRPr lang="en-US" altLang="en-US"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4000"/>
                        </a:lnSpc>
                      </a:pPr>
                      <a:endParaRPr lang="en-US" altLang="en-US" sz="700"/>
                    </a:p>
                    <a:p>
                      <a:pPr marL="10795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筋膜外子宫切除术(A型)k</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0000"/>
                        </a:lnSpc>
                      </a:pPr>
                      <a:endParaRPr lang="en-US" altLang="en-US" sz="400"/>
                    </a:p>
                    <a:p>
                      <a:pPr marL="520700" indent="-361950" algn="l" rtl="0" eaLnBrk="0">
                        <a:lnSpc>
                          <a:spcPct val="93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改良根治性子宫切除术</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(B型)k</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4000"/>
                        </a:lnSpc>
                      </a:pPr>
                      <a:endParaRPr lang="en-US" altLang="en-US" sz="700"/>
                    </a:p>
                    <a:p>
                      <a:pPr marL="400050" algn="l" rtl="0" eaLnBrk="0">
                        <a:lnSpc>
                          <a:spcPct val="95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根治性子宫切除术(C</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1型)k</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4000"/>
                        </a:lnSpc>
                      </a:pPr>
                      <a:endParaRPr lang="en-US" altLang="en-US" sz="700"/>
                    </a:p>
                    <a:p>
                      <a:pPr marL="450215"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单纯宫颈切除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4000"/>
                        </a:lnSpc>
                      </a:pPr>
                      <a:endParaRPr lang="en-US" altLang="en-US" sz="700"/>
                    </a:p>
                    <a:p>
                      <a:pPr marL="34925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根治性宫颈切除!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463550">
                <a:tc>
                  <a:txBody>
                    <a:bodyPr vert="horz" wrap="square"/>
                    <a:lstStyle/>
                    <a:p>
                      <a:pPr algn="l" rtl="0" eaLnBrk="0">
                        <a:lnSpc>
                          <a:spcPct val="119000"/>
                        </a:lnSpc>
                      </a:pPr>
                      <a:endParaRPr lang="en-US" altLang="en-US" sz="1000"/>
                    </a:p>
                    <a:p>
                      <a:pPr algn="l" rtl="0" eaLnBrk="0">
                        <a:lnSpc>
                          <a:spcPct val="10000"/>
                        </a:lnSpc>
                      </a:pPr>
                      <a:endParaRPr lang="en-US" altLang="en-US" sz="100"/>
                    </a:p>
                    <a:p>
                      <a:pPr marL="92075" algn="l" rtl="0" eaLnBrk="0">
                        <a:lnSpc>
                          <a:spcPct val="96000"/>
                        </a:lnSpc>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适应证</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algn="l" rtl="0" eaLnBrk="0">
                        <a:lnSpc>
                          <a:spcPct val="7000"/>
                        </a:lnSpc>
                      </a:pPr>
                      <a:endParaRPr lang="en-US" altLang="en-US" sz="100"/>
                    </a:p>
                    <a:p>
                      <a:pPr marL="107950" algn="l" rtl="0" eaLnBrk="0">
                        <a:lnSpc>
                          <a:spcPct val="95000"/>
                        </a:lnSpc>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a:t>
                      </a: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1期</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marL="100965" algn="l" rtl="0" eaLnBrk="0">
                        <a:lnSpc>
                          <a:spcPct val="95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IA1期伴LVSI和IA2期</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en-US" altLang="en-US" sz="500"/>
                    </a:p>
                    <a:p>
                      <a:pPr marL="101600" algn="l" rtl="0" eaLnBrk="0">
                        <a:lnSpc>
                          <a:spcPct val="83000"/>
                        </a:lnSpc>
                        <a:spcBef>
                          <a:spcPts val="5"/>
                        </a:spcBef>
                      </a:pP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没有明显转移的局部病灶，包括：</a:t>
                      </a:r>
                      <a:endParaRPr lang="en-US" altLang="en-US" sz="800"/>
                    </a:p>
                    <a:p>
                      <a:pPr marL="107315" algn="l" rtl="0" eaLnBrk="0">
                        <a:lnSpc>
                          <a:spcPct val="100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800" kern="0" spc="0">
                          <a:solidFill>
                            <a:srgbClr val="0059A6">
                              <a:alpha val="100000"/>
                            </a:srgbClr>
                          </a:solidFill>
                          <a:latin typeface="宋体" panose="02010600030101010101" pitchFamily="2" charset="-122"/>
                          <a:ea typeface="宋体" panose="02010600030101010101" pitchFamily="2" charset="-122"/>
                          <a:cs typeface="宋体" panose="02010600030101010101" pitchFamily="2" charset="-122"/>
                        </a:rPr>
                        <a:t>1和</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2期</a:t>
                      </a:r>
                      <a:endParaRPr lang="en-US" altLang="en-US" sz="800"/>
                    </a:p>
                    <a:p>
                      <a:pPr marL="101600" algn="l" rtl="0" eaLnBrk="0">
                        <a:lnSpc>
                          <a:spcPct val="95000"/>
                        </a:lnSpc>
                        <a:spcBef>
                          <a:spcPts val="13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部分经过筛选的IB3</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-IIA1期</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algn="l" rtl="0" eaLnBrk="0">
                        <a:lnSpc>
                          <a:spcPct val="7000"/>
                        </a:lnSpc>
                      </a:pPr>
                      <a:endParaRPr lang="en-US" altLang="en-US" sz="100"/>
                    </a:p>
                    <a:p>
                      <a:pPr marL="114300" algn="l" rtl="0" eaLnBrk="0">
                        <a:lnSpc>
                          <a:spcPct val="95000"/>
                        </a:lnSpc>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原位癌和IA1期</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900"/>
                    </a:p>
                    <a:p>
                      <a:pPr marL="101600" algn="l" rtl="0" eaLnBrk="0">
                        <a:lnSpc>
                          <a:spcPct val="95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IA</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IB</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1期</a:t>
                      </a:r>
                      <a:endParaRPr lang="en-US" altLang="en-US" sz="800"/>
                    </a:p>
                    <a:p>
                      <a:pPr marL="101600" algn="l" rtl="0" eaLnBrk="0">
                        <a:lnSpc>
                          <a:spcPct val="95000"/>
                        </a:lnSpc>
                        <a:spcBef>
                          <a:spcPts val="8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部分经过筛选的IB2期</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63550">
                <a:tc>
                  <a:txBody>
                    <a:bodyPr vert="horz" wrap="square"/>
                    <a:lstStyle/>
                    <a:p>
                      <a:pPr algn="l" rtl="0" eaLnBrk="0">
                        <a:lnSpc>
                          <a:spcPct val="120000"/>
                        </a:lnSpc>
                      </a:pPr>
                      <a:endParaRPr lang="en-US" altLang="en-US" sz="1000"/>
                    </a:p>
                    <a:p>
                      <a:pPr marL="92075" algn="l" rtl="0" eaLnBrk="0">
                        <a:lnSpc>
                          <a:spcPts val="905"/>
                        </a:lnSpc>
                        <a:spcBef>
                          <a:spcPts val="5"/>
                        </a:spcBef>
                      </a:pPr>
                      <a:r>
                        <a:rPr sz="7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目 的</a:t>
                      </a:r>
                      <a:endParaRPr lang="en-US" altLang="en-US" sz="7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marL="10795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微浸润根治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algn="l" rtl="0" eaLnBrk="0">
                        <a:lnSpc>
                          <a:spcPct val="7000"/>
                        </a:lnSpc>
                      </a:pPr>
                      <a:endParaRPr lang="en-US" altLang="en-US" sz="100"/>
                    </a:p>
                    <a:p>
                      <a:pPr marL="100965"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小病灶根治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1000"/>
                    </a:p>
                    <a:p>
                      <a:pPr algn="l" rtl="0" eaLnBrk="0">
                        <a:lnSpc>
                          <a:spcPct val="7000"/>
                        </a:lnSpc>
                      </a:pPr>
                      <a:endParaRPr lang="en-US" altLang="en-US" sz="100"/>
                    </a:p>
                    <a:p>
                      <a:pPr marL="101600"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大病灶根治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en-US" altLang="en-US" sz="800"/>
                    </a:p>
                    <a:p>
                      <a:pPr marL="114300" algn="l" rtl="0" eaLnBrk="0">
                        <a:lnSpc>
                          <a:spcPct val="94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微浸润根治</a:t>
                      </a:r>
                      <a:endParaRPr lang="en-US" altLang="en-US" sz="800"/>
                    </a:p>
                    <a:p>
                      <a:pPr marL="114300" algn="l" rtl="0" eaLnBrk="0">
                        <a:lnSpc>
                          <a:spcPct val="94000"/>
                        </a:lnSpc>
                        <a:spcBef>
                          <a:spcPts val="1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保留生育功能</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en-US" altLang="en-US" sz="400"/>
                    </a:p>
                    <a:p>
                      <a:pPr marL="101600" indent="-6350" algn="l" rtl="0" eaLnBrk="0">
                        <a:lnSpc>
                          <a:spcPct val="99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用于一些选择性的IA</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2-IB2    </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期根治</a:t>
                      </a:r>
                      <a:endParaRPr lang="en-US" altLang="en-US" sz="800"/>
                    </a:p>
                    <a:p>
                      <a:pPr marL="101600" algn="l" rtl="0" eaLnBrk="0">
                        <a:lnSpc>
                          <a:spcPct val="95000"/>
                        </a:lnSpc>
                        <a:spcBef>
                          <a:spcPts val="8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保留生育功能</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a:txBody>
                    <a:bodyPr vert="horz" wrap="square"/>
                    <a:lstStyle/>
                    <a:p>
                      <a:pPr algn="l" rtl="0" eaLnBrk="0">
                        <a:lnSpc>
                          <a:spcPct val="121000"/>
                        </a:lnSpc>
                      </a:pPr>
                      <a:endParaRPr lang="en-US" altLang="en-US" sz="300"/>
                    </a:p>
                    <a:p>
                      <a:pPr marL="92075"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子宫</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795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0965"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14300" algn="l" rtl="0" eaLnBrk="0">
                        <a:lnSpc>
                          <a:spcPct val="95000"/>
                        </a:lnSpc>
                        <a:spcBef>
                          <a:spcPct val="0"/>
                        </a:spcBef>
                      </a:pP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1600" algn="l" rtl="0" eaLnBrk="0">
                        <a:lnSpc>
                          <a:spcPct val="95000"/>
                        </a:lnSpc>
                        <a:spcBef>
                          <a:spcPct val="0"/>
                        </a:spcBef>
                      </a:pP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a:txBody>
                    <a:bodyPr vert="horz" wrap="square"/>
                    <a:lstStyle/>
                    <a:p>
                      <a:pPr algn="l" rtl="0" eaLnBrk="0">
                        <a:lnSpc>
                          <a:spcPct val="119000"/>
                        </a:lnSpc>
                      </a:pPr>
                      <a:endParaRPr lang="en-US" altLang="en-US" sz="300"/>
                    </a:p>
                    <a:p>
                      <a:pPr marL="92075"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卵巢</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en-US" altLang="en-US" sz="500"/>
                    </a:p>
                    <a:p>
                      <a:pPr marL="107950"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选择性切除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en-US" altLang="en-US" sz="500"/>
                    </a:p>
                    <a:p>
                      <a:pPr marL="100965"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选择性切除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en-US" altLang="en-US" sz="500"/>
                    </a:p>
                    <a:p>
                      <a:pPr marL="101600"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选择性切除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2000"/>
                        </a:lnSpc>
                      </a:pPr>
                      <a:endParaRPr lang="en-US" altLang="en-US" sz="400"/>
                    </a:p>
                    <a:p>
                      <a:pPr marL="114300" algn="l" rtl="0" eaLnBrk="0">
                        <a:lnSpc>
                          <a:spcPct val="95000"/>
                        </a:lnSpc>
                        <a:spcBef>
                          <a:spcPct val="0"/>
                        </a:spcBef>
                      </a:pP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2000"/>
                        </a:lnSpc>
                      </a:pPr>
                      <a:endParaRPr lang="en-US" altLang="en-US" sz="400"/>
                    </a:p>
                    <a:p>
                      <a:pPr marL="101600" algn="l" rtl="0" eaLnBrk="0">
                        <a:lnSpc>
                          <a:spcPct val="95000"/>
                        </a:lnSpc>
                        <a:spcBef>
                          <a:spcPct val="0"/>
                        </a:spcBef>
                      </a:pP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93700">
                <a:tc>
                  <a:txBody>
                    <a:bodyPr vert="horz" wrap="square"/>
                    <a:lstStyle/>
                    <a:p>
                      <a:pPr algn="l" rtl="0" eaLnBrk="0">
                        <a:lnSpc>
                          <a:spcPct val="109000"/>
                        </a:lnSpc>
                      </a:pPr>
                      <a:endParaRPr lang="en-US" altLang="en-US" sz="900"/>
                    </a:p>
                    <a:p>
                      <a:pPr algn="l" rtl="0" eaLnBrk="0">
                        <a:lnSpc>
                          <a:spcPct val="8000"/>
                        </a:lnSpc>
                      </a:pPr>
                      <a:endParaRPr lang="en-US" altLang="en-US" sz="100"/>
                    </a:p>
                    <a:p>
                      <a:pPr marL="92075"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en-US" altLang="en-US" sz="900"/>
                    </a:p>
                    <a:p>
                      <a:pPr marL="10795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完全切除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en-US" altLang="en-US" sz="900"/>
                    </a:p>
                    <a:p>
                      <a:pPr marL="10160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完全切除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en-US" altLang="en-US" sz="900"/>
                    </a:p>
                    <a:p>
                      <a:pPr marL="10160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完全切除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en-US" altLang="en-US" sz="700"/>
                    </a:p>
                    <a:p>
                      <a:pPr algn="l" rtl="0" eaLnBrk="0">
                        <a:lnSpc>
                          <a:spcPct val="6000"/>
                        </a:lnSpc>
                      </a:pPr>
                      <a:endParaRPr lang="en-US" altLang="en-US" sz="100"/>
                    </a:p>
                    <a:p>
                      <a:pPr marL="114300" algn="l" rtl="0" eaLnBrk="0">
                        <a:lnSpc>
                          <a:spcPct val="90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大部分切除(距离宫颈头侧</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方约5</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,通常留作环扎)</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en-US" altLang="en-US" sz="700"/>
                    </a:p>
                    <a:p>
                      <a:pPr algn="l" rtl="0" eaLnBrk="0">
                        <a:lnSpc>
                          <a:spcPct val="6000"/>
                        </a:lnSpc>
                      </a:pPr>
                      <a:endParaRPr lang="en-US" altLang="en-US" sz="100"/>
                    </a:p>
                    <a:p>
                      <a:pPr marL="101600" algn="l" rtl="0" eaLnBrk="0">
                        <a:lnSpc>
                          <a:spcPct val="90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大部分切除(距离宫颈头侧    </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方约5</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mm</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,通常留作环扎)</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a:txBody>
                    <a:bodyPr vert="horz" wrap="square"/>
                    <a:lstStyle/>
                    <a:p>
                      <a:pPr algn="l" rtl="0" eaLnBrk="0">
                        <a:lnSpc>
                          <a:spcPct val="101000"/>
                        </a:lnSpc>
                      </a:pPr>
                      <a:endParaRPr lang="en-US" altLang="en-US" sz="400"/>
                    </a:p>
                    <a:p>
                      <a:pPr marL="92075" algn="l" rtl="0" eaLnBrk="0">
                        <a:lnSpc>
                          <a:spcPct val="95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阴道切缘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795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极小切缘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1600" algn="l" rtl="0" eaLnBrk="0">
                        <a:lnSpc>
                          <a:spcPct val="96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1-2cm切缘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1600" algn="l" rtl="0" eaLnBrk="0">
                        <a:lnSpc>
                          <a:spcPct val="95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阴道上1/4至1/3</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1430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极小切缘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1600" algn="l" rtl="0" eaLnBrk="0">
                        <a:lnSpc>
                          <a:spcPct val="96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1-2cm切缘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a:txBody>
                    <a:bodyPr vert="horz" wrap="square"/>
                    <a:lstStyle/>
                    <a:p>
                      <a:pPr algn="l" rtl="0" eaLnBrk="0">
                        <a:lnSpc>
                          <a:spcPct val="119000"/>
                        </a:lnSpc>
                      </a:pPr>
                      <a:endParaRPr lang="en-US" altLang="en-US" sz="300"/>
                    </a:p>
                    <a:p>
                      <a:pPr marL="92075"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游离输尿管</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795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未涉及</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0965"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将输尿管从宫颈分离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将输尿管从宫颈和宫旁</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侧方分离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1430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未涉及</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将输尿管从宫颈分离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0200">
                <a:tc>
                  <a:txBody>
                    <a:bodyPr vert="horz" wrap="square"/>
                    <a:lstStyle/>
                    <a:p>
                      <a:pPr algn="l" rtl="0" eaLnBrk="0">
                        <a:lnSpc>
                          <a:spcPct val="121000"/>
                        </a:lnSpc>
                      </a:pPr>
                      <a:endParaRPr lang="en-US" altLang="en-US" sz="400"/>
                    </a:p>
                    <a:p>
                      <a:pPr marL="92075" algn="l" rtl="0" eaLnBrk="0">
                        <a:lnSpc>
                          <a:spcPct val="83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切除宫颈旁/</a:t>
                      </a:r>
                      <a:endParaRPr lang="en-US" altLang="en-US" sz="800"/>
                    </a:p>
                    <a:p>
                      <a:pPr marL="92075" algn="l" rtl="0" eaLnBrk="0">
                        <a:lnSpc>
                          <a:spcPts val="1010"/>
                        </a:lnSpc>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宫旁组织</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en-US" altLang="en-US" sz="700"/>
                    </a:p>
                    <a:p>
                      <a:pPr marL="107950" algn="l" rtl="0" eaLnBrk="0">
                        <a:lnSpc>
                          <a:spcPct val="95000"/>
                        </a:lnSpc>
                        <a:spcBef>
                          <a:spcPts val="5"/>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不切除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400"/>
                    </a:p>
                    <a:p>
                      <a:pPr marL="100965" algn="l" rtl="0" eaLnBrk="0">
                        <a:lnSpc>
                          <a:spcPct val="83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在输尿管床水平切除</a:t>
                      </a:r>
                      <a:endParaRPr lang="en-US" altLang="en-US" sz="800"/>
                    </a:p>
                    <a:p>
                      <a:pPr marL="101600" algn="l" rtl="0" eaLnBrk="0">
                        <a:lnSpc>
                          <a:spcPts val="1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(水平切除1-2</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400"/>
                    </a:p>
                    <a:p>
                      <a:pPr marL="101600" algn="l" rtl="0" eaLnBrk="0">
                        <a:lnSpc>
                          <a:spcPct val="94000"/>
                        </a:lnSpc>
                        <a:spcBef>
                          <a:spcPct val="0"/>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在骼内血管内侧方分离，深切缘</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是子宫深   </a:t>
                      </a: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静脉</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en-US" altLang="en-US" sz="700"/>
                    </a:p>
                    <a:p>
                      <a:pPr marL="11430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在宫颈边缘处切除</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3000"/>
                        </a:lnSpc>
                      </a:pPr>
                      <a:endParaRPr lang="en-US" altLang="en-US" sz="400"/>
                    </a:p>
                    <a:p>
                      <a:pPr marL="101600" algn="l" rtl="0" eaLnBrk="0">
                        <a:lnSpc>
                          <a:spcPct val="99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在输尿管床水平切除(水平    </a:t>
                      </a: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切除1-2</a:t>
                      </a: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a:txBody>
                    <a:bodyPr vert="horz" wrap="square"/>
                    <a:lstStyle/>
                    <a:p>
                      <a:pPr algn="l" rtl="0" eaLnBrk="0">
                        <a:lnSpc>
                          <a:spcPct val="122000"/>
                        </a:lnSpc>
                      </a:pPr>
                      <a:endParaRPr lang="en-US" altLang="en-US" sz="400"/>
                    </a:p>
                    <a:p>
                      <a:pPr marL="92075"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直肠-子宫</a:t>
                      </a:r>
                      <a:endParaRPr lang="en-US" altLang="en-US" sz="800"/>
                    </a:p>
                    <a:p>
                      <a:pPr marL="149225" algn="l" rtl="0" eaLnBrk="0">
                        <a:lnSpc>
                          <a:spcPct val="95000"/>
                        </a:lnSpc>
                        <a:spcBef>
                          <a:spcPts val="8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(宫骶韧带)</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en-US" altLang="en-US" sz="800"/>
                    </a:p>
                    <a:p>
                      <a:pPr algn="l" rtl="0" eaLnBrk="0">
                        <a:lnSpc>
                          <a:spcPct val="6000"/>
                        </a:lnSpc>
                      </a:pPr>
                      <a:endParaRPr lang="en-US" altLang="en-US" sz="100"/>
                    </a:p>
                    <a:p>
                      <a:pPr marL="107950" algn="l" rtl="0" eaLnBrk="0">
                        <a:lnSpc>
                          <a:spcPct val="95000"/>
                        </a:lnSpc>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宫颈边缘处分离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en-US" altLang="en-US" sz="500"/>
                    </a:p>
                    <a:p>
                      <a:pPr marL="100965" indent="6350" algn="l" rtl="0" eaLnBrk="0">
                        <a:lnSpc>
                          <a:spcPct val="94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宫颈背侧1-2cm(保留腹    </a:t>
                      </a:r>
                      <a:r>
                        <a:rPr sz="8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下神经丛)</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en-US" altLang="en-US" sz="500"/>
                    </a:p>
                    <a:p>
                      <a:pPr marL="100965" indent="-635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C1型保留神经，在宫颈背侧至少2cm处分    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en-US" altLang="en-US" sz="800"/>
                    </a:p>
                    <a:p>
                      <a:pPr algn="l" rtl="0" eaLnBrk="0">
                        <a:lnSpc>
                          <a:spcPct val="6000"/>
                        </a:lnSpc>
                      </a:pPr>
                      <a:endParaRPr lang="en-US" altLang="en-US" sz="100"/>
                    </a:p>
                    <a:p>
                      <a:pPr marL="114300" algn="l" rtl="0" eaLnBrk="0">
                        <a:lnSpc>
                          <a:spcPct val="95000"/>
                        </a:lnSpc>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宫颈边缘处分离</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500"/>
                    </a:p>
                    <a:p>
                      <a:pPr marL="101600" indent="-6350" algn="l" rtl="0" eaLnBrk="0">
                        <a:lnSpc>
                          <a:spcPct val="97000"/>
                        </a:lnSpc>
                        <a:spcBef>
                          <a:spcPts val="5"/>
                        </a:spcBef>
                      </a:pPr>
                      <a:r>
                        <a:rPr sz="8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宫颈背侧1-2cm(保留腹下     </a:t>
                      </a:r>
                      <a:r>
                        <a:rPr sz="800"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神经丛)</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a:txBody>
                    <a:bodyPr vert="horz" wrap="square"/>
                    <a:lstStyle/>
                    <a:p>
                      <a:pPr algn="l" rtl="0" eaLnBrk="0">
                        <a:lnSpc>
                          <a:spcPct val="120000"/>
                        </a:lnSpc>
                      </a:pPr>
                      <a:endParaRPr lang="en-US" altLang="en-US" sz="300"/>
                    </a:p>
                    <a:p>
                      <a:pPr marL="92075" algn="l" rtl="0" eaLnBrk="0">
                        <a:lnSpc>
                          <a:spcPct val="94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膀胱</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795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分离至宫颈外口</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分离至阴道上部</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分离至阴道中部</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143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分离至腹膜反折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3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分离至阴道上部</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a:txBody>
                    <a:bodyPr vert="horz" wrap="square"/>
                    <a:lstStyle/>
                    <a:p>
                      <a:pPr algn="l" rtl="0" eaLnBrk="0">
                        <a:lnSpc>
                          <a:spcPct val="102000"/>
                        </a:lnSpc>
                      </a:pPr>
                      <a:endParaRPr lang="en-US" altLang="en-US" sz="400"/>
                    </a:p>
                    <a:p>
                      <a:pPr marL="92075" algn="l" rtl="0" eaLnBrk="0">
                        <a:lnSpc>
                          <a:spcPct val="96000"/>
                        </a:lnSpc>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直肠</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7950" algn="l" rtl="0" eaLnBrk="0">
                        <a:lnSpc>
                          <a:spcPct val="95000"/>
                        </a:lnSpc>
                        <a:spcBef>
                          <a:spcPct val="0"/>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未涉及</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分离至宫颈下</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1600"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分离至阴道中部下</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14300" algn="l" rtl="0" eaLnBrk="0">
                        <a:lnSpc>
                          <a:spcPct val="95000"/>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分离至腹膜反折</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400"/>
                    </a:p>
                    <a:p>
                      <a:pPr marL="101600" algn="l" rtl="0" eaLnBrk="0">
                        <a:lnSpc>
                          <a:spcPct val="95000"/>
                        </a:lnSpc>
                        <a:spcBef>
                          <a:spcPct val="0"/>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分离至宫颈下方</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7025">
                <a:tc>
                  <a:txBody>
                    <a:bodyPr vert="horz" wrap="square"/>
                    <a:lstStyle/>
                    <a:p>
                      <a:pPr algn="l" rtl="0" eaLnBrk="0">
                        <a:lnSpc>
                          <a:spcPct val="104000"/>
                        </a:lnSpc>
                      </a:pPr>
                      <a:endParaRPr lang="en-US" altLang="en-US" sz="700"/>
                    </a:p>
                    <a:p>
                      <a:pPr marL="92075"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手术途径</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700"/>
                    </a:p>
                    <a:p>
                      <a:pPr marL="10795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经阴道或开腹或微创</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700"/>
                    </a:p>
                    <a:p>
                      <a:pPr marL="101600" algn="l" rtl="0" eaLnBrk="0">
                        <a:lnSpc>
                          <a:spcPct val="95000"/>
                        </a:lnSpc>
                        <a:spcBef>
                          <a:spcPts val="5"/>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开腹</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700"/>
                    </a:p>
                    <a:p>
                      <a:pPr marL="101600" algn="l" rtl="0" eaLnBrk="0">
                        <a:lnSpc>
                          <a:spcPct val="95000"/>
                        </a:lnSpc>
                        <a:spcBef>
                          <a:spcPts val="5"/>
                        </a:spcBef>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开腹</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700"/>
                    </a:p>
                    <a:p>
                      <a:pPr marL="114300" algn="l" rtl="0" eaLnBrk="0">
                        <a:lnSpc>
                          <a:spcPct val="95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经阴道或开腹或微创-</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en-US" altLang="en-US" sz="400"/>
                    </a:p>
                    <a:p>
                      <a:pPr marL="101600" algn="l" rtl="0" eaLnBrk="0">
                        <a:lnSpc>
                          <a:spcPct val="97000"/>
                        </a:lnSpc>
                        <a:spcBef>
                          <a:spcPts val="5"/>
                        </a:spcBef>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经阴道或开腹或微创(微创    手术是2B类推荐)"</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132" name="textbox 1132"/>
          <p:cNvSpPr/>
          <p:nvPr/>
        </p:nvSpPr>
        <p:spPr>
          <a:xfrm>
            <a:off x="285760" y="5783232"/>
            <a:ext cx="7116444" cy="5410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5400" algn="l" rtl="0" eaLnBrk="0">
              <a:lnSpc>
                <a:spcPct val="95000"/>
              </a:lnSpc>
            </a:pPr>
            <a:r>
              <a:rPr sz="800" kern="0" spc="10">
                <a:solidFill>
                  <a:srgbClr val="000000">
                    <a:alpha val="100000"/>
                  </a:srgbClr>
                </a:solidFill>
                <a:latin typeface="Times New Roman" panose="02020603050405020304"/>
                <a:ea typeface="Times New Roman" panose="02020603050405020304"/>
                <a:cs typeface="Times New Roman" panose="02020603050405020304"/>
              </a:rPr>
              <a:t>k.</a:t>
            </a:r>
            <a:r>
              <a:rPr sz="800" kern="0" spc="0">
                <a:solidFill>
                  <a:srgbClr val="000000">
                    <a:alpha val="100000"/>
                  </a:srgbClr>
                </a:solidFill>
                <a:latin typeface="Times New Roman" panose="02020603050405020304"/>
                <a:ea typeface="Times New Roman" panose="02020603050405020304"/>
                <a:cs typeface="Times New Roman" panose="02020603050405020304"/>
              </a:rPr>
              <a:t>Querleu</a:t>
            </a:r>
            <a:r>
              <a:rPr sz="800" kern="0" spc="10">
                <a:solidFill>
                  <a:srgbClr val="000000">
                    <a:alpha val="100000"/>
                  </a:srgbClr>
                </a:solidFill>
                <a:latin typeface="Times New Roman" panose="02020603050405020304"/>
                <a:ea typeface="Times New Roman" panose="02020603050405020304"/>
                <a:cs typeface="Times New Roman" panose="02020603050405020304"/>
              </a:rPr>
              <a:t> </a:t>
            </a:r>
            <a:r>
              <a:rPr sz="800" kern="0" spc="10">
                <a:solidFill>
                  <a:srgbClr val="000000">
                    <a:alpha val="100000"/>
                  </a:srgbClr>
                </a:solidFill>
                <a:latin typeface="黑体" panose="02010609060101010101" charset="-122"/>
                <a:ea typeface="黑体" panose="02010609060101010101" charset="-122"/>
                <a:cs typeface="黑体" panose="02010609060101010101" charset="-122"/>
              </a:rPr>
              <a:t>和</a:t>
            </a:r>
            <a:r>
              <a:rPr sz="800" kern="0" spc="0">
                <a:solidFill>
                  <a:srgbClr val="000000">
                    <a:alpha val="100000"/>
                  </a:srgbClr>
                </a:solidFill>
                <a:latin typeface="Times New Roman" panose="02020603050405020304"/>
                <a:ea typeface="Times New Roman" panose="02020603050405020304"/>
                <a:cs typeface="Times New Roman" panose="02020603050405020304"/>
              </a:rPr>
              <a:t>Morrow</a:t>
            </a:r>
            <a:r>
              <a:rPr sz="800" kern="0" spc="10">
                <a:solidFill>
                  <a:srgbClr val="000000">
                    <a:alpha val="100000"/>
                  </a:srgbClr>
                </a:solidFill>
                <a:latin typeface="黑体" panose="02010609060101010101" charset="-122"/>
                <a:ea typeface="黑体" panose="02010609060101010101" charset="-122"/>
                <a:cs typeface="黑体" panose="02010609060101010101" charset="-122"/>
              </a:rPr>
              <a:t>手术分类系统在三位平面中描述了根治性子宫切除</a:t>
            </a:r>
            <a:r>
              <a:rPr sz="800" kern="0" spc="0">
                <a:solidFill>
                  <a:srgbClr val="000000">
                    <a:alpha val="100000"/>
                  </a:srgbClr>
                </a:solidFill>
                <a:latin typeface="黑体" panose="02010609060101010101" charset="-122"/>
                <a:ea typeface="黑体" panose="02010609060101010101" charset="-122"/>
                <a:cs typeface="黑体" panose="02010609060101010101" charset="-122"/>
              </a:rPr>
              <a:t>术的切除范围和神经保留的情况，并更新了过去使用的</a:t>
            </a:r>
            <a:r>
              <a:rPr sz="800" kern="0" spc="0">
                <a:solidFill>
                  <a:srgbClr val="000000">
                    <a:alpha val="100000"/>
                  </a:srgbClr>
                </a:solidFill>
                <a:latin typeface="Times New Roman" panose="02020603050405020304"/>
                <a:ea typeface="Times New Roman" panose="02020603050405020304"/>
                <a:cs typeface="Times New Roman" panose="02020603050405020304"/>
              </a:rPr>
              <a:t>Piver-Rutledge  </a:t>
            </a:r>
            <a:r>
              <a:rPr sz="800" kern="0" spc="0">
                <a:solidFill>
                  <a:srgbClr val="000000">
                    <a:alpha val="100000"/>
                  </a:srgbClr>
                </a:solidFill>
                <a:latin typeface="黑体" panose="02010609060101010101" charset="-122"/>
                <a:ea typeface="黑体" panose="02010609060101010101" charset="-122"/>
                <a:cs typeface="黑体" panose="02010609060101010101" charset="-122"/>
              </a:rPr>
              <a:t>分类法。</a:t>
            </a:r>
            <a:r>
              <a:rPr sz="800" kern="0" spc="150">
                <a:solidFill>
                  <a:srgbClr val="000000">
                    <a:alpha val="100000"/>
                  </a:srgbClr>
                </a:solidFill>
                <a:latin typeface="黑体" panose="02010609060101010101" charset="-122"/>
                <a:ea typeface="黑体" panose="02010609060101010101" charset="-122"/>
                <a:cs typeface="黑体" panose="02010609060101010101" charset="-122"/>
              </a:rPr>
              <a:t> </a:t>
            </a:r>
            <a:r>
              <a:rPr sz="800" kern="0" spc="0">
                <a:solidFill>
                  <a:srgbClr val="000000">
                    <a:alpha val="100000"/>
                  </a:srgbClr>
                </a:solidFill>
                <a:latin typeface="Times New Roman" panose="02020603050405020304"/>
                <a:ea typeface="Times New Roman" panose="02020603050405020304"/>
                <a:cs typeface="Times New Roman" panose="02020603050405020304"/>
              </a:rPr>
              <a:t>(Querleu</a:t>
            </a:r>
            <a:endParaRPr lang="en-US" altLang="en-US" sz="800"/>
          </a:p>
          <a:p>
            <a:pPr algn="l" rtl="0" eaLnBrk="0">
              <a:lnSpc>
                <a:spcPct val="104000"/>
              </a:lnSpc>
            </a:pPr>
            <a:endParaRPr lang="en-US" altLang="en-US" sz="900"/>
          </a:p>
          <a:p>
            <a:pPr marL="12700" indent="12700" algn="l" rtl="0" eaLnBrk="0">
              <a:lnSpc>
                <a:spcPct val="105000"/>
              </a:lnSpc>
              <a:spcBef>
                <a:spcPts val="5"/>
              </a:spcBef>
            </a:pPr>
            <a:r>
              <a:rPr sz="800" kern="0" spc="-10">
                <a:solidFill>
                  <a:srgbClr val="000000">
                    <a:alpha val="100000"/>
                  </a:srgbClr>
                </a:solidFill>
                <a:latin typeface="黑体" panose="02010609060101010101" charset="-122"/>
                <a:ea typeface="黑体" panose="02010609060101010101" charset="-122"/>
                <a:cs typeface="黑体" panose="02010609060101010101" charset="-122"/>
              </a:rPr>
              <a:t>1.保留生育功能的根治性宫颈切除术在直径≤2</a:t>
            </a: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800" kern="0" spc="-10">
                <a:solidFill>
                  <a:srgbClr val="000000">
                    <a:alpha val="100000"/>
                  </a:srgbClr>
                </a:solidFill>
                <a:latin typeface="黑体" panose="02010609060101010101" charset="-122"/>
                <a:ea typeface="黑体" panose="02010609060101010101" charset="-122"/>
                <a:cs typeface="黑体" panose="02010609060101010101" charset="-122"/>
              </a:rPr>
              <a:t>的病灶中得到最佳验证。目前不认为此术式适合小细胞神经内分泌组织和胃恶性腺瘤。                    </a:t>
            </a:r>
            <a:r>
              <a:rPr sz="8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 </a:t>
            </a:r>
            <a:r>
              <a:rPr sz="800" kern="0" spc="20">
                <a:solidFill>
                  <a:srgbClr val="000000">
                    <a:alpha val="100000"/>
                  </a:srgbClr>
                </a:solidFill>
                <a:latin typeface="黑体" panose="02010609060101010101" charset="-122"/>
                <a:ea typeface="黑体" panose="02010609060101010101" charset="-122"/>
                <a:cs typeface="黑体" panose="02010609060101010101" charset="-122"/>
              </a:rPr>
              <a:t>且前尚缺乏关于微创根治性宫</a:t>
            </a:r>
            <a:r>
              <a:rPr sz="800" kern="0" spc="10">
                <a:solidFill>
                  <a:srgbClr val="000000">
                    <a:alpha val="100000"/>
                  </a:srgbClr>
                </a:solidFill>
                <a:latin typeface="黑体" panose="02010609060101010101" charset="-122"/>
                <a:ea typeface="黑体" panose="02010609060101010101" charset="-122"/>
                <a:cs typeface="黑体" panose="02010609060101010101" charset="-122"/>
              </a:rPr>
              <a:t>颈切除术的肿瘤学结局数据。</a:t>
            </a:r>
            <a:endParaRPr lang="en-US" altLang="en-US" sz="800"/>
          </a:p>
        </p:txBody>
      </p:sp>
      <p:graphicFrame>
        <p:nvGraphicFramePr>
          <p:cNvPr id="1134" name="table 1134"/>
          <p:cNvGraphicFramePr>
            <a:graphicFrameLocks noGrp="1"/>
          </p:cNvGraphicFramePr>
          <p:nvPr/>
        </p:nvGraphicFramePr>
        <p:xfrm>
          <a:off x="279440" y="6261079"/>
          <a:ext cx="6704965" cy="425450"/>
        </p:xfrm>
        <a:graphic>
          <a:graphicData uri="http://schemas.openxmlformats.org/drawingml/2006/table">
            <a:tbl>
              <a:tblPr/>
              <a:tblGrid>
                <a:gridCol w="6704965"/>
              </a:tblGrid>
              <a:tr h="425450">
                <a:tc>
                  <a:txBody>
                    <a:bodyPr vert="horz" wrap="square"/>
                    <a:lstStyle/>
                    <a:p>
                      <a:pPr algn="l" rtl="0" eaLnBrk="0">
                        <a:lnSpc>
                          <a:spcPct val="132000"/>
                        </a:lnSpc>
                      </a:pPr>
                      <a:endParaRPr lang="en-US" altLang="en-US" sz="300"/>
                    </a:p>
                    <a:p>
                      <a:pPr marL="121920" algn="l" rtl="0" eaLnBrk="0">
                        <a:lnSpc>
                          <a:spcPct val="100000"/>
                        </a:lnSpc>
                        <a:spcBef>
                          <a:spcPct val="0"/>
                        </a:spcBef>
                        <a:tabLst>
                          <a:tab pos="125095"/>
                        </a:tabLst>
                      </a:pPr>
                      <a:r>
                        <a:rPr sz="10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a:t>
                      </a: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均为2</a:t>
                      </a:r>
                      <a:r>
                        <a:rPr sz="1000" b="1"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09220" algn="l" rtl="0" eaLnBrk="0">
                        <a:lnSpc>
                          <a:spcPts val="1245"/>
                        </a:lnSpc>
                        <a:spcBef>
                          <a:spcPts val="95"/>
                        </a:spcBef>
                      </a:pP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0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000" kern="0" spc="2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b="1" kern="0" spc="-10">
                          <a:solidFill>
                            <a:srgbClr val="000000">
                              <a:alpha val="100000"/>
                            </a:srgbClr>
                          </a:solidFill>
                          <a:latin typeface="黑体" panose="02010609060101010101" charset="-122"/>
                          <a:ea typeface="黑体" panose="02010609060101010101" charset="-122"/>
                          <a:cs typeface="黑体" panose="02010609060101010101" charset="-122"/>
                        </a:rPr>
                        <a:t>认为对所有</a:t>
                      </a:r>
                      <a:r>
                        <a:rPr sz="1000" b="1" kern="0" spc="-20">
                          <a:solidFill>
                            <a:srgbClr val="000000">
                              <a:alpha val="100000"/>
                            </a:srgbClr>
                          </a:solidFill>
                          <a:latin typeface="黑体" panose="02010609060101010101" charset="-122"/>
                          <a:ea typeface="黑体" panose="02010609060101010101" charset="-122"/>
                          <a:cs typeface="黑体" panose="02010609060101010101" charset="-122"/>
                        </a:rPr>
                        <a:t>癌症患者最好的处理方法是参与临床研究。尤其鼓励癌症患者参加临床试验。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a:noFill/>
                    </a:lnB>
                  </a:tcPr>
                </a:tc>
              </a:tr>
            </a:tbl>
          </a:graphicData>
        </a:graphic>
      </p:graphicFrame>
      <p:sp>
        <p:nvSpPr>
          <p:cNvPr id="1136" name="textbox 1136"/>
          <p:cNvSpPr/>
          <p:nvPr/>
        </p:nvSpPr>
        <p:spPr>
          <a:xfrm>
            <a:off x="345564" y="6255303"/>
            <a:ext cx="72389" cy="63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95"/>
              </a:lnSpc>
            </a:pPr>
            <a:r>
              <a:rPr sz="8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endParaRPr lang="en-US" altLang="en-US" sz="800"/>
          </a:p>
        </p:txBody>
      </p:sp>
      <p:sp>
        <p:nvSpPr>
          <p:cNvPr id="1140" name="textbox 1140"/>
          <p:cNvSpPr/>
          <p:nvPr/>
        </p:nvSpPr>
        <p:spPr>
          <a:xfrm>
            <a:off x="298470" y="5485107"/>
            <a:ext cx="8027034" cy="3124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65"/>
              </a:lnSpc>
            </a:pPr>
            <a:r>
              <a:rPr sz="900" kern="0" spc="0">
                <a:solidFill>
                  <a:srgbClr val="000000">
                    <a:alpha val="100000"/>
                  </a:srgbClr>
                </a:solidFill>
                <a:latin typeface="Arial"/>
                <a:ea typeface="Arial"/>
                <a:cs typeface="Arial"/>
              </a:rPr>
              <a:t>j.Cibula</a:t>
            </a:r>
            <a:r>
              <a:rPr sz="900" kern="0" spc="7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D,Abu-Rustum</a:t>
            </a:r>
            <a:r>
              <a:rPr sz="900" kern="0" spc="7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NR,Benedetti-Panici</a:t>
            </a:r>
            <a:r>
              <a:rPr sz="900" kern="0" spc="8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P,et al.  New classification system of rad</a:t>
            </a:r>
            <a:r>
              <a:rPr sz="900" kern="0" spc="-10">
                <a:solidFill>
                  <a:srgbClr val="000000">
                    <a:alpha val="100000"/>
                  </a:srgbClr>
                </a:solidFill>
                <a:latin typeface="Arial"/>
                <a:ea typeface="Arial"/>
                <a:cs typeface="Arial"/>
              </a:rPr>
              <a:t>ical</a:t>
            </a:r>
            <a:r>
              <a:rPr sz="900" kern="0" spc="5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hysterectomy:Emphasis</a:t>
            </a:r>
            <a:r>
              <a:rPr sz="900" kern="0" spc="3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on</a:t>
            </a:r>
            <a:r>
              <a:rPr sz="900" kern="0" spc="2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a three-dimensional</a:t>
            </a:r>
            <a:r>
              <a:rPr sz="900" kern="0" spc="3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anatomic</a:t>
            </a:r>
            <a:r>
              <a:rPr sz="900" kern="0" spc="1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template</a:t>
            </a:r>
            <a:r>
              <a:rPr sz="900" kern="0" spc="10">
                <a:solidFill>
                  <a:srgbClr val="000000">
                    <a:alpha val="100000"/>
                  </a:srgbClr>
                </a:solidFill>
                <a:latin typeface="Arial"/>
                <a:ea typeface="Arial"/>
                <a:cs typeface="Arial"/>
              </a:rPr>
              <a:t> </a:t>
            </a:r>
            <a:r>
              <a:rPr sz="900" kern="0" spc="-10">
                <a:solidFill>
                  <a:srgbClr val="000000">
                    <a:alpha val="100000"/>
                  </a:srgbClr>
                </a:solidFill>
                <a:latin typeface="Arial"/>
                <a:ea typeface="Arial"/>
                <a:cs typeface="Arial"/>
              </a:rPr>
              <a:t>for</a:t>
            </a:r>
            <a:endParaRPr lang="en-US" altLang="en-US" sz="900"/>
          </a:p>
          <a:p>
            <a:pPr marL="12700" algn="l" rtl="0" eaLnBrk="0">
              <a:lnSpc>
                <a:spcPts val="990"/>
              </a:lnSpc>
            </a:pPr>
            <a:r>
              <a:rPr sz="800" kern="0" spc="0">
                <a:solidFill>
                  <a:srgbClr val="000000">
                    <a:alpha val="100000"/>
                  </a:srgbClr>
                </a:solidFill>
                <a:latin typeface="Arial"/>
                <a:ea typeface="Arial"/>
                <a:cs typeface="Arial"/>
              </a:rPr>
              <a:t>parametrial</a:t>
            </a:r>
            <a:r>
              <a:rPr sz="800" kern="0" spc="18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resection</a:t>
            </a:r>
            <a:r>
              <a:rPr sz="800" kern="0" spc="50">
                <a:solidFill>
                  <a:srgbClr val="000000">
                    <a:alpha val="100000"/>
                  </a:srgbClr>
                </a:solidFill>
                <a:latin typeface="Arial"/>
                <a:ea typeface="Arial"/>
                <a:cs typeface="Arial"/>
              </a:rPr>
              <a:t>.</a:t>
            </a:r>
            <a:r>
              <a:rPr sz="800" kern="0" spc="0">
                <a:solidFill>
                  <a:srgbClr val="000000">
                    <a:alpha val="100000"/>
                  </a:srgbClr>
                </a:solidFill>
                <a:latin typeface="Arial"/>
                <a:ea typeface="Arial"/>
                <a:cs typeface="Arial"/>
              </a:rPr>
              <a:t>Gynecol</a:t>
            </a:r>
            <a:r>
              <a:rPr sz="800" kern="0" spc="18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Oncol</a:t>
            </a:r>
            <a:r>
              <a:rPr sz="800" kern="0" spc="160">
                <a:solidFill>
                  <a:srgbClr val="000000">
                    <a:alpha val="100000"/>
                  </a:srgbClr>
                </a:solidFill>
                <a:latin typeface="Arial"/>
                <a:ea typeface="Arial"/>
                <a:cs typeface="Arial"/>
              </a:rPr>
              <a:t> </a:t>
            </a:r>
            <a:r>
              <a:rPr sz="800" kern="0" spc="50">
                <a:solidFill>
                  <a:srgbClr val="000000">
                    <a:alpha val="100000"/>
                  </a:srgbClr>
                </a:solidFill>
                <a:latin typeface="Arial"/>
                <a:ea typeface="Arial"/>
                <a:cs typeface="Arial"/>
              </a:rPr>
              <a:t>2011;122:264-268.</a:t>
            </a:r>
            <a:endParaRPr lang="en-US" altLang="en-US" sz="800"/>
          </a:p>
        </p:txBody>
      </p:sp>
      <p:sp>
        <p:nvSpPr>
          <p:cNvPr id="1148" name="textbox 1148"/>
          <p:cNvSpPr/>
          <p:nvPr/>
        </p:nvSpPr>
        <p:spPr>
          <a:xfrm>
            <a:off x="298470" y="5851835"/>
            <a:ext cx="3522345"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0"/>
              </a:lnSpc>
            </a:pPr>
            <a:r>
              <a:rPr sz="900" kern="0" spc="0">
                <a:solidFill>
                  <a:srgbClr val="000000">
                    <a:alpha val="100000"/>
                  </a:srgbClr>
                </a:solidFill>
                <a:latin typeface="Arial"/>
                <a:ea typeface="Arial"/>
                <a:cs typeface="Arial"/>
              </a:rPr>
              <a:t>Classification</a:t>
            </a:r>
            <a:r>
              <a:rPr sz="900" kern="0" spc="1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of</a:t>
            </a:r>
            <a:r>
              <a:rPr sz="900" kern="0" spc="1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radical</a:t>
            </a:r>
            <a:r>
              <a:rPr sz="900" kern="0" spc="1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hysterectomy</a:t>
            </a:r>
            <a:r>
              <a:rPr sz="900" kern="0" spc="10">
                <a:solidFill>
                  <a:srgbClr val="000000">
                    <a:alpha val="100000"/>
                  </a:srgbClr>
                </a:solidFill>
                <a:latin typeface="Arial"/>
                <a:ea typeface="Arial"/>
                <a:cs typeface="Arial"/>
              </a:rPr>
              <a:t>.</a:t>
            </a:r>
            <a:r>
              <a:rPr sz="900" kern="0" spc="0">
                <a:solidFill>
                  <a:srgbClr val="000000">
                    <a:alpha val="100000"/>
                  </a:srgbClr>
                </a:solidFill>
                <a:latin typeface="Arial"/>
                <a:ea typeface="Arial"/>
                <a:cs typeface="Arial"/>
              </a:rPr>
              <a:t>Lancet</a:t>
            </a:r>
            <a:r>
              <a:rPr sz="900" kern="0" spc="1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Oncol</a:t>
            </a:r>
            <a:r>
              <a:rPr sz="900" kern="0" spc="10">
                <a:solidFill>
                  <a:srgbClr val="000000">
                    <a:alpha val="100000"/>
                  </a:srgbClr>
                </a:solidFill>
                <a:latin typeface="Arial"/>
                <a:ea typeface="Arial"/>
                <a:cs typeface="Arial"/>
              </a:rPr>
              <a:t> 2008;9:</a:t>
            </a:r>
            <a:r>
              <a:rPr sz="900" kern="0" spc="0">
                <a:solidFill>
                  <a:srgbClr val="000000">
                    <a:alpha val="100000"/>
                  </a:srgbClr>
                </a:solidFill>
                <a:latin typeface="Arial"/>
                <a:ea typeface="Arial"/>
                <a:cs typeface="Arial"/>
              </a:rPr>
              <a:t>297-303.)</a:t>
            </a:r>
            <a:endParaRPr lang="en-US" altLang="en-US" sz="900"/>
          </a:p>
        </p:txBody>
      </p:sp>
      <p:sp>
        <p:nvSpPr>
          <p:cNvPr id="1152" name="textbox 1152"/>
          <p:cNvSpPr/>
          <p:nvPr/>
        </p:nvSpPr>
        <p:spPr>
          <a:xfrm>
            <a:off x="459207" y="1094802"/>
            <a:ext cx="2062479"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algn="r" rtl="0" eaLnBrk="0">
              <a:lnSpc>
                <a:spcPct val="95000"/>
              </a:lnSpc>
            </a:pPr>
            <a:r>
              <a:rPr sz="1100" b="1" kern="0" spc="0">
                <a:solidFill>
                  <a:srgbClr val="000000">
                    <a:alpha val="100000"/>
                  </a:srgbClr>
                </a:solidFill>
                <a:latin typeface="黑体" panose="02010609060101010101" charset="-122"/>
                <a:ea typeface="黑体" panose="02010609060101010101" charset="-122"/>
                <a:cs typeface="黑体" panose="02010609060101010101" charset="-122"/>
              </a:rPr>
              <a:t>表1:宫颈癌切除术作为初级治疗</a:t>
            </a:r>
            <a:r>
              <a:rPr sz="1100" b="1" kern="0" spc="0">
                <a:solidFill>
                  <a:srgbClr val="000000">
                    <a:alpha val="100000"/>
                  </a:srgbClr>
                </a:solidFill>
                <a:latin typeface="Times New Roman" panose="02020603050405020304"/>
                <a:ea typeface="Times New Roman" panose="02020603050405020304"/>
                <a:cs typeface="Times New Roman" panose="02020603050405020304"/>
              </a:rPr>
              <a:t>J</a:t>
            </a:r>
            <a:endParaRPr lang="en-US" altLang="en-US" sz="1100"/>
          </a:p>
        </p:txBody>
      </p:sp>
      <p:sp>
        <p:nvSpPr>
          <p:cNvPr id="1154" name="textbox 1154"/>
          <p:cNvSpPr/>
          <p:nvPr/>
        </p:nvSpPr>
        <p:spPr>
          <a:xfrm>
            <a:off x="7937459" y="6511947"/>
            <a:ext cx="836930" cy="360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indent="266700" algn="l" rtl="0" eaLnBrk="0">
              <a:lnSpc>
                <a:spcPct val="100000"/>
              </a:lnSpc>
            </a:pPr>
            <a:r>
              <a:rPr sz="1100" kern="0" spc="-20">
                <a:solidFill>
                  <a:srgbClr val="000000">
                    <a:alpha val="100000"/>
                  </a:srgbClr>
                </a:solidFill>
                <a:latin typeface="Arial"/>
                <a:ea typeface="Arial"/>
                <a:cs typeface="Arial"/>
              </a:rPr>
              <a:t>CERV-C</a:t>
            </a:r>
            <a:r>
              <a:rPr sz="1100" kern="0" spc="10">
                <a:solidFill>
                  <a:srgbClr val="000000">
                    <a:alpha val="100000"/>
                  </a:srgbClr>
                </a:solidFill>
                <a:latin typeface="Arial"/>
                <a:ea typeface="Arial"/>
                <a:cs typeface="Arial"/>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第5页/共7页</a:t>
            </a:r>
            <a:endParaRPr lang="en-US" altLang="en-US" sz="1100"/>
          </a:p>
        </p:txBody>
      </p:sp>
      <p:sp>
        <p:nvSpPr>
          <p:cNvPr id="1156" name="textbox 1156"/>
          <p:cNvSpPr/>
          <p:nvPr/>
        </p:nvSpPr>
        <p:spPr>
          <a:xfrm>
            <a:off x="3767507" y="993793"/>
            <a:ext cx="1381760"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100" b="1" kern="0" spc="80">
                <a:solidFill>
                  <a:srgbClr val="000000">
                    <a:alpha val="100000"/>
                  </a:srgbClr>
                </a:solidFill>
                <a:latin typeface="黑体" panose="02010609060101010101" charset="-122"/>
                <a:ea typeface="黑体" panose="02010609060101010101" charset="-122"/>
                <a:cs typeface="黑体" panose="02010609060101010101" charset="-122"/>
              </a:rPr>
              <a:t>评估和手术分期原则</a:t>
            </a:r>
            <a:endParaRPr lang="en-US" altLang="en-US" sz="1100"/>
          </a:p>
        </p:txBody>
      </p:sp>
      <p:sp>
        <p:nvSpPr>
          <p:cNvPr id="1160" name="textbox 1160"/>
          <p:cNvSpPr/>
          <p:nvPr/>
        </p:nvSpPr>
        <p:spPr>
          <a:xfrm>
            <a:off x="7433337" y="5801799"/>
            <a:ext cx="696594" cy="1250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2000"/>
              </a:lnSpc>
            </a:pPr>
            <a:r>
              <a:rPr sz="800" kern="0" spc="50">
                <a:solidFill>
                  <a:srgbClr val="000000">
                    <a:alpha val="100000"/>
                  </a:srgbClr>
                </a:solidFill>
                <a:latin typeface="Times New Roman" panose="02020603050405020304"/>
                <a:ea typeface="Times New Roman" panose="02020603050405020304"/>
                <a:cs typeface="Times New Roman" panose="02020603050405020304"/>
              </a:rPr>
              <a:t>D,</a:t>
            </a:r>
            <a:r>
              <a:rPr sz="800" kern="0" spc="0">
                <a:solidFill>
                  <a:srgbClr val="000000">
                    <a:alpha val="100000"/>
                  </a:srgbClr>
                </a:solidFill>
                <a:latin typeface="Times New Roman" panose="02020603050405020304"/>
                <a:ea typeface="Times New Roman" panose="02020603050405020304"/>
                <a:cs typeface="Times New Roman" panose="02020603050405020304"/>
              </a:rPr>
              <a:t>Morrow</a:t>
            </a:r>
            <a:r>
              <a:rPr sz="800" kern="0" spc="50">
                <a:solidFill>
                  <a:srgbClr val="000000">
                    <a:alpha val="100000"/>
                  </a:srgbClr>
                </a:solidFill>
                <a:latin typeface="Times New Roman" panose="02020603050405020304"/>
                <a:ea typeface="Times New Roman" panose="02020603050405020304"/>
                <a:cs typeface="Times New Roman" panose="02020603050405020304"/>
              </a:rPr>
              <a:t>  </a:t>
            </a:r>
            <a:r>
              <a:rPr sz="800" kern="0" spc="0">
                <a:solidFill>
                  <a:srgbClr val="000000">
                    <a:alpha val="100000"/>
                  </a:srgbClr>
                </a:solidFill>
                <a:latin typeface="Times New Roman" panose="02020603050405020304"/>
                <a:ea typeface="Times New Roman" panose="02020603050405020304"/>
                <a:cs typeface="Times New Roman" panose="02020603050405020304"/>
              </a:rPr>
              <a:t>CP</a:t>
            </a:r>
            <a:r>
              <a:rPr sz="800" kern="0" spc="50">
                <a:solidFill>
                  <a:srgbClr val="000000">
                    <a:alpha val="100000"/>
                  </a:srgbClr>
                </a:solidFill>
                <a:latin typeface="Times New Roman" panose="02020603050405020304"/>
                <a:ea typeface="Times New Roman" panose="02020603050405020304"/>
                <a:cs typeface="Times New Roman" panose="02020603050405020304"/>
              </a:rPr>
              <a:t>.</a:t>
            </a:r>
            <a:endParaRPr lang="en-US" altLang="en-US" sz="8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62" name="table 1162"/>
          <p:cNvGraphicFramePr>
            <a:graphicFrameLocks noGrp="1"/>
          </p:cNvGraphicFramePr>
          <p:nvPr/>
        </p:nvGraphicFramePr>
        <p:xfrm>
          <a:off x="263555" y="1444617"/>
          <a:ext cx="8584565" cy="3974465"/>
        </p:xfrm>
        <a:graphic>
          <a:graphicData uri="http://schemas.openxmlformats.org/drawingml/2006/table">
            <a:tbl>
              <a:tblPr/>
              <a:tblGrid>
                <a:gridCol w="1424939"/>
                <a:gridCol w="1428750"/>
                <a:gridCol w="1447800"/>
                <a:gridCol w="1422400"/>
                <a:gridCol w="1428750"/>
                <a:gridCol w="1431925"/>
              </a:tblGrid>
              <a:tr h="225425">
                <a:tc gridSpan="4">
                  <a:txBody>
                    <a:bodyPr vert="horz" wrap="square"/>
                    <a:lstStyle/>
                    <a:p>
                      <a:pPr algn="l" rtl="0" eaLnBrk="0">
                        <a:lnSpc>
                          <a:spcPct val="123000"/>
                        </a:lnSpc>
                      </a:pPr>
                      <a:endParaRPr lang="en-US" altLang="en-US" sz="300"/>
                    </a:p>
                    <a:p>
                      <a:pPr marL="2252345" algn="l" rtl="0" eaLnBrk="0">
                        <a:lnSpc>
                          <a:spcPct val="95000"/>
                        </a:lnSpc>
                        <a:spcBef>
                          <a:spcPts val="5"/>
                        </a:spcBef>
                      </a:pPr>
                      <a:r>
                        <a:rPr sz="9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肛提肌下廓清术类型比较</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23000"/>
                        </a:lnSpc>
                      </a:pPr>
                      <a:endParaRPr lang="en-US" altLang="en-US" sz="300"/>
                    </a:p>
                    <a:p>
                      <a:pPr marL="827405" algn="l" rtl="0" eaLnBrk="0">
                        <a:lnSpc>
                          <a:spcPct val="95000"/>
                        </a:lnSpc>
                        <a:spcBef>
                          <a:spcPts val="5"/>
                        </a:spcBef>
                      </a:pPr>
                      <a:r>
                        <a:rPr sz="900" b="1"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肛提肌上廓清术类型比较</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2100">
                <a:tc>
                  <a:txBody>
                    <a:bodyPr vert="horz" wrap="square"/>
                    <a:lstStyle/>
                    <a:p>
                      <a:pPr algn="l" rtl="0" eaLnBrk="0">
                        <a:lnSpc>
                          <a:spcPct val="100000"/>
                        </a:lnSpc>
                      </a:pPr>
                      <a:endParaRPr lang="en-US" altLang="en-US"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en-US" altLang="en-US" sz="600"/>
                    </a:p>
                    <a:p>
                      <a:pPr marL="5524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前盆腔</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en-US" altLang="en-US" sz="600"/>
                    </a:p>
                    <a:p>
                      <a:pPr marL="5588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后盆腔</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en-US" altLang="en-US" sz="600"/>
                    </a:p>
                    <a:p>
                      <a:pPr marL="5397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全盆腔</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en-US" altLang="en-US" sz="600"/>
                    </a:p>
                    <a:p>
                      <a:pPr marL="5524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后盆腔</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l" rtl="0" eaLnBrk="0">
                        <a:lnSpc>
                          <a:spcPct val="101000"/>
                        </a:lnSpc>
                      </a:pPr>
                      <a:endParaRPr lang="en-US" altLang="en-US" sz="600"/>
                    </a:p>
                    <a:p>
                      <a:pPr marL="5524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全盆腔</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393700">
                <a:tc>
                  <a:txBody>
                    <a:bodyPr vert="horz" wrap="square"/>
                    <a:lstStyle/>
                    <a:p>
                      <a:pPr algn="l" rtl="0" eaLnBrk="0">
                        <a:lnSpc>
                          <a:spcPct val="105000"/>
                        </a:lnSpc>
                      </a:pPr>
                      <a:endParaRPr lang="en-US" altLang="en-US" sz="900"/>
                    </a:p>
                    <a:p>
                      <a:pPr algn="l" rtl="0" eaLnBrk="0">
                        <a:lnSpc>
                          <a:spcPct val="9000"/>
                        </a:lnSpc>
                      </a:pPr>
                      <a:endParaRPr lang="en-US" altLang="en-US" sz="100"/>
                    </a:p>
                    <a:p>
                      <a:pPr marL="97790" algn="l" rtl="0" eaLnBrk="0">
                        <a:lnSpc>
                          <a:spcPct val="96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适应证</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5">
                  <a:txBody>
                    <a:bodyPr vert="horz" wrap="square"/>
                    <a:lstStyle/>
                    <a:p>
                      <a:pPr algn="l" rtl="0" eaLnBrk="0">
                        <a:lnSpc>
                          <a:spcPct val="105000"/>
                        </a:lnSpc>
                      </a:pPr>
                      <a:endParaRPr lang="en-US" altLang="en-US" sz="500"/>
                    </a:p>
                    <a:p>
                      <a:pPr marL="323215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盆腔中心复发</a:t>
                      </a:r>
                      <a:endParaRPr lang="en-US" altLang="en-US" sz="900"/>
                    </a:p>
                    <a:p>
                      <a:pPr marL="1917700" algn="l" rtl="0" eaLnBrk="0">
                        <a:lnSpc>
                          <a:spcPct val="95000"/>
                        </a:lnSpc>
                        <a:spcBef>
                          <a:spcPts val="7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适用于经筛选的</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FIGO</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IVA</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期患者的初级治疗(当</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初始放疗不可行时)</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81000">
                <a:tc>
                  <a:txBody>
                    <a:bodyPr vert="horz" wrap="square"/>
                    <a:lstStyle/>
                    <a:p>
                      <a:pPr algn="l" rtl="0" eaLnBrk="0">
                        <a:lnSpc>
                          <a:spcPct val="101000"/>
                        </a:lnSpc>
                      </a:pPr>
                      <a:endParaRPr lang="en-US" altLang="en-US" sz="900"/>
                    </a:p>
                    <a:p>
                      <a:pPr algn="l" rtl="0" eaLnBrk="0">
                        <a:lnSpc>
                          <a:spcPct val="8000"/>
                        </a:lnSpc>
                      </a:pPr>
                      <a:endParaRPr lang="en-US" altLang="en-US" sz="100"/>
                    </a:p>
                    <a:p>
                      <a:pPr marL="97790" algn="l" rtl="0" eaLnBrk="0">
                        <a:lnSpc>
                          <a:spcPts val="1020"/>
                        </a:lnSpc>
                      </a:pPr>
                      <a:r>
                        <a:rPr sz="8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目 的</a:t>
                      </a:r>
                      <a:endParaRPr lang="en-US" altLang="en-US"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5">
                  <a:txBody>
                    <a:bodyPr vert="horz" wrap="square"/>
                    <a:lstStyle/>
                    <a:p>
                      <a:pPr algn="l" rtl="0" eaLnBrk="0">
                        <a:lnSpc>
                          <a:spcPct val="101000"/>
                        </a:lnSpc>
                      </a:pPr>
                      <a:endParaRPr lang="en-US" altLang="en-US" sz="900"/>
                    </a:p>
                    <a:p>
                      <a:pPr marL="3460750" algn="l" rtl="0" eaLnBrk="0">
                        <a:lnSpc>
                          <a:spcPct val="95000"/>
                        </a:lnSpc>
                      </a:pPr>
                      <a:r>
                        <a:rPr sz="9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根治</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a:txBody>
                    <a:bodyPr vert="horz" wrap="square"/>
                    <a:lstStyle/>
                    <a:p>
                      <a:pPr algn="l" rtl="0" eaLnBrk="0">
                        <a:lnSpc>
                          <a:spcPct val="100000"/>
                        </a:lnSpc>
                      </a:pPr>
                      <a:endParaRPr lang="en-US" altLang="en-US" sz="400"/>
                    </a:p>
                    <a:p>
                      <a:pPr marL="9779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子宫、输卵管、卵巢</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160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如果仍然存在则切除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795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如果仍然存在则切除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8890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如果仍然存在则切除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160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如果仍然存在则切除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795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如果仍然存在则切除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a:txBody>
                    <a:bodyPr vert="horz" wrap="square"/>
                    <a:lstStyle/>
                    <a:p>
                      <a:pPr algn="l" rtl="0" eaLnBrk="0">
                        <a:lnSpc>
                          <a:spcPct val="102000"/>
                        </a:lnSpc>
                      </a:pPr>
                      <a:endParaRPr lang="en-US" altLang="en-US" sz="400"/>
                    </a:p>
                    <a:p>
                      <a:pPr marL="97790" algn="l" rtl="0" eaLnBrk="0">
                        <a:lnSpc>
                          <a:spcPct val="95000"/>
                        </a:lnSpc>
                        <a:spcBef>
                          <a:spcPct val="0"/>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阴道</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16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79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889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16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en-US" altLang="en-US" sz="400"/>
                    </a:p>
                    <a:p>
                      <a:pPr marL="1079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93065">
                <a:tc>
                  <a:txBody>
                    <a:bodyPr vert="horz" wrap="square"/>
                    <a:lstStyle/>
                    <a:p>
                      <a:pPr algn="l" rtl="0" eaLnBrk="0">
                        <a:lnSpc>
                          <a:spcPct val="105000"/>
                        </a:lnSpc>
                      </a:pPr>
                      <a:endParaRPr lang="en-US" altLang="en-US" sz="900"/>
                    </a:p>
                    <a:p>
                      <a:pPr marL="97790" algn="l" rtl="0" eaLnBrk="0">
                        <a:lnSpc>
                          <a:spcPct val="94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膀胱和尿道</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900"/>
                    </a:p>
                    <a:p>
                      <a:pPr algn="l" rtl="0" eaLnBrk="0">
                        <a:lnSpc>
                          <a:spcPct val="9000"/>
                        </a:lnSpc>
                      </a:pPr>
                      <a:endParaRPr lang="en-US" altLang="en-US" sz="100"/>
                    </a:p>
                    <a:p>
                      <a:pPr marL="10160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900"/>
                    </a:p>
                    <a:p>
                      <a:pPr algn="l" rtl="0" eaLnBrk="0">
                        <a:lnSpc>
                          <a:spcPct val="9000"/>
                        </a:lnSpc>
                      </a:pPr>
                      <a:endParaRPr lang="en-US" altLang="en-US" sz="100"/>
                    </a:p>
                    <a:p>
                      <a:pPr marL="10795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900"/>
                    </a:p>
                    <a:p>
                      <a:pPr algn="l" rtl="0" eaLnBrk="0">
                        <a:lnSpc>
                          <a:spcPct val="9000"/>
                        </a:lnSpc>
                      </a:pPr>
                      <a:endParaRPr lang="en-US" altLang="en-US" sz="100"/>
                    </a:p>
                    <a:p>
                      <a:pPr marL="8890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900"/>
                    </a:p>
                    <a:p>
                      <a:pPr algn="l" rtl="0" eaLnBrk="0">
                        <a:lnSpc>
                          <a:spcPct val="9000"/>
                        </a:lnSpc>
                      </a:pPr>
                      <a:endParaRPr lang="en-US" altLang="en-US" sz="100"/>
                    </a:p>
                    <a:p>
                      <a:pPr marL="10160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en-US" altLang="en-US" sz="900"/>
                    </a:p>
                    <a:p>
                      <a:pPr algn="l" rtl="0" eaLnBrk="0">
                        <a:lnSpc>
                          <a:spcPct val="9000"/>
                        </a:lnSpc>
                      </a:pPr>
                      <a:endParaRPr lang="en-US" altLang="en-US" sz="100"/>
                    </a:p>
                    <a:p>
                      <a:pPr marL="10795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a:txBody>
                    <a:bodyPr vert="horz" wrap="square"/>
                    <a:lstStyle/>
                    <a:p>
                      <a:pPr algn="l" rtl="0" eaLnBrk="0">
                        <a:lnSpc>
                          <a:spcPct val="124000"/>
                        </a:lnSpc>
                      </a:pPr>
                      <a:endParaRPr lang="en-US" altLang="en-US" sz="300"/>
                    </a:p>
                    <a:p>
                      <a:pPr marL="97790" algn="l" rtl="0" eaLnBrk="0">
                        <a:lnSpc>
                          <a:spcPct val="96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直肠</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16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79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889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160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en-US" altLang="en-US" sz="300"/>
                    </a:p>
                    <a:p>
                      <a:pPr marL="107950" algn="l" rtl="0" eaLnBrk="0">
                        <a:lnSpc>
                          <a:spcPct val="95000"/>
                        </a:lnSpc>
                        <a:spcBef>
                          <a:spcPts val="5"/>
                        </a:spcBef>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61950">
                <a:tc>
                  <a:txBody>
                    <a:bodyPr vert="horz" wrap="square"/>
                    <a:lstStyle/>
                    <a:p>
                      <a:pPr algn="l" rtl="0" eaLnBrk="0">
                        <a:lnSpc>
                          <a:spcPct val="104000"/>
                        </a:lnSpc>
                      </a:pPr>
                      <a:endParaRPr lang="en-US" altLang="en-US" sz="800"/>
                    </a:p>
                    <a:p>
                      <a:pPr marL="97790" algn="l" rtl="0" eaLnBrk="0">
                        <a:lnSpc>
                          <a:spcPct val="96000"/>
                        </a:lnSpc>
                        <a:spcBef>
                          <a:spcPct val="0"/>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肛门括约肌</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en-US" altLang="en-US" sz="800"/>
                    </a:p>
                    <a:p>
                      <a:pPr marL="10160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en-US" altLang="en-US" sz="800"/>
                    </a:p>
                    <a:p>
                      <a:pPr marL="10795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en-US" altLang="en-US" sz="800"/>
                    </a:p>
                    <a:p>
                      <a:pPr marL="88900" algn="l" rtl="0" eaLnBrk="0">
                        <a:lnSpc>
                          <a:spcPct val="95000"/>
                        </a:lnSpc>
                      </a:pP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切除</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en-US" altLang="en-US" sz="400"/>
                    </a:p>
                    <a:p>
                      <a:pPr marL="101600" algn="l" rtl="0" eaLnBrk="0">
                        <a:lnSpc>
                          <a:spcPct val="99000"/>
                        </a:lnSpc>
                        <a:spcBef>
                          <a:spcPct val="0"/>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保留，如果可以，与结</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肠吻合</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en-US" altLang="en-US" sz="400"/>
                    </a:p>
                    <a:p>
                      <a:pPr marL="107950" algn="l" rtl="0" eaLnBrk="0">
                        <a:lnSpc>
                          <a:spcPct val="99000"/>
                        </a:lnSpc>
                        <a:spcBef>
                          <a:spcPct val="0"/>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保留，如果可以，与结</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肠吻合</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14350">
                <a:tc>
                  <a:txBody>
                    <a:bodyPr vert="horz" wrap="square"/>
                    <a:lstStyle/>
                    <a:p>
                      <a:pPr algn="l" rtl="0" eaLnBrk="0">
                        <a:lnSpc>
                          <a:spcPct val="133000"/>
                        </a:lnSpc>
                      </a:pPr>
                      <a:endParaRPr lang="en-US" altLang="en-US" sz="1000"/>
                    </a:p>
                    <a:p>
                      <a:pPr marL="97790" algn="l" rtl="0" eaLnBrk="0">
                        <a:lnSpc>
                          <a:spcPct val="95000"/>
                        </a:lnSpc>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泌尿系统重建方案</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en-US" altLang="en-US" sz="900"/>
                    </a:p>
                    <a:p>
                      <a:pPr algn="l" rtl="0" eaLnBrk="0">
                        <a:lnSpc>
                          <a:spcPct val="6000"/>
                        </a:lnSpc>
                      </a:pPr>
                      <a:endParaRPr lang="en-US" altLang="en-US" sz="100"/>
                    </a:p>
                    <a:p>
                      <a:pPr marL="101600" algn="l" rtl="0" eaLnBrk="0">
                        <a:lnSpc>
                          <a:spcPct val="94000"/>
                        </a:lnSpc>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回肠代膀胱术或可控性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尿流改道术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3000"/>
                        </a:lnSpc>
                      </a:pPr>
                      <a:endParaRPr lang="en-US" altLang="en-US" sz="1000"/>
                    </a:p>
                    <a:p>
                      <a:pPr algn="l" rtl="0" eaLnBrk="0">
                        <a:lnSpc>
                          <a:spcPct val="6000"/>
                        </a:lnSpc>
                      </a:pPr>
                      <a:endParaRPr lang="en-US" altLang="en-US" sz="100"/>
                    </a:p>
                    <a:p>
                      <a:pPr marL="107950" algn="l" rtl="0" eaLnBrk="0">
                        <a:lnSpc>
                          <a:spcPct val="95000"/>
                        </a:lnSpc>
                      </a:pPr>
                      <a:r>
                        <a:rPr sz="9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不适用</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en-US" altLang="en-US" sz="500"/>
                    </a:p>
                    <a:p>
                      <a:pPr marL="88900" algn="l" rtl="0" eaLnBrk="0">
                        <a:lnSpc>
                          <a:spcPct val="98000"/>
                        </a:lnSpc>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双管湿性结肠造口术、    回肠代膀胱术或可控性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尿流改道术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3000"/>
                        </a:lnSpc>
                      </a:pPr>
                      <a:endParaRPr lang="en-US" altLang="en-US" sz="1000"/>
                    </a:p>
                    <a:p>
                      <a:pPr algn="l" rtl="0" eaLnBrk="0">
                        <a:lnSpc>
                          <a:spcPct val="6000"/>
                        </a:lnSpc>
                      </a:pPr>
                      <a:endParaRPr lang="en-US" altLang="en-US" sz="100"/>
                    </a:p>
                    <a:p>
                      <a:pPr marL="101600" algn="l" rtl="0" eaLnBrk="0">
                        <a:lnSpc>
                          <a:spcPct val="95000"/>
                        </a:lnSpc>
                      </a:pPr>
                      <a:r>
                        <a:rPr sz="9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不适用</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en-US" altLang="en-US" sz="500"/>
                    </a:p>
                    <a:p>
                      <a:pPr marL="107950" algn="l" rtl="0" eaLnBrk="0">
                        <a:lnSpc>
                          <a:spcPct val="98000"/>
                        </a:lnSpc>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双管湿性结肠造口术n</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回肠代膀胱术或可控性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尿流改道术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01650">
                <a:tc>
                  <a:txBody>
                    <a:bodyPr vert="horz" wrap="square"/>
                    <a:lstStyle/>
                    <a:p>
                      <a:pPr algn="l" rtl="0" eaLnBrk="0">
                        <a:lnSpc>
                          <a:spcPct val="128000"/>
                        </a:lnSpc>
                      </a:pPr>
                      <a:endParaRPr lang="en-US" altLang="en-US" sz="1000"/>
                    </a:p>
                    <a:p>
                      <a:pPr algn="l" rtl="0" eaLnBrk="0">
                        <a:lnSpc>
                          <a:spcPct val="6000"/>
                        </a:lnSpc>
                      </a:pPr>
                      <a:endParaRPr lang="en-US" altLang="en-US" sz="100"/>
                    </a:p>
                    <a:p>
                      <a:pPr marL="97790" algn="l" rtl="0" eaLnBrk="0">
                        <a:lnSpc>
                          <a:spcPct val="94000"/>
                        </a:lnSpc>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胃肠系统重建方案</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9000"/>
                        </a:lnSpc>
                      </a:pPr>
                      <a:endParaRPr lang="en-US" altLang="en-US" sz="1000"/>
                    </a:p>
                    <a:p>
                      <a:pPr marL="101600" algn="l" rtl="0" eaLnBrk="0">
                        <a:lnSpc>
                          <a:spcPct val="95000"/>
                        </a:lnSpc>
                        <a:spcBef>
                          <a:spcPts val="5"/>
                        </a:spcBef>
                      </a:pPr>
                      <a:r>
                        <a:rPr sz="9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不适用</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8000"/>
                        </a:lnSpc>
                      </a:pPr>
                      <a:endParaRPr lang="en-US" altLang="en-US" sz="1000"/>
                    </a:p>
                    <a:p>
                      <a:pPr marL="107950" algn="l" rtl="0" eaLnBrk="0">
                        <a:lnSpc>
                          <a:spcPct val="95000"/>
                        </a:lnSpc>
                        <a:spcBef>
                          <a:spcPts val="5"/>
                        </a:spcBef>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末端结肠造口术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en-US" altLang="en-US" sz="900"/>
                    </a:p>
                    <a:p>
                      <a:pPr algn="l" rtl="0" eaLnBrk="0">
                        <a:lnSpc>
                          <a:spcPct val="6000"/>
                        </a:lnSpc>
                      </a:pPr>
                      <a:endParaRPr lang="en-US" altLang="en-US" sz="100"/>
                    </a:p>
                    <a:p>
                      <a:pPr marL="88900" indent="18415" algn="l" rtl="0" eaLnBrk="0">
                        <a:lnSpc>
                          <a:spcPct val="98000"/>
                        </a:lnSpc>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双管湿性结肠造口术或</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末端结肠造口术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en-US" altLang="en-US" sz="400"/>
                    </a:p>
                    <a:p>
                      <a:pPr marL="101600" algn="l" rtl="0" eaLnBrk="0">
                        <a:lnSpc>
                          <a:spcPct val="98000"/>
                        </a:lnSpc>
                      </a:pP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末端结肠造口术或吻合</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术联合临时性回肠造口</a:t>
                      </a: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en-US" altLang="en-US" sz="400"/>
                    </a:p>
                    <a:p>
                      <a:pPr marL="107950" algn="l" rtl="0" eaLnBrk="0">
                        <a:lnSpc>
                          <a:spcPct val="98000"/>
                        </a:lnSpc>
                        <a:spcBef>
                          <a:spcPct val="0"/>
                        </a:spcBef>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双管湿性结肠造口术n</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末端结肠造口术或吻合</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术联合临时回肠造口术</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425">
                <a:tc>
                  <a:txBody>
                    <a:bodyPr vert="horz" wrap="square"/>
                    <a:lstStyle/>
                    <a:p>
                      <a:pPr algn="l" rtl="0" eaLnBrk="0">
                        <a:lnSpc>
                          <a:spcPct val="123000"/>
                        </a:lnSpc>
                      </a:pPr>
                      <a:endParaRPr lang="en-US" altLang="en-US" sz="300"/>
                    </a:p>
                    <a:p>
                      <a:pPr marL="97790" algn="l" rtl="0" eaLnBrk="0">
                        <a:lnSpc>
                          <a:spcPct val="95000"/>
                        </a:lnSpc>
                        <a:spcBef>
                          <a:spcPts val="5"/>
                        </a:spcBef>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阴道重建方案</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5">
                  <a:txBody>
                    <a:bodyPr vert="horz" wrap="square"/>
                    <a:lstStyle/>
                    <a:p>
                      <a:pPr algn="l" rtl="0" eaLnBrk="0">
                        <a:lnSpc>
                          <a:spcPct val="120000"/>
                        </a:lnSpc>
                      </a:pPr>
                      <a:endParaRPr lang="en-US" altLang="en-US" sz="300"/>
                    </a:p>
                    <a:p>
                      <a:pPr marL="2146300" algn="l" rtl="0" eaLnBrk="0">
                        <a:lnSpc>
                          <a:spcPct val="93000"/>
                        </a:lnSpc>
                        <a:spcBef>
                          <a:spcPct val="0"/>
                        </a:spcBef>
                      </a:pPr>
                      <a:r>
                        <a:rPr sz="9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肌皮瓣(腹直肌、股薄肌等),或带大网膜J瓣中厚</a:t>
                      </a:r>
                      <a:r>
                        <a:rPr sz="9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皮片移植</a:t>
                      </a:r>
                      <a:endParaRPr lang="en-US" altLang="en-US"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164" name="textbox 1164"/>
          <p:cNvSpPr/>
          <p:nvPr/>
        </p:nvSpPr>
        <p:spPr>
          <a:xfrm>
            <a:off x="171460" y="5577202"/>
            <a:ext cx="8091169" cy="5727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65"/>
              </a:lnSpc>
            </a:pPr>
            <a:r>
              <a:rPr sz="900" kern="0" spc="0">
                <a:solidFill>
                  <a:srgbClr val="000000">
                    <a:alpha val="100000"/>
                  </a:srgbClr>
                </a:solidFill>
                <a:latin typeface="Arial"/>
                <a:ea typeface="Arial"/>
                <a:cs typeface="Arial"/>
              </a:rPr>
              <a:t>j.Cibula</a:t>
            </a:r>
            <a:r>
              <a:rPr sz="900" kern="0" spc="6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D,Abu-Rustum</a:t>
            </a:r>
            <a:r>
              <a:rPr sz="900" kern="0" spc="7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NR,Benedetti-Panici</a:t>
            </a:r>
            <a:r>
              <a:rPr sz="900" kern="0" spc="7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P,et al.New classification system of radical hysterectomy:Emphasis</a:t>
            </a:r>
            <a:r>
              <a:rPr sz="900" kern="0" spc="3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on</a:t>
            </a:r>
            <a:r>
              <a:rPr sz="900" kern="0" spc="4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a three-dimensional</a:t>
            </a:r>
            <a:r>
              <a:rPr sz="900" kern="0" spc="3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anatomic</a:t>
            </a:r>
            <a:r>
              <a:rPr sz="900" kern="0" spc="10">
                <a:solidFill>
                  <a:srgbClr val="000000">
                    <a:alpha val="100000"/>
                  </a:srgbClr>
                </a:solidFill>
                <a:latin typeface="Arial"/>
                <a:ea typeface="Arial"/>
                <a:cs typeface="Arial"/>
              </a:rPr>
              <a:t> </a:t>
            </a:r>
            <a:r>
              <a:rPr sz="900" kern="0" spc="0">
                <a:solidFill>
                  <a:srgbClr val="000000">
                    <a:alpha val="100000"/>
                  </a:srgbClr>
                </a:solidFill>
                <a:latin typeface="Arial"/>
                <a:ea typeface="Arial"/>
                <a:cs typeface="Arial"/>
              </a:rPr>
              <a:t>template f</a:t>
            </a:r>
            <a:r>
              <a:rPr sz="900" kern="0" spc="-10">
                <a:solidFill>
                  <a:srgbClr val="000000">
                    <a:alpha val="100000"/>
                  </a:srgbClr>
                </a:solidFill>
                <a:latin typeface="Arial"/>
                <a:ea typeface="Arial"/>
                <a:cs typeface="Arial"/>
              </a:rPr>
              <a:t>or</a:t>
            </a:r>
            <a:endParaRPr lang="en-US" altLang="en-US" sz="900"/>
          </a:p>
          <a:p>
            <a:pPr algn="l" rtl="0" eaLnBrk="0">
              <a:lnSpc>
                <a:spcPct val="110000"/>
              </a:lnSpc>
            </a:pPr>
            <a:endParaRPr lang="en-US" altLang="en-US" sz="500"/>
          </a:p>
          <a:p>
            <a:pPr marL="12700" algn="l" rtl="0" eaLnBrk="0">
              <a:lnSpc>
                <a:spcPct val="108000"/>
              </a:lnSpc>
              <a:spcBef>
                <a:spcPts val="5"/>
              </a:spcBef>
            </a:pPr>
            <a:r>
              <a:rPr sz="800" kern="0" spc="20">
                <a:solidFill>
                  <a:srgbClr val="000000">
                    <a:alpha val="100000"/>
                  </a:srgbClr>
                </a:solidFill>
                <a:latin typeface="Arial"/>
                <a:ea typeface="Arial"/>
                <a:cs typeface="Arial"/>
              </a:rPr>
              <a:t>n.Backes  FJ,Tierney  BJ,Eisenhauer  EL,et  al.Complications  after  double-barreled  wet</a:t>
            </a:r>
            <a:r>
              <a:rPr sz="800" kern="0" spc="30">
                <a:solidFill>
                  <a:srgbClr val="000000">
                    <a:alpha val="100000"/>
                  </a:srgbClr>
                </a:solidFill>
                <a:latin typeface="Arial"/>
                <a:ea typeface="Arial"/>
                <a:cs typeface="Arial"/>
              </a:rPr>
              <a:t>  </a:t>
            </a:r>
            <a:r>
              <a:rPr sz="800" kern="0" spc="20">
                <a:solidFill>
                  <a:srgbClr val="000000">
                    <a:alpha val="100000"/>
                  </a:srgbClr>
                </a:solidFill>
                <a:latin typeface="Arial"/>
                <a:ea typeface="Arial"/>
                <a:cs typeface="Arial"/>
              </a:rPr>
              <a:t>colostomy  compar</a:t>
            </a:r>
            <a:r>
              <a:rPr sz="800" kern="0" spc="10">
                <a:solidFill>
                  <a:srgbClr val="000000">
                    <a:alpha val="100000"/>
                  </a:srgbClr>
                </a:solidFill>
                <a:latin typeface="Arial"/>
                <a:ea typeface="Arial"/>
                <a:cs typeface="Arial"/>
              </a:rPr>
              <a:t>ed</a:t>
            </a:r>
            <a:r>
              <a:rPr sz="800" kern="0" spc="2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to</a:t>
            </a:r>
            <a:r>
              <a:rPr sz="800" kern="0" spc="2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separate</a:t>
            </a:r>
            <a:r>
              <a:rPr sz="800" kern="0" spc="4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urinary</a:t>
            </a:r>
            <a:r>
              <a:rPr sz="800" kern="0" spc="2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and  fecal</a:t>
            </a:r>
            <a:r>
              <a:rPr sz="800" kern="0" spc="3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diversion</a:t>
            </a:r>
            <a:r>
              <a:rPr sz="800" kern="0" spc="2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during</a:t>
            </a:r>
            <a:r>
              <a:rPr sz="800" kern="0" spc="40">
                <a:solidFill>
                  <a:srgbClr val="000000">
                    <a:alpha val="100000"/>
                  </a:srgbClr>
                </a:solidFill>
                <a:latin typeface="Arial"/>
                <a:ea typeface="Arial"/>
                <a:cs typeface="Arial"/>
              </a:rPr>
              <a:t>  </a:t>
            </a:r>
            <a:r>
              <a:rPr sz="800" kern="0" spc="10">
                <a:solidFill>
                  <a:srgbClr val="000000">
                    <a:alpha val="100000"/>
                  </a:srgbClr>
                </a:solidFill>
                <a:latin typeface="Arial"/>
                <a:ea typeface="Arial"/>
                <a:cs typeface="Arial"/>
              </a:rPr>
              <a:t>pelvic    </a:t>
            </a:r>
            <a:r>
              <a:rPr sz="800" kern="0" spc="0">
                <a:solidFill>
                  <a:srgbClr val="000000">
                    <a:alpha val="100000"/>
                  </a:srgbClr>
                </a:solidFill>
                <a:latin typeface="Arial"/>
                <a:ea typeface="Arial"/>
                <a:cs typeface="Arial"/>
              </a:rPr>
              <a:t>exenteration</a:t>
            </a:r>
            <a:r>
              <a:rPr sz="800" kern="0" spc="60">
                <a:solidFill>
                  <a:srgbClr val="000000">
                    <a:alpha val="100000"/>
                  </a:srgbClr>
                </a:solidFill>
                <a:latin typeface="Arial"/>
                <a:ea typeface="Arial"/>
                <a:cs typeface="Arial"/>
              </a:rPr>
              <a:t>:</a:t>
            </a:r>
            <a:r>
              <a:rPr sz="800" kern="0" spc="0">
                <a:solidFill>
                  <a:srgbClr val="000000">
                    <a:alpha val="100000"/>
                  </a:srgbClr>
                </a:solidFill>
                <a:latin typeface="Arial"/>
                <a:ea typeface="Arial"/>
                <a:cs typeface="Arial"/>
              </a:rPr>
              <a:t>time</a:t>
            </a:r>
            <a:r>
              <a:rPr sz="800" kern="0" spc="16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to</a:t>
            </a:r>
            <a:r>
              <a:rPr sz="800" kern="0" spc="11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change</a:t>
            </a:r>
            <a:r>
              <a:rPr sz="800" kern="0" spc="13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back</a:t>
            </a:r>
            <a:r>
              <a:rPr sz="800" kern="0" spc="60">
                <a:solidFill>
                  <a:srgbClr val="000000">
                    <a:alpha val="100000"/>
                  </a:srgbClr>
                </a:solidFill>
                <a:latin typeface="Arial"/>
                <a:ea typeface="Arial"/>
                <a:cs typeface="Arial"/>
              </a:rPr>
              <a:t>?</a:t>
            </a:r>
            <a:r>
              <a:rPr sz="800" kern="0" spc="0">
                <a:solidFill>
                  <a:srgbClr val="000000">
                    <a:alpha val="100000"/>
                  </a:srgbClr>
                </a:solidFill>
                <a:latin typeface="Arial"/>
                <a:ea typeface="Arial"/>
                <a:cs typeface="Arial"/>
              </a:rPr>
              <a:t>Gynecol</a:t>
            </a:r>
            <a:r>
              <a:rPr sz="800" kern="0" spc="12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Oncol</a:t>
            </a:r>
            <a:r>
              <a:rPr sz="800" kern="0" spc="110">
                <a:solidFill>
                  <a:srgbClr val="000000">
                    <a:alpha val="100000"/>
                  </a:srgbClr>
                </a:solidFill>
                <a:latin typeface="Arial"/>
                <a:ea typeface="Arial"/>
                <a:cs typeface="Arial"/>
              </a:rPr>
              <a:t> </a:t>
            </a:r>
            <a:r>
              <a:rPr sz="800" kern="0" spc="60">
                <a:solidFill>
                  <a:srgbClr val="000000">
                    <a:alpha val="100000"/>
                  </a:srgbClr>
                </a:solidFill>
                <a:latin typeface="Arial"/>
                <a:ea typeface="Arial"/>
                <a:cs typeface="Arial"/>
              </a:rPr>
              <a:t>2013</a:t>
            </a:r>
            <a:r>
              <a:rPr sz="800" kern="0" spc="10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Jan</a:t>
            </a:r>
            <a:r>
              <a:rPr sz="800" kern="0" spc="60">
                <a:solidFill>
                  <a:srgbClr val="000000">
                    <a:alpha val="100000"/>
                  </a:srgbClr>
                </a:solidFill>
                <a:latin typeface="Arial"/>
                <a:ea typeface="Arial"/>
                <a:cs typeface="Arial"/>
              </a:rPr>
              <a:t>;128:60-64.</a:t>
            </a:r>
            <a:endParaRPr lang="en-US" altLang="en-US" sz="800"/>
          </a:p>
        </p:txBody>
      </p:sp>
      <p:sp>
        <p:nvSpPr>
          <p:cNvPr id="1168" name="textbox 1168"/>
          <p:cNvSpPr/>
          <p:nvPr/>
        </p:nvSpPr>
        <p:spPr>
          <a:xfrm>
            <a:off x="173279" y="6213103"/>
            <a:ext cx="1991995" cy="186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6000"/>
              </a:lnSpc>
            </a:pPr>
            <a:r>
              <a:rPr sz="1100" b="1" kern="0" spc="-10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a:t>
            </a:r>
            <a:r>
              <a:rPr sz="1100" b="1" kern="0" spc="-110">
                <a:solidFill>
                  <a:srgbClr val="000000">
                    <a:alpha val="100000"/>
                  </a:srgbClr>
                </a:solidFill>
                <a:latin typeface="黑体" panose="02010609060101010101" charset="-122"/>
                <a:ea typeface="黑体" panose="02010609060101010101" charset="-122"/>
                <a:cs typeface="黑体" panose="02010609060101010101" charset="-122"/>
              </a:rPr>
              <a:t>2</a:t>
            </a:r>
            <a:endParaRPr lang="en-US" altLang="en-US" sz="1100"/>
          </a:p>
        </p:txBody>
      </p:sp>
      <p:grpSp>
        <p:nvGrpSpPr>
          <p:cNvPr id="12" name="group 12"/>
          <p:cNvGrpSpPr/>
          <p:nvPr/>
        </p:nvGrpSpPr>
        <p:grpSpPr>
          <a:xfrm rot="21600000">
            <a:off x="254020" y="6159512"/>
            <a:ext cx="6705570" cy="438157"/>
            <a:chExt cx="6705570" cy="438157"/>
          </a:xfrm>
        </p:grpSpPr>
        <p:pic>
          <p:nvPicPr>
            <p:cNvPr id="1172" name="picture 1172"/>
            <p:cNvPicPr>
              <a:picLocks noChangeAspect="1"/>
            </p:cNvPicPr>
            <p:nvPr/>
          </p:nvPicPr>
          <p:blipFill>
            <a:blip r:embed="rId2"/>
            <a:stretch>
              <a:fillRect/>
            </a:stretch>
          </p:blipFill>
          <p:spPr>
            <a:xfrm rot="21600000">
              <a:off x="0" y="0"/>
              <a:ext cx="6705570" cy="438157"/>
            </a:xfrm>
            <a:prstGeom prst="rect">
              <a:avLst/>
            </a:prstGeom>
          </p:spPr>
        </p:pic>
        <p:sp>
          <p:nvSpPr>
            <p:cNvPr id="1174" name="textbox 1174"/>
            <p:cNvSpPr/>
            <p:nvPr/>
          </p:nvSpPr>
          <p:spPr>
            <a:xfrm>
              <a:off x="-12700" y="-12700"/>
              <a:ext cx="6731000" cy="481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500"/>
            </a:p>
            <a:p>
              <a:pPr marL="1906905" algn="l" rtl="0" eaLnBrk="0">
                <a:lnSpc>
                  <a:spcPct val="100000"/>
                </a:lnSpc>
                <a:spcBef>
                  <a:spcPts val="5"/>
                </a:spcBef>
              </a:pPr>
              <a:r>
                <a:rPr sz="1000" b="1" kern="0" spc="-4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b="1" kern="0" spc="-4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598805" algn="l" rtl="0" eaLnBrk="0">
                <a:lnSpc>
                  <a:spcPct val="99000"/>
                </a:lnSpc>
                <a:spcBef>
                  <a:spcPts val="5"/>
                </a:spcBef>
              </a:pPr>
              <a:r>
                <a:rPr sz="1100" b="1" kern="0" spc="-9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NCCN</a:t>
              </a:r>
              <a:r>
                <a:rPr sz="1100" kern="0" spc="15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100" b="1" kern="0" spc="-9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认为对所有癌症患者最好的处理方法是参与临床研究。尤其鼓励癌症患者参加</a:t>
              </a:r>
              <a:r>
                <a:rPr sz="1100" b="1" kern="0" spc="-100">
                  <a:solidFill>
                    <a:srgbClr val="000000">
                      <a:alpha val="100000"/>
                    </a:srgbClr>
                  </a:solidFill>
                  <a:latin typeface="黑体" panose="02010609060101010101" charset="-122"/>
                  <a:ea typeface="黑体" panose="02010609060101010101" charset="-122"/>
                  <a:cs typeface="黑体" panose="02010609060101010101" charset="-122"/>
                </a:rPr>
                <a:t>临床试验</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100"/>
            </a:p>
          </p:txBody>
        </p:sp>
      </p:grpSp>
      <p:sp>
        <p:nvSpPr>
          <p:cNvPr id="1176" name="textbox 1176"/>
          <p:cNvSpPr/>
          <p:nvPr/>
        </p:nvSpPr>
        <p:spPr>
          <a:xfrm>
            <a:off x="459264" y="987588"/>
            <a:ext cx="4690745" cy="382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algn="r" rtl="0" eaLnBrk="0">
              <a:lnSpc>
                <a:spcPct val="100000"/>
              </a:lnSpc>
            </a:pPr>
            <a:r>
              <a:rPr sz="1100" b="1" kern="0" spc="70">
                <a:solidFill>
                  <a:srgbClr val="000000">
                    <a:alpha val="100000"/>
                  </a:srgbClr>
                </a:solidFill>
                <a:latin typeface="黑体" panose="02010609060101010101" charset="-122"/>
                <a:ea typeface="黑体" panose="02010609060101010101" charset="-122"/>
                <a:cs typeface="黑体" panose="02010609060101010101" charset="-122"/>
              </a:rPr>
              <a:t>评估和手术分期原则</a:t>
            </a:r>
            <a:endParaRPr lang="en-US" altLang="en-US" sz="1100"/>
          </a:p>
          <a:p>
            <a:pPr marL="12700" algn="l" rtl="0" eaLnBrk="0">
              <a:lnSpc>
                <a:spcPct val="99000"/>
              </a:lnSpc>
              <a:spcBef>
                <a:spcPts val="185"/>
              </a:spcBef>
            </a:pPr>
            <a:r>
              <a:rPr sz="1100" b="1" kern="0" spc="20">
                <a:solidFill>
                  <a:srgbClr val="000000">
                    <a:alpha val="100000"/>
                  </a:srgbClr>
                </a:solidFill>
                <a:latin typeface="黑体" panose="02010609060101010101" charset="-122"/>
                <a:ea typeface="黑体" panose="02010609060101010101" charset="-122"/>
                <a:cs typeface="黑体" panose="02010609060101010101" charset="-122"/>
              </a:rPr>
              <a:t>表2:无远端转移的局部复发性宫颈癌切除</a:t>
            </a:r>
            <a:r>
              <a:rPr sz="1100" b="1" kern="0" spc="10">
                <a:solidFill>
                  <a:srgbClr val="000000">
                    <a:alpha val="100000"/>
                  </a:srgbClr>
                </a:solidFill>
                <a:latin typeface="Times New Roman" panose="02020603050405020304"/>
                <a:ea typeface="Times New Roman" panose="02020603050405020304"/>
                <a:cs typeface="Times New Roman" panose="02020603050405020304"/>
              </a:rPr>
              <a:t>J</a:t>
            </a:r>
            <a:endParaRPr lang="en-US" altLang="en-US" sz="1100"/>
          </a:p>
        </p:txBody>
      </p:sp>
      <p:sp>
        <p:nvSpPr>
          <p:cNvPr id="1184" name="textbox 1184"/>
          <p:cNvSpPr/>
          <p:nvPr/>
        </p:nvSpPr>
        <p:spPr>
          <a:xfrm>
            <a:off x="171460" y="5726318"/>
            <a:ext cx="2765425" cy="1727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60"/>
              </a:lnSpc>
            </a:pPr>
            <a:r>
              <a:rPr sz="800" kern="0" spc="0">
                <a:solidFill>
                  <a:srgbClr val="000000">
                    <a:alpha val="100000"/>
                  </a:srgbClr>
                </a:solidFill>
                <a:latin typeface="Arial"/>
                <a:ea typeface="Arial"/>
                <a:cs typeface="Arial"/>
              </a:rPr>
              <a:t>parametrial  resection</a:t>
            </a:r>
            <a:r>
              <a:rPr sz="800" kern="0" spc="50">
                <a:solidFill>
                  <a:srgbClr val="000000">
                    <a:alpha val="100000"/>
                  </a:srgbClr>
                </a:solidFill>
                <a:latin typeface="Arial"/>
                <a:ea typeface="Arial"/>
                <a:cs typeface="Arial"/>
              </a:rPr>
              <a:t>.</a:t>
            </a:r>
            <a:r>
              <a:rPr sz="800" kern="0" spc="0">
                <a:solidFill>
                  <a:srgbClr val="000000">
                    <a:alpha val="100000"/>
                  </a:srgbClr>
                </a:solidFill>
                <a:latin typeface="Arial"/>
                <a:ea typeface="Arial"/>
                <a:cs typeface="Arial"/>
              </a:rPr>
              <a:t>Gynecol</a:t>
            </a:r>
            <a:r>
              <a:rPr sz="800" kern="0" spc="230">
                <a:solidFill>
                  <a:srgbClr val="000000">
                    <a:alpha val="100000"/>
                  </a:srgbClr>
                </a:solidFill>
                <a:latin typeface="Arial"/>
                <a:ea typeface="Arial"/>
                <a:cs typeface="Arial"/>
              </a:rPr>
              <a:t> </a:t>
            </a:r>
            <a:r>
              <a:rPr sz="800" kern="0" spc="0">
                <a:solidFill>
                  <a:srgbClr val="000000">
                    <a:alpha val="100000"/>
                  </a:srgbClr>
                </a:solidFill>
                <a:latin typeface="Arial"/>
                <a:ea typeface="Arial"/>
                <a:cs typeface="Arial"/>
              </a:rPr>
              <a:t>Oncol</a:t>
            </a:r>
            <a:r>
              <a:rPr sz="800" kern="0" spc="210">
                <a:solidFill>
                  <a:srgbClr val="000000">
                    <a:alpha val="100000"/>
                  </a:srgbClr>
                </a:solidFill>
                <a:latin typeface="Arial"/>
                <a:ea typeface="Arial"/>
                <a:cs typeface="Arial"/>
              </a:rPr>
              <a:t> </a:t>
            </a:r>
            <a:r>
              <a:rPr sz="800" kern="0" spc="50">
                <a:solidFill>
                  <a:srgbClr val="000000">
                    <a:alpha val="100000"/>
                  </a:srgbClr>
                </a:solidFill>
                <a:latin typeface="Arial"/>
                <a:ea typeface="Arial"/>
                <a:cs typeface="Arial"/>
              </a:rPr>
              <a:t>2011;122:264-268.</a:t>
            </a:r>
            <a:endParaRPr lang="en-US" altLang="en-US" sz="800"/>
          </a:p>
        </p:txBody>
      </p:sp>
      <p:sp>
        <p:nvSpPr>
          <p:cNvPr id="1186" name="textbox 1186"/>
          <p:cNvSpPr/>
          <p:nvPr/>
        </p:nvSpPr>
        <p:spPr>
          <a:xfrm>
            <a:off x="7943860" y="6507185"/>
            <a:ext cx="843280" cy="365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indent="254000" algn="l" rtl="0" eaLnBrk="0">
              <a:lnSpc>
                <a:spcPct val="101000"/>
              </a:lnSpc>
            </a:pPr>
            <a:r>
              <a:rPr sz="1100" kern="0" spc="0">
                <a:solidFill>
                  <a:srgbClr val="000000">
                    <a:alpha val="100000"/>
                  </a:srgbClr>
                </a:solidFill>
                <a:latin typeface="Arial"/>
                <a:ea typeface="Arial"/>
                <a:cs typeface="Arial"/>
              </a:rPr>
              <a:t>CERV</a:t>
            </a:r>
            <a:r>
              <a:rPr sz="1100" kern="0" spc="40">
                <a:solidFill>
                  <a:srgbClr val="000000">
                    <a:alpha val="100000"/>
                  </a:srgbClr>
                </a:solidFill>
                <a:latin typeface="Arial"/>
                <a:ea typeface="Arial"/>
                <a:cs typeface="Arial"/>
              </a:rPr>
              <a:t>-C</a:t>
            </a:r>
            <a:r>
              <a:rPr sz="1100" kern="0" spc="0">
                <a:solidFill>
                  <a:srgbClr val="000000">
                    <a:alpha val="100000"/>
                  </a:srgbClr>
                </a:solidFill>
                <a:latin typeface="Arial"/>
                <a:ea typeface="Arial"/>
                <a:cs typeface="Arial"/>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第6页/共7页</a:t>
            </a:r>
            <a:endParaRPr lang="en-US" altLang="en-US" sz="1100"/>
          </a:p>
        </p:txBody>
      </p:sp>
      <p:pic>
        <p:nvPicPr>
          <p:cNvPr id="94" name="picture 94"/>
          <p:cNvPicPr>
            <a:picLocks noChangeAspect="1"/>
          </p:cNvPicPr>
          <p:nvPr>
            <p:custDataLst>
              <p:tags r:id="rId4"/>
            </p:custDataLst>
          </p:nvPr>
        </p:nvPicPr>
        <p:blipFill>
          <a:blip r:embed="rId3"/>
          <a:stretch>
            <a:fillRect/>
          </a:stretch>
        </p:blipFill>
        <p:spPr>
          <a:xfrm rot="21600000">
            <a:off x="342900" y="120632"/>
            <a:ext cx="666780" cy="692177"/>
          </a:xfrm>
          <a:prstGeom prst="rect">
            <a:avLst/>
          </a:prstGeom>
        </p:spPr>
      </p:pic>
      <p:sp>
        <p:nvSpPr>
          <p:cNvPr id="96" name="textbox 96"/>
          <p:cNvSpPr/>
          <p:nvPr>
            <p:custDataLst>
              <p:tags r:id="rId5"/>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6"/>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8"/>
            </p:custDataLst>
          </p:nvPr>
        </p:nvPicPr>
        <p:blipFill>
          <a:blip r:embed="rId7"/>
          <a:stretch>
            <a:fillRect/>
          </a:stretch>
        </p:blipFill>
        <p:spPr>
          <a:xfrm rot="21600000">
            <a:off x="336590" y="889002"/>
            <a:ext cx="8470820" cy="12687"/>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8" name="textbox 1208"/>
          <p:cNvSpPr/>
          <p:nvPr/>
        </p:nvSpPr>
        <p:spPr>
          <a:xfrm>
            <a:off x="349219" y="983561"/>
            <a:ext cx="8387715" cy="42951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82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放疗原则</a:t>
            </a:r>
            <a:endParaRPr lang="en-US" altLang="en-US" sz="1200"/>
          </a:p>
          <a:p>
            <a:pPr marL="12700" algn="l" rtl="0" eaLnBrk="0">
              <a:lnSpc>
                <a:spcPct val="91000"/>
              </a:lnSpc>
              <a:spcBef>
                <a:spcPts val="720"/>
              </a:spcBef>
            </a:pPr>
            <a:r>
              <a:rPr sz="1200" u="sng" kern="0" spc="10">
                <a:solidFill>
                  <a:srgbClr val="000000">
                    <a:alpha val="100000"/>
                  </a:srgbClr>
                </a:solidFill>
                <a:latin typeface="黑体" panose="02010609060101010101" charset="-122"/>
                <a:ea typeface="黑体" panose="02010609060101010101" charset="-122"/>
                <a:cs typeface="黑体" panose="02010609060101010101" charset="-122"/>
              </a:rPr>
              <a:t>一般原则</a:t>
            </a:r>
            <a:endParaRPr lang="en-US" altLang="en-US" sz="1200"/>
          </a:p>
          <a:p>
            <a:pPr marL="196215" indent="-177165" algn="l" rtl="0" eaLnBrk="0">
              <a:lnSpc>
                <a:spcPct val="101000"/>
              </a:lnSpc>
              <a:spcBef>
                <a:spcPts val="60"/>
              </a:spcBef>
            </a:pP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1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以CT</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为基础的治疗计划和适形技术是外照射放疗</a:t>
            </a:r>
            <a:r>
              <a:rPr sz="1200" kern="0" spc="-1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3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的标准治疗。</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MRI</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是判断晚期肿瘤患者软组织和宫旁</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浸润的最佳影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像学检查方法。对于没有手术分期的患者，</a:t>
            </a:r>
            <a:r>
              <a:rPr sz="1200" kern="0" spc="-25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Times New Roman" panose="02020603050405020304"/>
                <a:ea typeface="Times New Roman" panose="02020603050405020304"/>
                <a:cs typeface="Times New Roman" panose="02020603050405020304"/>
              </a:rPr>
              <a:t>PET</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成像有助于判断淋巴结转移范围，对于术后患者，  </a:t>
            </a:r>
            <a:r>
              <a:rPr sz="1200" kern="0" spc="-30">
                <a:solidFill>
                  <a:srgbClr val="000000">
                    <a:alpha val="100000"/>
                  </a:srgbClr>
                </a:solidFill>
                <a:latin typeface="Times New Roman" panose="02020603050405020304"/>
                <a:ea typeface="Times New Roman" panose="02020603050405020304"/>
                <a:cs typeface="Times New Roman" panose="02020603050405020304"/>
              </a:rPr>
              <a:t>PET</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有助于</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判断异常淋巴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结是否已切除。</a:t>
            </a:r>
            <a:endParaRPr lang="en-US" altLang="en-US" sz="1200"/>
          </a:p>
          <a:p>
            <a:pPr marL="25400" algn="l" rtl="0" eaLnBrk="0">
              <a:lnSpc>
                <a:spcPct val="95000"/>
              </a:lnSpc>
              <a:spcBef>
                <a:spcPts val="2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●放疗靶向于已知或可疑的肿瘤侵犯部位。</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靶区为盆腔±主动脉旁区域。</a:t>
            </a:r>
            <a:endParaRPr lang="en-US" altLang="en-US" sz="1200"/>
          </a:p>
          <a:p>
            <a:pPr marL="19050" algn="l" rtl="0" eaLnBrk="0">
              <a:lnSpc>
                <a:spcPct val="92000"/>
              </a:lnSpc>
              <a:spcBef>
                <a:spcPts val="2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●对于不适合手术的所有初治宫颈癌患者，近距离放</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疗是根治性治疗的关键部分，通过腔内和/或间质内的方式实施。</a:t>
            </a:r>
            <a:endParaRPr lang="en-US" altLang="en-US" sz="1200"/>
          </a:p>
          <a:p>
            <a:pPr marL="12700" indent="19050" algn="l" rtl="0" eaLnBrk="0">
              <a:lnSpc>
                <a:spcPct val="100000"/>
              </a:lnSpc>
              <a:spcBef>
                <a:spcPts val="2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●对于接受</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治疗宫颈癌的大多数患者，</a:t>
            </a:r>
            <a:r>
              <a:rPr sz="1200" kern="0" spc="-26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期间予同步含铂方案化疗。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●8周内完成治疗者效果最佳。</a:t>
            </a:r>
            <a:endParaRPr lang="en-US" altLang="en-US" sz="1200"/>
          </a:p>
          <a:p>
            <a:pPr algn="l" rtl="0" eaLnBrk="0">
              <a:lnSpc>
                <a:spcPct val="100000"/>
              </a:lnSpc>
            </a:pPr>
            <a:endParaRPr lang="en-US" altLang="en-US" sz="1000"/>
          </a:p>
          <a:p>
            <a:pPr marL="19050" algn="l" rtl="0" eaLnBrk="0">
              <a:lnSpc>
                <a:spcPct val="85000"/>
              </a:lnSpc>
              <a:spcBef>
                <a:spcPts val="370"/>
              </a:spcBef>
            </a:pPr>
            <a:r>
              <a:rPr sz="1200" u="sng" kern="0" spc="0">
                <a:solidFill>
                  <a:srgbClr val="000000">
                    <a:alpha val="100000"/>
                  </a:srgbClr>
                </a:solidFill>
                <a:latin typeface="黑体" panose="02010609060101010101" charset="-122"/>
                <a:ea typeface="黑体" panose="02010609060101010101" charset="-122"/>
                <a:cs typeface="黑体" panose="02010609060101010101" charset="-122"/>
              </a:rPr>
              <a:t>一般治疗信息</a:t>
            </a:r>
            <a:endParaRPr lang="en-US" altLang="en-US" sz="1200"/>
          </a:p>
          <a:p>
            <a:pPr marL="31750" algn="l" rtl="0" eaLnBrk="0">
              <a:lnSpc>
                <a:spcPts val="1420"/>
              </a:lnSpc>
            </a:pPr>
            <a:r>
              <a:rPr sz="1100" kern="0" spc="-30">
                <a:solidFill>
                  <a:srgbClr val="000000">
                    <a:alpha val="100000"/>
                  </a:srgbClr>
                </a:solidFill>
                <a:latin typeface="黑体" panose="02010609060101010101" charset="-122"/>
                <a:ea typeface="黑体" panose="02010609060101010101" charset="-122"/>
                <a:cs typeface="黑体" panose="02010609060101010101" charset="-122"/>
              </a:rPr>
              <a:t>●靶区：</a:t>
            </a:r>
            <a:endParaRPr lang="en-US" altLang="en-US" sz="1100"/>
          </a:p>
          <a:p>
            <a:pPr marL="190500" indent="-165100" algn="l" rtl="0" eaLnBrk="0">
              <a:lnSpc>
                <a:spcPct val="100000"/>
              </a:lnSpc>
              <a:spcBef>
                <a:spcPts val="11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&gt;肿瘤靶区 </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(GTV)、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临床靶区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(CTV)、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计划靶区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(PTV)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、危及器官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(OARs)、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内部器官运动，以及剂量体积直方图</a:t>
            </a:r>
            <a:r>
              <a:rPr sz="1200" kern="0" spc="-17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(DVH)</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等概念已被明确定义用于适形放疗、特别是调强放</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疗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2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中。</a:t>
            </a:r>
            <a:endParaRPr lang="en-US" altLang="en-US" sz="1200"/>
          </a:p>
          <a:p>
            <a:pPr marL="190500" indent="-152400" algn="l" rtl="0" eaLnBrk="0">
              <a:lnSpc>
                <a:spcPct val="98000"/>
              </a:lnSpc>
              <a:spcBef>
                <a:spcPts val="85"/>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&gt;需要特别注意细节和可重复性(包括考虑靶区和正常组织界定、患者和内部器官运动、软组织变形以及严</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格的剂量学和物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理质量保证),这些对于正确地实施</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和相关的高度适形技术是必要的。常规的图像引导，如锥形束</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CT</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CBCT</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30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应该</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用于判断日常的内部软组织定位。</a:t>
            </a:r>
            <a:endParaRPr lang="en-US" altLang="en-US" sz="1200"/>
          </a:p>
          <a:p>
            <a:pPr marL="190500" indent="-152400" algn="l" rtl="0" eaLnBrk="0">
              <a:lnSpc>
                <a:spcPct val="99000"/>
              </a:lnSpc>
              <a:spcBef>
                <a:spcPts val="80"/>
              </a:spcBef>
            </a:pP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&gt;</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的范围应该包括大体</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肿瘤(如果存在)、宫旁、宫骶韧带以及距大体肿瘤足够的阴道范围(至少3</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cm</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t>
            </a:r>
            <a:r>
              <a:rPr sz="1200" kern="0" spc="43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骶前淋巴结以</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及其他危险的淋巴结区域。对于接受手术性及放射性成像的淋巴结阴性患者，照射范围</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应该包括骼内外、闭孔和骶前淋巴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结区域。对于更高危的淋巴结转移的患者(如：大肿瘤；可疑或确定为限于低位真骨盆区域淋巴结转移),放射野需升高</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到包括骼总淋巴结区域。对于确定为骼总和/或主动脉旁区域淋巴结转移的患者，建议行</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包括盆腔+主动脉旁淋巴结区域的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延伸野放射，直到肾血管水平，或者根据累及的淋巴结分布范围向头侧扩展。对于阴道下1/3有肿瘤侵袭的患者，照射范围</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需要包括双侧腹股沟区域。</a:t>
            </a:r>
            <a:endParaRPr lang="en-US" altLang="en-US" sz="1200"/>
          </a:p>
        </p:txBody>
      </p:sp>
      <p:graphicFrame>
        <p:nvGraphicFramePr>
          <p:cNvPr id="1214" name="table 1214"/>
          <p:cNvGraphicFramePr>
            <a:graphicFrameLocks noGrp="1"/>
          </p:cNvGraphicFramePr>
          <p:nvPr/>
        </p:nvGraphicFramePr>
        <p:xfrm>
          <a:off x="254020" y="6223017"/>
          <a:ext cx="6699250" cy="431165"/>
        </p:xfrm>
        <a:graphic>
          <a:graphicData uri="http://schemas.openxmlformats.org/drawingml/2006/table">
            <a:tbl>
              <a:tblPr/>
              <a:tblGrid>
                <a:gridCol w="6699250"/>
              </a:tblGrid>
              <a:tr h="424815">
                <a:tc>
                  <a:txBody>
                    <a:bodyPr vert="horz" wrap="square"/>
                    <a:lstStyle/>
                    <a:p>
                      <a:pPr algn="l" rtl="0" eaLnBrk="0">
                        <a:lnSpc>
                          <a:spcPct val="124000"/>
                        </a:lnSpc>
                      </a:pPr>
                      <a:endParaRPr lang="en-US" altLang="en-US" sz="400"/>
                    </a:p>
                    <a:p>
                      <a:pPr marL="120015" algn="l" rtl="0" eaLnBrk="0">
                        <a:lnSpc>
                          <a:spcPct val="96000"/>
                        </a:lnSpc>
                        <a:spcBef>
                          <a:spcPts val="5"/>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A</a:t>
                      </a:r>
                      <a:r>
                        <a:rPr sz="10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20015" algn="l" rtl="0" eaLnBrk="0">
                        <a:lnSpc>
                          <a:spcPct val="95000"/>
                        </a:lnSpc>
                        <a:spcBef>
                          <a:spcPts val="9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24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20">
                          <a:solidFill>
                            <a:srgbClr val="000000">
                              <a:alpha val="100000"/>
                            </a:srgbClr>
                          </a:solidFill>
                          <a:latin typeface="Arial"/>
                          <a:ea typeface="Arial"/>
                          <a:cs typeface="Arial"/>
                        </a:rPr>
                        <a:t>NCCN</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床研究。尤其鼓励癌症患者参加临床试验。</a:t>
                      </a:r>
                      <a:endParaRPr lang="en-US" altLang="en-US" sz="1000"/>
                    </a:p>
                  </a:txBody>
                  <a:tcPr marL="0" marR="0" marT="0" marB="0">
                    <a:lnL w="6350"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220" name="textbox 1220"/>
          <p:cNvSpPr/>
          <p:nvPr/>
        </p:nvSpPr>
        <p:spPr>
          <a:xfrm>
            <a:off x="7937459" y="6527782"/>
            <a:ext cx="857885" cy="358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273050" algn="l" rtl="0" eaLnBrk="0">
              <a:lnSpc>
                <a:spcPct val="81000"/>
              </a:lnSpc>
            </a:pPr>
            <a:r>
              <a:rPr sz="1000" kern="0" spc="-20">
                <a:solidFill>
                  <a:srgbClr val="000000">
                    <a:alpha val="100000"/>
                  </a:srgbClr>
                </a:solidFill>
                <a:latin typeface="Arial"/>
                <a:ea typeface="Arial"/>
                <a:cs typeface="Arial"/>
              </a:rPr>
              <a:t>CERV-D</a:t>
            </a:r>
            <a:endParaRPr lang="en-US" altLang="en-US" sz="1000"/>
          </a:p>
          <a:p>
            <a:pPr marL="12700" algn="l" rtl="0" eaLnBrk="0">
              <a:lnSpc>
                <a:spcPct val="96000"/>
              </a:lnSpc>
              <a:spcBef>
                <a:spcPts val="26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第1页/共6页</a:t>
            </a:r>
            <a:endParaRPr lang="en-US" altLang="en-US" sz="12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4" name="textbox 1224"/>
          <p:cNvSpPr/>
          <p:nvPr/>
        </p:nvSpPr>
        <p:spPr>
          <a:xfrm>
            <a:off x="349219" y="983561"/>
            <a:ext cx="8345169" cy="3552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3822700" algn="l" rtl="0" eaLnBrk="0">
              <a:lnSpc>
                <a:spcPct val="96000"/>
              </a:lnSpc>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放疗原则</a:t>
            </a:r>
            <a:endParaRPr lang="en-US" altLang="en-US" sz="1200"/>
          </a:p>
          <a:p>
            <a:pPr marL="12700" algn="l" rtl="0" eaLnBrk="0">
              <a:lnSpc>
                <a:spcPct val="85000"/>
              </a:lnSpc>
              <a:spcBef>
                <a:spcPts val="705"/>
              </a:spcBef>
              <a:tabLst>
                <a:tab pos="1397000"/>
              </a:tabLst>
            </a:pP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一</a:t>
            </a:r>
            <a:r>
              <a:rPr sz="1000" u="sng" kern="0" spc="-10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般</a:t>
            </a:r>
            <a:r>
              <a:rPr sz="1000" u="sng"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治</a:t>
            </a:r>
            <a:r>
              <a:rPr sz="1000" u="sng" kern="0" spc="-17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疗</a:t>
            </a:r>
            <a:r>
              <a:rPr sz="1000" u="sng" kern="0" spc="-16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信</a:t>
            </a:r>
            <a:r>
              <a:rPr sz="1000" u="sng" kern="0" spc="-15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息 (</a:t>
            </a:r>
            <a:r>
              <a:rPr sz="1000" u="sng" kern="0" spc="-17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续</a:t>
            </a:r>
            <a:r>
              <a:rPr sz="1000" u="sng" kern="0" spc="-180">
                <a:solidFill>
                  <a:srgbClr val="000000">
                    <a:alpha val="100000"/>
                  </a:srgbClr>
                </a:solidFill>
                <a:latin typeface="黑体" panose="02010609060101010101" charset="-122"/>
                <a:ea typeface="黑体" panose="02010609060101010101" charset="-122"/>
                <a:cs typeface="黑体" panose="02010609060101010101" charset="-122"/>
              </a:rPr>
              <a:t> </a:t>
            </a:r>
            <a:r>
              <a:rPr sz="1000" u="sng" kern="0" spc="-60">
                <a:solidFill>
                  <a:srgbClr val="000000">
                    <a:alpha val="100000"/>
                  </a:srgbClr>
                </a:solidFill>
                <a:latin typeface="黑体" panose="02010609060101010101" charset="-122"/>
                <a:ea typeface="黑体" panose="02010609060101010101" charset="-122"/>
                <a:cs typeface="黑体" panose="02010609060101010101" charset="-122"/>
              </a:rPr>
              <a:t>)</a:t>
            </a:r>
            <a:r>
              <a:rPr sz="1000" u="sng" kern="0" spc="0">
                <a:solidFill>
                  <a:srgbClr val="000000">
                    <a:alpha val="100000"/>
                  </a:srgbClr>
                </a:solidFill>
                <a:latin typeface="黑体" panose="02010609060101010101" charset="-122"/>
                <a:ea typeface="黑体" panose="02010609060101010101" charset="-122"/>
                <a:cs typeface="黑体" panose="02010609060101010101" charset="-122"/>
              </a:rPr>
              <a:t>	</a:t>
            </a:r>
            <a:endParaRPr lang="en-US" altLang="en-US" sz="1000"/>
          </a:p>
          <a:p>
            <a:pPr marL="19050" algn="l" rtl="0" eaLnBrk="0">
              <a:lnSpc>
                <a:spcPct val="121000"/>
              </a:lnSpc>
              <a:spcBef>
                <a:spcPts val="5"/>
              </a:spcBef>
            </a:pPr>
            <a:r>
              <a:rPr sz="1200" u="sng" kern="0" spc="-10">
                <a:solidFill>
                  <a:srgbClr val="000000">
                    <a:alpha val="100000"/>
                  </a:srgbClr>
                </a:solidFill>
                <a:latin typeface="黑体" panose="02010609060101010101" charset="-122"/>
                <a:ea typeface="黑体" panose="02010609060101010101" charset="-122"/>
                <a:cs typeface="黑体" panose="02010609060101010101" charset="-122"/>
              </a:rPr>
              <a:t>治疗信息-外照射</a:t>
            </a:r>
            <a:endParaRPr lang="en-US" altLang="en-US" sz="1200"/>
          </a:p>
          <a:p>
            <a:pPr marL="31750" algn="l" rtl="0" eaLnBrk="0">
              <a:lnSpc>
                <a:spcPct val="95000"/>
              </a:lnSpc>
              <a:spcBef>
                <a:spcPts val="30"/>
              </a:spcBef>
            </a:pPr>
            <a:r>
              <a:rPr sz="1200" kern="0" spc="-20">
                <a:solidFill>
                  <a:srgbClr val="000000">
                    <a:alpha val="100000"/>
                  </a:srgbClr>
                </a:solidFill>
                <a:latin typeface="黑体" panose="02010609060101010101" charset="-122"/>
                <a:ea typeface="黑体" panose="02010609060101010101" charset="-122"/>
                <a:cs typeface="黑体" panose="02010609060101010101" charset="-122"/>
              </a:rPr>
              <a:t>●运用多个适形照射野或者容积调强技术实施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例如</a:t>
            </a:r>
            <a:r>
              <a:rPr sz="1200" kern="0" spc="34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30">
                <a:solidFill>
                  <a:srgbClr val="000000">
                    <a:alpha val="100000"/>
                  </a:srgbClr>
                </a:solidFill>
                <a:latin typeface="黑体" panose="02010609060101010101" charset="-122"/>
                <a:ea typeface="黑体" panose="02010609060101010101" charset="-122"/>
                <a:cs typeface="黑体" panose="02010609060101010101" charset="-122"/>
              </a:rPr>
              <a:t>适型调强/容积旋转调强/螺旋断层放疗。</a:t>
            </a:r>
            <a:endParaRPr lang="en-US" altLang="en-US" sz="1200"/>
          </a:p>
          <a:p>
            <a:pPr marL="196215" indent="-164465" algn="l" rtl="0" eaLnBrk="0">
              <a:lnSpc>
                <a:spcPct val="99000"/>
              </a:lnSpc>
              <a:spcBef>
                <a:spcPts val="40"/>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●在子宫切除术后放疗1以及有必要行主动脉旁淋巴结</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区域照射时， </a:t>
            </a:r>
            <a:r>
              <a:rPr sz="1200" kern="0" spc="-2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有助于减少肠道和其他关键部位结构所需的剂量。在</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需要高剂量治疗区域淋巴结中的大体病变时，这些技术也有用。但是，适形外照射疗法(如</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或者</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SBRT</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不能作为近</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距</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离放疗的常规替代疗法，用于治疗宫颈完好的患者的中心病变。</a:t>
            </a:r>
            <a:endParaRPr lang="en-US" altLang="en-US" sz="1200"/>
          </a:p>
          <a:p>
            <a:pPr marL="19050" algn="l" rtl="0" eaLnBrk="0">
              <a:lnSpc>
                <a:spcPct val="92000"/>
              </a:lnSpc>
              <a:spcBef>
                <a:spcPts val="125"/>
              </a:spcBef>
            </a:pPr>
            <a:r>
              <a:rPr sz="1200" kern="0" spc="10">
                <a:solidFill>
                  <a:srgbClr val="000000">
                    <a:alpha val="100000"/>
                  </a:srgbClr>
                </a:solidFill>
                <a:latin typeface="黑体" panose="02010609060101010101" charset="-122"/>
                <a:ea typeface="黑体" panose="02010609060101010101" charset="-122"/>
                <a:cs typeface="黑体" panose="02010609060101010101" charset="-122"/>
              </a:rPr>
              <a:t>●在完成初始的全盆腔照射后，对于</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有宫旁/盆壁大范围侵袭的筛选合适病例可考虑宫旁加量照射5-10</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 。</a:t>
            </a:r>
            <a:endParaRPr lang="en-US" altLang="en-US" sz="1200"/>
          </a:p>
          <a:p>
            <a:pPr marL="31750" algn="l" rtl="0" eaLnBrk="0">
              <a:lnSpc>
                <a:spcPct val="92000"/>
              </a:lnSpc>
              <a:spcBef>
                <a:spcPts val="2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●调强放疗可计划给予大的淋巴结病变更高的剂量，同时给予较低的剂量来控制其他靶位的微小病变，称</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为同时补量照射</a:t>
            </a:r>
            <a:endParaRPr lang="en-US" altLang="en-US" sz="1200"/>
          </a:p>
          <a:p>
            <a:pPr marL="196850" indent="82550" algn="l" rtl="0" eaLnBrk="0">
              <a:lnSpc>
                <a:spcPct val="99000"/>
              </a:lnSpc>
              <a:spcBef>
                <a:spcPts val="125"/>
              </a:spcBef>
            </a:pP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(SIB)。IMRT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联合</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SIB</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使用可在更短时间内给予大的阳性淋巴结病变更高</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剂量，同时避开正常组织。总的来说，取决于靶</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区及</a:t>
            </a:r>
            <a:r>
              <a:rPr sz="1200" kern="0" spc="-10">
                <a:solidFill>
                  <a:srgbClr val="000000">
                    <a:alpha val="100000"/>
                  </a:srgbClr>
                </a:solidFill>
                <a:latin typeface="Times New Roman" panose="02020603050405020304"/>
                <a:ea typeface="Times New Roman" panose="02020603050405020304"/>
                <a:cs typeface="Times New Roman" panose="02020603050405020304"/>
              </a:rPr>
              <a:t>OAR</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的体积，</a:t>
            </a:r>
            <a:r>
              <a:rPr sz="1200" kern="0" spc="-10">
                <a:solidFill>
                  <a:srgbClr val="000000">
                    <a:alpha val="100000"/>
                  </a:srgbClr>
                </a:solidFill>
                <a:latin typeface="Times New Roman" panose="02020603050405020304"/>
                <a:ea typeface="Times New Roman" panose="02020603050405020304"/>
                <a:cs typeface="Times New Roman" panose="02020603050405020304"/>
              </a:rPr>
              <a:t>SIB</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靶区可以加量至约2.1～2.2</a:t>
            </a:r>
            <a:r>
              <a:rPr sz="1200" kern="0" spc="-10">
                <a:solidFill>
                  <a:srgbClr val="000000">
                    <a:alpha val="100000"/>
                  </a:srgbClr>
                </a:solidFill>
                <a:latin typeface="Times New Roman" panose="02020603050405020304"/>
                <a:ea typeface="Times New Roman" panose="02020603050405020304"/>
                <a:cs typeface="Times New Roman" panose="02020603050405020304"/>
              </a:rPr>
              <a:t>Gy/</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次</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。外照射加量有时是必要的。淋巴结靶区剂量可以给到54-63</a:t>
            </a:r>
            <a:r>
              <a:rPr sz="1200" kern="0" spc="-20">
                <a:solidFill>
                  <a:srgbClr val="000000">
                    <a:alpha val="100000"/>
                  </a:srgbClr>
                </a:solidFill>
                <a:latin typeface="Times New Roman" panose="02020603050405020304"/>
                <a:ea typeface="Times New Roman" panose="02020603050405020304"/>
                <a:cs typeface="Times New Roman" panose="02020603050405020304"/>
              </a:rPr>
              <a:t>Gy,  </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在</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淋巴结加量时，应特别考虑近距</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离放疗所产生的作用，谨慎对待正常组织的剂量，同时注意邻近正常组织的剂量。</a:t>
            </a:r>
            <a:endParaRPr lang="en-US" altLang="en-US" sz="1200"/>
          </a:p>
          <a:p>
            <a:pPr marL="203200" indent="-177800" algn="l" rtl="0" eaLnBrk="0">
              <a:lnSpc>
                <a:spcPct val="100000"/>
              </a:lnSpc>
              <a:spcBef>
                <a:spcPts val="25"/>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●立体定向放疗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(SBRT)</a:t>
            </a:r>
            <a:r>
              <a:rPr sz="1200" kern="0" spc="26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是一种允许实施1-5次非常</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高剂量的聚焦式</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EBRT</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的放疗方式，可用于孤立的转移灶，也可以考虑用于</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60">
                <a:solidFill>
                  <a:srgbClr val="000000">
                    <a:alpha val="100000"/>
                  </a:srgbClr>
                </a:solidFill>
                <a:latin typeface="黑体" panose="02010609060101010101" charset="-122"/>
                <a:ea typeface="黑体" panose="02010609060101010101" charset="-122"/>
                <a:cs typeface="黑体" panose="02010609060101010101" charset="-122"/>
              </a:rPr>
              <a:t>局限性复发病灶的再程放疗2.3。</a:t>
            </a:r>
            <a:endParaRPr lang="en-US" altLang="en-US" sz="1200"/>
          </a:p>
          <a:p>
            <a:pPr algn="l" rtl="0" eaLnBrk="0">
              <a:lnSpc>
                <a:spcPct val="100000"/>
              </a:lnSpc>
            </a:pPr>
            <a:endParaRPr lang="en-US" altLang="en-US" sz="1000"/>
          </a:p>
          <a:p>
            <a:pPr marL="25400" algn="l" rtl="0" eaLnBrk="0">
              <a:lnSpc>
                <a:spcPct val="90000"/>
              </a:lnSpc>
              <a:spcBef>
                <a:spcPts val="370"/>
              </a:spcBef>
            </a:pPr>
            <a:r>
              <a:rPr sz="1200" u="sng" kern="0" spc="-10">
                <a:solidFill>
                  <a:srgbClr val="000000">
                    <a:alpha val="100000"/>
                  </a:srgbClr>
                </a:solidFill>
                <a:latin typeface="黑体" panose="02010609060101010101" charset="-122"/>
                <a:ea typeface="黑体" panose="02010609060101010101" charset="-122"/>
                <a:cs typeface="黑体" panose="02010609060101010101" charset="-122"/>
              </a:rPr>
              <a:t>剂量处方方案-外照射</a:t>
            </a:r>
            <a:endParaRPr lang="en-US" altLang="en-US" sz="1200"/>
          </a:p>
          <a:p>
            <a:pPr marL="196215" indent="-164465" algn="l" rtl="0" eaLnBrk="0">
              <a:lnSpc>
                <a:spcPct val="97000"/>
              </a:lnSpc>
              <a:spcBef>
                <a:spcPts val="40"/>
              </a:spcBef>
            </a:pPr>
            <a:r>
              <a:rPr sz="1200" kern="0" spc="0">
                <a:solidFill>
                  <a:srgbClr val="000000">
                    <a:alpha val="100000"/>
                  </a:srgbClr>
                </a:solidFill>
                <a:latin typeface="黑体" panose="02010609060101010101" charset="-122"/>
                <a:ea typeface="黑体" panose="02010609060101010101" charset="-122"/>
                <a:cs typeface="黑体" panose="02010609060101010101" charset="-122"/>
              </a:rPr>
              <a:t>●覆盖微小淋巴结病变需要的外照射剂量为约40-45</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(按传统分割每天1.8-2.0</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Gy, </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如果采用</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IMRT</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则可能需要 </a:t>
            </a:r>
            <a:r>
              <a:rPr sz="1200" kern="0" spc="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SIB), </a:t>
            </a:r>
            <a:r>
              <a:rPr sz="1200" kern="0" spc="-10">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可给</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予未切除的淋巴结肿大的有限病变高度适形的额外加量10-20</a:t>
            </a:r>
            <a:r>
              <a:rPr sz="1200" kern="0" spc="-10">
                <a:solidFill>
                  <a:srgbClr val="000000">
                    <a:alpha val="100000"/>
                  </a:srgbClr>
                </a:solidFill>
                <a:latin typeface="Times New Roman" panose="02020603050405020304"/>
                <a:ea typeface="Times New Roman" panose="02020603050405020304"/>
                <a:cs typeface="Times New Roman" panose="02020603050405020304"/>
              </a:rPr>
              <a:t>Gy,</a:t>
            </a:r>
            <a:r>
              <a:rPr sz="1200" kern="0" spc="270">
                <a:solidFill>
                  <a:srgbClr val="000000">
                    <a:alpha val="100000"/>
                  </a:srgbClr>
                </a:solidFill>
                <a:latin typeface="Times New Roman" panose="02020603050405020304"/>
                <a:ea typeface="Times New Roman" panose="02020603050405020304"/>
                <a:cs typeface="Times New Roman" panose="02020603050405020304"/>
              </a:rPr>
              <a:t> </a:t>
            </a:r>
            <a:r>
              <a:rPr sz="1200" kern="0" spc="-10">
                <a:solidFill>
                  <a:srgbClr val="000000">
                    <a:alpha val="100000"/>
                  </a:srgbClr>
                </a:solidFill>
                <a:latin typeface="黑体" panose="02010609060101010101" charset="-122"/>
                <a:ea typeface="黑体" panose="02010609060101010101" charset="-122"/>
                <a:cs typeface="黑体" panose="02010609060101010101" charset="-122"/>
              </a:rPr>
              <a:t>但需</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考虑近距离放疗贡献的剂量。对于大多数接受</a:t>
            </a:r>
            <a:r>
              <a:rPr sz="1200" kern="0" spc="-20">
                <a:solidFill>
                  <a:srgbClr val="000000">
                    <a:alpha val="100000"/>
                  </a:srgbClr>
                </a:solidFill>
                <a:latin typeface="Times New Roman" panose="02020603050405020304"/>
                <a:ea typeface="Times New Roman" panose="02020603050405020304"/>
                <a:cs typeface="Times New Roman" panose="02020603050405020304"/>
              </a:rPr>
              <a:t>EBRT</a:t>
            </a:r>
            <a:r>
              <a:rPr sz="1200" kern="0" spc="-20">
                <a:solidFill>
                  <a:srgbClr val="000000">
                    <a:alpha val="100000"/>
                  </a:srgbClr>
                </a:solidFill>
                <a:latin typeface="黑体" panose="02010609060101010101" charset="-122"/>
                <a:ea typeface="黑体" panose="02010609060101010101" charset="-122"/>
                <a:cs typeface="黑体" panose="02010609060101010101" charset="-122"/>
              </a:rPr>
              <a:t>的</a:t>
            </a:r>
            <a:r>
              <a:rPr sz="12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宫颈癌患者，在</a:t>
            </a:r>
            <a:r>
              <a:rPr sz="1200" kern="0" spc="-40">
                <a:solidFill>
                  <a:srgbClr val="000000">
                    <a:alpha val="100000"/>
                  </a:srgbClr>
                </a:solidFill>
                <a:latin typeface="Times New Roman" panose="02020603050405020304"/>
                <a:ea typeface="Times New Roman" panose="02020603050405020304"/>
                <a:cs typeface="Times New Roman" panose="02020603050405020304"/>
              </a:rPr>
              <a:t>EBRT</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期间给予同步含</a:t>
            </a:r>
            <a:r>
              <a:rPr sz="1200" kern="0" spc="-50">
                <a:solidFill>
                  <a:srgbClr val="000000">
                    <a:alpha val="100000"/>
                  </a:srgbClr>
                </a:solidFill>
                <a:latin typeface="黑体" panose="02010609060101010101" charset="-122"/>
                <a:ea typeface="黑体" panose="02010609060101010101" charset="-122"/>
                <a:cs typeface="黑体" panose="02010609060101010101" charset="-122"/>
              </a:rPr>
              <a:t>铂方案化疗。</a:t>
            </a:r>
            <a:endParaRPr lang="en-US" altLang="en-US" sz="1200"/>
          </a:p>
        </p:txBody>
      </p:sp>
      <p:graphicFrame>
        <p:nvGraphicFramePr>
          <p:cNvPr id="1230" name="table 1230"/>
          <p:cNvGraphicFramePr>
            <a:graphicFrameLocks noGrp="1"/>
          </p:cNvGraphicFramePr>
          <p:nvPr/>
        </p:nvGraphicFramePr>
        <p:xfrm>
          <a:off x="254020" y="6223017"/>
          <a:ext cx="6704965" cy="431165"/>
        </p:xfrm>
        <a:graphic>
          <a:graphicData uri="http://schemas.openxmlformats.org/drawingml/2006/table">
            <a:tbl>
              <a:tblPr/>
              <a:tblGrid>
                <a:gridCol w="6704965"/>
              </a:tblGrid>
              <a:tr h="424815">
                <a:tc>
                  <a:txBody>
                    <a:bodyPr vert="horz" wrap="square"/>
                    <a:lstStyle/>
                    <a:p>
                      <a:pPr algn="l" rtl="0" eaLnBrk="0">
                        <a:lnSpc>
                          <a:spcPct val="124000"/>
                        </a:lnSpc>
                      </a:pPr>
                      <a:endParaRPr lang="en-US" altLang="en-US" sz="400"/>
                    </a:p>
                    <a:p>
                      <a:pPr marL="107315" algn="l" rtl="0" eaLnBrk="0">
                        <a:lnSpc>
                          <a:spcPct val="96000"/>
                        </a:lnSpc>
                        <a:spcBef>
                          <a:spcPts val="5"/>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注：除非另有说明，所有建议均为2</a:t>
                      </a:r>
                      <a:r>
                        <a:rPr sz="1000" kern="0" spc="-20">
                          <a:solidFill>
                            <a:srgbClr val="000000">
                              <a:alpha val="100000"/>
                            </a:srgbClr>
                          </a:solidFill>
                          <a:latin typeface="Arial"/>
                          <a:ea typeface="Arial"/>
                          <a:cs typeface="Arial"/>
                        </a:rPr>
                        <a:t>A</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类。</a:t>
                      </a:r>
                      <a:endParaRPr lang="en-US" altLang="en-US" sz="1000"/>
                    </a:p>
                    <a:p>
                      <a:pPr marL="114300" algn="l" rtl="0" eaLnBrk="0">
                        <a:lnSpc>
                          <a:spcPct val="95000"/>
                        </a:lnSpc>
                        <a:spcBef>
                          <a:spcPts val="90"/>
                        </a:spcBef>
                      </a:pPr>
                      <a:r>
                        <a:rPr sz="1000" kern="0" spc="-20">
                          <a:solidFill>
                            <a:srgbClr val="000000">
                              <a:alpha val="100000"/>
                            </a:srgbClr>
                          </a:solidFill>
                          <a:latin typeface="黑体" panose="02010609060101010101" charset="-122"/>
                          <a:ea typeface="黑体" panose="02010609060101010101" charset="-122"/>
                          <a:cs typeface="黑体" panose="02010609060101010101" charset="-122"/>
                        </a:rPr>
                        <a:t>临床试验：</a:t>
                      </a:r>
                      <a:r>
                        <a:rPr sz="1000" kern="0" spc="240">
                          <a:solidFill>
                            <a:srgbClr val="000000">
                              <a:alpha val="100000"/>
                            </a:srgbClr>
                          </a:solidFill>
                          <a:latin typeface="黑体" panose="02010609060101010101" charset="-122"/>
                          <a:ea typeface="黑体" panose="02010609060101010101" charset="-122"/>
                          <a:cs typeface="黑体" panose="02010609060101010101" charset="-122"/>
                        </a:rPr>
                        <a:t> </a:t>
                      </a:r>
                      <a:r>
                        <a:rPr sz="1000" kern="0" spc="-20">
                          <a:solidFill>
                            <a:srgbClr val="000000">
                              <a:alpha val="100000"/>
                            </a:srgbClr>
                          </a:solidFill>
                          <a:latin typeface="Arial"/>
                          <a:ea typeface="Arial"/>
                          <a:cs typeface="Arial"/>
                        </a:rPr>
                        <a:t>NCCN</a:t>
                      </a:r>
                      <a:r>
                        <a:rPr sz="1000" kern="0" spc="-20">
                          <a:solidFill>
                            <a:srgbClr val="000000">
                              <a:alpha val="100000"/>
                            </a:srgbClr>
                          </a:solidFill>
                          <a:latin typeface="黑体" panose="02010609060101010101" charset="-122"/>
                          <a:ea typeface="黑体" panose="02010609060101010101" charset="-122"/>
                          <a:cs typeface="黑体" panose="02010609060101010101" charset="-122"/>
                        </a:rPr>
                        <a:t>认为对所有癌症患者最好的处理方法是参与临</a:t>
                      </a:r>
                      <a:r>
                        <a:rPr sz="1000" kern="0" spc="-30">
                          <a:solidFill>
                            <a:srgbClr val="000000">
                              <a:alpha val="100000"/>
                            </a:srgbClr>
                          </a:solidFill>
                          <a:latin typeface="黑体" panose="02010609060101010101" charset="-122"/>
                          <a:ea typeface="黑体" panose="02010609060101010101" charset="-122"/>
                          <a:cs typeface="黑体" panose="02010609060101010101" charset="-122"/>
                        </a:rPr>
                        <a:t>床研究。尤其鼓励癌症患者参加临床试验。</a:t>
                      </a:r>
                      <a:endParaRPr lang="en-US" altLang="en-US" sz="1000"/>
                    </a:p>
                  </a:txBody>
                  <a:tcPr marL="0" marR="0" marT="0" marB="0">
                    <a:lnL w="3175"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236" name="textbox 1236"/>
          <p:cNvSpPr/>
          <p:nvPr/>
        </p:nvSpPr>
        <p:spPr>
          <a:xfrm>
            <a:off x="7950168" y="6527782"/>
            <a:ext cx="837564" cy="346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indent="247650" algn="l" rtl="0" eaLnBrk="0">
              <a:lnSpc>
                <a:spcPct val="96000"/>
              </a:lnSpc>
            </a:pPr>
            <a:r>
              <a:rPr sz="1000" kern="0" spc="-20">
                <a:solidFill>
                  <a:srgbClr val="000000">
                    <a:alpha val="100000"/>
                  </a:srgbClr>
                </a:solidFill>
                <a:latin typeface="Arial"/>
                <a:ea typeface="Arial"/>
                <a:cs typeface="Arial"/>
              </a:rPr>
              <a:t>CERV-D</a:t>
            </a:r>
            <a:r>
              <a:rPr sz="1000" kern="0" spc="10">
                <a:solidFill>
                  <a:srgbClr val="000000">
                    <a:alpha val="100000"/>
                  </a:srgbClr>
                </a:solidFill>
                <a:latin typeface="Arial"/>
                <a:ea typeface="Arial"/>
                <a:cs typeface="Arial"/>
              </a:rPr>
              <a:t>    </a:t>
            </a:r>
            <a:r>
              <a:rPr sz="1200" kern="0" spc="-40">
                <a:solidFill>
                  <a:srgbClr val="000000">
                    <a:alpha val="100000"/>
                  </a:srgbClr>
                </a:solidFill>
                <a:latin typeface="黑体" panose="02010609060101010101" charset="-122"/>
                <a:ea typeface="黑体" panose="02010609060101010101" charset="-122"/>
                <a:cs typeface="黑体" panose="02010609060101010101" charset="-122"/>
              </a:rPr>
              <a:t>第2页/共6页</a:t>
            </a:r>
            <a:endParaRPr lang="en-US" altLang="en-US" sz="1200"/>
          </a:p>
        </p:txBody>
      </p:sp>
      <p:pic>
        <p:nvPicPr>
          <p:cNvPr id="94" name="picture 94"/>
          <p:cNvPicPr>
            <a:picLocks noChangeAspect="1"/>
          </p:cNvPicPr>
          <p:nvPr>
            <p:custDataLst>
              <p:tags r:id="rId3"/>
            </p:custDataLst>
          </p:nvPr>
        </p:nvPicPr>
        <p:blipFill>
          <a:blip r:embed="rId2"/>
          <a:stretch>
            <a:fillRect/>
          </a:stretch>
        </p:blipFill>
        <p:spPr>
          <a:xfrm rot="21600000">
            <a:off x="342900" y="120632"/>
            <a:ext cx="666780" cy="692177"/>
          </a:xfrm>
          <a:prstGeom prst="rect">
            <a:avLst/>
          </a:prstGeom>
        </p:spPr>
      </p:pic>
      <p:sp>
        <p:nvSpPr>
          <p:cNvPr id="96" name="textbox 96"/>
          <p:cNvSpPr/>
          <p:nvPr>
            <p:custDataLst>
              <p:tags r:id="rId4"/>
            </p:custDataLst>
          </p:nvPr>
        </p:nvSpPr>
        <p:spPr>
          <a:xfrm>
            <a:off x="171460" y="20813"/>
            <a:ext cx="7037705"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869950" algn="l" rtl="0" eaLnBrk="0">
              <a:lnSpc>
                <a:spcPct val="68000"/>
              </a:lnSpc>
              <a:spcBef>
                <a:spcPts val="55"/>
              </a:spcBef>
            </a:pPr>
            <a:endParaRPr sz="1100" kern="0" spc="-20">
              <a:solidFill>
                <a:srgbClr val="000000">
                  <a:alpha val="100000"/>
                </a:srgbClr>
              </a:solidFill>
              <a:latin typeface="Arial"/>
              <a:ea typeface="Arial"/>
              <a:cs typeface="Arial"/>
            </a:endParaRPr>
          </a:p>
          <a:p>
            <a:pPr marL="869950" algn="l" rtl="0" eaLnBrk="0">
              <a:lnSpc>
                <a:spcPct val="68000"/>
              </a:lnSpc>
              <a:spcBef>
                <a:spcPts val="55"/>
              </a:spcBef>
            </a:pPr>
            <a:r>
              <a:rPr sz="1100" kern="0" spc="-20">
                <a:solidFill>
                  <a:srgbClr val="000000">
                    <a:alpha val="100000"/>
                  </a:srgbClr>
                </a:solidFill>
                <a:latin typeface="Arial"/>
                <a:ea typeface="Arial"/>
                <a:cs typeface="Arial"/>
              </a:rPr>
              <a:t>National</a:t>
            </a:r>
            <a:endParaRPr lang="en-US" altLang="en-US" sz="1100"/>
          </a:p>
          <a:p>
            <a:pPr marL="869950" algn="l" rtl="0" eaLnBrk="0">
              <a:lnSpc>
                <a:spcPct val="80000"/>
              </a:lnSpc>
              <a:spcBef>
                <a:spcPts val="15"/>
              </a:spcBef>
            </a:pPr>
            <a:r>
              <a:rPr sz="1100" kern="0" spc="0">
                <a:solidFill>
                  <a:srgbClr val="000000">
                    <a:alpha val="100000"/>
                  </a:srgbClr>
                </a:solidFill>
                <a:latin typeface="Arial"/>
                <a:ea typeface="Arial"/>
                <a:cs typeface="Arial"/>
              </a:rPr>
              <a:t>Comprehensive</a:t>
            </a:r>
            <a:r>
              <a:rPr sz="1100" kern="0" spc="3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NCCN</a:t>
            </a:r>
            <a:r>
              <a:rPr sz="1500" kern="0" spc="24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Guidelines</a:t>
            </a:r>
            <a:r>
              <a:rPr sz="1500" kern="0" spc="100">
                <a:solidFill>
                  <a:srgbClr val="000000">
                    <a:alpha val="100000"/>
                  </a:srgbClr>
                </a:solidFill>
                <a:latin typeface="Arial"/>
                <a:ea typeface="Arial"/>
                <a:cs typeface="Arial"/>
              </a:rPr>
              <a:t> </a:t>
            </a:r>
            <a:r>
              <a:rPr sz="1500" kern="0" spc="0">
                <a:solidFill>
                  <a:srgbClr val="000000">
                    <a:alpha val="100000"/>
                  </a:srgbClr>
                </a:solidFill>
                <a:latin typeface="Arial"/>
                <a:ea typeface="Arial"/>
                <a:cs typeface="Arial"/>
              </a:rPr>
              <a:t>Version</a:t>
            </a:r>
            <a:r>
              <a:rPr sz="1500" kern="0" spc="260">
                <a:solidFill>
                  <a:srgbClr val="000000">
                    <a:alpha val="100000"/>
                  </a:srgbClr>
                </a:solidFill>
                <a:latin typeface="Arial"/>
                <a:ea typeface="Arial"/>
                <a:cs typeface="Arial"/>
              </a:rPr>
              <a:t> </a:t>
            </a:r>
            <a:r>
              <a:rPr sz="1500" kern="0" spc="30">
                <a:solidFill>
                  <a:srgbClr val="000000">
                    <a:alpha val="100000"/>
                  </a:srgbClr>
                </a:solidFill>
                <a:latin typeface="Arial"/>
                <a:ea typeface="Arial"/>
                <a:cs typeface="Arial"/>
              </a:rPr>
              <a:t>1.2022</a:t>
            </a:r>
            <a:endParaRPr lang="en-US" altLang="en-US" sz="1500"/>
          </a:p>
          <a:p>
            <a:pPr marL="869950" algn="l" rtl="0" eaLnBrk="0">
              <a:lnSpc>
                <a:spcPct val="97000"/>
              </a:lnSpc>
              <a:spcBef>
                <a:spcPts val="155"/>
              </a:spcBef>
            </a:pPr>
            <a:r>
              <a:rPr sz="1600" kern="0" spc="0" baseline="10000">
                <a:solidFill>
                  <a:srgbClr val="000000">
                    <a:alpha val="100000"/>
                  </a:srgbClr>
                </a:solidFill>
                <a:latin typeface="Arial"/>
                <a:ea typeface="Arial"/>
                <a:cs typeface="Arial"/>
              </a:rPr>
              <a:t>Cancer</a:t>
            </a:r>
            <a:r>
              <a:rPr sz="1000" kern="0" spc="10">
                <a:solidFill>
                  <a:srgbClr val="000000">
                    <a:alpha val="100000"/>
                  </a:srgbClr>
                </a:solidFill>
                <a:latin typeface="Arial"/>
                <a:ea typeface="Arial"/>
                <a:cs typeface="Arial"/>
              </a:rPr>
              <a:t>                      </a:t>
            </a:r>
            <a:r>
              <a:rPr sz="2300" kern="0" spc="10" baseline="-5000">
                <a:solidFill>
                  <a:srgbClr val="000000">
                    <a:alpha val="100000"/>
                  </a:srgbClr>
                </a:solidFill>
                <a:latin typeface="黑体" panose="02010609060101010101" charset="-122"/>
                <a:ea typeface="黑体" panose="02010609060101010101" charset="-122"/>
                <a:cs typeface="黑体" panose="02010609060101010101" charset="-122"/>
              </a:rPr>
              <a:t>宫颈癌</a:t>
            </a:r>
            <a:endParaRPr lang="en-US" altLang="en-US" sz="2300" baseline="-5000"/>
          </a:p>
          <a:p>
            <a:pPr marL="869950" algn="l" rtl="0" eaLnBrk="0">
              <a:lnSpc>
                <a:spcPct val="80000"/>
              </a:lnSpc>
              <a:spcBef>
                <a:spcPts val="5"/>
              </a:spcBef>
            </a:pPr>
            <a:r>
              <a:rPr sz="1100" kern="0" spc="-20">
                <a:solidFill>
                  <a:srgbClr val="000000">
                    <a:alpha val="100000"/>
                  </a:srgbClr>
                </a:solidFill>
                <a:latin typeface="Arial"/>
                <a:ea typeface="Arial"/>
                <a:cs typeface="Arial"/>
              </a:rPr>
              <a:t>Networke</a:t>
            </a:r>
            <a:endParaRPr lang="en-US" altLang="en-US" sz="1100"/>
          </a:p>
        </p:txBody>
      </p:sp>
      <p:sp>
        <p:nvSpPr>
          <p:cNvPr id="104" name="textbox 104"/>
          <p:cNvSpPr/>
          <p:nvPr>
            <p:custDataLst>
              <p:tags r:id="rId5"/>
            </p:custDataLst>
          </p:nvPr>
        </p:nvSpPr>
        <p:spPr>
          <a:xfrm>
            <a:off x="7260057" y="212736"/>
            <a:ext cx="1388744"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054100" indent="-1041400" algn="l" rtl="0" eaLnBrk="0">
              <a:lnSpc>
                <a:spcPct val="110000"/>
              </a:lnSpc>
            </a:pP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NCC</a:t>
            </a:r>
            <a:r>
              <a:rPr sz="1100" kern="0" spc="-250">
                <a:solidFill>
                  <a:srgbClr val="0060C1">
                    <a:alpha val="100000"/>
                  </a:srgbClr>
                </a:solidFill>
                <a:latin typeface="黑体" panose="02010609060101010101" charset="-122"/>
                <a:ea typeface="黑体" panose="02010609060101010101" charset="-122"/>
                <a:cs typeface="黑体" panose="02010609060101010101" charset="-122"/>
              </a:rPr>
              <a:t> </a:t>
            </a:r>
            <a:r>
              <a:rPr sz="1100" b="1" u="sng" kern="0" spc="0">
                <a:solidFill>
                  <a:srgbClr val="0060C1">
                    <a:alpha val="100000"/>
                  </a:srgbClr>
                </a:solidFill>
                <a:latin typeface="黑体" panose="02010609060101010101" charset="-122"/>
                <a:ea typeface="黑体" panose="02010609060101010101" charset="-122"/>
                <a:cs typeface="黑体" panose="02010609060101010101" charset="-122"/>
              </a:rPr>
              <a:t>N</a:t>
            </a:r>
            <a:r>
              <a:rPr sz="1100" b="1" u="sng" kern="0" spc="260">
                <a:solidFill>
                  <a:srgbClr val="0060C1">
                    <a:alpha val="100000"/>
                  </a:srgbClr>
                </a:solidFill>
                <a:latin typeface="黑体" panose="02010609060101010101" charset="-122"/>
                <a:ea typeface="黑体" panose="02010609060101010101" charset="-122"/>
                <a:cs typeface="黑体" panose="02010609060101010101" charset="-122"/>
              </a:rPr>
              <a:t>指导原则索引</a:t>
            </a:r>
            <a:r>
              <a:rPr sz="1100" kern="0" spc="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0">
                <a:solidFill>
                  <a:srgbClr val="0060C1">
                    <a:alpha val="100000"/>
                  </a:srgbClr>
                </a:solidFill>
                <a:latin typeface="黑体" panose="02010609060101010101" charset="-122"/>
                <a:ea typeface="黑体" panose="02010609060101010101" charset="-122"/>
                <a:cs typeface="黑体" panose="02010609060101010101" charset="-122"/>
              </a:rPr>
              <a:t>且录</a:t>
            </a:r>
            <a:r>
              <a:rPr sz="1100" kern="0" spc="10">
                <a:solidFill>
                  <a:srgbClr val="0060C1">
                    <a:alpha val="100000"/>
                  </a:srgbClr>
                </a:solidFill>
                <a:latin typeface="黑体" panose="02010609060101010101" charset="-122"/>
                <a:ea typeface="黑体" panose="02010609060101010101" charset="-122"/>
                <a:cs typeface="黑体" panose="02010609060101010101" charset="-122"/>
              </a:rPr>
              <a:t> </a:t>
            </a:r>
            <a:r>
              <a:rPr sz="1100" b="1" kern="0" spc="120">
                <a:solidFill>
                  <a:srgbClr val="0060C1">
                    <a:alpha val="100000"/>
                  </a:srgbClr>
                </a:solidFill>
                <a:latin typeface="宋体" panose="02010600030101010101" pitchFamily="2" charset="-122"/>
                <a:ea typeface="宋体" panose="02010600030101010101" pitchFamily="2" charset="-122"/>
                <a:cs typeface="宋体" panose="02010600030101010101" pitchFamily="2" charset="-122"/>
              </a:rPr>
              <a:t>过论</a:t>
            </a:r>
            <a:endParaRPr lang="en-US" altLang="en-US" sz="1100"/>
          </a:p>
        </p:txBody>
      </p:sp>
      <p:pic>
        <p:nvPicPr>
          <p:cNvPr id="110" name="picture 110"/>
          <p:cNvPicPr>
            <a:picLocks noChangeAspect="1"/>
          </p:cNvPicPr>
          <p:nvPr>
            <p:custDataLst>
              <p:tags r:id="rId7"/>
            </p:custDataLst>
          </p:nvPr>
        </p:nvPicPr>
        <p:blipFill>
          <a:blip r:embed="rId6"/>
          <a:stretch>
            <a:fillRect/>
          </a:stretch>
        </p:blipFill>
        <p:spPr>
          <a:xfrm rot="21600000">
            <a:off x="336590" y="889002"/>
            <a:ext cx="8470820" cy="12687"/>
          </a:xfrm>
          <a:prstGeom prst="rect">
            <a:avLst/>
          </a:prstGeom>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https://d.book118.com/326033035044010032</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864</Paragraphs>
  <Slides>31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31</vt:i4>
      </vt:variant>
    </vt:vector>
  </HeadingPairs>
  <TitlesOfParts>
    <vt:vector baseType="lpstr" size="38">
      <vt:lpstr>Arial</vt:lpstr>
      <vt:lpstr>Calibri</vt:lpstr>
      <vt:lpstr>黑体</vt:lpstr>
      <vt:lpstr>宋体</vt:lpstr>
      <vt:lpstr>Times New Roman</vt:lpstr>
      <vt:lpstr>STCaiyun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2024-08-31T05:47:37.560</cp:lastPrinted>
  <dcterms:created xsi:type="dcterms:W3CDTF">2024-08-30T21:47:37Z</dcterms:created>
  <dcterms:modified xsi:type="dcterms:W3CDTF">2024-08-30T21:47:40Z</dcterms:modified>
</cp:coreProperties>
</file>