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84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3" r:id="rId39"/>
  </p:sldIdLst>
  <p:sldSz cx="12192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10A1B5D5-9B99-4C35-A422-299274C87663}" styleName="Medium Style 1 - Accent 6">
    <a:wholeTbl>
      <a:tcTxStyle>
        <a:fontRef idx="minor"/>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fill>
          <a:solidFill>
            <a:schemeClr val="accent6">
              <a:tint val="20000"/>
            </a:schemeClr>
          </a:solidFill>
        </a:fill>
      </a:tcStyle>
    </a:band1H>
    <a:band1V>
      <a:tcStyle>
        <a:fill>
          <a:solidFill>
            <a:schemeClr val="accent6">
              <a:tint val="20000"/>
            </a:schemeClr>
          </a:solidFill>
        </a:fill>
      </a:tcStyle>
    </a:band1V>
    <a:lastCol>
      <a:tcTxStyle b="on"/>
    </a:lastCol>
    <a:firstCol>
      <a:tcTxStyle b="on"/>
    </a:firstCol>
    <a:lastRow>
      <a:tcTxStyle b="on"/>
      <a:tcStyle>
        <a:tcBdr>
          <a:top>
            <a:ln w="50800" cmpd="dbl">
              <a:solidFill>
                <a:schemeClr val="accent6"/>
              </a:solidFill>
            </a:ln>
          </a:top>
        </a:tcBdr>
        <a:fill>
          <a:solidFill>
            <a:schemeClr val="lt1"/>
          </a:solidFill>
        </a:fill>
      </a:tcStyle>
    </a:lastRow>
    <a:firstRow>
      <a:tcTxStyle b="on">
        <a:fontRef idx="minor"/>
        <a:schemeClr val="lt1"/>
      </a:tcTxStyle>
      <a:tcStyle>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fontRef idx="minor">
          <a:prstClr val="black"/>
        </a:fontRef>
        <a:schemeClr val="lt1"/>
      </a:tcTxStyle>
      <a:tcStyle>
        <a:fill>
          <a:solidFill>
            <a:schemeClr val="accent3"/>
          </a:solidFill>
        </a:fill>
      </a:tcStyle>
    </a:lastCol>
    <a:firstCol>
      <a:tcTxStyle b="on">
        <a:fontRef idx="minor">
          <a:prstClr val="black"/>
        </a:fontRef>
        <a:schemeClr val="lt1"/>
      </a:tcTxStyle>
      <a:tcStyle>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0E46967-5A27-4BA8-A21C-119EB200A39D}"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zh-CN" altLang="en-US"/>
        </a:p>
      </dgm:t>
    </dgm:pt>
    <dgm:pt modelId="{D6257A35-C2B4-40E9-BFA8-ABC06C518975}" type="parTrans" cxnId="{A25C3715-4560-48CE-B69C-2077FA408C61}">
      <dgm:prSet/>
      <dgm:spPr/>
      <dgm:t>
        <a:bodyPr/>
        <a:lstStyle/>
        <a:p>
          <a:endParaRPr lang="zh-CN" altLang="en-US"/>
        </a:p>
      </dgm:t>
    </dgm:pt>
    <dgm:pt modelId="{6247140B-4259-4F28-BDB6-D8EE7D5E432D}">
      <dgm:prSet phldrT="[文本]" custT="1"/>
      <dgm:spPr>
        <a:noFill/>
        <a:ln>
          <a:noFill/>
        </a:ln>
      </dgm:spPr>
      <dgm:t>
        <a:bodyPr/>
        <a:lstStyle/>
        <a:p>
          <a:r>
            <a:rPr lang="zh-CN" altLang="en-US" sz="2400">
              <a:latin typeface="微软雅黑" panose="020b0503020204020204" pitchFamily="34" charset="-122"/>
              <a:ea typeface="微软雅黑" panose="020b0503020204020204" pitchFamily="34" charset="-122"/>
            </a:rPr>
            <a:t>优点：</a:t>
          </a:r>
          <a:endParaRPr lang="en-US" altLang="zh-CN" sz="2400">
            <a:latin typeface="微软雅黑" panose="020b0503020204020204" pitchFamily="34" charset="-122"/>
            <a:ea typeface="微软雅黑" panose="020b0503020204020204" pitchFamily="34" charset="-122"/>
          </a:endParaRPr>
        </a:p>
        <a:p>
          <a:r>
            <a:rPr lang="en-US" altLang="zh-CN" sz="2400">
              <a:latin typeface="微软雅黑" panose="020b0503020204020204" pitchFamily="34" charset="-122"/>
              <a:ea typeface="微软雅黑" panose="020b0503020204020204" pitchFamily="34" charset="-122"/>
            </a:rPr>
            <a:t>A</a:t>
          </a:r>
          <a:r>
            <a:rPr lang="zh-CN" altLang="en-US" sz="2400">
              <a:latin typeface="微软雅黑" panose="020b0503020204020204" pitchFamily="34" charset="-122"/>
              <a:ea typeface="微软雅黑" panose="020b0503020204020204" pitchFamily="34" charset="-122"/>
            </a:rPr>
            <a:t>、资料数量化</a:t>
          </a:r>
        </a:p>
        <a:p>
          <a:r>
            <a:rPr lang="en-US" altLang="zh-CN" sz="2400">
              <a:latin typeface="微软雅黑" panose="020b0503020204020204" pitchFamily="34" charset="-122"/>
              <a:ea typeface="微软雅黑" panose="020b0503020204020204" pitchFamily="34" charset="-122"/>
            </a:rPr>
            <a:t>B</a:t>
          </a:r>
          <a:r>
            <a:rPr lang="zh-CN" altLang="en-US" sz="2400">
              <a:latin typeface="微软雅黑" panose="020b0503020204020204" pitchFamily="34" charset="-122"/>
              <a:ea typeface="微软雅黑" panose="020b0503020204020204" pitchFamily="34" charset="-122"/>
            </a:rPr>
            <a:t>、评估规范化</a:t>
          </a:r>
        </a:p>
        <a:p>
          <a:r>
            <a:rPr lang="en-US" altLang="zh-CN" sz="2400">
              <a:latin typeface="微软雅黑" panose="020b0503020204020204" pitchFamily="34" charset="-122"/>
              <a:ea typeface="微软雅黑" panose="020b0503020204020204" pitchFamily="34" charset="-122"/>
            </a:rPr>
            <a:t>C</a:t>
          </a:r>
          <a:r>
            <a:rPr lang="zh-CN" altLang="en-US" sz="2400">
              <a:latin typeface="微软雅黑" panose="020b0503020204020204" pitchFamily="34" charset="-122"/>
              <a:ea typeface="微软雅黑" panose="020b0503020204020204" pitchFamily="34" charset="-122"/>
            </a:rPr>
            <a:t>、描述细微化</a:t>
          </a:r>
        </a:p>
        <a:p>
          <a:r>
            <a:rPr lang="en-US" altLang="zh-CN" sz="2400">
              <a:latin typeface="微软雅黑" panose="020b0503020204020204" pitchFamily="34" charset="-122"/>
              <a:ea typeface="微软雅黑" panose="020b0503020204020204" pitchFamily="34" charset="-122"/>
            </a:rPr>
            <a:t>D</a:t>
          </a:r>
          <a:r>
            <a:rPr lang="zh-CN" altLang="en-US" sz="2400">
              <a:latin typeface="微软雅黑" panose="020b0503020204020204" pitchFamily="34" charset="-122"/>
              <a:ea typeface="微软雅黑" panose="020b0503020204020204" pitchFamily="34" charset="-122"/>
            </a:rPr>
            <a:t>、结果客观化</a:t>
          </a:r>
        </a:p>
      </dgm:t>
    </dgm:pt>
    <dgm:pt modelId="{90D1981A-3618-4A53-A040-FA627866D5DD}" type="sibTrans" cxnId="{A25C3715-4560-48CE-B69C-2077FA408C61}">
      <dgm:prSet/>
      <dgm:spPr/>
      <dgm:t>
        <a:bodyPr/>
        <a:lstStyle/>
        <a:p>
          <a:endParaRPr lang="zh-CN" altLang="en-US"/>
        </a:p>
      </dgm:t>
    </dgm:pt>
    <dgm:pt modelId="{F1B93410-4A3E-4BB9-81DE-7A0A7C61634D}" type="parTrans" cxnId="{179285A2-E21A-406C-8A71-07B7D26045C7}">
      <dgm:prSet/>
      <dgm:spPr/>
      <dgm:t>
        <a:bodyPr/>
        <a:lstStyle/>
        <a:p>
          <a:endParaRPr lang="zh-CN" altLang="en-US"/>
        </a:p>
      </dgm:t>
    </dgm:pt>
    <dgm:pt modelId="{25925FDE-05A0-40F2-AD4B-E0CA1701A0BE}">
      <dgm:prSet phldrT="[文本]" custT="1"/>
      <dgm:spPr>
        <a:noFill/>
        <a:ln>
          <a:noFill/>
        </a:ln>
      </dgm:spPr>
      <dgm:t>
        <a:bodyPr/>
        <a:lstStyle/>
        <a:p>
          <a:r>
            <a:rPr lang="zh-CN" altLang="en-US" sz="2400">
              <a:latin typeface="微软雅黑" panose="020b0503020204020204" pitchFamily="34" charset="-122"/>
              <a:ea typeface="微软雅黑" panose="020b0503020204020204" pitchFamily="34" charset="-122"/>
            </a:rPr>
            <a:t>缺点：</a:t>
          </a:r>
        </a:p>
        <a:p>
          <a:r>
            <a:rPr lang="en-US" altLang="zh-CN" sz="2400">
              <a:latin typeface="微软雅黑" panose="020b0503020204020204" pitchFamily="34" charset="-122"/>
              <a:ea typeface="微软雅黑" panose="020b0503020204020204" pitchFamily="34" charset="-122"/>
            </a:rPr>
            <a:t>A</a:t>
          </a:r>
          <a:r>
            <a:rPr lang="zh-CN" altLang="en-US" sz="2400">
              <a:latin typeface="微软雅黑" panose="020b0503020204020204" pitchFamily="34" charset="-122"/>
              <a:ea typeface="微软雅黑" panose="020b0503020204020204" pitchFamily="34" charset="-122"/>
            </a:rPr>
            <a:t>、机械性</a:t>
          </a:r>
        </a:p>
        <a:p>
          <a:r>
            <a:rPr lang="en-US" altLang="zh-CN" sz="2400">
              <a:latin typeface="微软雅黑" panose="020b0503020204020204" pitchFamily="34" charset="-122"/>
              <a:ea typeface="微软雅黑" panose="020b0503020204020204" pitchFamily="34" charset="-122"/>
            </a:rPr>
            <a:t>B</a:t>
          </a:r>
          <a:r>
            <a:rPr lang="zh-CN" altLang="en-US" sz="2400">
              <a:latin typeface="微软雅黑" panose="020b0503020204020204" pitchFamily="34" charset="-122"/>
              <a:ea typeface="微软雅黑" panose="020b0503020204020204" pitchFamily="34" charset="-122"/>
            </a:rPr>
            <a:t>、横断面</a:t>
          </a:r>
        </a:p>
        <a:p>
          <a:r>
            <a:rPr lang="en-US" altLang="zh-CN" sz="2400">
              <a:latin typeface="微软雅黑" panose="020b0503020204020204" pitchFamily="34" charset="-122"/>
              <a:ea typeface="微软雅黑" panose="020b0503020204020204" pitchFamily="34" charset="-122"/>
            </a:rPr>
            <a:t>C</a:t>
          </a:r>
          <a:r>
            <a:rPr lang="zh-CN" altLang="en-US" sz="2400">
              <a:latin typeface="微软雅黑" panose="020b0503020204020204" pitchFamily="34" charset="-122"/>
              <a:ea typeface="微软雅黑" panose="020b0503020204020204" pitchFamily="34" charset="-122"/>
            </a:rPr>
            <a:t>、等价性</a:t>
          </a:r>
        </a:p>
      </dgm:t>
    </dgm:pt>
    <dgm:pt modelId="{CAEEA8C4-F6FF-4728-9334-8A419369605A}" type="sibTrans" cxnId="{179285A2-E21A-406C-8A71-07B7D26045C7}">
      <dgm:prSet/>
      <dgm:spPr/>
      <dgm:t>
        <a:bodyPr/>
        <a:lstStyle/>
        <a:p>
          <a:endParaRPr lang="zh-CN" altLang="en-US"/>
        </a:p>
      </dgm:t>
    </dgm:pt>
    <dgm:pt modelId="{876606DA-B8CF-4DC6-A7ED-3E282D01FA73}" type="pres">
      <dgm:prSet presAssocID="{C0E46967-5A27-4BA8-A21C-119EB200A39D}" presName="Name0">
        <dgm:presLayoutVars>
          <dgm:chMax val="2"/>
          <dgm:chPref val="2"/>
          <dgm:dir/>
          <dgm:animOne/>
          <dgm:resizeHandles val="exact"/>
        </dgm:presLayoutVars>
      </dgm:prSet>
      <dgm:spPr/>
      <dgm:t>
        <a:bodyPr/>
        <a:lstStyle/>
        <a:p/>
      </dgm:t>
    </dgm:pt>
    <dgm:pt modelId="{DFA01F4A-038F-452D-8B9D-FD6B9584146B}" type="pres">
      <dgm:prSet presAssocID="{C0E46967-5A27-4BA8-A21C-119EB200A39D}" presName="Background" presStyleLbl="bgImgPlace1" presStyleCnt="1"/>
      <dgm:spPr/>
      <dgm:t>
        <a:bodyPr/>
        <a:lstStyle/>
        <a:p/>
      </dgm:t>
    </dgm:pt>
    <dgm:pt modelId="{1B45C657-FF6B-48F5-8586-6B6A5D5BA02D}" type="pres">
      <dgm:prSet presAssocID="{C0E46967-5A27-4BA8-A21C-119EB200A39D}" presName="ParentText1" presStyleLbl="revTx" presStyleCnt="2" custLinFactNeighborX="9024">
        <dgm:presLayoutVars>
          <dgm:chMax val="0"/>
          <dgm:chPref val="0"/>
          <dgm:bulletEnabled val="1"/>
        </dgm:presLayoutVars>
      </dgm:prSet>
      <dgm:spPr/>
      <dgm:t>
        <a:bodyPr/>
        <a:lstStyle/>
        <a:p/>
      </dgm:t>
    </dgm:pt>
    <dgm:pt modelId="{C7BC4BAE-059D-48EE-9A01-FFFCCAFD32F1}" type="pres">
      <dgm:prSet presAssocID="{C0E46967-5A27-4BA8-A21C-119EB200A39D}" presName="ParentText2" presStyleLbl="revTx" presStyleIdx="1" presStyleCnt="2" custLinFactNeighborX="16584" custLinFactNeighborY="1975">
        <dgm:presLayoutVars>
          <dgm:chMax val="0"/>
          <dgm:chPref val="0"/>
          <dgm:bulletEnabled val="1"/>
        </dgm:presLayoutVars>
      </dgm:prSet>
      <dgm:spPr/>
      <dgm:t>
        <a:bodyPr/>
        <a:lstStyle/>
        <a:p/>
      </dgm:t>
    </dgm:pt>
    <dgm:pt modelId="{0D555B24-8177-4805-97DF-DD5A6DFF7451}" type="pres">
      <dgm:prSet presAssocID="{C0E46967-5A27-4BA8-A21C-119EB200A39D}" presName="Plus" presStyleLbl="alignNode1" presStyleCnt="2"/>
      <dgm:spPr/>
      <dgm:t>
        <a:bodyPr/>
        <a:lstStyle/>
        <a:p/>
      </dgm:t>
    </dgm:pt>
    <dgm:pt modelId="{7A7C1890-9FB9-40CD-8AC9-18276366389F}" type="pres">
      <dgm:prSet presAssocID="{C0E46967-5A27-4BA8-A21C-119EB200A39D}" presName="Minus" presStyleLbl="alignNode1" presStyleIdx="1" presStyleCnt="2"/>
      <dgm:spPr/>
      <dgm:t>
        <a:bodyPr/>
        <a:lstStyle/>
        <a:p/>
      </dgm:t>
    </dgm:pt>
    <dgm:pt modelId="{9461A4B4-AC60-4090-935D-EB5B84B48F6F}" type="pres">
      <dgm:prSet presAssocID="{C0E46967-5A27-4BA8-A21C-119EB200A39D}" presName="Divider" presStyleLbl="parChTrans1D1" presStyleCnt="1"/>
      <dgm:spPr/>
      <dgm:t>
        <a:bodyPr/>
        <a:lstStyle/>
        <a:p/>
      </dgm:t>
    </dgm:pt>
  </dgm:ptLst>
  <dgm:cxnLst>
    <dgm:cxn modelId="{A25C3715-4560-48CE-B69C-2077FA408C61}" srcId="{C0E46967-5A27-4BA8-A21C-119EB200A39D}" destId="{6247140B-4259-4F28-BDB6-D8EE7D5E432D}" srcOrd="0" destOrd="0" parTransId="{D6257A35-C2B4-40E9-BFA8-ABC06C518975}" sibTransId="{90D1981A-3618-4A53-A040-FA627866D5DD}"/>
    <dgm:cxn modelId="{179285A2-E21A-406C-8A71-07B7D26045C7}" srcId="{C0E46967-5A27-4BA8-A21C-119EB200A39D}" destId="{25925FDE-05A0-40F2-AD4B-E0CA1701A0BE}" srcOrd="1" destOrd="0" parTransId="{F1B93410-4A3E-4BB9-81DE-7A0A7C61634D}" sibTransId="{CAEEA8C4-F6FF-4728-9334-8A419369605A}"/>
    <dgm:cxn modelId="{839A0FE5-A3F5-4704-9711-E7C7DA52DAFC}" type="presOf" srcId="{C0E46967-5A27-4BA8-A21C-119EB200A39D}" destId="{876606DA-B8CF-4DC6-A7ED-3E282D01FA73}" srcOrd="0" destOrd="0" presId="urn:microsoft.com/office/officeart/2009/3/layout/PlusandMinus"/>
    <dgm:cxn modelId="{7CCB0FB2-62B7-4B46-A201-DE708B88DBDD}" type="presParOf" srcId="{876606DA-B8CF-4DC6-A7ED-3E282D01FA73}" destId="{DFA01F4A-038F-452D-8B9D-FD6B9584146B}" srcOrd="0" destOrd="0" presId="urn:microsoft.com/office/officeart/2009/3/layout/PlusandMinus"/>
    <dgm:cxn modelId="{F6BC80B1-C1B3-467C-9350-B0575295FF35}" type="presParOf" srcId="{876606DA-B8CF-4DC6-A7ED-3E282D01FA73}" destId="{1B45C657-FF6B-48F5-8586-6B6A5D5BA02D}" srcOrd="1" destOrd="0" presId="urn:microsoft.com/office/officeart/2009/3/layout/PlusandMinus"/>
    <dgm:cxn modelId="{F45B8CC5-221C-46E2-BE3B-5FD6713A91BB}" type="presOf" srcId="{6247140B-4259-4F28-BDB6-D8EE7D5E432D}" destId="{1B45C657-FF6B-48F5-8586-6B6A5D5BA02D}" srcOrd="0" destOrd="0" presId="urn:microsoft.com/office/officeart/2009/3/layout/PlusandMinus"/>
    <dgm:cxn modelId="{C4CD1E35-389F-49C7-9BAF-D11FB7BB3F3E}" type="presParOf" srcId="{876606DA-B8CF-4DC6-A7ED-3E282D01FA73}" destId="{C7BC4BAE-059D-48EE-9A01-FFFCCAFD32F1}" srcOrd="2" destOrd="0" presId="urn:microsoft.com/office/officeart/2009/3/layout/PlusandMinus"/>
    <dgm:cxn modelId="{86D26C6F-D7C9-4A28-9EE8-6B75469D9B71}" type="presOf" srcId="{25925FDE-05A0-40F2-AD4B-E0CA1701A0BE}" destId="{C7BC4BAE-059D-48EE-9A01-FFFCCAFD32F1}" srcOrd="0" destOrd="0" presId="urn:microsoft.com/office/officeart/2009/3/layout/PlusandMinus"/>
    <dgm:cxn modelId="{1BA38264-5082-4815-804E-1BA26F0B789D}" type="presParOf" srcId="{876606DA-B8CF-4DC6-A7ED-3E282D01FA73}" destId="{0D555B24-8177-4805-97DF-DD5A6DFF7451}" srcOrd="3" destOrd="0" presId="urn:microsoft.com/office/officeart/2009/3/layout/PlusandMinus"/>
    <dgm:cxn modelId="{75E72689-5E0D-42C5-81CC-BFECC723661D}" type="presParOf" srcId="{876606DA-B8CF-4DC6-A7ED-3E282D01FA73}" destId="{7A7C1890-9FB9-40CD-8AC9-18276366389F}" srcOrd="4" destOrd="0" presId="urn:microsoft.com/office/officeart/2009/3/layout/PlusandMinus"/>
    <dgm:cxn modelId="{C4A60DA8-3075-4CED-9393-E73008272422}" type="presParOf" srcId="{876606DA-B8CF-4DC6-A7ED-3E282D01FA73}" destId="{9461A4B4-AC60-4090-935D-EB5B84B48F6F}" srcOrd="5" destOrd="0" presId="urn:microsoft.com/office/officeart/2009/3/layout/PlusandMinus"/>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37891" name=""/>
      <dsp:cNvGrpSpPr/>
    </dsp:nvGrpSpPr>
    <dsp:grpSpPr/>
    <dsp:sp modelId="{DFA01F4A-038F-452D-8B9D-FD6B9584146B}">
      <dsp:nvSpPr>
        <dsp:cNvPr id="37892" name=""/>
        <dsp:cNvSpPr/>
      </dsp:nvSpPr>
      <dsp:spPr>
        <a:xfrm>
          <a:off x="732321" y="913111"/>
          <a:ext cx="7079106" cy="3658439"/>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a:lstStyle/>
        <a:p/>
      </dsp:txBody>
    </dsp:sp>
    <dsp:sp modelId="{1B45C657-FF6B-48F5-8586-6B6A5D5BA02D}">
      <dsp:nvSpPr>
        <dsp:cNvPr id="37893" name=""/>
        <dsp:cNvSpPr/>
      </dsp:nvSpPr>
      <dsp:spPr>
        <a:xfrm>
          <a:off x="1240527" y="1340970"/>
          <a:ext cx="3287309" cy="3129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zh-CN" altLang="en-US" sz="2400" kern="1200">
              <a:latin typeface="微软雅黑" panose="020b0503020204020204" pitchFamily="34" charset="-122"/>
              <a:ea typeface="微软雅黑" panose="020b0503020204020204" pitchFamily="34" charset="-122"/>
            </a:rPr>
            <a:t>优点：</a:t>
          </a:r>
          <a:endParaRPr lang="en-US" altLang="zh-CN" sz="2400" kern="1200">
            <a:latin typeface="微软雅黑" panose="020b0503020204020204" pitchFamily="34" charset="-122"/>
            <a:ea typeface="微软雅黑" panose="020b0503020204020204" pitchFamily="34" charset="-122"/>
          </a:endParaRP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A</a:t>
          </a:r>
          <a:r>
            <a:rPr lang="zh-CN" altLang="en-US" sz="2400" kern="1200">
              <a:latin typeface="微软雅黑" panose="020b0503020204020204" pitchFamily="34" charset="-122"/>
              <a:ea typeface="微软雅黑" panose="020b0503020204020204" pitchFamily="34" charset="-122"/>
            </a:rPr>
            <a:t>、资料数量化</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B</a:t>
          </a:r>
          <a:r>
            <a:rPr lang="zh-CN" altLang="en-US" sz="2400" kern="1200">
              <a:latin typeface="微软雅黑" panose="020b0503020204020204" pitchFamily="34" charset="-122"/>
              <a:ea typeface="微软雅黑" panose="020b0503020204020204" pitchFamily="34" charset="-122"/>
            </a:rPr>
            <a:t>、评估规范化</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C</a:t>
          </a:r>
          <a:r>
            <a:rPr lang="zh-CN" altLang="en-US" sz="2400" kern="1200">
              <a:latin typeface="微软雅黑" panose="020b0503020204020204" pitchFamily="34" charset="-122"/>
              <a:ea typeface="微软雅黑" panose="020b0503020204020204" pitchFamily="34" charset="-122"/>
            </a:rPr>
            <a:t>、描述细微化</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D</a:t>
          </a:r>
          <a:r>
            <a:rPr lang="zh-CN" altLang="en-US" sz="2400" kern="1200">
              <a:latin typeface="微软雅黑" panose="020b0503020204020204" pitchFamily="34" charset="-122"/>
              <a:ea typeface="微软雅黑" panose="020b0503020204020204" pitchFamily="34" charset="-122"/>
            </a:rPr>
            <a:t>、结果客观化</a:t>
          </a:r>
        </a:p>
      </dsp:txBody>
      <dsp:txXfrm>
        <a:off x="1240527" y="1340970"/>
        <a:ext cx="3287309" cy="3129750"/>
      </dsp:txXfrm>
    </dsp:sp>
    <dsp:sp modelId="{C7BC4BAE-059D-48EE-9A01-FFFCCAFD32F1}">
      <dsp:nvSpPr>
        <dsp:cNvPr id="37894" name=""/>
        <dsp:cNvSpPr/>
      </dsp:nvSpPr>
      <dsp:spPr>
        <a:xfrm>
          <a:off x="4849589" y="1402782"/>
          <a:ext cx="3287309" cy="3129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zh-CN" altLang="en-US" sz="2400" kern="1200">
              <a:latin typeface="微软雅黑" panose="020b0503020204020204" pitchFamily="34" charset="-122"/>
              <a:ea typeface="微软雅黑" panose="020b0503020204020204" pitchFamily="34" charset="-122"/>
            </a:rPr>
            <a:t>缺点：</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A</a:t>
          </a:r>
          <a:r>
            <a:rPr lang="zh-CN" altLang="en-US" sz="2400" kern="1200">
              <a:latin typeface="微软雅黑" panose="020b0503020204020204" pitchFamily="34" charset="-122"/>
              <a:ea typeface="微软雅黑" panose="020b0503020204020204" pitchFamily="34" charset="-122"/>
            </a:rPr>
            <a:t>、机械性</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B</a:t>
          </a:r>
          <a:r>
            <a:rPr lang="zh-CN" altLang="en-US" sz="2400" kern="1200">
              <a:latin typeface="微软雅黑" panose="020b0503020204020204" pitchFamily="34" charset="-122"/>
              <a:ea typeface="微软雅黑" panose="020b0503020204020204" pitchFamily="34" charset="-122"/>
            </a:rPr>
            <a:t>、横断面</a:t>
          </a:r>
        </a:p>
        <a:p>
          <a:pPr marL="0" lvl="0" indent="0" algn="l" defTabSz="1066800">
            <a:lnSpc>
              <a:spcPct val="90000"/>
            </a:lnSpc>
            <a:spcBef>
              <a:spcPct val="0"/>
            </a:spcBef>
            <a:spcAft>
              <a:spcPct val="35000"/>
            </a:spcAft>
            <a:buNone/>
          </a:pPr>
          <a:r>
            <a:rPr lang="en-US" altLang="zh-CN" sz="2400" kern="1200">
              <a:latin typeface="微软雅黑" panose="020b0503020204020204" pitchFamily="34" charset="-122"/>
              <a:ea typeface="微软雅黑" panose="020b0503020204020204" pitchFamily="34" charset="-122"/>
            </a:rPr>
            <a:t>C</a:t>
          </a:r>
          <a:r>
            <a:rPr lang="zh-CN" altLang="en-US" sz="2400" kern="1200">
              <a:latin typeface="微软雅黑" panose="020b0503020204020204" pitchFamily="34" charset="-122"/>
              <a:ea typeface="微软雅黑" panose="020b0503020204020204" pitchFamily="34" charset="-122"/>
            </a:rPr>
            <a:t>、等价性</a:t>
          </a:r>
        </a:p>
      </dsp:txBody>
      <dsp:txXfrm>
        <a:off x="4849589" y="1402782"/>
        <a:ext cx="3287309" cy="3129750"/>
      </dsp:txXfrm>
    </dsp:sp>
    <dsp:sp modelId="{0D555B24-8177-4805-97DF-DD5A6DFF7451}">
      <dsp:nvSpPr>
        <dsp:cNvPr id="37895" name=""/>
        <dsp:cNvSpPr/>
      </dsp:nvSpPr>
      <dsp:spPr>
        <a:xfrm>
          <a:off x="0" y="180977"/>
          <a:ext cx="1383273" cy="1383273"/>
        </a:xfrm>
        <a:prstGeom prst="plus">
          <a:avLst>
            <a:gd name="adj" fmla="val 328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a:lstStyle/>
        <a:p/>
      </dsp:txBody>
    </dsp:sp>
    <dsp:sp modelId="{7A7C1890-9FB9-40CD-8AC9-18276366389F}">
      <dsp:nvSpPr>
        <dsp:cNvPr id="37896" name=""/>
        <dsp:cNvSpPr/>
      </dsp:nvSpPr>
      <dsp:spPr>
        <a:xfrm>
          <a:off x="6834999" y="678435"/>
          <a:ext cx="1301904" cy="44615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a:lstStyle/>
        <a:p/>
      </dsp:txBody>
    </dsp:sp>
    <dsp:sp modelId="{9461A4B4-AC60-4090-935D-EB5B84B48F6F}">
      <dsp:nvSpPr>
        <dsp:cNvPr id="37897" name=""/>
        <dsp:cNvSpPr/>
      </dsp:nvSpPr>
      <dsp:spPr>
        <a:xfrm>
          <a:off x="4271874" y="1347662"/>
          <a:ext cx="813" cy="2989212"/>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type="rect" r:blip="">
        <dgm:adjLst/>
      </dgm:shape>
      <dgm:presOf/>
    </dgm:layoutNode>
    <dgm:layoutNode name="ParentText1" styleLbl="revTx">
      <dgm:varLst>
        <dgm:chMax val="0"/>
        <dgm:chPref val="0"/>
        <dgm:bulletEnabled val="1"/>
      </dgm:varLst>
      <dgm:alg type="tx">
        <dgm:param type="parTxLTRAlign" val="l"/>
        <dgm:param type="txAnchorVert" val="t"/>
      </dgm:alg>
      <dgm:shape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dgm:ruleLst>
    </dgm:layoutNode>
    <dgm:layoutNode name="ParentText2" styleLbl="revTx">
      <dgm:varLst>
        <dgm:chMax val="0"/>
        <dgm:chPref val="0"/>
        <dgm:bulletEnabled val="1"/>
      </dgm:varLst>
      <dgm:alg type="tx">
        <dgm:param type="parTxLTRAlign" val="l"/>
        <dgm:param type="txAnchorVert" val="t"/>
      </dgm:alg>
      <dgm:shape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dgm:ruleLst>
    </dgm:layoutNode>
    <dgm:layoutNode name="Plus" styleLbl="alignNode1">
      <dgm:alg type="sp"/>
      <dgm:shape type="plus" r:blip="">
        <dgm:adjLst>
          <dgm:adj idx="1" val="0.3281"/>
        </dgm:adjLst>
      </dgm:shape>
      <dgm:presOf/>
    </dgm:layoutNode>
    <dgm:layoutNode name="Minus" styleLbl="alignNode1">
      <dgm:alg type="sp"/>
      <dgm:shape type="rect" r:blip="">
        <dgm:adjLst/>
      </dgm:shape>
      <dgm:presOf/>
    </dgm:layoutNode>
    <dgm:layoutNode name="Divider" styleLbl="parChTrans1D1">
      <dgm:alg type="sp"/>
      <dgm:shape type="line" r:blip="">
        <dgm:adjLst/>
      </dgm:shape>
      <dgm:presOf/>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5.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atin typeface="Arial" pitchFamily="34" charset="0"/>
              </a:defRPr>
            </a:lvl1pPr>
          </a:lstStyle>
          <a:p>
            <a:endParaRPr lang="zh-CN" altLang="en-US"/>
          </a:p>
        </p:txBody>
      </p:sp>
      <p:sp>
        <p:nvSpPr>
          <p:cNvPr id="3" name="日期占位符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atin typeface="Arial" pitchFamily="34" charset="0"/>
              </a:defRPr>
            </a:lvl1pPr>
          </a:lstStyle>
          <a:p>
            <a:fld id="{88BAF574-9E5E-4479-A694-7B0504769AE1}" type="datetimeFigureOut">
              <a:rPr lang="zh-CN" altLang="en-US" smtClean="0"/>
              <a:t>2020/9/12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zh-CN" altLang="en-US"/>
              <a:t>模板来自于 </a:t>
            </a:r>
            <a:r>
              <a:rPr lang="en-US" altLang="zh-CN"/>
              <a:t>http://docer.mysoeasy.com</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itchFamily="34" charset="0"/>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itchFamily="34" charset="0"/>
              </a:defRPr>
            </a:lvl1pPr>
          </a:lstStyle>
          <a:p>
            <a:fld id="{4E38F04A-84B0-4E5D-A1A7-EE43D6EF2A66}" type="slidenum">
              <a:rPr lang="zh-CN" altLang="en-US" smtClean="0"/>
              <a:t>‹#›</a:t>
            </a:fld>
            <a:endParaRPr lang="zh-CN" altLang="en-US"/>
          </a:p>
        </p:txBody>
      </p:sp>
    </p:spTree>
    <p:extLst>
      <p:ext uri="{BB962C8B-B14F-4D97-AF65-F5344CB8AC3E}">
        <p14:creationId xmlns:p14="http://schemas.microsoft.com/office/powerpoint/2010/main" val="2047951445"/>
      </p:ext>
    </p:extLst>
  </p:cSld>
  <p:clrMap bg1="lt1" tx1="dk1" bg2="lt2" tx2="dk2" accent1="accent1" accent2="accent2" accent3="accent3" accent4="accent4" accent5="accent5" accent6="accent6" hlink="hlink" folHlink="folHlink"/>
  <p:notesStyle>
    <a:lvl1pPr marL="0" indent="0" algn="l" defTabSz="1219170" rtl="0" eaLnBrk="1" latinLnBrk="0" hangingPunct="1">
      <a:buFont typeface="Arial" pitchFamily="34" charset="0"/>
      <a:buNone/>
      <a:defRPr sz="1867" kern="1200" baseline="0">
        <a:solidFill>
          <a:srgbClr val="FF0000"/>
        </a:solidFill>
        <a:latin typeface="Arial" pitchFamily="34" charset="0"/>
        <a:ea typeface="+mn-ea"/>
        <a:cs typeface="+mn-cs"/>
      </a:defRPr>
    </a:lvl1pPr>
    <a:lvl2pPr marL="609585" algn="l" defTabSz="1219170" rtl="0" eaLnBrk="1" latinLnBrk="0" hangingPunct="1">
      <a:defRPr sz="1600" kern="1200">
        <a:solidFill>
          <a:schemeClr val="tx1"/>
        </a:solidFill>
        <a:latin typeface="+mn-lt"/>
        <a:ea typeface="+mn-ea"/>
        <a:cs typeface="+mn-cs"/>
      </a:defRPr>
    </a:lvl2pPr>
    <a:lvl3pPr marL="1219170" algn="l" defTabSz="1219170" rtl="0" eaLnBrk="1" latinLnBrk="0" hangingPunct="1">
      <a:defRPr sz="1600" kern="1200">
        <a:solidFill>
          <a:schemeClr val="tx1"/>
        </a:solidFill>
        <a:latin typeface="+mn-lt"/>
        <a:ea typeface="+mn-ea"/>
        <a:cs typeface="+mn-cs"/>
      </a:defRPr>
    </a:lvl3pPr>
    <a:lvl4pPr marL="1828754" algn="l" defTabSz="1219170" rtl="0" eaLnBrk="1" latinLnBrk="0" hangingPunct="1">
      <a:defRPr sz="1600" kern="1200">
        <a:solidFill>
          <a:schemeClr val="tx1"/>
        </a:solidFill>
        <a:latin typeface="+mn-lt"/>
        <a:ea typeface="+mn-ea"/>
        <a:cs typeface="+mn-cs"/>
      </a:defRPr>
    </a:lvl4pPr>
    <a:lvl5pPr marL="2438339" algn="l" defTabSz="1219170" rtl="0" eaLnBrk="1" latinLnBrk="0" hangingPunct="1">
      <a:defRPr sz="1600" kern="1200">
        <a:solidFill>
          <a:schemeClr val="tx1"/>
        </a:solidFill>
        <a:latin typeface="+mn-lt"/>
        <a:ea typeface="+mn-ea"/>
        <a:cs typeface="+mn-cs"/>
      </a:defRPr>
    </a:lvl5pPr>
    <a:lvl6pPr marL="3047924" algn="l" defTabSz="1219170" rtl="0" eaLnBrk="1" latinLnBrk="0" hangingPunct="1">
      <a:defRPr sz="1600" kern="1200">
        <a:solidFill>
          <a:schemeClr val="tx1"/>
        </a:solidFill>
        <a:latin typeface="+mn-lt"/>
        <a:ea typeface="+mn-ea"/>
        <a:cs typeface="+mn-cs"/>
      </a:defRPr>
    </a:lvl6pPr>
    <a:lvl7pPr marL="3657509" algn="l" defTabSz="1219170" rtl="0" eaLnBrk="1" latinLnBrk="0" hangingPunct="1">
      <a:defRPr sz="1600" kern="1200">
        <a:solidFill>
          <a:schemeClr val="tx1"/>
        </a:solidFill>
        <a:latin typeface="+mn-lt"/>
        <a:ea typeface="+mn-ea"/>
        <a:cs typeface="+mn-cs"/>
      </a:defRPr>
    </a:lvl7pPr>
    <a:lvl8pPr marL="4267093" algn="l" defTabSz="1219170" rtl="0" eaLnBrk="1" latinLnBrk="0" hangingPunct="1">
      <a:defRPr sz="1600" kern="1200">
        <a:solidFill>
          <a:schemeClr val="tx1"/>
        </a:solidFill>
        <a:latin typeface="+mn-lt"/>
        <a:ea typeface="+mn-ea"/>
        <a:cs typeface="+mn-cs"/>
      </a:defRPr>
    </a:lvl8pPr>
    <a:lvl9pPr marL="4876678" algn="l" defTabSz="1219170"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E38F04A-84B0-4E5D-A1A7-EE43D6EF2A66}" type="slidenum">
              <a:rPr lang="zh-CN" altLang="en-US" smtClean="0"/>
              <a:t>1</a:t>
            </a:fld>
            <a:endParaRPr lang="zh-CN" altLang="en-US"/>
          </a:p>
        </p:txBody>
      </p:sp>
    </p:spTree>
    <p:extLst>
      <p:ext uri="{BB962C8B-B14F-4D97-AF65-F5344CB8AC3E}">
        <p14:creationId xmlns:p14="http://schemas.microsoft.com/office/powerpoint/2010/main" val="366480325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lang="zh-CN" altLang="en-US"/>
          </a:p>
        </p:txBody>
      </p:sp>
      <p:sp>
        <p:nvSpPr>
          <p:cNvPr id="4" name="灯片编号占位符 3"/>
          <p:cNvSpPr>
            <a:spLocks noGrp="1"/>
          </p:cNvSpPr>
          <p:nvPr>
            <p:ph type="sldNum" sz="quarter" idx="10"/>
          </p:nvPr>
        </p:nvSpPr>
        <p:spPr/>
        <p:txBody>
          <a:bodyPr/>
          <a:lstStyle/>
          <a:p>
            <a:fld id="{4E38F04A-84B0-4E5D-A1A7-EE43D6EF2A66}" type="slidenum">
              <a:rPr lang="zh-CN" altLang="en-US" smtClean="0"/>
              <a:t>2</a:t>
            </a:fld>
            <a:endParaRPr lang="zh-CN" altLang="en-US"/>
          </a:p>
        </p:txBody>
      </p:sp>
    </p:spTree>
    <p:extLst>
      <p:ext uri="{BB962C8B-B14F-4D97-AF65-F5344CB8AC3E}">
        <p14:creationId xmlns:p14="http://schemas.microsoft.com/office/powerpoint/2010/main" val="364482790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lang="zh-CN" altLang="en-US"/>
          </a:p>
        </p:txBody>
      </p:sp>
      <p:sp>
        <p:nvSpPr>
          <p:cNvPr id="4" name="灯片编号占位符 3"/>
          <p:cNvSpPr>
            <a:spLocks noGrp="1"/>
          </p:cNvSpPr>
          <p:nvPr>
            <p:ph type="sldNum" sz="quarter" idx="10"/>
          </p:nvPr>
        </p:nvSpPr>
        <p:spPr/>
        <p:txBody>
          <a:bodyPr/>
          <a:lstStyle/>
          <a:p>
            <a:fld id="{4E38F04A-84B0-4E5D-A1A7-EE43D6EF2A66}" type="slidenum">
              <a:rPr lang="zh-CN" altLang="en-US" smtClean="0"/>
              <a:t>5</a:t>
            </a:fld>
            <a:endParaRPr lang="zh-CN" altLang="en-US"/>
          </a:p>
        </p:txBody>
      </p:sp>
    </p:spTree>
    <p:extLst>
      <p:ext uri="{BB962C8B-B14F-4D97-AF65-F5344CB8AC3E}">
        <p14:creationId xmlns:p14="http://schemas.microsoft.com/office/powerpoint/2010/main" val="3644827905"/>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lang="zh-CN" altLang="en-US"/>
          </a:p>
        </p:txBody>
      </p:sp>
      <p:sp>
        <p:nvSpPr>
          <p:cNvPr id="4" name="灯片编号占位符 3"/>
          <p:cNvSpPr>
            <a:spLocks noGrp="1"/>
          </p:cNvSpPr>
          <p:nvPr>
            <p:ph type="sldNum" sz="quarter" idx="10"/>
          </p:nvPr>
        </p:nvSpPr>
        <p:spPr/>
        <p:txBody>
          <a:bodyPr/>
          <a:lstStyle/>
          <a:p>
            <a:fld id="{4E38F04A-84B0-4E5D-A1A7-EE43D6EF2A66}" type="slidenum">
              <a:rPr lang="zh-CN" altLang="en-US" smtClean="0"/>
              <a:t>12</a:t>
            </a:fld>
            <a:endParaRPr lang="zh-CN" altLang="en-US"/>
          </a:p>
        </p:txBody>
      </p:sp>
    </p:spTree>
    <p:extLst>
      <p:ext uri="{BB962C8B-B14F-4D97-AF65-F5344CB8AC3E}">
        <p14:creationId xmlns:p14="http://schemas.microsoft.com/office/powerpoint/2010/main" val="3644827905"/>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402" name="幻灯片图像占位符 1"/>
          <p:cNvSpPr>
            <a:spLocks noGrp="1" noRot="1" noChangeAspect="1" noTextEdit="1"/>
          </p:cNvSpPr>
          <p:nvPr>
            <p:ph type="sldImg"/>
          </p:nvPr>
        </p:nvSpPr>
        <p:spPr/>
      </p:sp>
      <p:sp>
        <p:nvSpPr>
          <p:cNvPr id="102403" name="备注占位符 2"/>
          <p:cNvSpPr>
            <a:spLocks noGrp="1"/>
          </p:cNvSpPr>
          <p:nvPr>
            <p:ph type="body" idx="1"/>
          </p:nvPr>
        </p:nvSpPr>
        <p:spPr>
          <a:noFill/>
        </p:spPr>
        <p:txBody>
          <a:bodyPr/>
          <a:lstStyle/>
          <a:p>
            <a:endParaRPr lang="zh-CN" altLang="en-US"/>
          </a:p>
        </p:txBody>
      </p:sp>
      <p:sp>
        <p:nvSpPr>
          <p:cNvPr id="102404" name="灯片编号占位符 3"/>
          <p:cNvSpPr>
            <a:spLocks noGrp="1"/>
          </p:cNvSpPr>
          <p:nvPr>
            <p:ph type="sldNum" sz="quarter" idx="5"/>
          </p:nvPr>
        </p:nvSpPr>
        <p:spPr>
          <a:noFill/>
        </p:spPr>
        <p:txBody>
          <a:bodyPr/>
          <a:lstStyle>
            <a:lvl1pPr algn="l" eaLnBrk="0" hangingPunct="0">
              <a:spcBef>
                <a:spcPct val="30000"/>
              </a:spcBef>
              <a:defRPr sz="1200">
                <a:solidFill>
                  <a:schemeClr val="tx1"/>
                </a:solidFill>
                <a:latin typeface="Arial" pitchFamily="34" charset="0"/>
                <a:ea typeface="宋体" panose="02010600030101010101" pitchFamily="2" charset="-122"/>
              </a:defRPr>
            </a:lvl1pPr>
            <a:lvl2pPr marL="742950" indent="-285750" algn="l" eaLnBrk="0" hangingPunct="0">
              <a:spcBef>
                <a:spcPct val="30000"/>
              </a:spcBef>
              <a:defRPr sz="1200">
                <a:solidFill>
                  <a:schemeClr val="tx1"/>
                </a:solidFill>
                <a:latin typeface="Arial" pitchFamily="34" charset="0"/>
                <a:ea typeface="宋体" panose="02010600030101010101" pitchFamily="2" charset="-122"/>
              </a:defRPr>
            </a:lvl2pPr>
            <a:lvl3pPr marL="1143000" indent="-228600" algn="l" eaLnBrk="0" hangingPunct="0">
              <a:spcBef>
                <a:spcPct val="30000"/>
              </a:spcBef>
              <a:defRPr sz="1200">
                <a:solidFill>
                  <a:schemeClr val="tx1"/>
                </a:solidFill>
                <a:latin typeface="Arial" pitchFamily="34" charset="0"/>
                <a:ea typeface="宋体" panose="02010600030101010101" pitchFamily="2" charset="-122"/>
              </a:defRPr>
            </a:lvl3pPr>
            <a:lvl4pPr marL="1600200" indent="-228600" algn="l" eaLnBrk="0" hangingPunct="0">
              <a:spcBef>
                <a:spcPct val="30000"/>
              </a:spcBef>
              <a:defRPr sz="1200">
                <a:solidFill>
                  <a:schemeClr val="tx1"/>
                </a:solidFill>
                <a:latin typeface="Arial" pitchFamily="34" charset="0"/>
                <a:ea typeface="宋体" panose="02010600030101010101" pitchFamily="2" charset="-122"/>
              </a:defRPr>
            </a:lvl4pPr>
            <a:lvl5pPr marL="2057400" indent="-228600" algn="l" eaLnBrk="0" hangingPunct="0">
              <a:spcBef>
                <a:spcPct val="30000"/>
              </a:spcBef>
              <a:defRPr sz="1200">
                <a:solidFill>
                  <a:schemeClr val="tx1"/>
                </a:solidFill>
                <a:latin typeface="Arial"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9pPr>
          </a:lstStyle>
          <a:p>
            <a:pPr algn="r" eaLnBrk="1" hangingPunct="1">
              <a:spcBef>
                <a:spcPct val="0"/>
              </a:spcBef>
            </a:pPr>
            <a:fld id="{FB0D1898-15B9-4D07-A405-CBEBAA541EF2}" type="slidenum">
              <a:rPr lang="en-US" altLang="zh-CN"/>
              <a:pPr algn="r" eaLnBrk="1" hangingPunct="1">
                <a:spcBef>
                  <a:spcPct val="0"/>
                </a:spcBef>
              </a:pPr>
              <a:t>13</a:t>
            </a:fld>
            <a:endParaRPr lang="en-US" altLang="zh-CN"/>
          </a:p>
        </p:txBody>
      </p:sp>
    </p:spTree>
    <p:extLst>
      <p:ext uri="{BB962C8B-B14F-4D97-AF65-F5344CB8AC3E}">
        <p14:creationId xmlns:p14="http://schemas.microsoft.com/office/powerpoint/2010/main" val="2363364906"/>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endParaRPr lang="zh-CN" altLang="en-US"/>
          </a:p>
        </p:txBody>
      </p:sp>
      <p:sp>
        <p:nvSpPr>
          <p:cNvPr id="4" name="灯片编号占位符 3"/>
          <p:cNvSpPr>
            <a:spLocks noGrp="1"/>
          </p:cNvSpPr>
          <p:nvPr>
            <p:ph type="sldNum" sz="quarter" idx="10"/>
          </p:nvPr>
        </p:nvSpPr>
        <p:spPr/>
        <p:txBody>
          <a:bodyPr/>
          <a:lstStyle/>
          <a:p>
            <a:fld id="{4E38F04A-84B0-4E5D-A1A7-EE43D6EF2A66}" type="slidenum">
              <a:rPr lang="zh-CN" altLang="en-US" smtClean="0"/>
              <a:t>21</a:t>
            </a:fld>
            <a:endParaRPr lang="zh-CN" altLang="en-US"/>
          </a:p>
        </p:txBody>
      </p:sp>
    </p:spTree>
    <p:extLst>
      <p:ext uri="{BB962C8B-B14F-4D97-AF65-F5344CB8AC3E}">
        <p14:creationId xmlns:p14="http://schemas.microsoft.com/office/powerpoint/2010/main" val="3644827905"/>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450" name="幻灯片图像占位符 1"/>
          <p:cNvSpPr>
            <a:spLocks noGrp="1" noRot="1" noChangeAspect="1" noTextEdit="1"/>
          </p:cNvSpPr>
          <p:nvPr>
            <p:ph type="sldImg"/>
          </p:nvPr>
        </p:nvSpPr>
        <p:spPr/>
      </p:sp>
      <p:sp>
        <p:nvSpPr>
          <p:cNvPr id="104451" name="备注占位符 2"/>
          <p:cNvSpPr>
            <a:spLocks noGrp="1"/>
          </p:cNvSpPr>
          <p:nvPr>
            <p:ph type="body" idx="1"/>
          </p:nvPr>
        </p:nvSpPr>
        <p:spPr>
          <a:noFill/>
        </p:spPr>
        <p:txBody>
          <a:bodyPr/>
          <a:lstStyle/>
          <a:p>
            <a:pPr eaLnBrk="1" hangingPunct="1"/>
            <a:r>
              <a:rPr lang="zh-CN" altLang="en-US"/>
              <a:t>抑郁症状快速自评量表</a:t>
            </a:r>
            <a:r>
              <a:rPr lang="en-US" altLang="zh-CN"/>
              <a:t>(QIDS-SR)</a:t>
            </a:r>
            <a:endParaRPr lang="zh-CN" altLang="en-US"/>
          </a:p>
        </p:txBody>
      </p:sp>
      <p:sp>
        <p:nvSpPr>
          <p:cNvPr id="104452" name="灯片编号占位符 3"/>
          <p:cNvSpPr>
            <a:spLocks noGrp="1"/>
          </p:cNvSpPr>
          <p:nvPr>
            <p:ph type="sldNum" sz="quarter" idx="5"/>
          </p:nvPr>
        </p:nvSpPr>
        <p:spPr>
          <a:noFill/>
        </p:spPr>
        <p:txBody>
          <a:bodyPr/>
          <a:lstStyle>
            <a:lvl1pPr algn="l" eaLnBrk="0" hangingPunct="0">
              <a:spcBef>
                <a:spcPct val="30000"/>
              </a:spcBef>
              <a:defRPr sz="1200">
                <a:solidFill>
                  <a:schemeClr val="tx1"/>
                </a:solidFill>
                <a:latin typeface="Arial" pitchFamily="34" charset="0"/>
                <a:ea typeface="宋体" panose="02010600030101010101" pitchFamily="2" charset="-122"/>
              </a:defRPr>
            </a:lvl1pPr>
            <a:lvl2pPr marL="684213" indent="-261938" algn="l" eaLnBrk="0" hangingPunct="0">
              <a:spcBef>
                <a:spcPct val="30000"/>
              </a:spcBef>
              <a:defRPr sz="1200">
                <a:solidFill>
                  <a:schemeClr val="tx1"/>
                </a:solidFill>
                <a:latin typeface="Arial" pitchFamily="34" charset="0"/>
                <a:ea typeface="宋体" panose="02010600030101010101" pitchFamily="2" charset="-122"/>
              </a:defRPr>
            </a:lvl2pPr>
            <a:lvl3pPr marL="1052513" indent="-209550" algn="l" eaLnBrk="0" hangingPunct="0">
              <a:spcBef>
                <a:spcPct val="30000"/>
              </a:spcBef>
              <a:defRPr sz="1200">
                <a:solidFill>
                  <a:schemeClr val="tx1"/>
                </a:solidFill>
                <a:latin typeface="Arial" pitchFamily="34" charset="0"/>
                <a:ea typeface="宋体" panose="02010600030101010101" pitchFamily="2" charset="-122"/>
              </a:defRPr>
            </a:lvl3pPr>
            <a:lvl4pPr marL="1474788" indent="-209550" algn="l" eaLnBrk="0" hangingPunct="0">
              <a:spcBef>
                <a:spcPct val="30000"/>
              </a:spcBef>
              <a:defRPr sz="1200">
                <a:solidFill>
                  <a:schemeClr val="tx1"/>
                </a:solidFill>
                <a:latin typeface="Arial" pitchFamily="34" charset="0"/>
                <a:ea typeface="宋体" panose="02010600030101010101" pitchFamily="2" charset="-122"/>
              </a:defRPr>
            </a:lvl4pPr>
            <a:lvl5pPr marL="1897063" indent="-209550" algn="l" eaLnBrk="0" hangingPunct="0">
              <a:spcBef>
                <a:spcPct val="30000"/>
              </a:spcBef>
              <a:defRPr sz="1200">
                <a:solidFill>
                  <a:schemeClr val="tx1"/>
                </a:solidFill>
                <a:latin typeface="Arial" pitchFamily="34" charset="0"/>
                <a:ea typeface="宋体" panose="02010600030101010101" pitchFamily="2" charset="-122"/>
              </a:defRPr>
            </a:lvl5pPr>
            <a:lvl6pPr marL="2354263"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6pPr>
            <a:lvl7pPr marL="2811463"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7pPr>
            <a:lvl8pPr marL="3268663"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8pPr>
            <a:lvl9pPr marL="3725863"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9pPr>
          </a:lstStyle>
          <a:p>
            <a:pPr algn="r" eaLnBrk="1" hangingPunct="1">
              <a:spcBef>
                <a:spcPct val="0"/>
              </a:spcBef>
            </a:pPr>
            <a:fld id="{180618AD-AAE8-4EF2-AE73-3DF0E4C91DB4}" type="slidenum">
              <a:rPr lang="zh-CN" altLang="en-US">
                <a:ea typeface="微软雅黑" panose="020b0503020204020204" pitchFamily="34" charset="-122"/>
              </a:rPr>
              <a:pPr algn="r" eaLnBrk="1" hangingPunct="1">
                <a:spcBef>
                  <a:spcPct val="0"/>
                </a:spcBef>
              </a:pPr>
              <a:t>25</a:t>
            </a:fld>
            <a:endParaRPr lang="zh-CN" altLang="en-US">
              <a:ea typeface="微软雅黑" panose="020b0503020204020204" pitchFamily="34" charset="-122"/>
            </a:endParaRPr>
          </a:p>
        </p:txBody>
      </p:sp>
    </p:spTree>
    <p:extLst>
      <p:ext uri="{BB962C8B-B14F-4D97-AF65-F5344CB8AC3E}">
        <p14:creationId xmlns:p14="http://schemas.microsoft.com/office/powerpoint/2010/main" val="303321999"/>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474" name="幻灯片图像占位符 1"/>
          <p:cNvSpPr>
            <a:spLocks noGrp="1" noRot="1" noChangeAspect="1" noTextEdit="1"/>
          </p:cNvSpPr>
          <p:nvPr>
            <p:ph type="sldImg"/>
          </p:nvPr>
        </p:nvSpPr>
        <p:spPr/>
      </p:sp>
      <p:sp>
        <p:nvSpPr>
          <p:cNvPr id="105475" name="备注占位符 2"/>
          <p:cNvSpPr>
            <a:spLocks noGrp="1"/>
          </p:cNvSpPr>
          <p:nvPr>
            <p:ph type="body" idx="1"/>
          </p:nvPr>
        </p:nvSpPr>
        <p:spPr>
          <a:noFill/>
        </p:spPr>
        <p:txBody>
          <a:bodyPr/>
          <a:lstStyle/>
          <a:p>
            <a:pPr eaLnBrk="1" hangingPunct="1">
              <a:spcBef>
                <a:spcPct val="0"/>
              </a:spcBef>
            </a:pPr>
            <a:r>
              <a:rPr lang="en-US" altLang="zh-CN"/>
              <a:t>PHQ-9</a:t>
            </a:r>
            <a:r>
              <a:rPr lang="zh-CN" altLang="en-US"/>
              <a:t>是</a:t>
            </a:r>
            <a:r>
              <a:rPr lang="en-US" altLang="zh-CN"/>
              <a:t>DSM-5</a:t>
            </a:r>
            <a:r>
              <a:rPr lang="zh-CN" altLang="en-US"/>
              <a:t>唯一推荐用于评估抑郁严重程度的抑郁量表，它在临床有较好的灵敏度和特异性。随着</a:t>
            </a:r>
            <a:r>
              <a:rPr lang="en-US" altLang="zh-CN"/>
              <a:t>PHQ-9</a:t>
            </a:r>
            <a:r>
              <a:rPr lang="zh-CN" altLang="en-US"/>
              <a:t>抑郁严重度加重，</a:t>
            </a:r>
            <a:r>
              <a:rPr lang="en-US" altLang="zh-CN"/>
              <a:t>SF-20</a:t>
            </a:r>
            <a:r>
              <a:rPr lang="zh-CN" altLang="en-US"/>
              <a:t>的</a:t>
            </a:r>
            <a:r>
              <a:rPr lang="en-US" altLang="zh-CN"/>
              <a:t>6</a:t>
            </a:r>
            <a:r>
              <a:rPr lang="zh-CN" altLang="en-US"/>
              <a:t>个亚量表功能状态大幅下降。同时，</a:t>
            </a:r>
            <a:r>
              <a:rPr lang="en-US" altLang="zh-CN"/>
              <a:t>PHQ-9</a:t>
            </a:r>
            <a:r>
              <a:rPr lang="zh-CN" altLang="en-US"/>
              <a:t>在重复测试时有良好的内部一致性和时间稳定性。</a:t>
            </a:r>
          </a:p>
        </p:txBody>
      </p:sp>
      <p:sp>
        <p:nvSpPr>
          <p:cNvPr id="105476" name="灯片编号占位符 3"/>
          <p:cNvSpPr>
            <a:spLocks noGrp="1"/>
          </p:cNvSpPr>
          <p:nvPr>
            <p:ph type="sldNum" sz="quarter" idx="5"/>
          </p:nvPr>
        </p:nvSpPr>
        <p:spPr>
          <a:noFill/>
        </p:spPr>
        <p:txBody>
          <a:bodyPr/>
          <a:lstStyle>
            <a:lvl1pPr algn="l" eaLnBrk="0" hangingPunct="0">
              <a:spcBef>
                <a:spcPct val="30000"/>
              </a:spcBef>
              <a:defRPr sz="1200">
                <a:solidFill>
                  <a:schemeClr val="tx1"/>
                </a:solidFill>
                <a:latin typeface="Arial" pitchFamily="34" charset="0"/>
                <a:ea typeface="宋体" panose="02010600030101010101" pitchFamily="2" charset="-122"/>
              </a:defRPr>
            </a:lvl1pPr>
            <a:lvl2pPr marL="685800" indent="-263525" algn="l" eaLnBrk="0" hangingPunct="0">
              <a:spcBef>
                <a:spcPct val="30000"/>
              </a:spcBef>
              <a:defRPr sz="1200">
                <a:solidFill>
                  <a:schemeClr val="tx1"/>
                </a:solidFill>
                <a:latin typeface="Arial" pitchFamily="34" charset="0"/>
                <a:ea typeface="宋体" panose="02010600030101010101" pitchFamily="2" charset="-122"/>
              </a:defRPr>
            </a:lvl2pPr>
            <a:lvl3pPr marL="1054100" indent="-209550" algn="l" eaLnBrk="0" hangingPunct="0">
              <a:spcBef>
                <a:spcPct val="30000"/>
              </a:spcBef>
              <a:defRPr sz="1200">
                <a:solidFill>
                  <a:schemeClr val="tx1"/>
                </a:solidFill>
                <a:latin typeface="Arial" pitchFamily="34" charset="0"/>
                <a:ea typeface="宋体" panose="02010600030101010101" pitchFamily="2" charset="-122"/>
              </a:defRPr>
            </a:lvl3pPr>
            <a:lvl4pPr marL="1476375" indent="-209550" algn="l" eaLnBrk="0" hangingPunct="0">
              <a:spcBef>
                <a:spcPct val="30000"/>
              </a:spcBef>
              <a:defRPr sz="1200">
                <a:solidFill>
                  <a:schemeClr val="tx1"/>
                </a:solidFill>
                <a:latin typeface="Arial" pitchFamily="34" charset="0"/>
                <a:ea typeface="宋体" panose="02010600030101010101" pitchFamily="2" charset="-122"/>
              </a:defRPr>
            </a:lvl4pPr>
            <a:lvl5pPr marL="1898650" indent="-209550" algn="l" eaLnBrk="0" hangingPunct="0">
              <a:spcBef>
                <a:spcPct val="30000"/>
              </a:spcBef>
              <a:defRPr sz="1200">
                <a:solidFill>
                  <a:schemeClr val="tx1"/>
                </a:solidFill>
                <a:latin typeface="Arial" pitchFamily="34" charset="0"/>
                <a:ea typeface="宋体" panose="02010600030101010101" pitchFamily="2" charset="-122"/>
              </a:defRPr>
            </a:lvl5pPr>
            <a:lvl6pPr marL="2355850"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6pPr>
            <a:lvl7pPr marL="2813050"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7pPr>
            <a:lvl8pPr marL="3270250"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8pPr>
            <a:lvl9pPr marL="3727450" indent="-20955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9pPr>
          </a:lstStyle>
          <a:p>
            <a:pPr algn="r" eaLnBrk="1" hangingPunct="1">
              <a:spcBef>
                <a:spcPct val="0"/>
              </a:spcBef>
            </a:pPr>
            <a:fld id="{83D7993C-540A-45E3-A1AE-1E908694F5EE}" type="slidenum">
              <a:rPr lang="zh-CN" altLang="en-US" sz="1100"/>
              <a:pPr algn="r" eaLnBrk="1" hangingPunct="1">
                <a:spcBef>
                  <a:spcPct val="0"/>
                </a:spcBef>
              </a:pPr>
              <a:t>26</a:t>
            </a:fld>
            <a:endParaRPr lang="en-US" altLang="zh-CN" sz="1100"/>
          </a:p>
        </p:txBody>
      </p:sp>
    </p:spTree>
    <p:extLst>
      <p:ext uri="{BB962C8B-B14F-4D97-AF65-F5344CB8AC3E}">
        <p14:creationId xmlns:p14="http://schemas.microsoft.com/office/powerpoint/2010/main" val="12365205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7522" name="Rectangle 7"/>
          <p:cNvSpPr>
            <a:spLocks noGrp="1" noChangeArrowheads="1"/>
          </p:cNvSpPr>
          <p:nvPr>
            <p:ph type="sldNum" sz="quarter" idx="5"/>
          </p:nvPr>
        </p:nvSpPr>
        <p:spPr>
          <a:noFill/>
        </p:spPr>
        <p:txBody>
          <a:bodyPr/>
          <a:lstStyle>
            <a:lvl1pPr algn="l" eaLnBrk="0" hangingPunct="0">
              <a:spcBef>
                <a:spcPct val="30000"/>
              </a:spcBef>
              <a:defRPr sz="1200">
                <a:solidFill>
                  <a:schemeClr val="tx1"/>
                </a:solidFill>
                <a:latin typeface="Arial" pitchFamily="34" charset="0"/>
                <a:ea typeface="宋体" panose="02010600030101010101" pitchFamily="2" charset="-122"/>
              </a:defRPr>
            </a:lvl1pPr>
            <a:lvl2pPr marL="742950" indent="-285750" algn="l" eaLnBrk="0" hangingPunct="0">
              <a:spcBef>
                <a:spcPct val="30000"/>
              </a:spcBef>
              <a:defRPr sz="1200">
                <a:solidFill>
                  <a:schemeClr val="tx1"/>
                </a:solidFill>
                <a:latin typeface="Arial" pitchFamily="34" charset="0"/>
                <a:ea typeface="宋体" panose="02010600030101010101" pitchFamily="2" charset="-122"/>
              </a:defRPr>
            </a:lvl2pPr>
            <a:lvl3pPr marL="1143000" indent="-228600" algn="l" eaLnBrk="0" hangingPunct="0">
              <a:spcBef>
                <a:spcPct val="30000"/>
              </a:spcBef>
              <a:defRPr sz="1200">
                <a:solidFill>
                  <a:schemeClr val="tx1"/>
                </a:solidFill>
                <a:latin typeface="Arial" pitchFamily="34" charset="0"/>
                <a:ea typeface="宋体" panose="02010600030101010101" pitchFamily="2" charset="-122"/>
              </a:defRPr>
            </a:lvl3pPr>
            <a:lvl4pPr marL="1600200" indent="-228600" algn="l" eaLnBrk="0" hangingPunct="0">
              <a:spcBef>
                <a:spcPct val="30000"/>
              </a:spcBef>
              <a:defRPr sz="1200">
                <a:solidFill>
                  <a:schemeClr val="tx1"/>
                </a:solidFill>
                <a:latin typeface="Arial" pitchFamily="34" charset="0"/>
                <a:ea typeface="宋体" panose="02010600030101010101" pitchFamily="2" charset="-122"/>
              </a:defRPr>
            </a:lvl4pPr>
            <a:lvl5pPr marL="2057400" indent="-228600" algn="l" eaLnBrk="0" hangingPunct="0">
              <a:spcBef>
                <a:spcPct val="30000"/>
              </a:spcBef>
              <a:defRPr sz="1200">
                <a:solidFill>
                  <a:schemeClr val="tx1"/>
                </a:solidFill>
                <a:latin typeface="Arial"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9pPr>
          </a:lstStyle>
          <a:p>
            <a:pPr algn="r" eaLnBrk="1" hangingPunct="1">
              <a:spcBef>
                <a:spcPct val="0"/>
              </a:spcBef>
            </a:pPr>
            <a:fld id="{59439F9C-5B67-49D9-8D04-0915142B892E}" type="slidenum">
              <a:rPr lang="en-US" altLang="zh-CN"/>
              <a:pPr algn="r" eaLnBrk="1" hangingPunct="1">
                <a:spcBef>
                  <a:spcPct val="0"/>
                </a:spcBef>
              </a:pPr>
              <a:t>33</a:t>
            </a:fld>
            <a:endParaRPr lang="en-US" altLang="zh-CN"/>
          </a:p>
        </p:txBody>
      </p:sp>
      <p:sp>
        <p:nvSpPr>
          <p:cNvPr id="107523" name="Rectangle 2"/>
          <p:cNvSpPr>
            <a:spLocks noGrp="1" noRot="1" noChangeAspect="1" noChangeArrowheads="1" noTextEdit="1"/>
          </p:cNvSpPr>
          <p:nvPr>
            <p:ph type="sldImg"/>
          </p:nvPr>
        </p:nvSpPr>
        <p:spPr/>
      </p:sp>
      <p:sp>
        <p:nvSpPr>
          <p:cNvPr id="107524" name="Rectangle 3"/>
          <p:cNvSpPr>
            <a:spLocks noGrp="1" noChangeArrowheads="1"/>
          </p:cNvSpPr>
          <p:nvPr>
            <p:ph type="body" idx="1"/>
          </p:nvPr>
        </p:nvSpPr>
        <p:spPr>
          <a:noFill/>
        </p:spPr>
        <p:txBody>
          <a:bodyPr/>
          <a:lstStyle/>
          <a:p>
            <a:pPr eaLnBrk="1" hangingPunct="1">
              <a:spcBef>
                <a:spcPct val="0"/>
              </a:spcBef>
            </a:pPr>
            <a:r>
              <a:rPr lang="zh-CN" altLang="en-US"/>
              <a:t>汪向东、王希林、马宏，编著</a:t>
            </a:r>
            <a:r>
              <a:rPr lang="en-US" altLang="zh-CN"/>
              <a:t>. </a:t>
            </a:r>
            <a:r>
              <a:rPr lang="zh-CN" altLang="en-US"/>
              <a:t>心理卫生评定量表手册</a:t>
            </a:r>
            <a:r>
              <a:rPr lang="en-US" altLang="zh-CN"/>
              <a:t>.</a:t>
            </a:r>
            <a:r>
              <a:rPr lang="zh-CN" altLang="en-US"/>
              <a:t>增订版</a:t>
            </a:r>
            <a:r>
              <a:rPr lang="en-US" altLang="zh-CN"/>
              <a:t>.</a:t>
            </a:r>
            <a:r>
              <a:rPr lang="zh-CN" altLang="en-US"/>
              <a:t>北京：中国心理卫生杂志社，</a:t>
            </a:r>
            <a:r>
              <a:rPr lang="en-US" altLang="zh-CN"/>
              <a:t>1999</a:t>
            </a:r>
            <a:r>
              <a:rPr lang="zh-CN" altLang="en-US"/>
              <a:t>，</a:t>
            </a:r>
            <a:r>
              <a:rPr lang="en-US" altLang="zh-CN"/>
              <a:t>1-2  </a:t>
            </a:r>
          </a:p>
          <a:p>
            <a:pPr eaLnBrk="1" hangingPunct="1"/>
            <a:endParaRPr lang="en-US" altLang="zh-CN"/>
          </a:p>
        </p:txBody>
      </p:sp>
      <p:sp>
        <p:nvSpPr>
          <p:cNvPr id="107525" name="Footer Placeholder 3"/>
          <p:cNvSpPr txBox="1">
            <a:spLocks noGrp="1"/>
          </p:cNvSpPr>
          <p:nvPr/>
        </p:nvSpPr>
        <p:spPr bwMode="auto">
          <a:xfrm>
            <a:off x="0"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gn="l" eaLnBrk="0" hangingPunct="0">
              <a:spcBef>
                <a:spcPct val="30000"/>
              </a:spcBef>
              <a:defRPr sz="1200">
                <a:solidFill>
                  <a:schemeClr val="tx1"/>
                </a:solidFill>
                <a:latin typeface="Arial" pitchFamily="34" charset="0"/>
                <a:ea typeface="宋体" panose="02010600030101010101" pitchFamily="2" charset="-122"/>
              </a:defRPr>
            </a:lvl1pPr>
            <a:lvl2pPr marL="742950" indent="-285750" algn="l" eaLnBrk="0" hangingPunct="0">
              <a:spcBef>
                <a:spcPct val="30000"/>
              </a:spcBef>
              <a:defRPr sz="1200">
                <a:solidFill>
                  <a:schemeClr val="tx1"/>
                </a:solidFill>
                <a:latin typeface="Arial" pitchFamily="34" charset="0"/>
                <a:ea typeface="宋体" panose="02010600030101010101" pitchFamily="2" charset="-122"/>
              </a:defRPr>
            </a:lvl2pPr>
            <a:lvl3pPr marL="1143000" indent="-228600" algn="l" eaLnBrk="0" hangingPunct="0">
              <a:spcBef>
                <a:spcPct val="30000"/>
              </a:spcBef>
              <a:defRPr sz="1200">
                <a:solidFill>
                  <a:schemeClr val="tx1"/>
                </a:solidFill>
                <a:latin typeface="Arial" pitchFamily="34" charset="0"/>
                <a:ea typeface="宋体" panose="02010600030101010101" pitchFamily="2" charset="-122"/>
              </a:defRPr>
            </a:lvl3pPr>
            <a:lvl4pPr marL="1600200" indent="-228600" algn="l" eaLnBrk="0" hangingPunct="0">
              <a:spcBef>
                <a:spcPct val="30000"/>
              </a:spcBef>
              <a:defRPr sz="1200">
                <a:solidFill>
                  <a:schemeClr val="tx1"/>
                </a:solidFill>
                <a:latin typeface="Arial" pitchFamily="34" charset="0"/>
                <a:ea typeface="宋体" panose="02010600030101010101" pitchFamily="2" charset="-122"/>
              </a:defRPr>
            </a:lvl4pPr>
            <a:lvl5pPr marL="2057400" indent="-228600" algn="l" eaLnBrk="0" hangingPunct="0">
              <a:spcBef>
                <a:spcPct val="30000"/>
              </a:spcBef>
              <a:defRPr sz="1200">
                <a:solidFill>
                  <a:schemeClr val="tx1"/>
                </a:solidFill>
                <a:latin typeface="Arial"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Arial" pitchFamily="34" charset="0"/>
                <a:ea typeface="宋体" panose="02010600030101010101" pitchFamily="2" charset="-122"/>
              </a:defRPr>
            </a:lvl9pPr>
          </a:lstStyle>
          <a:p>
            <a:pPr eaLnBrk="1" hangingPunct="1">
              <a:spcBef>
                <a:spcPct val="0"/>
              </a:spcBef>
            </a:pPr>
            <a:endParaRPr lang="zh-CN" altLang="zh-CN"/>
          </a:p>
        </p:txBody>
      </p:sp>
    </p:spTree>
    <p:extLst>
      <p:ext uri="{BB962C8B-B14F-4D97-AF65-F5344CB8AC3E}">
        <p14:creationId xmlns:p14="http://schemas.microsoft.com/office/powerpoint/2010/main" val="219266262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9C761D-7159-40DF-94FE-2C8F4F453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A4A37-64EE-4D76-B3FA-63F9CAC81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31B893-6318-4CAB-B01E-21A501C3B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9B9B44-AFF0-4CE7-A0BF-6EAE77536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548AD5-AB64-4685-BA7A-4B57E637C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6B8DA-6095-49A6-A6FB-3F17F53365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6F7A5-06F4-4E36-A1D5-800A101360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2C7F13-9802-441A-8D79-9EBD8DB8B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E681E-8BE1-413F-BEC2-7259A92FE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8A6D5-94C3-4E07-80C7-82313E913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D1C42E-DEE7-458A-AE46-2D07D0594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grpSp>
        <p:nvGrpSpPr>
          <p:cNvPr id="14" name="组合 13"/>
          <p:cNvGrpSpPr/>
          <p:nvPr/>
        </p:nvGrpSpPr>
        <p:grpSpPr>
          <a:xfrm>
            <a:off x="1" y="304800"/>
            <a:ext cx="12189884" cy="4489451"/>
            <a:chOff x="0" y="304799"/>
            <a:chExt cx="9142413" cy="4489451"/>
          </a:xfrm>
        </p:grpSpPr>
        <p:pic>
          <p:nvPicPr>
            <p:cNvPr id="11" name="Picture 4"/>
            <p:cNvPicPr>
              <a:picLocks noChangeAspect="1" noChangeArrowheads="1"/>
            </p:cNvPicPr>
            <p:nvPr userDrawn="1"/>
          </p:nvPicPr>
          <p:blipFill>
            <a:blip r:embed="rId1">
              <a:extLst>
                <a:ext uri="{28A0092B-C50C-407E-A947-70E740481C1C}">
                  <a14:useLocalDpi xmlns:a14="http://schemas.microsoft.com/office/drawing/2010/main" val="0"/>
                </a:ext>
              </a:extLst>
            </a:blip>
            <a:srcRect b="3648"/>
            <a:stretch>
              <a:fillRect/>
            </a:stretch>
          </p:blipFill>
          <p:spPr bwMode="auto">
            <a:xfrm>
              <a:off x="0" y="1412875"/>
              <a:ext cx="9142413" cy="3368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그림 5" descr="Untitled-5.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5300664" y="304799"/>
              <a:ext cx="3214686" cy="4489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矩形 7"/>
            <p:cNvSpPr/>
            <p:nvPr userDrawn="1"/>
          </p:nvSpPr>
          <p:spPr>
            <a:xfrm>
              <a:off x="0" y="1412875"/>
              <a:ext cx="5538651" cy="3368131"/>
            </a:xfrm>
            <a:prstGeom prst="rect">
              <a:avLst/>
            </a:prstGeom>
            <a:gradFill flip="none" rotWithShape="1">
              <a:gsLst>
                <a:gs pos="0">
                  <a:srgbClr val="164680">
                    <a:shade val="30000"/>
                    <a:satMod val="115000"/>
                  </a:srgbClr>
                </a:gs>
                <a:gs pos="99083">
                  <a:srgbClr val="164680">
                    <a:shade val="100000"/>
                    <a:satMod val="115000"/>
                    <a:alpha val="0"/>
                  </a:srgbClr>
                </a:gs>
                <a:gs pos="90000">
                  <a:srgbClr val="164680">
                    <a:shade val="100000"/>
                    <a:satMod val="115000"/>
                    <a:alpha val="39000"/>
                  </a:srgbClr>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sz="2400">
                <a:latin typeface="Arial" pitchFamily="34" charset="0"/>
                <a:ea typeface="微软雅黑" panose="020b0503020204020204" pitchFamily="34" charset="-122"/>
              </a:endParaRPr>
            </a:p>
          </p:txBody>
        </p:sp>
      </p:grpSp>
      <p:pic>
        <p:nvPicPr>
          <p:cNvPr id="12" name="그림 4" descr="Untitled-4.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40526" y="3999721"/>
            <a:ext cx="3378926" cy="1826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p:cNvSpPr>
            <a:spLocks noGrp="1"/>
          </p:cNvSpPr>
          <p:nvPr>
            <p:ph type="dt" sz="half" idx="10"/>
          </p:nvPr>
        </p:nvSpPr>
        <p:spPr/>
        <p:txBody>
          <a:bodyPr/>
          <a:lstStyle/>
          <a:p>
            <a:fld id="{C9E60F58-3108-4415-857A-6D0360DF626E}" type="datetimeFigureOut">
              <a:rPr lang="zh-CN" altLang="en-US" smtClean="0"/>
              <a:t>2020/9/12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AE85CE2-CEAD-46BB-861E-7D62265DC969}" type="slidenum">
              <a:rPr lang="zh-CN" altLang="en-US" smtClean="0"/>
              <a:t>‹#›</a:t>
            </a:fld>
            <a:endParaRPr lang="zh-CN" altLang="en-US"/>
          </a:p>
        </p:txBody>
      </p:sp>
      <p:sp>
        <p:nvSpPr>
          <p:cNvPr id="2" name="Title 1"/>
          <p:cNvSpPr>
            <a:spLocks noGrp="1"/>
          </p:cNvSpPr>
          <p:nvPr>
            <p:ph type="ctrTitle"/>
          </p:nvPr>
        </p:nvSpPr>
        <p:spPr>
          <a:xfrm>
            <a:off x="451638" y="2187846"/>
            <a:ext cx="6805505" cy="1014933"/>
          </a:xfrm>
        </p:spPr>
        <p:txBody>
          <a:bodyPr anchor="ctr">
            <a:noAutofit/>
          </a:bodyPr>
          <a:lstStyle>
            <a:lvl1pPr algn="ctr">
              <a:lnSpc>
                <a:spcPct val="100000"/>
              </a:lnSpc>
              <a:defRPr sz="4000" b="1" i="0">
                <a:solidFill>
                  <a:schemeClr val="bg1"/>
                </a:solidFill>
                <a:effectLst>
                  <a:glow rad="139700">
                    <a:schemeClr val="accent1">
                      <a:lumMod val="50000"/>
                      <a:alpha val="40000"/>
                    </a:schemeClr>
                  </a:glow>
                </a:effectLst>
              </a:defRPr>
            </a:lvl1pPr>
          </a:lstStyle>
          <a:p>
            <a:r>
              <a:rPr lang="zh-CN" altLang="en-US"/>
              <a:t>单击此处编辑母版标题样式</a:t>
            </a:r>
            <a:endParaRPr lang="en-US"/>
          </a:p>
        </p:txBody>
      </p:sp>
      <p:sp>
        <p:nvSpPr>
          <p:cNvPr id="3" name="Subtitle 2"/>
          <p:cNvSpPr>
            <a:spLocks noGrp="1"/>
          </p:cNvSpPr>
          <p:nvPr>
            <p:ph type="subTitle" idx="1"/>
          </p:nvPr>
        </p:nvSpPr>
        <p:spPr>
          <a:xfrm>
            <a:off x="451638" y="3295581"/>
            <a:ext cx="6805505" cy="478793"/>
          </a:xfrm>
        </p:spPr>
        <p:txBody>
          <a:bodyPr>
            <a:normAutofit/>
          </a:bodyPr>
          <a:lstStyle>
            <a:lvl1pPr marL="0" indent="0" algn="ctr">
              <a:lnSpc>
                <a:spcPct val="120000"/>
              </a:lnSpc>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Tree>
    <p:extLst>
      <p:ext uri="{BB962C8B-B14F-4D97-AF65-F5344CB8AC3E}">
        <p14:creationId xmlns:p14="http://schemas.microsoft.com/office/powerpoint/2010/main" val="1846420986"/>
      </p:ext>
    </p:extLst>
  </p:cSld>
  <p:clrMapOvr>
    <a:masterClrMapping/>
  </p:clrMapOvr>
  <p:transition/>
  <p:timing/>
  <p:extLst>
    <p:ext uri="{DCECCB84-F9BA-43D5-87BE-67443E8EF086}">
      <p15:sldGuideLst xmlns:p15="http://schemas.microsoft.com/office/powerpoint/2012/main">
        <p15:guide id="0" orient="horz" pos="2160" userDrawn="1">
          <p15:clr>
            <a:srgbClr val="FBAE40"/>
          </p15:clr>
        </p15:guide>
        <p15:guide id="1" pos="6623"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第二级</a:t>
            </a:r>
          </a:p>
        </p:txBody>
      </p:sp>
      <p:sp>
        <p:nvSpPr>
          <p:cNvPr id="4" name="Date Placeholder 3"/>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3837097552"/>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1354368" y="2718975"/>
            <a:ext cx="9328147" cy="957127"/>
          </a:xfrm>
        </p:spPr>
        <p:txBody>
          <a:bodyPr anchor="b"/>
          <a:lstStyle>
            <a:lvl1pPr>
              <a:defRPr sz="4000">
                <a:solidFill>
                  <a:schemeClr val="accent1">
                    <a:lumMod val="75000"/>
                  </a:schemeClr>
                </a:solidFill>
              </a:defRPr>
            </a:lvl1pPr>
          </a:lstStyle>
          <a:p>
            <a:r>
              <a:rPr lang="zh-CN" altLang="en-US"/>
              <a:t>单击此处编辑母版标题样式</a:t>
            </a:r>
            <a:endParaRPr lang="en-US"/>
          </a:p>
        </p:txBody>
      </p:sp>
      <p:sp>
        <p:nvSpPr>
          <p:cNvPr id="3" name="Text Placeholder 2"/>
          <p:cNvSpPr>
            <a:spLocks noGrp="1"/>
          </p:cNvSpPr>
          <p:nvPr>
            <p:ph type="body" idx="1"/>
          </p:nvPr>
        </p:nvSpPr>
        <p:spPr>
          <a:xfrm>
            <a:off x="1354368" y="3868555"/>
            <a:ext cx="9328147" cy="618262"/>
          </a:xfrm>
        </p:spPr>
        <p:txBody>
          <a:bodyPr>
            <a:normAutofit/>
          </a:bodyPr>
          <a:lstStyle>
            <a:lvl1pPr marL="0" indent="0">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2905769451"/>
      </p:ext>
    </p:extLst>
  </p:cSld>
  <p:clrMapOvr>
    <a:masterClrMapping/>
  </p:clrMapOvr>
  <p:transition/>
  <p:timing/>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p:nvPr>
        </p:nvSpPr>
        <p:spPr>
          <a:xfrm>
            <a:off x="838200" y="1825625"/>
            <a:ext cx="5181600" cy="435133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Content Placeholder 3"/>
          <p:cNvSpPr>
            <a:spLocks noGrp="1"/>
          </p:cNvSpPr>
          <p:nvPr>
            <p:ph sz="half" idx="2"/>
          </p:nvPr>
        </p:nvSpPr>
        <p:spPr>
          <a:xfrm>
            <a:off x="6172200" y="1825625"/>
            <a:ext cx="5181600" cy="435133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Date Placeholder 4"/>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367060032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7"/>
            <a:ext cx="10515600" cy="1325563"/>
          </a:xfrm>
        </p:spPr>
        <p:txBody>
          <a:bodyPr/>
          <a:lstStyle/>
          <a:p>
            <a:r>
              <a:rPr lang="zh-CN" altLang="en-US"/>
              <a:t>单击此处编辑母版标题样式</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839789" y="2505075"/>
            <a:ext cx="5157787" cy="368458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72201" y="2505075"/>
            <a:ext cx="5183188" cy="368458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Date Placeholder 6"/>
          <p:cNvSpPr>
            <a:spLocks noGrp="1"/>
          </p:cNvSpPr>
          <p:nvPr>
            <p:ph type="dt" sz="half" idx="10"/>
          </p:nvPr>
        </p:nvSpPr>
        <p:spPr/>
        <p:txBody>
          <a:bodyPr/>
          <a:lstStyle/>
          <a:p>
            <a:fld id="{C9E60F58-3108-4415-857A-6D0360DF626E}" type="datetimeFigureOut">
              <a:rPr lang="zh-CN" altLang="en-US" smtClean="0"/>
              <a:t>2020/9/12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AE85CE2-CEAD-46BB-861E-7D62265DC969}" type="slidenum">
              <a:rPr lang="zh-CN" altLang="en-US" smtClean="0"/>
              <a:t>‹#›</a:t>
            </a:fld>
            <a:endParaRPr lang="zh-CN" altLang="en-US"/>
          </a:p>
        </p:txBody>
      </p:sp>
    </p:spTree>
    <p:extLst>
      <p:ext uri="{BB962C8B-B14F-4D97-AF65-F5344CB8AC3E}">
        <p14:creationId xmlns:p14="http://schemas.microsoft.com/office/powerpoint/2010/main" val="19961656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298199986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矩形 7"/>
          <p:cNvSpPr/>
          <p:nvPr/>
        </p:nvSpPr>
        <p:spPr>
          <a:xfrm>
            <a:off x="-1" y="8710"/>
            <a:ext cx="12189884" cy="6857999"/>
          </a:xfrm>
          <a:prstGeom prst="rect">
            <a:avLst/>
          </a:prstGeom>
          <a:gradFill flip="none" rotWithShape="1">
            <a:gsLst>
              <a:gs pos="0">
                <a:schemeClr val="bg1">
                  <a:shade val="67500"/>
                  <a:satMod val="115000"/>
                </a:schemeClr>
              </a:gs>
              <a:gs pos="100000">
                <a:schemeClr val="bg1">
                  <a:shade val="100000"/>
                  <a:satMod val="11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sz="2400">
              <a:latin typeface="Arial" pitchFamily="34" charset="0"/>
              <a:ea typeface="微软雅黑" panose="020b0503020204020204" pitchFamily="34" charset="-122"/>
            </a:endParaRPr>
          </a:p>
        </p:txBody>
      </p:sp>
      <p:sp>
        <p:nvSpPr>
          <p:cNvPr id="2" name="Date Placeholder 1"/>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5237740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atin typeface="Arial" pitchFamily="34" charset="0"/>
                <a:ea typeface="微软雅黑" panose="020b0503020204020204" pitchFamily="34" charset="-122"/>
              </a:defRPr>
            </a:lvl3pPr>
            <a:lvl4pPr>
              <a:defRPr sz="2000">
                <a:latin typeface="Arial" pitchFamily="34" charset="0"/>
                <a:ea typeface="微软雅黑" panose="020b0503020204020204" pitchFamily="34" charset="-122"/>
              </a:defRPr>
            </a:lvl4pPr>
            <a:lvl5pPr>
              <a:defRPr sz="2000">
                <a:latin typeface="Arial" pitchFamily="34" charset="0"/>
                <a:ea typeface="微软雅黑" panose="020b0503020204020204" pitchFamily="34" charset="-122"/>
              </a:defRPr>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2748595983"/>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75437746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142054524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8724901" y="365125"/>
            <a:ext cx="2628900"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13D0CE79-49FB-443D-BEF8-6B709DE8FD0C}" type="datetimeFigureOut">
              <a:rPr lang="zh-CN" altLang="en-US" smtClean="0"/>
              <a:t>2020/9/12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EF906490-237C-474C-BA2E-D98840BC1F8F}" type="slidenum">
              <a:rPr lang="zh-CN" altLang="en-US" smtClean="0"/>
              <a:t>‹#›</a:t>
            </a:fld>
            <a:endParaRPr lang="zh-CN" altLang="en-US"/>
          </a:p>
        </p:txBody>
      </p:sp>
    </p:spTree>
    <p:extLst>
      <p:ext uri="{BB962C8B-B14F-4D97-AF65-F5344CB8AC3E}">
        <p14:creationId xmlns:p14="http://schemas.microsoft.com/office/powerpoint/2010/main" val="1777319534"/>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sp>
        <p:nvSpPr>
          <p:cNvPr id="7" name="标题 1"/>
          <p:cNvSpPr>
            <a:spLocks noGrp="1"/>
          </p:cNvSpPr>
          <p:nvPr>
            <p:ph type="title"/>
          </p:nvPr>
        </p:nvSpPr>
        <p:spPr>
          <a:xfrm>
            <a:off x="611188" y="247134"/>
            <a:ext cx="10971213" cy="943200"/>
          </a:xfrm>
        </p:spPr>
        <p:txBody>
          <a:bodyPr/>
          <a:lstStyle>
            <a:lvl1pPr>
              <a:defRPr b="1" i="0" baseline="0">
                <a:solidFill>
                  <a:srgbClr val="0070C0"/>
                </a:solidFill>
                <a:latin typeface="Arial" pitchFamily="34" charset="0"/>
                <a:ea typeface="微软雅黑" panose="020b0503020204020204" pitchFamily="34" charset="-122"/>
                <a:cs typeface="Arial" pitchFamily="34" charset="0"/>
              </a:defRPr>
            </a:lvl1pPr>
          </a:lstStyle>
          <a:p>
            <a:r>
              <a:rPr lang="zh-CN" altLang="en-US"/>
              <a:t>单击此处编辑母版标题样式</a:t>
            </a:r>
          </a:p>
        </p:txBody>
      </p:sp>
      <p:sp>
        <p:nvSpPr>
          <p:cNvPr id="8" name="内容占位符 2"/>
          <p:cNvSpPr>
            <a:spLocks noGrp="1"/>
          </p:cNvSpPr>
          <p:nvPr>
            <p:ph idx="1"/>
          </p:nvPr>
        </p:nvSpPr>
        <p:spPr>
          <a:xfrm>
            <a:off x="624417" y="1334531"/>
            <a:ext cx="10972800" cy="4783009"/>
          </a:xfrm>
        </p:spPr>
        <p:txBody>
          <a:bodyPr/>
          <a:lstStyle>
            <a:lvl1pPr>
              <a:lnSpc>
                <a:spcPct val="120000"/>
              </a:lnSpc>
              <a:spcBef>
                <a:spcPct val="0"/>
              </a:spcBef>
              <a:spcAft>
                <a:spcPts val="1200"/>
              </a:spcAft>
              <a:defRPr sz="2000" b="1" i="0" baseline="0">
                <a:solidFill>
                  <a:schemeClr val="tx1"/>
                </a:solidFill>
                <a:latin typeface="Arial" pitchFamily="34" charset="0"/>
                <a:ea typeface="微软雅黑" panose="020b0503020204020204" pitchFamily="34" charset="-122"/>
                <a:cs typeface="Arial" pitchFamily="34" charset="0"/>
              </a:defRPr>
            </a:lvl1pPr>
            <a:lvl2pPr>
              <a:lnSpc>
                <a:spcPct val="120000"/>
              </a:lnSpc>
              <a:spcBef>
                <a:spcPct val="0"/>
              </a:spcBef>
              <a:spcAft>
                <a:spcPts val="1200"/>
              </a:spcAft>
              <a:defRPr sz="1800" b="1" i="0" baseline="0">
                <a:solidFill>
                  <a:schemeClr val="tx1"/>
                </a:solidFill>
                <a:latin typeface="Arial" pitchFamily="34" charset="0"/>
                <a:ea typeface="微软雅黑" panose="020b0503020204020204" pitchFamily="34" charset="-122"/>
                <a:cs typeface="Arial" pitchFamily="34" charset="0"/>
              </a:defRPr>
            </a:lvl2pPr>
            <a:lvl3pPr>
              <a:lnSpc>
                <a:spcPct val="120000"/>
              </a:lnSpc>
              <a:spcBef>
                <a:spcPct val="0"/>
              </a:spcBef>
              <a:spcAft>
                <a:spcPts val="1200"/>
              </a:spcAft>
              <a:defRPr sz="1600" b="1" i="0" baseline="0">
                <a:solidFill>
                  <a:schemeClr val="tx1"/>
                </a:solidFill>
                <a:latin typeface="Arial" pitchFamily="34" charset="0"/>
                <a:ea typeface="微软雅黑" panose="020b0503020204020204" pitchFamily="34" charset="-122"/>
                <a:cs typeface="Arial" pitchFamily="34" charset="0"/>
              </a:defRPr>
            </a:lvl3pPr>
            <a:lvl4pPr>
              <a:lnSpc>
                <a:spcPct val="120000"/>
              </a:lnSpc>
              <a:spcBef>
                <a:spcPct val="0"/>
              </a:spcBef>
              <a:spcAft>
                <a:spcPts val="1200"/>
              </a:spcAft>
              <a:defRPr sz="1400" b="1" i="0" baseline="0">
                <a:solidFill>
                  <a:schemeClr val="tx1"/>
                </a:solidFill>
                <a:latin typeface="Arial" pitchFamily="34" charset="0"/>
                <a:ea typeface="微软雅黑" panose="020b0503020204020204" pitchFamily="34" charset="-122"/>
                <a:cs typeface="Arial" pitchFamily="34" charset="0"/>
              </a:defRPr>
            </a:lvl4pPr>
            <a:lvl5pPr>
              <a:lnSpc>
                <a:spcPct val="120000"/>
              </a:lnSpc>
              <a:spcBef>
                <a:spcPct val="0"/>
              </a:spcBef>
              <a:spcAft>
                <a:spcPts val="1200"/>
              </a:spcAft>
              <a:defRPr sz="1400" b="1" i="0" baseline="0">
                <a:solidFill>
                  <a:schemeClr val="tx1"/>
                </a:solidFill>
                <a:latin typeface="Arial" pitchFamily="34" charset="0"/>
                <a:ea typeface="微软雅黑" panose="020b0503020204020204" pitchFamily="34" charset="-122"/>
                <a:cs typeface="Arial" pitchFamily="34" charset="0"/>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p:txBody>
          <a:bodyPr/>
          <a:lstStyle>
            <a:lvl1pPr>
              <a:defRPr>
                <a:latin typeface="Arial" pitchFamily="34" charset="0"/>
                <a:ea typeface="微软雅黑" panose="020b0503020204020204" pitchFamily="34" charset="-122"/>
                <a:cs typeface="Arial" pitchFamily="34" charset="0"/>
              </a:defRPr>
            </a:lvl1pPr>
          </a:lstStyle>
          <a:p>
            <a:pPr>
              <a:defRPr/>
            </a:pPr>
            <a:endParaRPr lang="en-US" altLang="zh-CN"/>
          </a:p>
        </p:txBody>
      </p:sp>
      <p:sp>
        <p:nvSpPr>
          <p:cNvPr id="5" name="Rectangle 6"/>
          <p:cNvSpPr>
            <a:spLocks noGrp="1" noChangeArrowheads="1"/>
          </p:cNvSpPr>
          <p:nvPr>
            <p:ph type="sldNum" sz="quarter" idx="11"/>
          </p:nvPr>
        </p:nvSpPr>
        <p:spPr>
          <a:xfrm>
            <a:off x="9347200" y="6534150"/>
            <a:ext cx="2844800" cy="323850"/>
          </a:xfrm>
        </p:spPr>
        <p:txBody>
          <a:bodyPr/>
          <a:lstStyle>
            <a:lvl1pPr>
              <a:defRPr/>
            </a:lvl1pPr>
          </a:lstStyle>
          <a:p>
            <a:fld id="{2B4E5011-1503-409E-8F07-68168CC989C6}" type="slidenum">
              <a:rPr lang="en-US" altLang="zh-CN"/>
              <a:t>‹#›</a:t>
            </a:fld>
            <a:endParaRPr lang="en-US" altLang="zh-CN"/>
          </a:p>
        </p:txBody>
      </p:sp>
    </p:spTree>
    <p:extLst>
      <p:ext uri="{BB962C8B-B14F-4D97-AF65-F5344CB8AC3E}">
        <p14:creationId xmlns:p14="http://schemas.microsoft.com/office/powerpoint/2010/main" val="573925869"/>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Title, Text, and Content">
    <p:spTree>
      <p:nvGrpSpPr>
        <p:cNvPr id="1" name=""/>
        <p:cNvGrpSpPr/>
        <p:nvPr/>
      </p:nvGrpSpPr>
      <p:grpSpPr>
        <a:xfrm>
          <a:off x="0" y="0"/>
          <a:ext cx="0" cy="0"/>
        </a:xfrm>
      </p:grpSpPr>
      <p:sp>
        <p:nvSpPr>
          <p:cNvPr id="2" name="Title 1"/>
          <p:cNvSpPr>
            <a:spLocks noGrp="1"/>
          </p:cNvSpPr>
          <p:nvPr>
            <p:ph type="title"/>
          </p:nvPr>
        </p:nvSpPr>
        <p:spPr>
          <a:xfrm>
            <a:off x="838200" y="365127"/>
            <a:ext cx="10515600" cy="1325563"/>
          </a:xfrm>
        </p:spPr>
        <p:txBody>
          <a:bodyPr/>
          <a:lstStyle/>
          <a:p>
            <a:r>
              <a:rPr lang="en-US"/>
              <a:t>Click to edit Master title style</a:t>
            </a:r>
          </a:p>
        </p:txBody>
      </p:sp>
      <p:sp>
        <p:nvSpPr>
          <p:cNvPr id="3" name="Text Placeholder 2"/>
          <p:cNvSpPr>
            <a:spLocks noGrp="1"/>
          </p:cNvSpPr>
          <p:nvPr>
            <p:ph type="body" sz="half" idx="1"/>
          </p:nvPr>
        </p:nvSpPr>
        <p:spPr>
          <a:xfrm>
            <a:off x="838200" y="1825625"/>
            <a:ext cx="5181600" cy="435133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lvl3pPr>
              <a:defRPr>
                <a:latin typeface="Arial" pitchFamily="34" charset="0"/>
                <a:ea typeface="微软雅黑" panose="020b0503020204020204" pitchFamily="34" charset="-122"/>
              </a:defRPr>
            </a:lvl3pPr>
            <a:lvl4pPr>
              <a:defRPr>
                <a:latin typeface="Arial" pitchFamily="34" charset="0"/>
                <a:ea typeface="微软雅黑" panose="020b0503020204020204" pitchFamily="34" charset="-122"/>
              </a:defRPr>
            </a:lvl4pPr>
            <a:lvl5pPr>
              <a:defRPr>
                <a:latin typeface="Arial" pitchFamily="34" charset="0"/>
                <a:ea typeface="微软雅黑" panose="020b0503020204020204" pitchFamily="34" charset="-122"/>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日期占位符 3"/>
          <p:cNvSpPr>
            <a:spLocks noGrp="1"/>
          </p:cNvSpPr>
          <p:nvPr>
            <p:ph type="dt" sz="half" idx="10"/>
          </p:nvPr>
        </p:nvSpPr>
        <p:spPr/>
        <p:txBody>
          <a:bodyPr/>
          <a:lstStyle>
            <a:lvl1pPr>
              <a:defRPr/>
            </a:lvl1pPr>
          </a:lstStyle>
          <a:p>
            <a:pPr>
              <a:defRPr/>
            </a:pPr>
            <a:fld id="{76B1BEAA-E855-4E5B-A7A8-F932983D92E0}" type="datetimeFigureOut">
              <a:rPr lang="zh-CN" altLang="en-US"/>
              <a:pPr>
                <a:defRPr/>
              </a:pPr>
              <a:t>2020/9/12</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fld id="{37AA5C8C-05E2-4F8C-8C2A-FB89402CB810}" type="slidenum">
              <a:rPr lang="zh-CN" altLang="en-US"/>
              <a:t>‹#›</a:t>
            </a:fld>
            <a:endParaRPr lang="zh-CN" altLang="en-US"/>
          </a:p>
        </p:txBody>
      </p:sp>
    </p:spTree>
    <p:extLst>
      <p:ext uri="{BB962C8B-B14F-4D97-AF65-F5344CB8AC3E}">
        <p14:creationId xmlns:p14="http://schemas.microsoft.com/office/powerpoint/2010/main" val="3272396676"/>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Slide">
    <p:spTree>
      <p:nvGrpSpPr>
        <p:cNvPr id="1" name=""/>
        <p:cNvGrpSpPr/>
        <p:nvPr/>
      </p:nvGrpSpPr>
      <p:grpSpPr>
        <a:xfrm>
          <a:off x="0" y="0"/>
          <a:ext cx="0" cy="0"/>
        </a:xfrm>
      </p:grpSpPr>
    </p:spTree>
    <p:extLst>
      <p:ext uri="{BB962C8B-B14F-4D97-AF65-F5344CB8AC3E}">
        <p14:creationId xmlns:p14="http://schemas.microsoft.com/office/powerpoint/2010/main" val="196727817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4.pn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8" name="组合 7"/>
          <p:cNvGrpSpPr/>
          <p:nvPr/>
        </p:nvGrpSpPr>
        <p:grpSpPr>
          <a:xfrm>
            <a:off x="-1" y="2"/>
            <a:ext cx="12189885" cy="6857999"/>
            <a:chOff x="-1" y="1"/>
            <a:chExt cx="9142414" cy="6857999"/>
          </a:xfrm>
        </p:grpSpPr>
        <p:pic>
          <p:nvPicPr>
            <p:cNvPr id="11" name="Picture 10"/>
            <p:cNvPicPr>
              <a:picLocks noChangeAspect="1" noChangeArrowheads="1"/>
            </p:cNvPicPr>
            <p:nvPr userDrawn="1"/>
          </p:nvPicPr>
          <p:blipFill>
            <a:blip r:embed="rId15">
              <a:extLst>
                <a:ext uri="{28A0092B-C50C-407E-A947-70E740481C1C}">
                  <a14:useLocalDpi xmlns:a14="http://schemas.microsoft.com/office/drawing/2010/main" val="0"/>
                </a:ext>
              </a:extLst>
            </a:blip>
            <a:srcRect t="91931"/>
            <a:stretch>
              <a:fillRect/>
            </a:stretch>
          </p:blipFill>
          <p:spPr bwMode="auto">
            <a:xfrm>
              <a:off x="0" y="6305005"/>
              <a:ext cx="9142413" cy="552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矩形 6"/>
            <p:cNvSpPr/>
            <p:nvPr userDrawn="1"/>
          </p:nvSpPr>
          <p:spPr>
            <a:xfrm>
              <a:off x="-1" y="1"/>
              <a:ext cx="9142413" cy="6330678"/>
            </a:xfrm>
            <a:prstGeom prst="rect">
              <a:avLst/>
            </a:prstGeom>
            <a:gradFill flip="none" rotWithShape="1">
              <a:gsLst>
                <a:gs pos="0">
                  <a:schemeClr val="bg1">
                    <a:shade val="67500"/>
                    <a:satMod val="115000"/>
                  </a:schemeClr>
                </a:gs>
                <a:gs pos="100000">
                  <a:schemeClr val="bg1">
                    <a:shade val="100000"/>
                    <a:satMod val="11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sz="2400">
                <a:latin typeface="Arial" pitchFamily="34" charset="0"/>
                <a:ea typeface="微软雅黑" panose="020b0503020204020204" pitchFamily="34" charset="-122"/>
              </a:endParaRPr>
            </a:p>
          </p:txBody>
        </p:sp>
      </p:gr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defPPr>
              <a:defRPr lang="zh-CN"/>
            </a:defPPr>
            <a:lvl1pPr marL="0" algn="l" defTabSz="1219170" rtl="0" eaLnBrk="1" latinLnBrk="0" hangingPunct="1">
              <a:defRPr sz="1200" kern="1200">
                <a:solidFill>
                  <a:schemeClr val="bg1">
                    <a:lumMod val="65000"/>
                  </a:schemeClr>
                </a:solidFill>
                <a:latin typeface="Arial" pitchFamily="34" charset="0"/>
                <a:ea typeface="微软雅黑" panose="020b0503020204020204" pitchFamily="34" charset="-122"/>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fld id="{13D0CE79-49FB-443D-BEF8-6B709DE8FD0C}" type="datetimeFigureOut">
              <a:rPr lang="zh-CN" altLang="en-US" smtClean="0"/>
              <a:t>2020/9/12</a:t>
            </a:fld>
            <a:endParaRPr lang="zh-CN" alt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defPPr>
              <a:defRPr lang="zh-CN"/>
            </a:defPPr>
            <a:lvl1pPr marL="0" algn="ctr" defTabSz="1219170" rtl="0" eaLnBrk="1" latinLnBrk="0" hangingPunct="1">
              <a:defRPr sz="1200" kern="1200">
                <a:solidFill>
                  <a:schemeClr val="bg1">
                    <a:lumMod val="65000"/>
                  </a:schemeClr>
                </a:solidFill>
                <a:latin typeface="Arial" pitchFamily="34" charset="0"/>
                <a:ea typeface="微软雅黑" panose="020b0503020204020204" pitchFamily="34" charset="-122"/>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defPPr>
              <a:defRPr lang="zh-CN"/>
            </a:defPPr>
            <a:lvl1pPr marL="0" algn="r" defTabSz="1219170" rtl="0" eaLnBrk="1" latinLnBrk="0" hangingPunct="1">
              <a:defRPr sz="1200" kern="1200">
                <a:solidFill>
                  <a:schemeClr val="bg1">
                    <a:lumMod val="65000"/>
                  </a:schemeClr>
                </a:solidFill>
                <a:latin typeface="Arial" pitchFamily="34" charset="0"/>
                <a:ea typeface="微软雅黑" panose="020b0503020204020204" pitchFamily="34" charset="-122"/>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fld id="{EF906490-237C-474C-BA2E-D98840BC1F8F}" type="slidenum">
              <a:rPr lang="zh-CN" altLang="en-US" smtClean="0"/>
              <a:t>‹#›</a:t>
            </a:fld>
            <a:endParaRPr lang="zh-CN" altLang="en-US"/>
          </a:p>
        </p:txBody>
      </p:sp>
      <p:sp>
        <p:nvSpPr>
          <p:cNvPr id="3" name="Text Placeholder 2"/>
          <p:cNvSpPr>
            <a:spLocks noGrp="1"/>
          </p:cNvSpPr>
          <p:nvPr>
            <p:ph type="body" idx="1"/>
          </p:nvPr>
        </p:nvSpPr>
        <p:spPr>
          <a:xfrm>
            <a:off x="1022439" y="1332412"/>
            <a:ext cx="10207536" cy="502394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p:txBody>
      </p:sp>
      <p:sp>
        <p:nvSpPr>
          <p:cNvPr id="2" name="Title Placeholder 1"/>
          <p:cNvSpPr>
            <a:spLocks noGrp="1"/>
          </p:cNvSpPr>
          <p:nvPr>
            <p:ph type="title"/>
          </p:nvPr>
        </p:nvSpPr>
        <p:spPr>
          <a:xfrm>
            <a:off x="1022439" y="206423"/>
            <a:ext cx="10207536" cy="681763"/>
          </a:xfrm>
          <a:prstGeom prst="rect">
            <a:avLst/>
          </a:prstGeom>
        </p:spPr>
        <p:txBody>
          <a:bodyPr vert="horz" lIns="91440" tIns="45720" rIns="91440" bIns="45720" rtlCol="0" anchor="ctr">
            <a:noAutofit/>
          </a:bodyPr>
          <a:lstStyle/>
          <a:p>
            <a:r>
              <a:rPr lang="zh-CN" altLang="en-US"/>
              <a:t>单击此处编辑母版标题样式</a:t>
            </a:r>
            <a:endParaRPr lang="en-US"/>
          </a:p>
        </p:txBody>
      </p:sp>
    </p:spTree>
    <p:extLst>
      <p:ext uri="{BB962C8B-B14F-4D97-AF65-F5344CB8AC3E}">
        <p14:creationId xmlns:p14="http://schemas.microsoft.com/office/powerpoint/2010/main" val="3542378664"/>
      </p:ext>
    </p:extLst>
  </p:cSld>
  <p:clrMap bg1="lt1" tx1="dk1" bg2="lt2" tx2="dk2" accent1="accent1" accent2="accent2" accent3="accent3" accent4="accent4" accent5="accent5" accent6="accent6" hlink="hlink" folHlink="folHlink"/>
  <p:sldLayoutIdLst>
    <p:sldLayoutId id="2147483660" r:id="rId1"/>
    <p:sldLayoutId id="2147484827" r:id="rId2"/>
    <p:sldLayoutId id="2147484828" r:id="rId3"/>
    <p:sldLayoutId id="2147484829" r:id="rId4"/>
    <p:sldLayoutId id="2147484830" r:id="rId5"/>
    <p:sldLayoutId id="2147484831" r:id="rId6"/>
    <p:sldLayoutId id="2147484832" r:id="rId7"/>
    <p:sldLayoutId id="2147484833" r:id="rId8"/>
    <p:sldLayoutId id="2147484834" r:id="rId9"/>
    <p:sldLayoutId id="2147484835" r:id="rId10"/>
    <p:sldLayoutId id="2147484836" r:id="rId11"/>
    <p:sldLayoutId id="2147484837" r:id="rId12"/>
    <p:sldLayoutId id="2147484838" r:id="rId13"/>
    <p:sldLayoutId id="2147484839" r:id="rId14"/>
  </p:sldLayoutIdLst>
  <p:transition/>
  <p:timing/>
  <p:txStyles>
    <p:titleStyle>
      <a:lvl1pPr algn="l" defTabSz="914400" rtl="0" eaLnBrk="1" latinLnBrk="0" hangingPunct="1">
        <a:lnSpc>
          <a:spcPct val="90000"/>
        </a:lnSpc>
        <a:spcBef>
          <a:spcPct val="0"/>
        </a:spcBef>
        <a:buNone/>
        <a:defRPr sz="3000" b="1" kern="1200">
          <a:solidFill>
            <a:schemeClr val="accent1">
              <a:lumMod val="75000"/>
            </a:schemeClr>
          </a:solidFill>
          <a:latin typeface="+mj-lt"/>
          <a:ea typeface="+mj-ea"/>
          <a:cs typeface="+mj-cs"/>
        </a:defRPr>
      </a:lvl1pPr>
    </p:titleStyle>
    <p:bodyStyle>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Arial" pitchFamily="34" charset="0"/>
          <a:ea typeface="微软雅黑" panose="020b0503020204020204" pitchFamily="34" charset="-122"/>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Arial" pitchFamily="34" charset="0"/>
          <a:ea typeface="微软雅黑"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5.emf" /><Relationship Id="rId4" Type="http://schemas.openxmlformats.org/officeDocument/2006/relationships/vmlDrawing" Target="../drawings/vmlDrawing1.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6.png" /><Relationship Id="rId4" Type="http://schemas.openxmlformats.org/officeDocument/2006/relationships/image" Target="../media/image7.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3422323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5"/>
          <p:cNvSpPr>
            <a:spLocks noGrp="1"/>
          </p:cNvSpPr>
          <p:nvPr>
            <p:ph type="ctrTitle"/>
          </p:nvPr>
        </p:nvSpPr>
        <p:spPr>
          <a:xfrm>
            <a:off x="871776" y="1841850"/>
            <a:ext cx="6805505" cy="1014933"/>
          </a:xfrm>
        </p:spPr>
        <p:txBody>
          <a:bodyPr>
            <a:normAutofit fontScale="90000"/>
          </a:bodyPr>
          <a:lstStyle/>
          <a:p>
            <a:r>
              <a:rPr lang="zh-CN" altLang="en-US">
                <a:solidFill>
                  <a:srgbClr val="000000"/>
                </a:solidFill>
                <a:latin typeface="微软雅黑" panose="020b0503020204020204" pitchFamily="34" charset="-122"/>
                <a:ea typeface="微软雅黑" panose="020b0503020204020204" pitchFamily="34" charset="-122"/>
              </a:rPr>
              <a:t>精神科常用的评估量表</a:t>
            </a:r>
            <a:br>
              <a:rPr lang="en-US" altLang="zh-CN">
                <a:solidFill>
                  <a:srgbClr val="000000"/>
                </a:solidFill>
                <a:latin typeface="微软雅黑" panose="020b0503020204020204" pitchFamily="34" charset="-122"/>
                <a:ea typeface="微软雅黑" panose="020b0503020204020204" pitchFamily="34" charset="-122"/>
              </a:rPr>
            </a:br>
            <a:r>
              <a:rPr lang="zh-CN" altLang="en-US">
                <a:solidFill>
                  <a:srgbClr val="000000"/>
                </a:solidFill>
                <a:latin typeface="微软雅黑" panose="020b0503020204020204" pitchFamily="34" charset="-122"/>
                <a:ea typeface="微软雅黑" panose="020b0503020204020204" pitchFamily="34" charset="-122"/>
              </a:rPr>
              <a:t>及量表使用注意事项</a:t>
            </a:r>
          </a:p>
        </p:txBody>
      </p:sp>
      <p:sp>
        <p:nvSpPr>
          <p:cNvPr id="3" name="副标题 2"/>
          <p:cNvSpPr>
            <a:spLocks noGrp="1"/>
          </p:cNvSpPr>
          <p:nvPr>
            <p:ph type="subTitle" idx="1"/>
          </p:nvPr>
        </p:nvSpPr>
        <p:spPr>
          <a:xfrm>
            <a:off x="833603" y="3179834"/>
            <a:ext cx="6944585" cy="1681533"/>
          </a:xfrm>
        </p:spPr>
        <p:txBody>
          <a:bodyPr>
            <a:normAutofit/>
          </a:bodyPr>
          <a:lstStyle/>
          <a:p>
            <a:r>
              <a:rPr lang="zh-CN" altLang="en-US" sz="2400" b="1"/>
              <a:t>首都医科大学附属北京安定医院</a:t>
            </a:r>
          </a:p>
        </p:txBody>
      </p:sp>
    </p:spTree>
    <p:extLst>
      <p:ext uri="{BB962C8B-B14F-4D97-AF65-F5344CB8AC3E}">
        <p14:creationId xmlns:p14="http://schemas.microsoft.com/office/powerpoint/2010/main" val="3291977904"/>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577587" y="725416"/>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提  纲</a:t>
            </a:r>
            <a:endParaRPr lang="zh-CN" altLang="en-US" sz="3200">
              <a:latin typeface="微软雅黑" panose="020b0503020204020204" pitchFamily="34" charset="-122"/>
              <a:ea typeface="微软雅黑" panose="020b0503020204020204" pitchFamily="34" charset="-122"/>
            </a:endParaRPr>
          </a:p>
        </p:txBody>
      </p:sp>
      <p:sp>
        <p:nvSpPr>
          <p:cNvPr id="6" name="内容占位符 5"/>
          <p:cNvSpPr>
            <a:spLocks noGrp="1"/>
          </p:cNvSpPr>
          <p:nvPr>
            <p:ph idx="1"/>
          </p:nvPr>
        </p:nvSpPr>
        <p:spPr>
          <a:xfrm>
            <a:off x="6004899" y="2156352"/>
            <a:ext cx="4967902" cy="2621541"/>
          </a:xfrm>
        </p:spPr>
        <p:txBody>
          <a:bodyPr>
            <a:noAutofit/>
          </a:body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双相障碍相关筛查量表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睡眠相关评估量表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生活质量相关评估</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自杀风险评估方法</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p>
        </p:txBody>
      </p:sp>
      <p:sp>
        <p:nvSpPr>
          <p:cNvPr id="4" name="内容占位符 5"/>
          <p:cNvSpPr txBox="1"/>
          <p:nvPr/>
        </p:nvSpPr>
        <p:spPr>
          <a:xfrm>
            <a:off x="1692325" y="2156352"/>
            <a:ext cx="3916907" cy="2524836"/>
          </a:xfrm>
          <a:prstGeom prst="rect">
            <a:avLst/>
          </a:prstGeom>
        </p:spPr>
        <p:txBody>
          <a:bodyPr vert="horz" lIns="91440" tIns="45720" rIns="91440" bIns="45720" rtlCol="0">
            <a:normAutofit/>
          </a:bodyPr>
          <a:lstStyle>
            <a:defPPr>
              <a:defRPr lang="zh-CN"/>
            </a:defPPr>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mn-lt"/>
                <a:ea typeface="+mn-ea"/>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buFont typeface="Wingdings" panose="05000000000000000000" pitchFamily="2" charset="2"/>
              <a:buChar char="l"/>
            </a:pPr>
            <a:r>
              <a:rPr lang="zh-CN" altLang="en-US" sz="2800" b="1">
                <a:latin typeface="微软雅黑" panose="020b0503020204020204" pitchFamily="34" charset="-122"/>
                <a:ea typeface="微软雅黑" panose="020b0503020204020204" pitchFamily="34" charset="-122"/>
              </a:rPr>
              <a:t>精神障碍的定义</a:t>
            </a:r>
            <a:endParaRPr lang="en-US" altLang="zh-CN" sz="2800" b="1">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心理量表概述</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总体评定量表</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焦虑抑郁相关量表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latin typeface="Arial" pitchFamily="34" charset="0"/>
              <a:ea typeface="微软雅黑" panose="020b0503020204020204" pitchFamily="34" charset="-122"/>
            </a:endParaRPr>
          </a:p>
        </p:txBody>
      </p:sp>
    </p:spTree>
    <p:extLst>
      <p:ext uri="{BB962C8B-B14F-4D97-AF65-F5344CB8AC3E}">
        <p14:creationId xmlns:p14="http://schemas.microsoft.com/office/powerpoint/2010/main" val="3546085074"/>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933949" y="427649"/>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精神障碍的定义</a:t>
            </a:r>
            <a:r>
              <a:rPr lang="en-US" altLang="zh-CN" sz="3600">
                <a:latin typeface="微软雅黑" panose="020b0503020204020204" pitchFamily="34" charset="-122"/>
                <a:ea typeface="微软雅黑" panose="020b0503020204020204" pitchFamily="34" charset="-122"/>
              </a:rPr>
              <a:t>---</a:t>
            </a:r>
            <a:r>
              <a:rPr lang="zh-CN" altLang="en-US" sz="3600">
                <a:latin typeface="微软雅黑" panose="020b0503020204020204" pitchFamily="34" charset="-122"/>
                <a:ea typeface="微软雅黑" panose="020b0503020204020204" pitchFamily="34" charset="-122"/>
              </a:rPr>
              <a:t>许又新教授</a:t>
            </a:r>
          </a:p>
        </p:txBody>
      </p:sp>
      <p:sp>
        <p:nvSpPr>
          <p:cNvPr id="3" name="内容占位符 2"/>
          <p:cNvSpPr>
            <a:spLocks noGrp="1"/>
          </p:cNvSpPr>
          <p:nvPr>
            <p:ph idx="1"/>
          </p:nvPr>
        </p:nvSpPr>
        <p:spPr>
          <a:xfrm>
            <a:off x="1776216" y="1505411"/>
            <a:ext cx="8801183" cy="4314622"/>
          </a:xfrm>
        </p:spPr>
        <p:txBody>
          <a:bodyPr>
            <a:normAutofit/>
          </a:bodyPr>
          <a:lstStyle/>
          <a:p>
            <a:pPr>
              <a:lnSpc>
                <a:spcPts val="3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实践中形成的概念</a:t>
            </a:r>
            <a:endParaRPr lang="en-US" altLang="zh-CN" sz="2800">
              <a:latin typeface="微软雅黑" panose="020b0503020204020204" pitchFamily="34" charset="-122"/>
              <a:ea typeface="微软雅黑" panose="020b0503020204020204" pitchFamily="34" charset="-122"/>
            </a:endParaRPr>
          </a:p>
          <a:p>
            <a:pPr>
              <a:lnSpc>
                <a:spcPts val="3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心理社会概念，指心理社会的异常和不可取</a:t>
            </a:r>
            <a:endParaRPr lang="en-US" altLang="zh-CN" sz="2800">
              <a:latin typeface="微软雅黑" panose="020b0503020204020204" pitchFamily="34" charset="-122"/>
              <a:ea typeface="微软雅黑" panose="020b0503020204020204" pitchFamily="34" charset="-122"/>
            </a:endParaRPr>
          </a:p>
          <a:p>
            <a:pPr>
              <a:lnSpc>
                <a:spcPts val="3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包含两者，缺一不可</a:t>
            </a:r>
            <a:endParaRPr lang="en-US" altLang="zh-CN" sz="2800">
              <a:latin typeface="微软雅黑" panose="020b0503020204020204" pitchFamily="34" charset="-122"/>
              <a:ea typeface="微软雅黑" panose="020b0503020204020204" pitchFamily="34" charset="-122"/>
            </a:endParaRPr>
          </a:p>
          <a:p>
            <a:pPr lvl="2">
              <a:lnSpc>
                <a:spcPct val="100000"/>
              </a:lnSpc>
              <a:buFont typeface="Wingdings" panose="05000000000000000000" pitchFamily="2" charset="2"/>
              <a:buChar char="Ø"/>
            </a:pPr>
            <a:r>
              <a:rPr lang="zh-CN" altLang="en-US" sz="2400">
                <a:solidFill>
                  <a:schemeClr val="tx1">
                    <a:lumMod val="50000"/>
                  </a:schemeClr>
                </a:solidFill>
                <a:latin typeface="微软雅黑" panose="020b0503020204020204" pitchFamily="34" charset="-122"/>
                <a:ea typeface="微软雅黑" panose="020b0503020204020204" pitchFamily="34" charset="-122"/>
              </a:rPr>
              <a:t>心理学因素</a:t>
            </a:r>
            <a:endParaRPr lang="en-US" altLang="zh-CN" sz="2400">
              <a:solidFill>
                <a:schemeClr val="tx1">
                  <a:lumMod val="50000"/>
                </a:schemeClr>
              </a:solidFill>
              <a:latin typeface="微软雅黑" panose="020b0503020204020204" pitchFamily="34" charset="-122"/>
              <a:ea typeface="微软雅黑" panose="020b0503020204020204" pitchFamily="34" charset="-122"/>
            </a:endParaRPr>
          </a:p>
          <a:p>
            <a:pPr lvl="2">
              <a:lnSpc>
                <a:spcPct val="100000"/>
              </a:lnSpc>
              <a:buFont typeface="Wingdings" panose="05000000000000000000" pitchFamily="2" charset="2"/>
              <a:buChar char="Ø"/>
            </a:pPr>
            <a:r>
              <a:rPr lang="zh-CN" altLang="en-US" sz="2400">
                <a:solidFill>
                  <a:schemeClr val="tx1">
                    <a:lumMod val="50000"/>
                  </a:schemeClr>
                </a:solidFill>
                <a:latin typeface="微软雅黑" panose="020b0503020204020204" pitchFamily="34" charset="-122"/>
                <a:ea typeface="微软雅黑" panose="020b0503020204020204" pitchFamily="34" charset="-122"/>
              </a:rPr>
              <a:t>社会学因素</a:t>
            </a:r>
            <a:endParaRPr lang="en-US" altLang="zh-CN" sz="2400">
              <a:solidFill>
                <a:schemeClr val="tx1">
                  <a:lumMod val="50000"/>
                </a:schemeClr>
              </a:solidFill>
              <a:latin typeface="微软雅黑" panose="020b0503020204020204" pitchFamily="34" charset="-122"/>
              <a:ea typeface="微软雅黑" panose="020b0503020204020204" pitchFamily="34" charset="-122"/>
            </a:endParaRPr>
          </a:p>
          <a:p>
            <a:pPr lvl="3">
              <a:lnSpc>
                <a:spcPct val="100000"/>
              </a:lnSpc>
              <a:buFont typeface="Wingdings" panose="05000000000000000000" pitchFamily="2" charset="2"/>
              <a:buChar char="ü"/>
            </a:pPr>
            <a:r>
              <a:rPr lang="zh-CN" altLang="en-US" sz="2000">
                <a:solidFill>
                  <a:schemeClr val="tx1">
                    <a:lumMod val="50000"/>
                  </a:schemeClr>
                </a:solidFill>
                <a:latin typeface="微软雅黑" panose="020b0503020204020204" pitchFamily="34" charset="-122"/>
                <a:ea typeface="微软雅黑" panose="020b0503020204020204" pitchFamily="34" charset="-122"/>
              </a:rPr>
              <a:t>非建设性的精神痛苦</a:t>
            </a:r>
            <a:endParaRPr lang="en-US" altLang="zh-CN" sz="2000">
              <a:solidFill>
                <a:schemeClr val="tx1">
                  <a:lumMod val="50000"/>
                </a:schemeClr>
              </a:solidFill>
              <a:latin typeface="微软雅黑" panose="020b0503020204020204" pitchFamily="34" charset="-122"/>
              <a:ea typeface="微软雅黑" panose="020b0503020204020204" pitchFamily="34" charset="-122"/>
            </a:endParaRPr>
          </a:p>
          <a:p>
            <a:pPr lvl="3">
              <a:lnSpc>
                <a:spcPct val="100000"/>
              </a:lnSpc>
              <a:buFont typeface="Wingdings" panose="05000000000000000000" pitchFamily="2" charset="2"/>
              <a:buChar char="ü"/>
            </a:pPr>
            <a:r>
              <a:rPr lang="zh-CN" altLang="en-US" sz="2000">
                <a:solidFill>
                  <a:schemeClr val="tx1">
                    <a:lumMod val="50000"/>
                  </a:schemeClr>
                </a:solidFill>
                <a:latin typeface="微软雅黑" panose="020b0503020204020204" pitchFamily="34" charset="-122"/>
                <a:ea typeface="微软雅黑" panose="020b0503020204020204" pitchFamily="34" charset="-122"/>
              </a:rPr>
              <a:t>社会功能受损或有缺陷</a:t>
            </a:r>
            <a:endParaRPr lang="en-US" altLang="zh-CN" sz="2000">
              <a:solidFill>
                <a:schemeClr val="tx1">
                  <a:lumMod val="50000"/>
                </a:schemeClr>
              </a:solidFill>
              <a:latin typeface="微软雅黑" panose="020b0503020204020204" pitchFamily="34" charset="-122"/>
              <a:ea typeface="微软雅黑" panose="020b0503020204020204" pitchFamily="34" charset="-122"/>
            </a:endParaRPr>
          </a:p>
          <a:p>
            <a:pPr lvl="3">
              <a:lnSpc>
                <a:spcPct val="100000"/>
              </a:lnSpc>
              <a:buFont typeface="Wingdings" panose="05000000000000000000" pitchFamily="2" charset="2"/>
              <a:buChar char="ü"/>
            </a:pPr>
            <a:r>
              <a:rPr lang="zh-CN" altLang="en-US" sz="2000">
                <a:solidFill>
                  <a:schemeClr val="tx1">
                    <a:lumMod val="50000"/>
                  </a:schemeClr>
                </a:solidFill>
                <a:latin typeface="微软雅黑" panose="020b0503020204020204" pitchFamily="34" charset="-122"/>
                <a:ea typeface="微软雅黑" panose="020b0503020204020204" pitchFamily="34" charset="-122"/>
              </a:rPr>
              <a:t>自理生活的能力，人际交往与沟通的能力，工作学习和操持家务的能力，遵守社会规则的能力</a:t>
            </a:r>
            <a:endParaRPr lang="en-US" altLang="zh-CN" sz="2000">
              <a:solidFill>
                <a:schemeClr val="tx1">
                  <a:lumMod val="50000"/>
                </a:schemeClr>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2357" y="6381670"/>
            <a:ext cx="10043652" cy="338554"/>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zh-CN" altLang="en-US" sz="1600">
                <a:solidFill>
                  <a:schemeClr val="bg1"/>
                </a:solidFill>
                <a:latin typeface="微软雅黑" panose="020b0503020204020204" pitchFamily="34" charset="-122"/>
                <a:ea typeface="微软雅黑" panose="020b0503020204020204" pitchFamily="34" charset="-122"/>
              </a:rPr>
              <a:t>许又新</a:t>
            </a:r>
            <a:r>
              <a:rPr lang="en-US" altLang="zh-CN" sz="1600">
                <a:solidFill>
                  <a:schemeClr val="bg1"/>
                </a:solidFill>
                <a:latin typeface="微软雅黑" panose="020b0503020204020204" pitchFamily="34" charset="-122"/>
                <a:ea typeface="微软雅黑" panose="020b0503020204020204" pitchFamily="34" charset="-122"/>
              </a:rPr>
              <a:t>. </a:t>
            </a:r>
            <a:r>
              <a:rPr lang="zh-CN" altLang="en-US" sz="1600">
                <a:solidFill>
                  <a:schemeClr val="bg1"/>
                </a:solidFill>
                <a:latin typeface="微软雅黑" panose="020b0503020204020204" pitchFamily="34" charset="-122"/>
                <a:ea typeface="微软雅黑" panose="020b0503020204020204" pitchFamily="34" charset="-122"/>
              </a:rPr>
              <a:t>精神病理学</a:t>
            </a:r>
            <a:r>
              <a:rPr lang="en-US" altLang="zh-CN" sz="1600">
                <a:solidFill>
                  <a:schemeClr val="bg1"/>
                </a:solidFill>
                <a:latin typeface="微软雅黑" panose="020b0503020204020204" pitchFamily="34" charset="-122"/>
                <a:ea typeface="微软雅黑" panose="020b0503020204020204" pitchFamily="34" charset="-122"/>
              </a:rPr>
              <a:t>. </a:t>
            </a:r>
            <a:r>
              <a:rPr lang="zh-CN" altLang="en-US" sz="1600">
                <a:solidFill>
                  <a:schemeClr val="bg1"/>
                </a:solidFill>
                <a:latin typeface="微软雅黑" panose="020b0503020204020204" pitchFamily="34" charset="-122"/>
                <a:ea typeface="微软雅黑" panose="020b0503020204020204" pitchFamily="34" charset="-122"/>
              </a:rPr>
              <a:t>长沙：湖南科学技术出版社</a:t>
            </a:r>
            <a:r>
              <a:rPr lang="en-US" altLang="zh-CN" sz="1600">
                <a:solidFill>
                  <a:schemeClr val="bg1"/>
                </a:solidFill>
                <a:latin typeface="微软雅黑" panose="020b0503020204020204" pitchFamily="34" charset="-122"/>
                <a:ea typeface="微软雅黑" panose="020b0503020204020204" pitchFamily="34" charset="-122"/>
              </a:rPr>
              <a:t>, 1999:5-7</a:t>
            </a:r>
            <a:endParaRPr lang="zh-CN" altLang="en-US" sz="160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05160938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en-US" sz="3600">
                <a:latin typeface="微软雅黑" panose="020b0503020204020204" pitchFamily="34" charset="-122"/>
                <a:ea typeface="微软雅黑" panose="020b0503020204020204" pitchFamily="34" charset="-122"/>
              </a:rPr>
              <a:t>精神障碍的定义</a:t>
            </a:r>
            <a:r>
              <a:rPr lang="en-US" altLang="zh-CN" sz="3600"/>
              <a:t>(mental disorder)</a:t>
            </a:r>
            <a:endParaRPr lang="zh-CN" altLang="en-US" sz="3200"/>
          </a:p>
        </p:txBody>
      </p:sp>
      <p:sp>
        <p:nvSpPr>
          <p:cNvPr id="3" name="内容占位符 2"/>
          <p:cNvSpPr>
            <a:spLocks noGrp="1"/>
          </p:cNvSpPr>
          <p:nvPr>
            <p:ph idx="1"/>
          </p:nvPr>
        </p:nvSpPr>
        <p:spPr>
          <a:xfrm>
            <a:off x="1084222" y="1132357"/>
            <a:ext cx="9950362" cy="5023940"/>
          </a:xfrm>
        </p:spPr>
        <p:txBody>
          <a:bodyPr/>
          <a:lstStyle/>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精神障碍是一个综合征</a:t>
            </a:r>
            <a:endParaRPr lang="en-US" altLang="zh-CN">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个体在认知、情绪调节或行为上出现临床显著的异常为特征</a:t>
            </a:r>
            <a:endParaRPr lang="en-US" altLang="zh-CN">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反映了潜在精神活动在心理学、生物学或成长发展过程中的功能失调</a:t>
            </a:r>
            <a:endParaRPr lang="en-US" altLang="zh-CN">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精神障碍往往会导致社会、职业或其他重要活动的明显损害或失能（</a:t>
            </a:r>
            <a:r>
              <a:rPr lang="en-US" altLang="zh-CN">
                <a:latin typeface="微软雅黑" panose="020b0503020204020204" pitchFamily="34" charset="-122"/>
                <a:ea typeface="微软雅黑" panose="020b0503020204020204" pitchFamily="34" charset="-122"/>
              </a:rPr>
              <a:t>disability</a:t>
            </a:r>
            <a:r>
              <a:rPr lang="zh-CN" altLang="en-US">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对普通应激源或丧失（如亲人死亡）的反应如果是可预见或与文化相关的，不是精神障碍</a:t>
            </a:r>
            <a:endParaRPr lang="en-US" altLang="zh-CN">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社会偏离行为（如表现在政治、宗教或性等方面的异见）与冲突，尤其主要体现在个体与社会之间的冲突，不是精神障碍，除非这种偏离或冲突是因为上述个体的功能失调所致</a:t>
            </a:r>
          </a:p>
          <a:p>
            <a:endParaRPr lang="zh-CN" altLang="en-US"/>
          </a:p>
        </p:txBody>
      </p:sp>
      <p:sp>
        <p:nvSpPr>
          <p:cNvPr id="4" name="矩形 3"/>
          <p:cNvSpPr/>
          <p:nvPr/>
        </p:nvSpPr>
        <p:spPr>
          <a:xfrm>
            <a:off x="12357" y="6418137"/>
            <a:ext cx="9829799" cy="338554"/>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altLang="zh-CN" sz="160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Diagnostic And Statistical Manual Of Mental Disorders, 5th Edition, APA, 2013 </a:t>
            </a:r>
            <a:endParaRPr lang="zh-CN" altLang="zh-CN" sz="160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37455173"/>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577587" y="725416"/>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提  纲</a:t>
            </a:r>
            <a:endParaRPr lang="zh-CN" altLang="en-US" sz="3200">
              <a:latin typeface="微软雅黑" panose="020b0503020204020204" pitchFamily="34" charset="-122"/>
              <a:ea typeface="微软雅黑" panose="020b0503020204020204" pitchFamily="34" charset="-122"/>
            </a:endParaRPr>
          </a:p>
        </p:txBody>
      </p:sp>
      <p:sp>
        <p:nvSpPr>
          <p:cNvPr id="6" name="内容占位符 5"/>
          <p:cNvSpPr>
            <a:spLocks noGrp="1"/>
          </p:cNvSpPr>
          <p:nvPr>
            <p:ph idx="1"/>
          </p:nvPr>
        </p:nvSpPr>
        <p:spPr>
          <a:xfrm>
            <a:off x="6155026" y="2209766"/>
            <a:ext cx="4667653" cy="2594246"/>
          </a:xfrm>
        </p:spPr>
        <p:txBody>
          <a:bodyPr>
            <a:noAutofit/>
          </a:body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双相障碍相关筛查量表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睡眠相关评估量表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生活质量相关评估</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自杀风险评估方法</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p>
        </p:txBody>
      </p:sp>
      <p:sp>
        <p:nvSpPr>
          <p:cNvPr id="4" name="内容占位符 5"/>
          <p:cNvSpPr txBox="1"/>
          <p:nvPr/>
        </p:nvSpPr>
        <p:spPr>
          <a:xfrm>
            <a:off x="1774209" y="2209766"/>
            <a:ext cx="4739786" cy="2594246"/>
          </a:xfrm>
          <a:prstGeom prst="rect">
            <a:avLst/>
          </a:prstGeom>
        </p:spPr>
        <p:txBody>
          <a:bodyPr vert="horz" lIns="91440" tIns="45720" rIns="91440" bIns="45720" rtlCol="0">
            <a:normAutofit/>
          </a:bodyPr>
          <a:lstStyle>
            <a:defPPr>
              <a:defRPr lang="zh-CN"/>
            </a:defPPr>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mn-lt"/>
                <a:ea typeface="+mn-ea"/>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精神障碍的定义</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b="1">
                <a:latin typeface="微软雅黑" panose="020b0503020204020204" pitchFamily="34" charset="-122"/>
                <a:ea typeface="微软雅黑" panose="020b0503020204020204" pitchFamily="34" charset="-122"/>
              </a:rPr>
              <a:t>心理量表概述</a:t>
            </a:r>
            <a:endParaRPr lang="en-US" altLang="zh-CN" sz="2800" b="1">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总体评定量表</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焦虑抑郁相关量表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latin typeface="Arial" pitchFamily="34" charset="0"/>
              <a:ea typeface="微软雅黑" panose="020b0503020204020204" pitchFamily="34" charset="-122"/>
            </a:endParaRPr>
          </a:p>
        </p:txBody>
      </p:sp>
    </p:spTree>
    <p:extLst>
      <p:ext uri="{BB962C8B-B14F-4D97-AF65-F5344CB8AC3E}">
        <p14:creationId xmlns:p14="http://schemas.microsoft.com/office/powerpoint/2010/main" val="3546085074"/>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a:spLocks noGrp="1" noChangeArrowheads="1"/>
          </p:cNvSpPr>
          <p:nvPr>
            <p:ph type="title"/>
          </p:nvPr>
        </p:nvSpPr>
        <p:spPr>
          <a:xfrm>
            <a:off x="2151063" y="439180"/>
            <a:ext cx="7912100" cy="855663"/>
          </a:xfrm>
        </p:spPr>
        <p:txBody>
          <a:bodyPr/>
          <a:lstStyle/>
          <a:p>
            <a:pPr algn="ctr" eaLnBrk="1" hangingPunct="1"/>
            <a:r>
              <a:rPr lang="zh-CN" altLang="en-US" sz="3600">
                <a:latin typeface="微软雅黑" panose="020b0503020204020204" pitchFamily="34" charset="-122"/>
                <a:ea typeface="微软雅黑" panose="020b0503020204020204" pitchFamily="34" charset="-122"/>
              </a:rPr>
              <a:t>心理量表的分类</a:t>
            </a:r>
          </a:p>
        </p:txBody>
      </p:sp>
      <p:sp>
        <p:nvSpPr>
          <p:cNvPr id="29699" name="Rectangle 3"/>
          <p:cNvSpPr>
            <a:spLocks noGrp="1" noChangeArrowheads="1"/>
          </p:cNvSpPr>
          <p:nvPr>
            <p:ph idx="1"/>
          </p:nvPr>
        </p:nvSpPr>
        <p:spPr>
          <a:xfrm>
            <a:off x="1676270" y="1348893"/>
            <a:ext cx="8765190" cy="4347568"/>
          </a:xfrm>
        </p:spPr>
        <p:txBody>
          <a:bodyPr>
            <a:normAutofit/>
          </a:bodyPr>
          <a:lstStyle/>
          <a:p>
            <a:pPr eaLnBrk="1" hangingPunct="1">
              <a:lnSpc>
                <a:spcPct val="150000"/>
              </a:lnSpc>
              <a:buFont typeface="Wingdings" panose="05000000000000000000" pitchFamily="2" charset="2"/>
              <a:buChar char="u"/>
              <a:defRPr/>
            </a:pPr>
            <a:r>
              <a:rPr lang="zh-CN" altLang="en-US" sz="2800">
                <a:latin typeface="微软雅黑" panose="020b0503020204020204" pitchFamily="34" charset="-122"/>
                <a:ea typeface="微软雅黑" panose="020b0503020204020204" pitchFamily="34" charset="-122"/>
                <a:sym typeface="Arial"/>
              </a:rPr>
              <a:t>心理测验</a:t>
            </a:r>
          </a:p>
          <a:p>
            <a:pPr lvl="1" eaLnBrk="1" hangingPunct="1">
              <a:lnSpc>
                <a:spcPct val="150000"/>
              </a:lnSpc>
              <a:defRPr/>
            </a:pPr>
            <a:r>
              <a:rPr lang="zh-CN" altLang="en-US" sz="2400">
                <a:latin typeface="微软雅黑" panose="020b0503020204020204" pitchFamily="34" charset="-122"/>
                <a:ea typeface="微软雅黑" panose="020b0503020204020204" pitchFamily="34" charset="-122"/>
                <a:sym typeface="Arial"/>
              </a:rPr>
              <a:t>如人格测验、智力测验、神经心理测验</a:t>
            </a:r>
          </a:p>
          <a:p>
            <a:pPr eaLnBrk="1" hangingPunct="1">
              <a:lnSpc>
                <a:spcPct val="150000"/>
              </a:lnSpc>
              <a:buFont typeface="Wingdings" panose="05000000000000000000" pitchFamily="2" charset="2"/>
              <a:buChar char="u"/>
              <a:defRPr/>
            </a:pPr>
            <a:r>
              <a:rPr lang="zh-CN" altLang="en-US" sz="2800">
                <a:latin typeface="微软雅黑" panose="020b0503020204020204" pitchFamily="34" charset="-122"/>
                <a:ea typeface="微软雅黑" panose="020b0503020204020204" pitchFamily="34" charset="-122"/>
                <a:sym typeface="Arial"/>
              </a:rPr>
              <a:t>评定量表</a:t>
            </a:r>
            <a:endParaRPr lang="en-US" altLang="zh-CN" sz="2800">
              <a:latin typeface="微软雅黑" panose="020b0503020204020204" pitchFamily="34" charset="-122"/>
              <a:ea typeface="微软雅黑" panose="020b0503020204020204" pitchFamily="34" charset="-122"/>
              <a:sym typeface="Arial"/>
            </a:endParaRPr>
          </a:p>
          <a:p>
            <a:pPr lvl="1" eaLnBrk="1" hangingPunct="1">
              <a:lnSpc>
                <a:spcPct val="150000"/>
              </a:lnSpc>
              <a:defRPr/>
            </a:pPr>
            <a:r>
              <a:rPr lang="zh-CN" altLang="en-US" sz="2400">
                <a:latin typeface="微软雅黑" panose="020b0503020204020204" pitchFamily="34" charset="-122"/>
                <a:ea typeface="微软雅黑" panose="020b0503020204020204" pitchFamily="34" charset="-122"/>
                <a:sym typeface="Arial"/>
              </a:rPr>
              <a:t>大体评定量表</a:t>
            </a:r>
          </a:p>
          <a:p>
            <a:pPr lvl="1" eaLnBrk="1" hangingPunct="1">
              <a:lnSpc>
                <a:spcPct val="150000"/>
              </a:lnSpc>
              <a:defRPr/>
            </a:pPr>
            <a:r>
              <a:rPr lang="zh-CN" altLang="en-US" sz="2400">
                <a:latin typeface="微软雅黑" panose="020b0503020204020204" pitchFamily="34" charset="-122"/>
                <a:ea typeface="微软雅黑" panose="020b0503020204020204" pitchFamily="34" charset="-122"/>
                <a:sym typeface="Arial"/>
              </a:rPr>
              <a:t>症状评定量表</a:t>
            </a:r>
            <a:endParaRPr lang="en-US" altLang="zh-CN" sz="2400">
              <a:latin typeface="微软雅黑" panose="020b0503020204020204" pitchFamily="34" charset="-122"/>
              <a:ea typeface="微软雅黑" panose="020b0503020204020204" pitchFamily="34" charset="-122"/>
              <a:sym typeface="Arial"/>
            </a:endParaRPr>
          </a:p>
          <a:p>
            <a:pPr lvl="1" eaLnBrk="1" hangingPunct="1">
              <a:lnSpc>
                <a:spcPct val="150000"/>
              </a:lnSpc>
              <a:defRPr/>
            </a:pPr>
            <a:r>
              <a:rPr lang="zh-CN" altLang="en-US" sz="2400">
                <a:latin typeface="微软雅黑" panose="020b0503020204020204" pitchFamily="34" charset="-122"/>
                <a:ea typeface="微软雅黑" panose="020b0503020204020204" pitchFamily="34" charset="-122"/>
                <a:sym typeface="Arial"/>
              </a:rPr>
              <a:t>生命质量评估量表</a:t>
            </a:r>
            <a:endParaRPr lang="en-US" altLang="zh-CN" sz="2400">
              <a:latin typeface="微软雅黑" panose="020b0503020204020204" pitchFamily="34" charset="-122"/>
              <a:ea typeface="微软雅黑" panose="020b0503020204020204" pitchFamily="34" charset="-122"/>
              <a:sym typeface="Arial"/>
            </a:endParaRPr>
          </a:p>
          <a:p>
            <a:pPr lvl="1" eaLnBrk="1" hangingPunct="1">
              <a:lnSpc>
                <a:spcPct val="150000"/>
              </a:lnSpc>
              <a:defRPr/>
            </a:pPr>
            <a:r>
              <a:rPr lang="zh-CN" altLang="en-US" sz="2400">
                <a:latin typeface="微软雅黑" panose="020b0503020204020204" pitchFamily="34" charset="-122"/>
                <a:ea typeface="微软雅黑" panose="020b0503020204020204" pitchFamily="34" charset="-122"/>
                <a:sym typeface="Arial"/>
              </a:rPr>
              <a:t>卫生经济学评估</a:t>
            </a:r>
          </a:p>
        </p:txBody>
      </p:sp>
    </p:spTree>
    <p:extLst>
      <p:ext uri="{BB962C8B-B14F-4D97-AF65-F5344CB8AC3E}">
        <p14:creationId xmlns:p14="http://schemas.microsoft.com/office/powerpoint/2010/main" val="910776755"/>
      </p:ext>
    </p:ext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3"/>
          <p:cNvSpPr>
            <a:spLocks noGrp="1" noChangeArrowheads="1"/>
          </p:cNvSpPr>
          <p:nvPr>
            <p:ph type="title"/>
          </p:nvPr>
        </p:nvSpPr>
        <p:spPr>
          <a:xfrm>
            <a:off x="2151063" y="333376"/>
            <a:ext cx="7912100" cy="855663"/>
          </a:xfrm>
        </p:spPr>
        <p:txBody>
          <a:bodyPr/>
          <a:lstStyle/>
          <a:p>
            <a:pPr algn="ctr" eaLnBrk="1" hangingPunct="1"/>
            <a:r>
              <a:rPr lang="zh-CN" altLang="en-US" sz="3600">
                <a:latin typeface="微软雅黑" panose="020b0503020204020204" pitchFamily="34" charset="-122"/>
                <a:ea typeface="微软雅黑" panose="020b0503020204020204" pitchFamily="34" charset="-122"/>
              </a:rPr>
              <a:t>量表评估的目的</a:t>
            </a:r>
          </a:p>
        </p:txBody>
      </p:sp>
      <p:sp>
        <p:nvSpPr>
          <p:cNvPr id="31747" name="Rectangle 2"/>
          <p:cNvSpPr>
            <a:spLocks noGrp="1" noChangeArrowheads="1"/>
          </p:cNvSpPr>
          <p:nvPr>
            <p:ph idx="1"/>
          </p:nvPr>
        </p:nvSpPr>
        <p:spPr>
          <a:xfrm>
            <a:off x="1919288" y="1484314"/>
            <a:ext cx="8291512" cy="4611687"/>
          </a:xfrm>
        </p:spPr>
        <p:txBody>
          <a:bodyPr/>
          <a:lstStyle/>
          <a:p>
            <a:pPr eaLnBrk="1" hangingPunct="1">
              <a:lnSpc>
                <a:spcPct val="170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临床工作</a:t>
            </a:r>
          </a:p>
          <a:p>
            <a:pPr lvl="1" eaLnBrk="1" hangingPunct="1">
              <a:lnSpc>
                <a:spcPct val="170000"/>
              </a:lnSpc>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了解某被测试者的精神心理问题表现的特征和严重程度</a:t>
            </a:r>
          </a:p>
          <a:p>
            <a:pPr eaLnBrk="1" hangingPunct="1">
              <a:lnSpc>
                <a:spcPct val="170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科研需要</a:t>
            </a:r>
          </a:p>
          <a:p>
            <a:pPr lvl="1" eaLnBrk="1" hangingPunct="1">
              <a:lnSpc>
                <a:spcPct val="170000"/>
              </a:lnSpc>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入组标准，一般资料，使资料具有可比性</a:t>
            </a:r>
          </a:p>
          <a:p>
            <a:pPr lvl="1" eaLnBrk="1" hangingPunct="1">
              <a:lnSpc>
                <a:spcPct val="170000"/>
              </a:lnSpc>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评价各种治疗手段的疗效</a:t>
            </a:r>
          </a:p>
        </p:txBody>
      </p:sp>
    </p:spTree>
    <p:extLst>
      <p:ext uri="{BB962C8B-B14F-4D97-AF65-F5344CB8AC3E}">
        <p14:creationId xmlns:p14="http://schemas.microsoft.com/office/powerpoint/2010/main" val="443674101"/>
      </p:ext>
    </p:extLst>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3"/>
          <p:cNvSpPr>
            <a:spLocks noGrp="1" noChangeArrowheads="1"/>
          </p:cNvSpPr>
          <p:nvPr>
            <p:ph type="title"/>
          </p:nvPr>
        </p:nvSpPr>
        <p:spPr>
          <a:xfrm>
            <a:off x="2279650" y="333376"/>
            <a:ext cx="7912100" cy="855663"/>
          </a:xfrm>
        </p:spPr>
        <p:txBody>
          <a:bodyPr/>
          <a:lstStyle/>
          <a:p>
            <a:pPr algn="ctr" eaLnBrk="1" hangingPunct="1"/>
            <a:r>
              <a:rPr lang="zh-CN" altLang="en-US" sz="3600">
                <a:latin typeface="微软雅黑" panose="020b0503020204020204" pitchFamily="34" charset="-122"/>
                <a:ea typeface="微软雅黑" panose="020b0503020204020204" pitchFamily="34" charset="-122"/>
              </a:rPr>
              <a:t>量表原理和基本特点</a:t>
            </a:r>
          </a:p>
        </p:txBody>
      </p:sp>
      <p:sp>
        <p:nvSpPr>
          <p:cNvPr id="33795" name="Rectangle 2"/>
          <p:cNvSpPr>
            <a:spLocks noGrp="1" noChangeArrowheads="1"/>
          </p:cNvSpPr>
          <p:nvPr>
            <p:ph idx="1"/>
          </p:nvPr>
        </p:nvSpPr>
        <p:spPr>
          <a:xfrm>
            <a:off x="2197443" y="1452652"/>
            <a:ext cx="5636741" cy="4169675"/>
          </a:xfrm>
        </p:spPr>
        <p:txBody>
          <a:bodyPr/>
          <a:lstStyle/>
          <a:p>
            <a:pPr algn="just" eaLnBrk="1" hangingPunct="1">
              <a:lnSpc>
                <a:spcPct val="100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量表的原理</a:t>
            </a:r>
          </a:p>
          <a:p>
            <a:pPr lvl="1" algn="just" ea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比较概念</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等级概念</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量化概念</a:t>
            </a:r>
          </a:p>
          <a:p>
            <a:pPr algn="just" eaLnBrk="1" latinLnBrk="1" hangingPunct="1">
              <a:lnSpc>
                <a:spcPct val="100000"/>
              </a:lnSpc>
              <a:buFont typeface="Wingdings" panose="05000000000000000000" pitchFamily="2" charset="2"/>
              <a:buChar char="u"/>
            </a:pPr>
            <a:r>
              <a:rPr lang="zh-CN" altLang="en-US" sz="2800">
                <a:latin typeface="微软雅黑" panose="020b0503020204020204" pitchFamily="34" charset="-122"/>
                <a:ea typeface="微软雅黑" panose="020b0503020204020204" pitchFamily="34" charset="-122"/>
              </a:rPr>
              <a:t>量表的基本特点</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间接性</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相对性</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测量的误差</a:t>
            </a:r>
          </a:p>
          <a:p>
            <a:pPr lvl="1" algn="just" eaLnBrk="1" latinLnBrk="1" hangingPunct="1">
              <a:lnSpc>
                <a:spcPct val="100000"/>
              </a:lnSpc>
              <a:buFont typeface="Wingdings" panose="05000000000000000000" pitchFamily="2" charset="2"/>
              <a:buChar char="ü"/>
            </a:pPr>
            <a:r>
              <a:rPr lang="zh-CN" altLang="en-US" sz="2400">
                <a:latin typeface="黑体" panose="02010609060101010101" pitchFamily="49" charset="-122"/>
                <a:ea typeface="黑体" panose="02010609060101010101" pitchFamily="49" charset="-122"/>
              </a:rPr>
              <a:t>客观性，编制和实施过程的标准化</a:t>
            </a:r>
          </a:p>
        </p:txBody>
      </p:sp>
    </p:spTree>
    <p:extLst>
      <p:ext uri="{BB962C8B-B14F-4D97-AF65-F5344CB8AC3E}">
        <p14:creationId xmlns:p14="http://schemas.microsoft.com/office/powerpoint/2010/main" val="1615829208"/>
      </p:ext>
    </p:extLst>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3"/>
          <p:cNvSpPr>
            <a:spLocks noGrp="1" noChangeArrowheads="1"/>
          </p:cNvSpPr>
          <p:nvPr>
            <p:ph type="title"/>
          </p:nvPr>
        </p:nvSpPr>
        <p:spPr>
          <a:xfrm>
            <a:off x="1991544" y="404665"/>
            <a:ext cx="8229600" cy="777875"/>
          </a:xfrm>
        </p:spPr>
        <p:txBody>
          <a:bodyPr/>
          <a:lstStyle/>
          <a:p>
            <a:pPr algn="ctr" eaLnBrk="1" hangingPunct="1"/>
            <a:r>
              <a:rPr lang="zh-CN" altLang="en-US" sz="3600">
                <a:latin typeface="微软雅黑" panose="020b0503020204020204" pitchFamily="34" charset="-122"/>
                <a:ea typeface="微软雅黑" panose="020b0503020204020204" pitchFamily="34" charset="-122"/>
              </a:rPr>
              <a:t>量表优缺点</a:t>
            </a:r>
          </a:p>
        </p:txBody>
      </p:sp>
      <p:graphicFrame>
        <p:nvGraphicFramePr>
          <p:cNvPr id="2" name="图示 1"/>
          <p:cNvGraphicFramePr/>
          <p:nvPr>
            <p:extLst>
              <p:ext uri="{D42A27DB-BD31-4B8C-83A1-F6EECF244321}">
                <p14:modId xmlns:p14="http://schemas.microsoft.com/office/powerpoint/2010/main" val="1447971872"/>
              </p:ext>
            </p:extLst>
          </p:nvPr>
        </p:nvGraphicFramePr>
        <p:xfrm>
          <a:off x="2135560" y="1074869"/>
          <a:ext cx="8136904" cy="4752528"/>
        </p:xfrm>
        <a:graphic>
          <a:graphicData uri="http://schemas.openxmlformats.org/drawingml/2006/diagram">
            <dgm:relIds xmlns:dgm="http://schemas.openxmlformats.org/drawingml/2006/diagram" r:dm="rId3" r:lo="rId4" r:qs="rId5" r:cs="rId6"/>
          </a:graphicData>
        </a:graphic>
      </p:graphicFrame>
      <p:sp>
        <p:nvSpPr>
          <p:cNvPr id="3" name="矩形 2"/>
          <p:cNvSpPr/>
          <p:nvPr/>
        </p:nvSpPr>
        <p:spPr>
          <a:xfrm>
            <a:off x="-423863" y="1608823"/>
            <a:ext cx="4572001" cy="738664"/>
          </a:xfrm>
          <a:prstGeom prst="rect">
            <a:avLst/>
          </a:prstGeom>
        </p:spPr>
        <p:txBody>
          <a:bodyP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br>
              <a:rPr lang="zh-CN" altLang="en-US" sz="1800">
                <a:latin typeface="黑体" panose="02010609060101010101" pitchFamily="49" charset="-122"/>
                <a:ea typeface="黑体" panose="02010609060101010101" pitchFamily="49" charset="-122"/>
              </a:rPr>
            </a:br>
            <a:endParaRPr lang="zh-CN" altLang="en-US">
              <a:latin typeface="Arial" pitchFamily="34" charset="0"/>
              <a:ea typeface="微软雅黑" panose="020b0503020204020204" pitchFamily="34" charset="-122"/>
            </a:endParaRPr>
          </a:p>
        </p:txBody>
      </p:sp>
    </p:spTree>
    <p:extLst>
      <p:ext uri="{BB962C8B-B14F-4D97-AF65-F5344CB8AC3E}">
        <p14:creationId xmlns:p14="http://schemas.microsoft.com/office/powerpoint/2010/main" val="2636282005"/>
      </p:ext>
    </p:extLst>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Rectangle 2"/>
          <p:cNvSpPr>
            <a:spLocks noGrp="1" noChangeArrowheads="1"/>
          </p:cNvSpPr>
          <p:nvPr>
            <p:ph type="title"/>
          </p:nvPr>
        </p:nvSpPr>
        <p:spPr>
          <a:xfrm>
            <a:off x="2135188" y="404813"/>
            <a:ext cx="7912100" cy="855662"/>
          </a:xfrm>
        </p:spPr>
        <p:txBody>
          <a:bodyPr/>
          <a:lstStyle/>
          <a:p>
            <a:pPr algn="ctr" eaLnBrk="1" hangingPunct="1"/>
            <a:r>
              <a:rPr lang="zh-CN" altLang="en-US" sz="3600">
                <a:latin typeface="微软雅黑" panose="020b0503020204020204" pitchFamily="34" charset="-122"/>
                <a:ea typeface="微软雅黑" panose="020b0503020204020204" pitchFamily="34" charset="-122"/>
              </a:rPr>
              <a:t>心理量表应用的基本原则</a:t>
            </a:r>
          </a:p>
        </p:txBody>
      </p:sp>
      <p:sp>
        <p:nvSpPr>
          <p:cNvPr id="38915" name="Rectangle 3"/>
          <p:cNvSpPr>
            <a:spLocks noGrp="1" noChangeArrowheads="1"/>
          </p:cNvSpPr>
          <p:nvPr>
            <p:ph idx="1"/>
          </p:nvPr>
        </p:nvSpPr>
        <p:spPr>
          <a:xfrm>
            <a:off x="2179739" y="1418911"/>
            <a:ext cx="6873517" cy="4574117"/>
          </a:xfrm>
        </p:spPr>
        <p:txBody>
          <a:bodyPr>
            <a:normAutofit/>
          </a:bodyPr>
          <a:lstStyle/>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慎重选择量表，根据常模、量表信效度等</a:t>
            </a:r>
          </a:p>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与被测量对象建议协调关系</a:t>
            </a:r>
          </a:p>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控制测量实施误差</a:t>
            </a:r>
          </a:p>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准确解释测量的结果</a:t>
            </a:r>
          </a:p>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遵守心理测量的道德</a:t>
            </a:r>
          </a:p>
          <a:p>
            <a:pPr eaLnBrk="1" hangingPunct="1">
              <a:lnSpc>
                <a:spcPct val="140000"/>
              </a:lnSpc>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注意测量工具和资料的保密</a:t>
            </a:r>
          </a:p>
        </p:txBody>
      </p:sp>
    </p:spTree>
    <p:extLst>
      <p:ext uri="{BB962C8B-B14F-4D97-AF65-F5344CB8AC3E}">
        <p14:creationId xmlns:p14="http://schemas.microsoft.com/office/powerpoint/2010/main" val="497950002"/>
      </p:ext>
    </p:extLst>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标题 1"/>
          <p:cNvSpPr>
            <a:spLocks noGrp="1"/>
          </p:cNvSpPr>
          <p:nvPr>
            <p:ph type="title"/>
          </p:nvPr>
        </p:nvSpPr>
        <p:spPr>
          <a:xfrm>
            <a:off x="975335" y="638916"/>
            <a:ext cx="10207536" cy="681763"/>
          </a:xfrm>
        </p:spPr>
        <p:txBody>
          <a:bodyPr/>
          <a:lstStyle/>
          <a:p>
            <a:pPr algn="ctr" eaLnBrk="1" hangingPunct="1"/>
            <a:r>
              <a:rPr lang="zh-CN" altLang="en-US" sz="3600">
                <a:latin typeface="微软雅黑" panose="020b0503020204020204" pitchFamily="34" charset="-122"/>
                <a:ea typeface="微软雅黑" panose="020b0503020204020204" pitchFamily="34" charset="-122"/>
              </a:rPr>
              <a:t>精神心理症状评估的常用量表和评估方法</a:t>
            </a:r>
          </a:p>
        </p:txBody>
      </p:sp>
      <p:sp>
        <p:nvSpPr>
          <p:cNvPr id="45058" name="Rectangle 2"/>
          <p:cNvSpPr>
            <a:spLocks noGrp="1" noChangeArrowheads="1"/>
          </p:cNvSpPr>
          <p:nvPr>
            <p:ph idx="1"/>
          </p:nvPr>
        </p:nvSpPr>
        <p:spPr>
          <a:xfrm>
            <a:off x="1348536" y="2172243"/>
            <a:ext cx="5010034" cy="3009363"/>
          </a:xfrm>
        </p:spPr>
        <p:txBody>
          <a:bodyPr>
            <a:noAutofit/>
          </a:bodyPr>
          <a:lstStyle/>
          <a:p>
            <a:pPr algn="just" eaLnBrk="1" hangingPunct="1">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SCL-90</a:t>
            </a:r>
            <a:r>
              <a:rPr lang="zh-CN" altLang="en-US">
                <a:latin typeface="微软雅黑" panose="020b0503020204020204" pitchFamily="34" charset="-122"/>
                <a:ea typeface="微软雅黑" panose="020b0503020204020204" pitchFamily="34" charset="-122"/>
                <a:sym typeface="Arial"/>
              </a:rPr>
              <a:t>：症状自评量表</a:t>
            </a:r>
            <a:r>
              <a:rPr lang="en-US" altLang="zh-CN">
                <a:latin typeface="微软雅黑" panose="020b0503020204020204" pitchFamily="34" charset="-122"/>
                <a:ea typeface="微软雅黑" panose="020b0503020204020204" pitchFamily="34" charset="-122"/>
                <a:sym typeface="Arial"/>
              </a:rPr>
              <a:t>SCL-90  </a:t>
            </a:r>
          </a:p>
          <a:p>
            <a:pPr algn="just" eaLnBrk="1" hangingPunct="1">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SAS</a:t>
            </a:r>
            <a:r>
              <a:rPr lang="zh-CN" altLang="en-US">
                <a:latin typeface="微软雅黑" panose="020b0503020204020204" pitchFamily="34" charset="-122"/>
                <a:ea typeface="微软雅黑" panose="020b0503020204020204" pitchFamily="34" charset="-122"/>
                <a:sym typeface="Arial"/>
              </a:rPr>
              <a:t>：焦虑自评量表                   </a:t>
            </a:r>
            <a:endParaRPr lang="en-US" altLang="zh-CN">
              <a:latin typeface="微软雅黑" panose="020b0503020204020204" pitchFamily="34" charset="-122"/>
              <a:ea typeface="微软雅黑" panose="020b0503020204020204" pitchFamily="34" charset="-122"/>
              <a:sym typeface="Arial"/>
            </a:endParaRPr>
          </a:p>
          <a:p>
            <a:pPr algn="just" eaLnBrk="1" hangingPunct="1">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SDS</a:t>
            </a:r>
            <a:r>
              <a:rPr lang="zh-CN" altLang="en-US">
                <a:latin typeface="微软雅黑" panose="020b0503020204020204" pitchFamily="34" charset="-122"/>
                <a:ea typeface="微软雅黑" panose="020b0503020204020204" pitchFamily="34" charset="-122"/>
                <a:sym typeface="Arial"/>
              </a:rPr>
              <a:t>：抑郁自评量表                   </a:t>
            </a:r>
            <a:endParaRPr lang="en-US" altLang="zh-CN">
              <a:latin typeface="微软雅黑" panose="020b0503020204020204" pitchFamily="34" charset="-122"/>
              <a:ea typeface="微软雅黑" panose="020b0503020204020204" pitchFamily="34" charset="-122"/>
              <a:sym typeface="Arial"/>
            </a:endParaRPr>
          </a:p>
          <a:p>
            <a:pPr algn="just" eaLnBrk="1" hangingPunct="1">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CES-D</a:t>
            </a:r>
            <a:r>
              <a:rPr lang="zh-CN" altLang="en-US">
                <a:latin typeface="微软雅黑" panose="020b0503020204020204" pitchFamily="34" charset="-122"/>
                <a:ea typeface="微软雅黑" panose="020b0503020204020204" pitchFamily="34" charset="-122"/>
                <a:sym typeface="Arial"/>
              </a:rPr>
              <a:t>：流调用抑郁自评量表           </a:t>
            </a:r>
          </a:p>
          <a:p>
            <a:pPr algn="just" eaLnBrk="1" hangingPunct="1">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GAS</a:t>
            </a:r>
            <a:r>
              <a:rPr lang="zh-CN" altLang="en-US">
                <a:latin typeface="微软雅黑" panose="020b0503020204020204" pitchFamily="34" charset="-122"/>
                <a:ea typeface="微软雅黑" panose="020b0503020204020204" pitchFamily="34" charset="-122"/>
                <a:sym typeface="Arial"/>
              </a:rPr>
              <a:t>：大体评定量表</a:t>
            </a:r>
          </a:p>
        </p:txBody>
      </p:sp>
      <p:sp>
        <p:nvSpPr>
          <p:cNvPr id="4" name="Rectangle 2"/>
          <p:cNvSpPr txBox="1">
            <a:spLocks noChangeArrowheads="1"/>
          </p:cNvSpPr>
          <p:nvPr/>
        </p:nvSpPr>
        <p:spPr>
          <a:xfrm>
            <a:off x="6900854" y="2172243"/>
            <a:ext cx="4227425" cy="3116465"/>
          </a:xfrm>
          <a:prstGeom prst="rect">
            <a:avLst/>
          </a:prstGeom>
        </p:spPr>
        <p:txBody>
          <a:bodyPr vert="horz" lIns="91440" tIns="45720" rIns="91440" bIns="45720" rtlCol="0">
            <a:noAutofit/>
          </a:bodyPr>
          <a:lstStyle>
            <a:defPPr>
              <a:defRPr lang="zh-CN"/>
            </a:defPPr>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mn-lt"/>
                <a:ea typeface="+mn-ea"/>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just">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PHQ-9</a:t>
            </a:r>
            <a:r>
              <a:rPr lang="zh-CN" altLang="en-US">
                <a:latin typeface="微软雅黑" panose="020b0503020204020204" pitchFamily="34" charset="-122"/>
                <a:ea typeface="微软雅黑" panose="020b0503020204020204" pitchFamily="34" charset="-122"/>
                <a:sym typeface="Arial"/>
              </a:rPr>
              <a:t>：躯体健康问题</a:t>
            </a:r>
            <a:r>
              <a:rPr lang="en-US" altLang="zh-CN">
                <a:latin typeface="微软雅黑" panose="020b0503020204020204" pitchFamily="34" charset="-122"/>
                <a:ea typeface="微软雅黑" panose="020b0503020204020204" pitchFamily="34" charset="-122"/>
                <a:sym typeface="Arial"/>
              </a:rPr>
              <a:t>-9</a:t>
            </a:r>
          </a:p>
          <a:p>
            <a:pPr algn="just">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CGI:  </a:t>
            </a:r>
            <a:r>
              <a:rPr lang="zh-CN" altLang="en-US">
                <a:latin typeface="微软雅黑" panose="020b0503020204020204" pitchFamily="34" charset="-122"/>
                <a:ea typeface="微软雅黑" panose="020b0503020204020204" pitchFamily="34" charset="-122"/>
                <a:sym typeface="Arial"/>
              </a:rPr>
              <a:t>临床总体评定量表 </a:t>
            </a:r>
          </a:p>
          <a:p>
            <a:pPr algn="just">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HAD: </a:t>
            </a:r>
            <a:r>
              <a:rPr lang="zh-CN" altLang="en-US">
                <a:latin typeface="微软雅黑" panose="020b0503020204020204" pitchFamily="34" charset="-122"/>
                <a:ea typeface="微软雅黑" panose="020b0503020204020204" pitchFamily="34" charset="-122"/>
                <a:sym typeface="Arial"/>
              </a:rPr>
              <a:t>医院焦虑抑郁量表             </a:t>
            </a:r>
            <a:endParaRPr lang="en-US" altLang="zh-CN">
              <a:latin typeface="微软雅黑" panose="020b0503020204020204" pitchFamily="34" charset="-122"/>
              <a:ea typeface="微软雅黑" panose="020b0503020204020204" pitchFamily="34" charset="-122"/>
              <a:sym typeface="Arial"/>
            </a:endParaRPr>
          </a:p>
          <a:p>
            <a:pPr algn="just">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HAMA</a:t>
            </a:r>
            <a:r>
              <a:rPr lang="zh-CN" altLang="en-US">
                <a:latin typeface="微软雅黑" panose="020b0503020204020204" pitchFamily="34" charset="-122"/>
                <a:ea typeface="微软雅黑" panose="020b0503020204020204" pitchFamily="34" charset="-122"/>
                <a:sym typeface="Arial"/>
              </a:rPr>
              <a:t>：汉密顿焦虑量表            </a:t>
            </a:r>
            <a:endParaRPr lang="en-US" altLang="zh-CN">
              <a:latin typeface="微软雅黑" panose="020b0503020204020204" pitchFamily="34" charset="-122"/>
              <a:ea typeface="微软雅黑" panose="020b0503020204020204" pitchFamily="34" charset="-122"/>
              <a:sym typeface="Arial"/>
            </a:endParaRPr>
          </a:p>
          <a:p>
            <a:pPr algn="just">
              <a:lnSpc>
                <a:spcPts val="2600"/>
              </a:lnSpc>
              <a:buFont typeface="Wingdings" panose="05000000000000000000" pitchFamily="2" charset="2"/>
              <a:buChar char="Ø"/>
              <a:defRPr/>
            </a:pPr>
            <a:r>
              <a:rPr lang="en-US" altLang="zh-CN">
                <a:latin typeface="微软雅黑" panose="020b0503020204020204" pitchFamily="34" charset="-122"/>
                <a:ea typeface="微软雅黑" panose="020b0503020204020204" pitchFamily="34" charset="-122"/>
                <a:sym typeface="Arial"/>
              </a:rPr>
              <a:t>HAMD</a:t>
            </a:r>
            <a:r>
              <a:rPr lang="zh-CN" altLang="en-US">
                <a:latin typeface="微软雅黑" panose="020b0503020204020204" pitchFamily="34" charset="-122"/>
                <a:ea typeface="微软雅黑" panose="020b0503020204020204" pitchFamily="34" charset="-122"/>
                <a:sym typeface="Arial"/>
              </a:rPr>
              <a:t>：汉密顿抑郁量表</a:t>
            </a:r>
          </a:p>
        </p:txBody>
      </p:sp>
    </p:spTree>
    <p:extLst>
      <p:ext uri="{BB962C8B-B14F-4D97-AF65-F5344CB8AC3E}">
        <p14:creationId xmlns:p14="http://schemas.microsoft.com/office/powerpoint/2010/main" val="130811022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577587" y="725416"/>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提  纲</a:t>
            </a:r>
            <a:endParaRPr lang="zh-CN" altLang="en-US" sz="3200">
              <a:latin typeface="微软雅黑" panose="020b0503020204020204" pitchFamily="34" charset="-122"/>
              <a:ea typeface="微软雅黑" panose="020b0503020204020204" pitchFamily="34" charset="-122"/>
            </a:endParaRPr>
          </a:p>
        </p:txBody>
      </p:sp>
      <p:sp>
        <p:nvSpPr>
          <p:cNvPr id="6" name="内容占位符 5"/>
          <p:cNvSpPr>
            <a:spLocks noGrp="1"/>
          </p:cNvSpPr>
          <p:nvPr>
            <p:ph idx="1"/>
          </p:nvPr>
        </p:nvSpPr>
        <p:spPr>
          <a:xfrm>
            <a:off x="6155026" y="2209766"/>
            <a:ext cx="4667653" cy="2594246"/>
          </a:xfrm>
        </p:spPr>
        <p:txBody>
          <a:bodyPr>
            <a:noAutofit/>
          </a:body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双相障碍相关筛查量表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睡眠相关评估量表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生活质量相关评估</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自杀风险评估方法</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p>
        </p:txBody>
      </p:sp>
      <p:sp>
        <p:nvSpPr>
          <p:cNvPr id="4" name="内容占位符 5"/>
          <p:cNvSpPr txBox="1"/>
          <p:nvPr/>
        </p:nvSpPr>
        <p:spPr>
          <a:xfrm>
            <a:off x="1774209" y="2209766"/>
            <a:ext cx="4739786" cy="2594246"/>
          </a:xfrm>
          <a:prstGeom prst="rect">
            <a:avLst/>
          </a:prstGeom>
        </p:spPr>
        <p:txBody>
          <a:bodyPr vert="horz" lIns="91440" tIns="45720" rIns="91440" bIns="45720" rtlCol="0">
            <a:normAutofit/>
          </a:bodyPr>
          <a:lstStyle>
            <a:defPPr>
              <a:defRPr lang="zh-CN"/>
            </a:defPPr>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mn-lt"/>
                <a:ea typeface="+mn-ea"/>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精神障碍的定义</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心理量表概述</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b="1">
                <a:latin typeface="微软雅黑" panose="020b0503020204020204" pitchFamily="34" charset="-122"/>
                <a:ea typeface="微软雅黑" panose="020b0503020204020204" pitchFamily="34" charset="-122"/>
              </a:rPr>
              <a:t>总体评定量表</a:t>
            </a:r>
            <a:endParaRPr lang="en-US" altLang="zh-CN" sz="2800" b="1">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焦虑抑郁相关量表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latin typeface="Arial" pitchFamily="34" charset="0"/>
              <a:ea typeface="微软雅黑" panose="020b0503020204020204" pitchFamily="34" charset="-122"/>
            </a:endParaRPr>
          </a:p>
        </p:txBody>
      </p:sp>
    </p:spTree>
    <p:extLst>
      <p:ext uri="{BB962C8B-B14F-4D97-AF65-F5344CB8AC3E}">
        <p14:creationId xmlns:p14="http://schemas.microsoft.com/office/powerpoint/2010/main" val="98073270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标题 1"/>
          <p:cNvSpPr>
            <a:spLocks noGrp="1"/>
          </p:cNvSpPr>
          <p:nvPr>
            <p:ph type="title"/>
          </p:nvPr>
        </p:nvSpPr>
        <p:spPr>
          <a:xfrm>
            <a:off x="2139950" y="312475"/>
            <a:ext cx="7912100" cy="855663"/>
          </a:xfrm>
        </p:spPr>
        <p:txBody>
          <a:bodyPr/>
          <a:lstStyle/>
          <a:p>
            <a:pPr eaLnBrk="1" hangingPunct="1"/>
            <a:r>
              <a:rPr lang="zh-CN" altLang="en-US" sz="3600">
                <a:latin typeface="微软雅黑" panose="020b0503020204020204" pitchFamily="34" charset="-122"/>
                <a:ea typeface="微软雅黑" panose="020b0503020204020204" pitchFamily="34" charset="-122"/>
              </a:rPr>
              <a:t>筛查和总体精神状态评定：</a:t>
            </a:r>
            <a:r>
              <a:rPr lang="en-US" altLang="zh-CN" sz="3600">
                <a:latin typeface="微软雅黑" panose="020b0503020204020204" pitchFamily="34" charset="-122"/>
                <a:ea typeface="微软雅黑" panose="020b0503020204020204" pitchFamily="34" charset="-122"/>
              </a:rPr>
              <a:t>SCL-90</a:t>
            </a:r>
            <a:endParaRPr lang="zh-CN" altLang="en-US" sz="3600">
              <a:latin typeface="微软雅黑" panose="020b0503020204020204" pitchFamily="34" charset="-122"/>
              <a:ea typeface="微软雅黑" panose="020b0503020204020204" pitchFamily="34" charset="-122"/>
            </a:endParaRPr>
          </a:p>
        </p:txBody>
      </p:sp>
      <p:sp>
        <p:nvSpPr>
          <p:cNvPr id="41987" name="内容占位符 2"/>
          <p:cNvSpPr>
            <a:spLocks noGrp="1"/>
          </p:cNvSpPr>
          <p:nvPr>
            <p:ph idx="1"/>
          </p:nvPr>
        </p:nvSpPr>
        <p:spPr>
          <a:xfrm>
            <a:off x="2038700" y="1489535"/>
            <a:ext cx="8688440" cy="4191256"/>
          </a:xfrm>
        </p:spPr>
        <p:txBody>
          <a:bodyPr>
            <a:noAutofit/>
          </a:bodyPr>
          <a:lstStyle/>
          <a:p>
            <a:pPr eaLnBrk="1" hangingPunct="1">
              <a:lnSpc>
                <a:spcPts val="2800"/>
              </a:lnSpc>
              <a:buFont typeface="Wingdings" panose="05000000000000000000" pitchFamily="2" charset="2"/>
              <a:buChar char="ü"/>
            </a:pPr>
            <a:r>
              <a:rPr lang="en-US" altLang="zh-CN">
                <a:latin typeface="微软雅黑" panose="020b0503020204020204" pitchFamily="34" charset="-122"/>
                <a:ea typeface="微软雅黑" panose="020b0503020204020204" pitchFamily="34" charset="-122"/>
              </a:rPr>
              <a:t>90</a:t>
            </a:r>
            <a:r>
              <a:rPr lang="zh-CN" altLang="en-US">
                <a:latin typeface="微软雅黑" panose="020b0503020204020204" pitchFamily="34" charset="-122"/>
                <a:ea typeface="微软雅黑" panose="020b0503020204020204" pitchFamily="34" charset="-122"/>
              </a:rPr>
              <a:t>项症状清单（</a:t>
            </a:r>
            <a:r>
              <a:rPr lang="en-US" altLang="zh-CN">
                <a:latin typeface="微软雅黑" panose="020b0503020204020204" pitchFamily="34" charset="-122"/>
                <a:ea typeface="微软雅黑" panose="020b0503020204020204" pitchFamily="34" charset="-122"/>
              </a:rPr>
              <a:t>Symptom Checklist 90</a:t>
            </a:r>
            <a:r>
              <a:rPr lang="zh-CN" altLang="en-US">
                <a:latin typeface="微软雅黑" panose="020b0503020204020204" pitchFamily="34" charset="-122"/>
                <a:ea typeface="微软雅黑" panose="020b0503020204020204" pitchFamily="34" charset="-122"/>
              </a:rPr>
              <a:t>，</a:t>
            </a:r>
            <a:r>
              <a:rPr lang="en-US" altLang="zh-CN">
                <a:latin typeface="微软雅黑" panose="020b0503020204020204" pitchFamily="34" charset="-122"/>
                <a:ea typeface="微软雅黑" panose="020b0503020204020204" pitchFamily="34" charset="-122"/>
              </a:rPr>
              <a:t>SCL-90</a:t>
            </a:r>
            <a:r>
              <a:rPr lang="zh-CN" altLang="en-US">
                <a:latin typeface="微软雅黑" panose="020b0503020204020204" pitchFamily="34" charset="-122"/>
                <a:ea typeface="微软雅黑" panose="020b0503020204020204" pitchFamily="34" charset="-122"/>
              </a:rPr>
              <a:t>），有时也叫做</a:t>
            </a:r>
            <a:r>
              <a:rPr lang="en-US" altLang="zh-CN">
                <a:latin typeface="微软雅黑" panose="020b0503020204020204" pitchFamily="34" charset="-122"/>
                <a:ea typeface="微软雅黑" panose="020b0503020204020204" pitchFamily="34" charset="-122"/>
              </a:rPr>
              <a:t>Hopkin's</a:t>
            </a:r>
            <a:r>
              <a:rPr lang="zh-CN" altLang="en-US">
                <a:latin typeface="微软雅黑" panose="020b0503020204020204" pitchFamily="34" charset="-122"/>
                <a:ea typeface="微软雅黑" panose="020b0503020204020204" pitchFamily="34" charset="-122"/>
              </a:rPr>
              <a:t>症状清单（</a:t>
            </a:r>
            <a:r>
              <a:rPr lang="en-US" altLang="zh-CN">
                <a:latin typeface="微软雅黑" panose="020b0503020204020204" pitchFamily="34" charset="-122"/>
                <a:ea typeface="微软雅黑" panose="020b0503020204020204" pitchFamily="34" charset="-122"/>
              </a:rPr>
              <a:t>HSCL</a:t>
            </a:r>
            <a:r>
              <a:rPr lang="zh-CN" altLang="en-US">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a:p>
            <a:pPr eaLnBrk="1" hangingPunct="1">
              <a:lnSpc>
                <a:spcPts val="2800"/>
              </a:lnSpc>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国外应用甚广，</a:t>
            </a:r>
            <a:r>
              <a:rPr lang="en-US" altLang="zh-CN">
                <a:latin typeface="微软雅黑" panose="020b0503020204020204" pitchFamily="34" charset="-122"/>
                <a:ea typeface="微软雅黑" panose="020b0503020204020204" pitchFamily="34" charset="-122"/>
              </a:rPr>
              <a:t>80</a:t>
            </a:r>
            <a:r>
              <a:rPr lang="zh-CN" altLang="en-US">
                <a:latin typeface="微软雅黑" panose="020b0503020204020204" pitchFamily="34" charset="-122"/>
                <a:ea typeface="微软雅黑" panose="020b0503020204020204" pitchFamily="34" charset="-122"/>
              </a:rPr>
              <a:t>年代引入我国</a:t>
            </a:r>
            <a:endParaRPr lang="en-US" altLang="zh-CN">
              <a:latin typeface="微软雅黑" panose="020b0503020204020204" pitchFamily="34" charset="-122"/>
              <a:ea typeface="微软雅黑" panose="020b0503020204020204" pitchFamily="34" charset="-122"/>
            </a:endParaRPr>
          </a:p>
          <a:p>
            <a:pPr eaLnBrk="1" hangingPunct="1">
              <a:lnSpc>
                <a:spcPts val="2800"/>
              </a:lnSpc>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能广泛评估不同群体心理卫生及各种躯体疾病引起心理反应</a:t>
            </a:r>
            <a:endParaRPr lang="en-US" altLang="zh-CN">
              <a:latin typeface="微软雅黑" panose="020b0503020204020204" pitchFamily="34" charset="-122"/>
              <a:ea typeface="微软雅黑" panose="020b0503020204020204" pitchFamily="34" charset="-122"/>
            </a:endParaRPr>
          </a:p>
          <a:p>
            <a:pPr eaLnBrk="1" hangingPunct="1">
              <a:lnSpc>
                <a:spcPts val="2800"/>
              </a:lnSpc>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共</a:t>
            </a:r>
            <a:r>
              <a:rPr lang="en-US" altLang="zh-CN">
                <a:latin typeface="微软雅黑" panose="020b0503020204020204" pitchFamily="34" charset="-122"/>
                <a:ea typeface="微软雅黑" panose="020b0503020204020204" pitchFamily="34" charset="-122"/>
              </a:rPr>
              <a:t>90</a:t>
            </a:r>
            <a:r>
              <a:rPr lang="zh-CN" altLang="en-US">
                <a:latin typeface="微软雅黑" panose="020b0503020204020204" pitchFamily="34" charset="-122"/>
                <a:ea typeface="微软雅黑" panose="020b0503020204020204" pitchFamily="34" charset="-122"/>
              </a:rPr>
              <a:t>个项目，包含有较广泛的精神症状学内容，从感觉、情感、思维、意识、行为直至生活习惯、人际关系、饮食睡眠等，均有涉及。</a:t>
            </a:r>
            <a:endParaRPr lang="en-US" altLang="zh-CN">
              <a:latin typeface="微软雅黑" panose="020b0503020204020204" pitchFamily="34" charset="-122"/>
              <a:ea typeface="微软雅黑" panose="020b0503020204020204" pitchFamily="34" charset="-122"/>
            </a:endParaRPr>
          </a:p>
          <a:p>
            <a:pPr eaLnBrk="1" hangingPunct="1">
              <a:lnSpc>
                <a:spcPct val="150000"/>
              </a:lnSpc>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每个项目均采取５级评分制</a:t>
            </a:r>
          </a:p>
        </p:txBody>
      </p:sp>
    </p:spTree>
    <p:extLst>
      <p:ext uri="{BB962C8B-B14F-4D97-AF65-F5344CB8AC3E}">
        <p14:creationId xmlns:p14="http://schemas.microsoft.com/office/powerpoint/2010/main" val="231735619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标题 1"/>
          <p:cNvSpPr>
            <a:spLocks noGrp="1"/>
          </p:cNvSpPr>
          <p:nvPr>
            <p:ph type="title"/>
          </p:nvPr>
        </p:nvSpPr>
        <p:spPr>
          <a:xfrm>
            <a:off x="1022439" y="564769"/>
            <a:ext cx="10207536" cy="681763"/>
          </a:xfrm>
        </p:spPr>
        <p:txBody>
          <a:bodyPr/>
          <a:lstStyle/>
          <a:p>
            <a:pPr algn="ctr" eaLnBrk="1" hangingPunct="1"/>
            <a:r>
              <a:rPr lang="en-US" altLang="zh-CN" sz="3600">
                <a:latin typeface="微软雅黑" panose="020b0503020204020204" pitchFamily="34" charset="-122"/>
                <a:ea typeface="微软雅黑" panose="020b0503020204020204" pitchFamily="34" charset="-122"/>
              </a:rPr>
              <a:t>SCL-90</a:t>
            </a:r>
            <a:r>
              <a:rPr lang="zh-CN" altLang="en-US" sz="3600">
                <a:latin typeface="微软雅黑" panose="020b0503020204020204" pitchFamily="34" charset="-122"/>
                <a:ea typeface="微软雅黑" panose="020b0503020204020204" pitchFamily="34" charset="-122"/>
              </a:rPr>
              <a:t>的使用注意事项</a:t>
            </a:r>
          </a:p>
        </p:txBody>
      </p:sp>
      <p:sp>
        <p:nvSpPr>
          <p:cNvPr id="43011" name="内容占位符 2"/>
          <p:cNvSpPr>
            <a:spLocks noGrp="1"/>
          </p:cNvSpPr>
          <p:nvPr>
            <p:ph idx="1"/>
          </p:nvPr>
        </p:nvSpPr>
        <p:spPr>
          <a:xfrm>
            <a:off x="2270896" y="1663146"/>
            <a:ext cx="8606369" cy="3441117"/>
          </a:xfrm>
        </p:spPr>
        <p:txBody>
          <a:bodyPr/>
          <a:lstStyle/>
          <a:p>
            <a:pPr eaLnBrk="1" hangingPunct="1">
              <a:lnSpc>
                <a:spcPts val="3000"/>
              </a:lnSpc>
              <a:buFont typeface="Wingdings" panose="05000000000000000000" pitchFamily="2" charset="2"/>
              <a:buChar char="n"/>
            </a:pPr>
            <a:r>
              <a:rPr lang="zh-CN" altLang="zh-CN" sz="2800">
                <a:latin typeface="微软雅黑" panose="020b0503020204020204" pitchFamily="34" charset="-122"/>
                <a:ea typeface="微软雅黑" panose="020b0503020204020204" pitchFamily="34" charset="-122"/>
              </a:rPr>
              <a:t>评定的时间范围是“现在”或者是“最近一个星期”</a:t>
            </a:r>
            <a:endParaRPr lang="en-US" altLang="zh-CN" sz="2800">
              <a:latin typeface="微软雅黑" panose="020b0503020204020204" pitchFamily="34" charset="-122"/>
              <a:ea typeface="微软雅黑" panose="020b0503020204020204" pitchFamily="34" charset="-122"/>
            </a:endParaRPr>
          </a:p>
          <a:p>
            <a:pPr eaLnBrk="1" hangingPunct="1">
              <a:lnSpc>
                <a:spcPts val="3000"/>
              </a:lnSpc>
              <a:buFont typeface="Wingdings" panose="05000000000000000000" pitchFamily="2" charset="2"/>
              <a:buChar char="n"/>
            </a:pPr>
            <a:r>
              <a:rPr lang="zh-CN" altLang="zh-CN" sz="2800">
                <a:latin typeface="微软雅黑" panose="020b0503020204020204" pitchFamily="34" charset="-122"/>
                <a:ea typeface="微软雅黑" panose="020b0503020204020204" pitchFamily="34" charset="-122"/>
              </a:rPr>
              <a:t>适用范围广</a:t>
            </a:r>
            <a:endParaRPr lang="en-US" altLang="zh-CN" sz="2800">
              <a:latin typeface="微软雅黑" panose="020b0503020204020204" pitchFamily="34" charset="-122"/>
              <a:ea typeface="微软雅黑" panose="020b0503020204020204" pitchFamily="34" charset="-122"/>
            </a:endParaRPr>
          </a:p>
          <a:p>
            <a:pPr marL="0" lvl="1" indent="0" eaLnBrk="1" hangingPunct="1">
              <a:lnSpc>
                <a:spcPts val="3000"/>
              </a:lnSpc>
              <a:buNone/>
            </a:pPr>
            <a:r>
              <a:rPr lang="en-US" altLang="zh-CN" sz="2400">
                <a:latin typeface="微软雅黑" panose="020b0503020204020204" pitchFamily="34" charset="-122"/>
                <a:ea typeface="微软雅黑" panose="020b0503020204020204" pitchFamily="34" charset="-122"/>
              </a:rPr>
              <a:t>       </a:t>
            </a:r>
            <a:r>
              <a:rPr lang="zh-CN" altLang="zh-CN" sz="2400">
                <a:latin typeface="微软雅黑" panose="020b0503020204020204" pitchFamily="34" charset="-122"/>
                <a:ea typeface="微软雅黑" panose="020b0503020204020204" pitchFamily="34" charset="-122"/>
              </a:rPr>
              <a:t>主要为成年的神经症、适应障碍及其它轻性精神障碍患者</a:t>
            </a:r>
            <a:endParaRPr lang="en-US" altLang="zh-CN" sz="2400">
              <a:latin typeface="微软雅黑" panose="020b0503020204020204" pitchFamily="34" charset="-122"/>
              <a:ea typeface="微软雅黑" panose="020b0503020204020204" pitchFamily="34" charset="-122"/>
            </a:endParaRPr>
          </a:p>
          <a:p>
            <a:pPr marL="0" lvl="1" indent="0" eaLnBrk="1" hangingPunct="1">
              <a:lnSpc>
                <a:spcPts val="3000"/>
              </a:lnSpc>
              <a:buNone/>
            </a:pPr>
            <a:r>
              <a:rPr lang="en-US" altLang="zh-CN" sz="2400">
                <a:latin typeface="微软雅黑" panose="020b0503020204020204" pitchFamily="34" charset="-122"/>
                <a:ea typeface="微软雅黑" panose="020b0503020204020204" pitchFamily="34" charset="-122"/>
              </a:rPr>
              <a:t>       </a:t>
            </a:r>
            <a:r>
              <a:rPr lang="zh-CN" altLang="zh-CN" sz="2400">
                <a:latin typeface="微软雅黑" panose="020b0503020204020204" pitchFamily="34" charset="-122"/>
                <a:ea typeface="微软雅黑" panose="020b0503020204020204" pitchFamily="34" charset="-122"/>
              </a:rPr>
              <a:t>不适合于躁狂症和精神分裂症</a:t>
            </a:r>
          </a:p>
          <a:p>
            <a:pPr eaLnBrk="1" hangingPunct="1">
              <a:lnSpc>
                <a:spcPts val="3000"/>
              </a:lnSpc>
              <a:buFont typeface="Wingdings" panose="05000000000000000000" pitchFamily="2" charset="2"/>
              <a:buChar char="n"/>
            </a:pPr>
            <a:r>
              <a:rPr lang="zh-CN" altLang="en-US" sz="2800">
                <a:latin typeface="微软雅黑" panose="020b0503020204020204" pitchFamily="34" charset="-122"/>
                <a:ea typeface="微软雅黑" panose="020b0503020204020204" pitchFamily="34" charset="-122"/>
              </a:rPr>
              <a:t>九项因子分：躯体化、强迫、人际关系、抑郁、焦虑、敌对、恐怖、偏执、精神病性</a:t>
            </a:r>
          </a:p>
        </p:txBody>
      </p:sp>
    </p:spTree>
    <p:extLst>
      <p:ext uri="{BB962C8B-B14F-4D97-AF65-F5344CB8AC3E}">
        <p14:creationId xmlns:p14="http://schemas.microsoft.com/office/powerpoint/2010/main" val="2262735806"/>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灯片编号占位符 5"/>
          <p:cNvSpPr>
            <a:spLocks noGrp="1"/>
          </p:cNvSpPr>
          <p:nvPr>
            <p:ph type="sldNum" sz="quarter" idx="12"/>
          </p:nvPr>
        </p:nvSpPr>
        <p:spPr/>
        <p:txBody>
          <a:bodyPr/>
          <a:lstStyle/>
          <a:p>
            <a:fld id="{FF82D146-56D8-4806-B9B4-8C3C54F652E4}" type="slidenum">
              <a:rPr lang="en-US" altLang="zh-CN"/>
              <a:t>15</a:t>
            </a:fld>
            <a:endParaRPr lang="en-US" altLang="zh-CN"/>
          </a:p>
        </p:txBody>
      </p:sp>
      <p:sp>
        <p:nvSpPr>
          <p:cNvPr id="56322" name="Rectangle 2"/>
          <p:cNvSpPr>
            <a:spLocks noGrp="1" noChangeArrowheads="1"/>
          </p:cNvSpPr>
          <p:nvPr>
            <p:ph type="title"/>
          </p:nvPr>
        </p:nvSpPr>
        <p:spPr/>
        <p:txBody>
          <a:bodyPr/>
          <a:lstStyle/>
          <a:p>
            <a:pPr algn="ctr">
              <a:lnSpc>
                <a:spcPct val="125000"/>
              </a:lnSpc>
            </a:pPr>
            <a:r>
              <a:rPr lang="en-US" altLang="zh-CN" sz="2400">
                <a:latin typeface="Arial"/>
              </a:rPr>
              <a:t> </a:t>
            </a:r>
            <a:r>
              <a:rPr lang="en-US" altLang="zh-CN" sz="2400"/>
              <a:t> </a:t>
            </a:r>
            <a:r>
              <a:rPr lang="en-US" altLang="zh-CN" sz="4000" b="1"/>
              <a:t>90</a:t>
            </a:r>
            <a:r>
              <a:rPr lang="zh-CN" altLang="en-US" sz="4000" b="1"/>
              <a:t>项症状清单（</a:t>
            </a:r>
            <a:r>
              <a:rPr lang="en-US" altLang="zh-CN" sz="4000" b="1"/>
              <a:t>SCL</a:t>
            </a:r>
            <a:r>
              <a:rPr lang="en-US" altLang="zh-CN" sz="4000" b="1">
                <a:latin typeface="Arial"/>
              </a:rPr>
              <a:t>—</a:t>
            </a:r>
            <a:r>
              <a:rPr lang="en-US" altLang="zh-CN" sz="4000" b="1"/>
              <a:t>90</a:t>
            </a:r>
            <a:r>
              <a:rPr lang="zh-CN" altLang="en-US" sz="4000" b="1"/>
              <a:t>）</a:t>
            </a:r>
            <a:endParaRPr lang="zh-CN" altLang="en-US" sz="2400"/>
          </a:p>
        </p:txBody>
      </p:sp>
      <p:sp>
        <p:nvSpPr>
          <p:cNvPr id="56323" name="Rectangle 3"/>
          <p:cNvSpPr>
            <a:spLocks noGrp="1" noChangeArrowheads="1"/>
          </p:cNvSpPr>
          <p:nvPr>
            <p:ph type="body" idx="4294967295"/>
          </p:nvPr>
        </p:nvSpPr>
        <p:spPr>
          <a:xfrm>
            <a:off x="1022439" y="1332412"/>
            <a:ext cx="10207536" cy="5023940"/>
          </a:xfrm>
        </p:spPr>
        <p:txBody>
          <a:bodyPr/>
          <a:lstStyle/>
          <a:p>
            <a:pPr>
              <a:lnSpc>
                <a:spcPct val="120000"/>
              </a:lnSpc>
              <a:buFont typeface="Wingdings" panose="05000000000000000000" pitchFamily="2" charset="2"/>
              <a:buNone/>
            </a:pPr>
            <a:r>
              <a:rPr lang="en-US" altLang="zh-CN" b="1"/>
              <a:t>    </a:t>
            </a:r>
            <a:r>
              <a:rPr lang="zh-CN" altLang="en-US" sz="2400" b="1"/>
              <a:t>应用</a:t>
            </a:r>
          </a:p>
          <a:p>
            <a:pPr>
              <a:lnSpc>
                <a:spcPct val="120000"/>
              </a:lnSpc>
            </a:pPr>
            <a:r>
              <a:rPr lang="zh-CN" altLang="en-US" sz="2400" b="1"/>
              <a:t>由于本量表内容量大，反映症状丰富，能较准确刻划病人自觉症状的特点。故可广泛应用于精神科或心理咨询门诊，作为了解就诊者或来访者心理卫生问题的一种评定工具。</a:t>
            </a:r>
          </a:p>
          <a:p>
            <a:pPr>
              <a:lnSpc>
                <a:spcPct val="120000"/>
              </a:lnSpc>
            </a:pPr>
            <a:r>
              <a:rPr lang="zh-CN" altLang="en-US" sz="2400" b="1"/>
              <a:t> </a:t>
            </a:r>
            <a:r>
              <a:rPr lang="en-US" altLang="zh-CN" sz="2400" b="1"/>
              <a:t>SCL-90</a:t>
            </a:r>
            <a:r>
              <a:rPr lang="zh-CN" altLang="en-US" sz="2400" b="1"/>
              <a:t>的适用范围很广，主要为成年的神经症、适应障碍及其他轻性精神障碍患者，不适合于躁狂症和精神分裂症患者。</a:t>
            </a:r>
          </a:p>
        </p:txBody>
      </p:sp>
      <p:sp>
        <p:nvSpPr>
          <p:cNvPr id="56324" name="Rectangle 4"/>
          <p:cNvSpPr>
            <a:spLocks noChangeArrowheads="1"/>
          </p:cNvSpPr>
          <p:nvPr/>
        </p:nvSpPr>
        <p:spPr bwMode="auto">
          <a:xfrm>
            <a:off x="431800" y="3284538"/>
            <a:ext cx="49244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zh-CN" altLang="en-US">
                <a:solidFill>
                  <a:schemeClr val="tx2"/>
                </a:solidFill>
              </a:rPr>
              <a:t>　</a:t>
            </a:r>
          </a:p>
        </p:txBody>
      </p:sp>
    </p:spTree>
    <p:extLst>
      <p:ext uri="{BB962C8B-B14F-4D97-AF65-F5344CB8AC3E}">
        <p14:creationId xmlns:p14="http://schemas.microsoft.com/office/powerpoint/2010/main" val="3005904581"/>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882" name="Rectangle 2"/>
          <p:cNvSpPr>
            <a:spLocks noGrp="1" noChangeArrowheads="1"/>
          </p:cNvSpPr>
          <p:nvPr>
            <p:ph type="ctrTitle"/>
          </p:nvPr>
        </p:nvSpPr>
        <p:spPr/>
        <p:txBody>
          <a:bodyPr/>
          <a:lstStyle/>
          <a:p>
            <a:r>
              <a:rPr lang="zh-CN" altLang="en-US" sz="5600">
                <a:latin typeface="宋体" charset="-122"/>
                <a:ea typeface="宋体" charset="-122"/>
              </a:rPr>
              <a:t>应用举例</a:t>
            </a:r>
          </a:p>
        </p:txBody>
      </p:sp>
    </p:spTree>
    <p:extLst>
      <p:ext uri="{BB962C8B-B14F-4D97-AF65-F5344CB8AC3E}">
        <p14:creationId xmlns:p14="http://schemas.microsoft.com/office/powerpoint/2010/main" val="1725788198"/>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3762" name="Rectangle 2"/>
          <p:cNvSpPr>
            <a:spLocks noGrp="1" noChangeArrowheads="1"/>
          </p:cNvSpPr>
          <p:nvPr>
            <p:ph type="title"/>
          </p:nvPr>
        </p:nvSpPr>
        <p:spPr/>
        <p:txBody>
          <a:bodyPr/>
          <a:lstStyle/>
          <a:p>
            <a:r>
              <a:rPr lang="zh-CN" altLang="en-US">
                <a:latin typeface="宋体" charset="-122"/>
                <a:ea typeface="宋体" charset="-122"/>
              </a:rPr>
              <a:t>病例</a:t>
            </a:r>
            <a:r>
              <a:rPr lang="en-US" altLang="zh-CN">
                <a:latin typeface="宋体" charset="-122"/>
                <a:ea typeface="宋体" charset="-122"/>
              </a:rPr>
              <a:t>A</a:t>
            </a:r>
          </a:p>
        </p:txBody>
      </p:sp>
      <p:sp>
        <p:nvSpPr>
          <p:cNvPr id="373763" name="Rectangle 3"/>
          <p:cNvSpPr>
            <a:spLocks noGrp="1" noChangeArrowheads="1"/>
          </p:cNvSpPr>
          <p:nvPr>
            <p:ph type="body" idx="4294967295"/>
          </p:nvPr>
        </p:nvSpPr>
        <p:spPr>
          <a:xfrm>
            <a:off x="1022439" y="1332412"/>
            <a:ext cx="10207536" cy="5023940"/>
          </a:xfrm>
        </p:spPr>
        <p:txBody>
          <a:bodyPr/>
          <a:lstStyle/>
          <a:p>
            <a:pPr>
              <a:lnSpc>
                <a:spcPct val="90000"/>
              </a:lnSpc>
            </a:pPr>
            <a:r>
              <a:rPr lang="zh-CN" altLang="en-US" sz="2400">
                <a:latin typeface="宋体" charset="-122"/>
                <a:ea typeface="宋体" charset="-122"/>
              </a:rPr>
              <a:t>男性   12岁</a:t>
            </a:r>
          </a:p>
          <a:p>
            <a:pPr>
              <a:lnSpc>
                <a:spcPct val="90000"/>
              </a:lnSpc>
            </a:pPr>
            <a:endParaRPr lang="zh-CN" altLang="en-US" sz="2400">
              <a:latin typeface="宋体" charset="-122"/>
              <a:ea typeface="宋体" charset="-122"/>
            </a:endParaRPr>
          </a:p>
          <a:p>
            <a:pPr>
              <a:lnSpc>
                <a:spcPct val="90000"/>
              </a:lnSpc>
              <a:buFontTx/>
              <a:buNone/>
            </a:pPr>
            <a:r>
              <a:rPr lang="zh-CN" altLang="en-US" sz="1900">
                <a:latin typeface="宋体" charset="-122"/>
                <a:ea typeface="宋体" charset="-122"/>
              </a:rPr>
              <a:t>      </a:t>
            </a:r>
            <a:r>
              <a:rPr lang="zh-CN" altLang="en-US" sz="2000">
                <a:latin typeface="宋体" charset="-122"/>
                <a:ea typeface="宋体" charset="-122"/>
              </a:rPr>
              <a:t>自小受循规蹈矩和“很传统”的父亲的教育，要求自己当一个好孩子。上课时遵照老师的要求将双手放到课桌上，自己克制尽量不变换姿势。见到姐姐穿的衣服“露脐”，批评她“这样不文明，会污染环境”。控制自己“不看女孩子的胳膊”，怕学成“坏孩子”。</a:t>
            </a:r>
          </a:p>
          <a:p>
            <a:pPr>
              <a:lnSpc>
                <a:spcPct val="90000"/>
              </a:lnSpc>
              <a:buFontTx/>
              <a:buNone/>
            </a:pPr>
            <a:endParaRPr lang="zh-CN" altLang="en-US" sz="2000">
              <a:latin typeface="宋体" charset="-122"/>
              <a:ea typeface="宋体" charset="-122"/>
            </a:endParaRPr>
          </a:p>
          <a:p>
            <a:pPr>
              <a:lnSpc>
                <a:spcPct val="90000"/>
              </a:lnSpc>
              <a:buFontTx/>
              <a:buNone/>
            </a:pPr>
            <a:r>
              <a:rPr lang="zh-CN" altLang="en-US" sz="2000">
                <a:latin typeface="宋体" charset="-122"/>
                <a:ea typeface="宋体" charset="-122"/>
              </a:rPr>
              <a:t>      自去年开始每次洗手都要反复数十遍，晚上入睡前还要下床反复检查煤气阀和自来水开关阀是否关闭。自己虽然知道没有必要，但就是控制不住地要反复做。</a:t>
            </a:r>
            <a:r>
              <a:rPr lang="zh-CN" altLang="en-US" sz="2000"/>
              <a:t> </a:t>
            </a:r>
          </a:p>
        </p:txBody>
      </p:sp>
    </p:spTree>
    <p:extLst>
      <p:ext uri="{BB962C8B-B14F-4D97-AF65-F5344CB8AC3E}">
        <p14:creationId xmlns:p14="http://schemas.microsoft.com/office/powerpoint/2010/main" val="207030916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5810" name="Rectangle 2"/>
          <p:cNvSpPr>
            <a:spLocks noGrp="1" noChangeArrowheads="1"/>
          </p:cNvSpPr>
          <p:nvPr>
            <p:ph type="title"/>
          </p:nvPr>
        </p:nvSpPr>
        <p:spPr/>
        <p:txBody>
          <a:bodyPr/>
          <a:lstStyle/>
          <a:p>
            <a:r>
              <a:rPr lang="zh-CN" altLang="en-US">
                <a:latin typeface="宋体" charset="-122"/>
                <a:ea typeface="宋体" charset="-122"/>
              </a:rPr>
              <a:t>病例</a:t>
            </a:r>
            <a:r>
              <a:rPr lang="en-US" altLang="zh-CN">
                <a:latin typeface="宋体" charset="-122"/>
                <a:ea typeface="宋体" charset="-122"/>
              </a:rPr>
              <a:t>B</a:t>
            </a:r>
          </a:p>
        </p:txBody>
      </p:sp>
      <p:sp>
        <p:nvSpPr>
          <p:cNvPr id="375811" name="Rectangle 3"/>
          <p:cNvSpPr>
            <a:spLocks noGrp="1" noChangeArrowheads="1"/>
          </p:cNvSpPr>
          <p:nvPr>
            <p:ph type="body" idx="4294967295"/>
          </p:nvPr>
        </p:nvSpPr>
        <p:spPr>
          <a:xfrm>
            <a:off x="1022439" y="1332412"/>
            <a:ext cx="10207536" cy="5023940"/>
          </a:xfrm>
        </p:spPr>
        <p:txBody>
          <a:bodyPr/>
          <a:lstStyle/>
          <a:p>
            <a:pPr>
              <a:lnSpc>
                <a:spcPct val="90000"/>
              </a:lnSpc>
            </a:pPr>
            <a:r>
              <a:rPr lang="zh-CN" altLang="en-US" sz="2400">
                <a:latin typeface="宋体" charset="-122"/>
                <a:ea typeface="宋体" charset="-122"/>
              </a:rPr>
              <a:t>男性  成年  未婚   大专   某工厂的技师</a:t>
            </a:r>
          </a:p>
          <a:p>
            <a:pPr>
              <a:lnSpc>
                <a:spcPct val="90000"/>
              </a:lnSpc>
            </a:pPr>
            <a:endParaRPr lang="zh-CN" altLang="en-US" sz="2400">
              <a:latin typeface="宋体" charset="-122"/>
              <a:ea typeface="宋体" charset="-122"/>
            </a:endParaRPr>
          </a:p>
          <a:p>
            <a:pPr>
              <a:lnSpc>
                <a:spcPct val="90000"/>
              </a:lnSpc>
              <a:buFontTx/>
              <a:buNone/>
            </a:pPr>
            <a:r>
              <a:rPr lang="zh-CN" altLang="en-US" sz="2000">
                <a:latin typeface="宋体" charset="-122"/>
                <a:ea typeface="宋体" charset="-122"/>
              </a:rPr>
              <a:t>      由其父亲陪同前来，一进门就说：“凭什么和我到这个地方来？”指着他的父亲说：“我看他脑子有问题了。” 其父说他工作干得不错，但近年来脾气有些怪，常疑神疑鬼对谁都不信任，谈了几个对象都未成。</a:t>
            </a:r>
          </a:p>
          <a:p>
            <a:pPr>
              <a:lnSpc>
                <a:spcPct val="90000"/>
              </a:lnSpc>
              <a:buFontTx/>
              <a:buNone/>
            </a:pPr>
            <a:endParaRPr lang="zh-CN" altLang="en-US" sz="2000">
              <a:latin typeface="宋体" charset="-122"/>
              <a:ea typeface="宋体" charset="-122"/>
            </a:endParaRPr>
          </a:p>
          <a:p>
            <a:pPr>
              <a:lnSpc>
                <a:spcPct val="90000"/>
              </a:lnSpc>
              <a:buFontTx/>
              <a:buNone/>
            </a:pPr>
            <a:r>
              <a:rPr lang="zh-CN" altLang="en-US" sz="2000">
                <a:latin typeface="宋体" charset="-122"/>
                <a:ea typeface="宋体" charset="-122"/>
              </a:rPr>
              <a:t>      反复询问后回答道：“说了你们也不相信。”最后他父亲出示了他写给公安部的信，内容是控告他所在市的公安局在他所到之处都安装有高科技的监控设备，对其进行监控迫害。</a:t>
            </a:r>
          </a:p>
          <a:p>
            <a:pPr>
              <a:lnSpc>
                <a:spcPct val="90000"/>
              </a:lnSpc>
              <a:buFontTx/>
              <a:buNone/>
            </a:pPr>
            <a:endParaRPr lang="zh-CN" altLang="en-US" sz="2000">
              <a:latin typeface="宋体" charset="-122"/>
              <a:ea typeface="宋体" charset="-122"/>
            </a:endParaRPr>
          </a:p>
          <a:p>
            <a:pPr>
              <a:lnSpc>
                <a:spcPct val="90000"/>
              </a:lnSpc>
              <a:buFontTx/>
              <a:buNone/>
            </a:pPr>
            <a:r>
              <a:rPr lang="zh-CN" altLang="en-US" sz="2000">
                <a:latin typeface="宋体" charset="-122"/>
                <a:ea typeface="宋体" charset="-122"/>
              </a:rPr>
              <a:t>      他说：“这些高科技的设备太先进，一般人是不懂，也不会相信，心理专家有什么用？”</a:t>
            </a:r>
          </a:p>
        </p:txBody>
      </p:sp>
    </p:spTree>
    <p:extLst>
      <p:ext uri="{BB962C8B-B14F-4D97-AF65-F5344CB8AC3E}">
        <p14:creationId xmlns:p14="http://schemas.microsoft.com/office/powerpoint/2010/main" val="596359308"/>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6834" name="Rectangle 2"/>
          <p:cNvSpPr>
            <a:spLocks noGrp="1" noChangeArrowheads="1"/>
          </p:cNvSpPr>
          <p:nvPr>
            <p:ph type="title"/>
          </p:nvPr>
        </p:nvSpPr>
        <p:spPr/>
        <p:txBody>
          <a:bodyPr/>
          <a:lstStyle/>
          <a:p>
            <a:r>
              <a:rPr lang="en-US" altLang="zh-CN" sz="3100">
                <a:latin typeface="宋体" charset="-122"/>
                <a:ea typeface="宋体" charset="-122"/>
              </a:rPr>
              <a:t>2</a:t>
            </a:r>
            <a:r>
              <a:rPr lang="zh-CN" altLang="en-US" sz="3100">
                <a:latin typeface="宋体" charset="-122"/>
                <a:ea typeface="宋体" charset="-122"/>
              </a:rPr>
              <a:t>例患者</a:t>
            </a:r>
            <a:r>
              <a:rPr lang="en-US" altLang="zh-CN" sz="3100">
                <a:latin typeface="宋体" charset="-122"/>
                <a:ea typeface="宋体" charset="-122"/>
              </a:rPr>
              <a:t>SCL-90</a:t>
            </a:r>
            <a:r>
              <a:rPr lang="zh-CN" altLang="en-US" sz="3100">
                <a:latin typeface="宋体" charset="-122"/>
                <a:ea typeface="宋体" charset="-122"/>
              </a:rPr>
              <a:t>的廓图</a:t>
            </a:r>
            <a:r>
              <a:rPr lang="zh-CN" altLang="en-US"/>
              <a:t> </a:t>
            </a:r>
          </a:p>
        </p:txBody>
      </p:sp>
      <p:graphicFrame>
        <p:nvGraphicFramePr>
          <p:cNvPr id="376835" name="Object 3"/>
          <p:cNvGraphicFramePr>
            <a:graphicFrameLocks noGrp="1" noChangeAspect="1"/>
          </p:cNvGraphicFramePr>
          <p:nvPr>
            <p:ph idx="1"/>
          </p:nvPr>
        </p:nvGraphicFramePr>
        <p:xfrm>
          <a:off x="1102785" y="1700214"/>
          <a:ext cx="10130367" cy="4016375"/>
        </p:xfrm>
        <a:graphic>
          <a:graphicData uri="http://schemas.openxmlformats.org/presentationml/2006/ole">
            <mc:AlternateContent>
              <mc:Choice xmlns:v="urn:schemas-microsoft-com:vml" Requires="v">
                <p:oleObj spid="_x0000_s1038" name="图表" r:id="rId2" imgW="5476799" imgH="2895448" progId="Excel.Chart.8">
                  <p:embed/>
                </p:oleObj>
              </mc:Choice>
              <mc:Fallback>
                <p:oleObj name="图表" r:id="rId2" imgW="5476799" imgH="2895448" progId="Excel.Chart.8">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102785" y="1700214"/>
                        <a:ext cx="10130367" cy="4016375"/>
                      </a:xfrm>
                      <a:prstGeom prst="rect">
                        <a:avLst/>
                      </a:prstGeom>
                      <a:noFill/>
                      <a:ln>
                        <a:noFill/>
                      </a:ln>
                      <a:effectLst/>
                    </p:spPr>
                  </p:pic>
                </p:oleObj>
              </mc:Fallback>
            </mc:AlternateContent>
          </a:graphicData>
        </a:graphic>
      </p:graphicFrame>
      <p:sp>
        <p:nvSpPr>
          <p:cNvPr id="376836" name="Rectangle 4"/>
          <p:cNvSpPr>
            <a:spLocks noChangeArrowheads="1"/>
          </p:cNvSpPr>
          <p:nvPr/>
        </p:nvSpPr>
        <p:spPr bwMode="auto">
          <a:xfrm>
            <a:off x="2381251" y="2014538"/>
            <a:ext cx="12192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1103181710"/>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7858" name="Rectangle 2"/>
          <p:cNvSpPr>
            <a:spLocks noGrp="1" noChangeArrowheads="1"/>
          </p:cNvSpPr>
          <p:nvPr>
            <p:ph type="title"/>
          </p:nvPr>
        </p:nvSpPr>
        <p:spPr/>
        <p:txBody>
          <a:bodyPr/>
          <a:lstStyle/>
          <a:p>
            <a:r>
              <a:rPr lang="zh-CN" altLang="en-US"/>
              <a:t>结果的解释</a:t>
            </a:r>
          </a:p>
        </p:txBody>
      </p:sp>
      <p:sp>
        <p:nvSpPr>
          <p:cNvPr id="377859" name="Rectangle 3"/>
          <p:cNvSpPr>
            <a:spLocks noGrp="1" noChangeArrowheads="1"/>
          </p:cNvSpPr>
          <p:nvPr>
            <p:ph type="body" idx="4294967295"/>
          </p:nvPr>
        </p:nvSpPr>
        <p:spPr>
          <a:xfrm>
            <a:off x="1022439" y="1332412"/>
            <a:ext cx="10207536" cy="5023940"/>
          </a:xfrm>
        </p:spPr>
        <p:txBody>
          <a:bodyPr/>
          <a:lstStyle/>
          <a:p>
            <a:pPr algn="just">
              <a:lnSpc>
                <a:spcPct val="90000"/>
              </a:lnSpc>
            </a:pPr>
            <a:r>
              <a:rPr lang="zh-CN" altLang="en-US" sz="2400">
                <a:latin typeface="宋体" charset="-122"/>
                <a:ea typeface="宋体" charset="-122"/>
              </a:rPr>
              <a:t>病例</a:t>
            </a:r>
            <a:r>
              <a:rPr lang="en-US" altLang="zh-CN" sz="2400">
                <a:latin typeface="宋体" charset="-122"/>
                <a:ea typeface="宋体" charset="-122"/>
              </a:rPr>
              <a:t>A</a:t>
            </a:r>
            <a:r>
              <a:rPr lang="zh-CN" altLang="en-US" sz="2400">
                <a:latin typeface="宋体" charset="-122"/>
                <a:ea typeface="宋体" charset="-122"/>
              </a:rPr>
              <a:t>的突出症状为强迫症状，伴有焦虑、轻度的抑郁、惊恐和人际关系问题，其临床诊断是强迫症。</a:t>
            </a:r>
          </a:p>
          <a:p>
            <a:pPr algn="just">
              <a:lnSpc>
                <a:spcPct val="90000"/>
              </a:lnSpc>
            </a:pPr>
            <a:endParaRPr lang="zh-CN" altLang="en-US" sz="2400">
              <a:latin typeface="宋体" charset="-122"/>
              <a:ea typeface="宋体" charset="-122"/>
            </a:endParaRPr>
          </a:p>
          <a:p>
            <a:pPr algn="just">
              <a:lnSpc>
                <a:spcPct val="90000"/>
              </a:lnSpc>
            </a:pPr>
            <a:r>
              <a:rPr lang="zh-CN" altLang="en-US" sz="2400">
                <a:latin typeface="宋体" charset="-122"/>
                <a:ea typeface="宋体" charset="-122"/>
              </a:rPr>
              <a:t>病例</a:t>
            </a:r>
            <a:r>
              <a:rPr lang="en-US" altLang="zh-CN" sz="2400">
                <a:latin typeface="宋体" charset="-122"/>
                <a:ea typeface="宋体" charset="-122"/>
              </a:rPr>
              <a:t>B</a:t>
            </a:r>
            <a:r>
              <a:rPr lang="zh-CN" altLang="en-US" sz="2400">
                <a:latin typeface="宋体" charset="-122"/>
                <a:ea typeface="宋体" charset="-122"/>
              </a:rPr>
              <a:t>的突出症状是偏执、人际关系、敌对和精神病性症状，伴有轻度焦虑及躯体诉述，其临床诊断是精神分裂症。</a:t>
            </a:r>
          </a:p>
          <a:p>
            <a:pPr algn="just">
              <a:lnSpc>
                <a:spcPct val="90000"/>
              </a:lnSpc>
            </a:pPr>
            <a:endParaRPr lang="zh-CN" altLang="en-US" sz="2400">
              <a:latin typeface="宋体" charset="-122"/>
              <a:ea typeface="宋体" charset="-122"/>
            </a:endParaRPr>
          </a:p>
        </p:txBody>
      </p:sp>
    </p:spTree>
    <p:extLst>
      <p:ext uri="{BB962C8B-B14F-4D97-AF65-F5344CB8AC3E}">
        <p14:creationId xmlns:p14="http://schemas.microsoft.com/office/powerpoint/2010/main" val="3275699895"/>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577587" y="725416"/>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提  纲</a:t>
            </a:r>
            <a:endParaRPr lang="zh-CN" altLang="en-US" sz="3200">
              <a:latin typeface="微软雅黑" panose="020b0503020204020204" pitchFamily="34" charset="-122"/>
              <a:ea typeface="微软雅黑" panose="020b0503020204020204" pitchFamily="34" charset="-122"/>
            </a:endParaRPr>
          </a:p>
        </p:txBody>
      </p:sp>
      <p:sp>
        <p:nvSpPr>
          <p:cNvPr id="6" name="内容占位符 5"/>
          <p:cNvSpPr>
            <a:spLocks noGrp="1"/>
          </p:cNvSpPr>
          <p:nvPr>
            <p:ph idx="1"/>
          </p:nvPr>
        </p:nvSpPr>
        <p:spPr>
          <a:xfrm>
            <a:off x="6155026" y="2209766"/>
            <a:ext cx="4667653" cy="2594246"/>
          </a:xfrm>
        </p:spPr>
        <p:txBody>
          <a:bodyPr>
            <a:noAutofit/>
          </a:body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双相障碍相关筛查量表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睡眠相关评估量表</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生活质量相关评估</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自杀风险评估方法</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endParaRPr lang="zh-CN" altLang="en-US" sz="2800"/>
          </a:p>
        </p:txBody>
      </p:sp>
      <p:sp>
        <p:nvSpPr>
          <p:cNvPr id="4" name="内容占位符 5"/>
          <p:cNvSpPr txBox="1"/>
          <p:nvPr/>
        </p:nvSpPr>
        <p:spPr>
          <a:xfrm>
            <a:off x="1774209" y="2209766"/>
            <a:ext cx="4739786" cy="2594246"/>
          </a:xfrm>
          <a:prstGeom prst="rect">
            <a:avLst/>
          </a:prstGeom>
        </p:spPr>
        <p:txBody>
          <a:bodyPr vert="horz" lIns="91440" tIns="45720" rIns="91440" bIns="45720" rtlCol="0">
            <a:normAutofit/>
          </a:bodyPr>
          <a:lstStyle>
            <a:defPPr>
              <a:defRPr lang="zh-CN"/>
            </a:defPPr>
            <a:lvl1pPr marL="357188" indent="-357188" algn="l" defTabSz="914400" rtl="0" eaLnBrk="1" latinLnBrk="0" hangingPunct="1">
              <a:lnSpc>
                <a:spcPct val="90000"/>
              </a:lnSpc>
              <a:spcBef>
                <a:spcPts val="1800"/>
              </a:spcBef>
              <a:buClr>
                <a:schemeClr val="accent1">
                  <a:lumMod val="75000"/>
                </a:schemeClr>
              </a:buClr>
              <a:buSzPct val="80000"/>
              <a:buFont typeface="Wingdings 2" panose="05020102010507070707" pitchFamily="18" charset="2"/>
              <a:buChar char=""/>
              <a:defRPr sz="2400" kern="1200">
                <a:solidFill>
                  <a:schemeClr val="accent1"/>
                </a:solidFill>
                <a:latin typeface="+mn-lt"/>
                <a:ea typeface="+mn-ea"/>
                <a:cs typeface="+mn-cs"/>
              </a:defRPr>
            </a:lvl1pPr>
            <a:lvl2pPr marL="357188" indent="-357188" algn="l" defTabSz="914400" rtl="0" eaLnBrk="1" latinLnBrk="0" hangingPunct="1">
              <a:lnSpc>
                <a:spcPct val="120000"/>
              </a:lnSpc>
              <a:spcBef>
                <a:spcPct val="0"/>
              </a:spcBef>
              <a:buFont typeface="Calibri" panose="020f0502020204030204" pitchFamily="34" charset="0"/>
              <a:buChar char=" "/>
              <a:defRPr sz="1800" kern="1200">
                <a:solidFill>
                  <a:schemeClr val="bg1">
                    <a:lumMod val="50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bg1">
                    <a:lumMod val="50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buFont typeface="Wingdings" panose="05000000000000000000" pitchFamily="2" charset="2"/>
              <a:buChar char="l"/>
            </a:pPr>
            <a:r>
              <a:rPr lang="zh-CN" altLang="en-US" sz="2800">
                <a:solidFill>
                  <a:schemeClr val="bg1">
                    <a:lumMod val="50000"/>
                  </a:schemeClr>
                </a:solidFill>
                <a:latin typeface="微软雅黑" panose="020b0503020204020204" pitchFamily="34" charset="-122"/>
                <a:ea typeface="微软雅黑" panose="020b0503020204020204" pitchFamily="34" charset="-122"/>
              </a:rPr>
              <a:t>精神障碍的定义</a:t>
            </a:r>
            <a:endParaRPr lang="en-US" altLang="zh-CN" sz="2800">
              <a:solidFill>
                <a:schemeClr val="bg1">
                  <a:lumMod val="50000"/>
                </a:schemeClr>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心理量表概述</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a:solidFill>
                  <a:srgbClr val="6C6F72"/>
                </a:solidFill>
                <a:latin typeface="微软雅黑" panose="020b0503020204020204" pitchFamily="34" charset="-122"/>
                <a:ea typeface="微软雅黑" panose="020b0503020204020204" pitchFamily="34" charset="-122"/>
              </a:rPr>
              <a:t>总体评定量表</a:t>
            </a:r>
            <a:endParaRPr lang="en-US" altLang="zh-CN" sz="2800">
              <a:solidFill>
                <a:srgbClr val="6C6F72"/>
              </a:solidFill>
              <a:latin typeface="微软雅黑" panose="020b0503020204020204" pitchFamily="34" charset="-122"/>
              <a:ea typeface="微软雅黑" panose="020b0503020204020204" pitchFamily="34" charset="-122"/>
            </a:endParaRPr>
          </a:p>
          <a:p>
            <a:pPr>
              <a:buFont typeface="Wingdings" panose="05000000000000000000" pitchFamily="2" charset="2"/>
              <a:buChar char="l"/>
            </a:pPr>
            <a:r>
              <a:rPr lang="zh-CN" altLang="en-US" sz="2800" b="1">
                <a:latin typeface="微软雅黑" panose="020b0503020204020204" pitchFamily="34" charset="-122"/>
                <a:ea typeface="微软雅黑" panose="020b0503020204020204" pitchFamily="34" charset="-122"/>
              </a:rPr>
              <a:t>焦虑抑郁相关量表</a:t>
            </a:r>
            <a:endParaRPr lang="en-US" altLang="zh-CN" sz="2800" b="1">
              <a:latin typeface="微软雅黑" panose="020b0503020204020204" pitchFamily="34" charset="-122"/>
              <a:ea typeface="微软雅黑" panose="020b0503020204020204" pitchFamily="34" charset="-122"/>
            </a:endParaRPr>
          </a:p>
          <a:p>
            <a:endParaRPr lang="zh-CN" altLang="en-US" sz="2800">
              <a:latin typeface="Arial" pitchFamily="34" charset="0"/>
              <a:ea typeface="微软雅黑" panose="020b0503020204020204" pitchFamily="34" charset="-122"/>
            </a:endParaRPr>
          </a:p>
        </p:txBody>
      </p:sp>
    </p:spTree>
    <p:extLst>
      <p:ext uri="{BB962C8B-B14F-4D97-AF65-F5344CB8AC3E}">
        <p14:creationId xmlns:p14="http://schemas.microsoft.com/office/powerpoint/2010/main" val="980732701"/>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22439" y="520327"/>
            <a:ext cx="10207536" cy="681763"/>
          </a:xfrm>
        </p:spPr>
        <p:txBody>
          <a:bodyPr/>
          <a:lstStyle/>
          <a:p>
            <a:pPr algn="ctr"/>
            <a:r>
              <a:rPr lang="zh-CN" altLang="en-US" sz="3600">
                <a:solidFill>
                  <a:schemeClr val="accent1"/>
                </a:solidFill>
                <a:latin typeface="微软雅黑" panose="020b0503020204020204" pitchFamily="34" charset="-122"/>
                <a:ea typeface="微软雅黑" panose="020b0503020204020204" pitchFamily="34" charset="-122"/>
              </a:rPr>
              <a:t>抑郁、抑郁状态、抑郁障碍</a:t>
            </a:r>
            <a:endParaRPr lang="zh-CN" altLang="en-US" sz="3200">
              <a:solidFill>
                <a:schemeClr val="accent1"/>
              </a:solidFill>
              <a:latin typeface="微软雅黑" panose="020b0503020204020204" pitchFamily="34" charset="-122"/>
              <a:ea typeface="微软雅黑" panose="020b0503020204020204" pitchFamily="34" charset="-122"/>
            </a:endParaRPr>
          </a:p>
        </p:txBody>
      </p:sp>
      <p:sp>
        <p:nvSpPr>
          <p:cNvPr id="3" name="内容占位符 2"/>
          <p:cNvSpPr>
            <a:spLocks noGrp="1"/>
          </p:cNvSpPr>
          <p:nvPr>
            <p:ph idx="1"/>
          </p:nvPr>
        </p:nvSpPr>
        <p:spPr>
          <a:xfrm>
            <a:off x="1022439" y="1646316"/>
            <a:ext cx="10207536" cy="3962919"/>
          </a:xfrm>
        </p:spPr>
        <p:txBody>
          <a:bodyPr/>
          <a:lstStyle/>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抑郁</a:t>
            </a:r>
          </a:p>
          <a:p>
            <a:pPr lvl="1">
              <a:lnSpc>
                <a:spcPct val="80000"/>
              </a:lnSpc>
            </a:pPr>
            <a:r>
              <a:rPr lang="zh-CN" altLang="en-US" sz="2400">
                <a:latin typeface="微软雅黑" panose="020b0503020204020204" pitchFamily="34" charset="-122"/>
                <a:ea typeface="微软雅黑" panose="020b0503020204020204" pitchFamily="34" charset="-122"/>
              </a:rPr>
              <a:t>是一种负性情绪，以情绪低落为主要表现，对平时感到愉快的活动兴趣降低。一般为正常心理反应，持续时间短，多数不需要医学处理</a:t>
            </a:r>
          </a:p>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抑郁状态</a:t>
            </a:r>
          </a:p>
          <a:p>
            <a:pPr lvl="1">
              <a:lnSpc>
                <a:spcPct val="80000"/>
              </a:lnSpc>
            </a:pPr>
            <a:r>
              <a:rPr lang="zh-CN" altLang="en-US" sz="2400">
                <a:latin typeface="微软雅黑" panose="020b0503020204020204" pitchFamily="34" charset="-122"/>
                <a:ea typeface="微软雅黑" panose="020b0503020204020204" pitchFamily="34" charset="-122"/>
              </a:rPr>
              <a:t>是一组症状综合征，以显著抑郁心境为主要特征，丧失兴趣或愉快感，表现有情绪、行为和躯体症状，一般为病理性，持续时间略长，需要医学处理</a:t>
            </a:r>
          </a:p>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抑郁障碍</a:t>
            </a:r>
          </a:p>
          <a:p>
            <a:pPr lvl="1">
              <a:lnSpc>
                <a:spcPct val="80000"/>
              </a:lnSpc>
            </a:pPr>
            <a:r>
              <a:rPr lang="zh-CN" altLang="en-US" sz="2400">
                <a:latin typeface="微软雅黑" panose="020b0503020204020204" pitchFamily="34" charset="-122"/>
                <a:ea typeface="微软雅黑" panose="020b0503020204020204" pitchFamily="34" charset="-122"/>
              </a:rPr>
              <a:t>是一类疾病诊断。由各种原因引起、以显著而持久的心境低落为主要临床特征的一类心境障碍，伴有显著的病耻感，影响社会功能，一般需要治疗 </a:t>
            </a:r>
          </a:p>
          <a:p>
            <a:endParaRPr lang="zh-CN" altLang="en-US"/>
          </a:p>
        </p:txBody>
      </p:sp>
    </p:spTree>
    <p:extLst>
      <p:ext uri="{BB962C8B-B14F-4D97-AF65-F5344CB8AC3E}">
        <p14:creationId xmlns:p14="http://schemas.microsoft.com/office/powerpoint/2010/main" val="4037325055"/>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en-US" sz="3600">
                <a:solidFill>
                  <a:schemeClr val="accent1"/>
                </a:solidFill>
                <a:latin typeface="微软雅黑" panose="020b0503020204020204" pitchFamily="34" charset="-122"/>
                <a:ea typeface="微软雅黑" panose="020b0503020204020204" pitchFamily="34" charset="-122"/>
              </a:rPr>
              <a:t>抑郁的筛查</a:t>
            </a:r>
            <a:endParaRPr lang="zh-CN" altLang="en-US" sz="3200">
              <a:solidFill>
                <a:schemeClr val="accent1"/>
              </a:solidFill>
              <a:latin typeface="微软雅黑" panose="020b0503020204020204" pitchFamily="34" charset="-122"/>
              <a:ea typeface="微软雅黑" panose="020b0503020204020204" pitchFamily="34" charset="-122"/>
            </a:endParaRPr>
          </a:p>
        </p:txBody>
      </p:sp>
      <p:sp>
        <p:nvSpPr>
          <p:cNvPr id="3" name="内容占位符 2"/>
          <p:cNvSpPr>
            <a:spLocks noGrp="1"/>
          </p:cNvSpPr>
          <p:nvPr>
            <p:ph idx="1"/>
          </p:nvPr>
        </p:nvSpPr>
        <p:spPr>
          <a:xfrm>
            <a:off x="2096566" y="1208844"/>
            <a:ext cx="6733542" cy="5023940"/>
          </a:xfrm>
        </p:spPr>
        <p:txBody>
          <a:bodyPr>
            <a:normAutofit/>
          </a:bodyPr>
          <a:lstStyle/>
          <a:p>
            <a:pPr>
              <a:lnSpc>
                <a:spcPts val="3600"/>
              </a:lnSpc>
              <a:buFont typeface="Wingdings" panose="05000000000000000000" pitchFamily="2" charset="2"/>
              <a:buChar char="u"/>
            </a:pPr>
            <a:r>
              <a:rPr lang="en-US" altLang="zh-CN" sz="3600" b="1">
                <a:latin typeface="微软雅黑" panose="020b0503020204020204" pitchFamily="34" charset="-122"/>
                <a:ea typeface="微软雅黑" panose="020b0503020204020204" pitchFamily="34" charset="-122"/>
              </a:rPr>
              <a:t>SAD-A-FACES</a:t>
            </a:r>
            <a:r>
              <a:rPr lang="en-US" altLang="zh-CN" sz="4400" b="1"/>
              <a:t> </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S</a:t>
            </a:r>
            <a:r>
              <a:rPr lang="en-US" altLang="zh-CN" sz="2800" b="1">
                <a:latin typeface="微软雅黑" panose="020b0503020204020204" pitchFamily="34" charset="-122"/>
                <a:ea typeface="微软雅黑" panose="020b0503020204020204" pitchFamily="34" charset="-122"/>
              </a:rPr>
              <a:t>leep disturbance</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A</a:t>
            </a:r>
            <a:r>
              <a:rPr lang="en-US" altLang="zh-CN" sz="2800" b="1">
                <a:latin typeface="微软雅黑" panose="020b0503020204020204" pitchFamily="34" charset="-122"/>
                <a:ea typeface="微软雅黑" panose="020b0503020204020204" pitchFamily="34" charset="-122"/>
              </a:rPr>
              <a:t>ppetite or weight change</a:t>
            </a:r>
          </a:p>
          <a:p>
            <a:pPr lvl="1">
              <a:lnSpc>
                <a:spcPts val="3600"/>
              </a:lnSpc>
            </a:pPr>
            <a:r>
              <a:rPr lang="en-US" altLang="zh-CN" sz="2800" b="1" err="1">
                <a:solidFill>
                  <a:schemeClr val="accent1"/>
                </a:solidFill>
                <a:latin typeface="微软雅黑" panose="020b0503020204020204" pitchFamily="34" charset="-122"/>
                <a:ea typeface="微软雅黑" panose="020b0503020204020204" pitchFamily="34" charset="-122"/>
              </a:rPr>
              <a:t>D</a:t>
            </a:r>
            <a:r>
              <a:rPr lang="en-US" altLang="zh-CN" sz="2800" b="1" err="1">
                <a:latin typeface="微软雅黑" panose="020b0503020204020204" pitchFamily="34" charset="-122"/>
                <a:ea typeface="微软雅黑" panose="020b0503020204020204" pitchFamily="34" charset="-122"/>
              </a:rPr>
              <a:t>ysphoria  “bad mood”</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A</a:t>
            </a:r>
            <a:r>
              <a:rPr lang="en-US" altLang="zh-CN" sz="2800" b="1">
                <a:latin typeface="微软雅黑" panose="020b0503020204020204" pitchFamily="34" charset="-122"/>
                <a:ea typeface="微软雅黑" panose="020b0503020204020204" pitchFamily="34" charset="-122"/>
              </a:rPr>
              <a:t>nhedonia</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F</a:t>
            </a:r>
            <a:r>
              <a:rPr lang="en-US" altLang="zh-CN" sz="2800" b="1">
                <a:latin typeface="微软雅黑" panose="020b0503020204020204" pitchFamily="34" charset="-122"/>
                <a:ea typeface="微软雅黑" panose="020b0503020204020204" pitchFamily="34" charset="-122"/>
              </a:rPr>
              <a:t>atigue</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A</a:t>
            </a:r>
            <a:r>
              <a:rPr lang="en-US" altLang="zh-CN" sz="2800" b="1">
                <a:latin typeface="微软雅黑" panose="020b0503020204020204" pitchFamily="34" charset="-122"/>
                <a:ea typeface="微软雅黑" panose="020b0503020204020204" pitchFamily="34" charset="-122"/>
              </a:rPr>
              <a:t>gitation/motor retardation</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C</a:t>
            </a:r>
            <a:r>
              <a:rPr lang="en-US" altLang="zh-CN" sz="2800" b="1">
                <a:latin typeface="微软雅黑" panose="020b0503020204020204" pitchFamily="34" charset="-122"/>
                <a:ea typeface="微软雅黑" panose="020b0503020204020204" pitchFamily="34" charset="-122"/>
              </a:rPr>
              <a:t>oncentration</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E</a:t>
            </a:r>
            <a:r>
              <a:rPr lang="en-US" altLang="zh-CN" sz="2800" b="1">
                <a:latin typeface="微软雅黑" panose="020b0503020204020204" pitchFamily="34" charset="-122"/>
                <a:ea typeface="微软雅黑" panose="020b0503020204020204" pitchFamily="34" charset="-122"/>
              </a:rPr>
              <a:t>steem (low)/guilt</a:t>
            </a:r>
          </a:p>
          <a:p>
            <a:pPr lvl="1">
              <a:lnSpc>
                <a:spcPts val="3600"/>
              </a:lnSpc>
            </a:pPr>
            <a:r>
              <a:rPr lang="en-US" altLang="zh-CN" sz="2800" b="1">
                <a:solidFill>
                  <a:schemeClr val="accent1"/>
                </a:solidFill>
                <a:latin typeface="微软雅黑" panose="020b0503020204020204" pitchFamily="34" charset="-122"/>
                <a:ea typeface="微软雅黑" panose="020b0503020204020204" pitchFamily="34" charset="-122"/>
              </a:rPr>
              <a:t>S</a:t>
            </a:r>
            <a:r>
              <a:rPr lang="en-US" altLang="zh-CN" sz="2800" b="1">
                <a:latin typeface="微软雅黑" panose="020b0503020204020204" pitchFamily="34" charset="-122"/>
                <a:ea typeface="微软雅黑" panose="020b0503020204020204" pitchFamily="34" charset="-122"/>
              </a:rPr>
              <a:t>uicide/thoughts of death</a:t>
            </a:r>
          </a:p>
        </p:txBody>
      </p:sp>
    </p:spTree>
    <p:extLst>
      <p:ext uri="{BB962C8B-B14F-4D97-AF65-F5344CB8AC3E}">
        <p14:creationId xmlns:p14="http://schemas.microsoft.com/office/powerpoint/2010/main" val="1581521973"/>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Rectangle 2"/>
          <p:cNvSpPr>
            <a:spLocks noGrp="1"/>
          </p:cNvSpPr>
          <p:nvPr>
            <p:ph type="title"/>
          </p:nvPr>
        </p:nvSpPr>
        <p:spPr>
          <a:xfrm>
            <a:off x="1840838" y="333375"/>
            <a:ext cx="7886700" cy="820738"/>
          </a:xfrm>
          <a:noFill/>
          <a:extLst>
            <a:ext uri="{91240B29-F687-4F45-9708-019B960494DF}">
              <a14:hiddenLine xmlns:a14="http://schemas.microsoft.com/office/drawing/2010/main" w="9525" cap="flat" cmpd="sng"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1" hangingPunct="1"/>
            <a:r>
              <a:rPr lang="zh-CN" altLang="en-US" sz="3600">
                <a:latin typeface="微软雅黑" panose="020b0503020204020204" pitchFamily="34" charset="-122"/>
                <a:ea typeface="微软雅黑" panose="020b0503020204020204" pitchFamily="34" charset="-122"/>
              </a:rPr>
              <a:t>盯住“情绪症状”，抑郁症识别率高</a:t>
            </a:r>
          </a:p>
        </p:txBody>
      </p:sp>
      <p:sp>
        <p:nvSpPr>
          <p:cNvPr id="36867" name="Rectangle 3"/>
          <p:cNvSpPr>
            <a:spLocks noGrp="1"/>
          </p:cNvSpPr>
          <p:nvPr>
            <p:ph type="body" idx="4294967295"/>
          </p:nvPr>
        </p:nvSpPr>
        <p:spPr>
          <a:xfrm>
            <a:off x="2362715" y="1578489"/>
            <a:ext cx="7886700" cy="967004"/>
          </a:xfrm>
        </p:spPr>
        <p:txBody>
          <a:bodyPr>
            <a:normAutofit lnSpcReduction="10000"/>
          </a:bodyPr>
          <a:lstStyle/>
          <a:p>
            <a:pPr eaLnBrk="1" hangingPunct="1">
              <a:buFont typeface="Wingdings" panose="05000000000000000000" pitchFamily="2" charset="2"/>
              <a:buChar char="u"/>
              <a:defRPr/>
            </a:pPr>
            <a:r>
              <a:rPr lang="zh-CN" altLang="en-US">
                <a:latin typeface="微软雅黑" panose="020b0503020204020204" pitchFamily="34" charset="-122"/>
                <a:ea typeface="微软雅黑" panose="020b0503020204020204" pitchFamily="34" charset="-122"/>
              </a:rPr>
              <a:t>“</a:t>
            </a:r>
            <a:r>
              <a:rPr lang="en-US" altLang="zh-CN">
                <a:latin typeface="微软雅黑" panose="020b0503020204020204" pitchFamily="34" charset="-122"/>
                <a:ea typeface="微软雅黑" panose="020b0503020204020204" pitchFamily="34" charset="-122"/>
              </a:rPr>
              <a:t>90</a:t>
            </a:r>
            <a:r>
              <a:rPr lang="zh-CN" altLang="en-US">
                <a:latin typeface="微软雅黑" panose="020b0503020204020204" pitchFamily="34" charset="-122"/>
                <a:ea typeface="微软雅黑" panose="020b0503020204020204" pitchFamily="34" charset="-122"/>
              </a:rPr>
              <a:t>秒</a:t>
            </a:r>
            <a:r>
              <a:rPr lang="en-US" altLang="zh-CN">
                <a:latin typeface="微软雅黑" panose="020b0503020204020204" pitchFamily="34" charset="-122"/>
                <a:ea typeface="微软雅黑" panose="020b0503020204020204" pitchFamily="34" charset="-122"/>
              </a:rPr>
              <a:t>4</a:t>
            </a:r>
            <a:r>
              <a:rPr lang="zh-CN" altLang="en-US">
                <a:latin typeface="微软雅黑" panose="020b0503020204020204" pitchFamily="34" charset="-122"/>
                <a:ea typeface="微软雅黑" panose="020b0503020204020204" pitchFamily="34" charset="-122"/>
              </a:rPr>
              <a:t>问题询问法”来快速筛查抑郁：</a:t>
            </a:r>
            <a:endParaRPr lang="en-US" altLang="zh-CN">
              <a:latin typeface="微软雅黑" panose="020b0503020204020204" pitchFamily="34" charset="-122"/>
              <a:ea typeface="微软雅黑" panose="020b0503020204020204" pitchFamily="34" charset="-122"/>
            </a:endParaRPr>
          </a:p>
          <a:p>
            <a:pPr marL="0" indent="0" eaLnBrk="1" hangingPunct="1">
              <a:buNone/>
              <a:defRPr/>
            </a:pPr>
            <a:r>
              <a:rPr lang="en-US" altLang="zh-CN">
                <a:latin typeface="微软雅黑" panose="020b0503020204020204" pitchFamily="34" charset="-122"/>
                <a:ea typeface="微软雅黑" panose="020b0503020204020204" pitchFamily="34" charset="-122"/>
              </a:rPr>
              <a:t>      </a:t>
            </a:r>
            <a:r>
              <a:rPr lang="zh-CN" altLang="en-US">
                <a:latin typeface="微软雅黑" panose="020b0503020204020204" pitchFamily="34" charset="-122"/>
                <a:ea typeface="微软雅黑" panose="020b0503020204020204" pitchFamily="34" charset="-122"/>
              </a:rPr>
              <a:t>（灵敏度</a:t>
            </a:r>
            <a:r>
              <a:rPr lang="en-US" altLang="zh-CN">
                <a:latin typeface="微软雅黑" panose="020b0503020204020204" pitchFamily="34" charset="-122"/>
                <a:ea typeface="微软雅黑" panose="020b0503020204020204" pitchFamily="34" charset="-122"/>
              </a:rPr>
              <a:t>96%</a:t>
            </a:r>
            <a:r>
              <a:rPr lang="zh-CN" altLang="en-US">
                <a:latin typeface="微软雅黑" panose="020b0503020204020204" pitchFamily="34" charset="-122"/>
                <a:ea typeface="微软雅黑" panose="020b0503020204020204" pitchFamily="34" charset="-122"/>
              </a:rPr>
              <a:t>，特异度</a:t>
            </a:r>
            <a:r>
              <a:rPr lang="en-US" altLang="zh-CN">
                <a:latin typeface="微软雅黑" panose="020b0503020204020204" pitchFamily="34" charset="-122"/>
                <a:ea typeface="微软雅黑" panose="020b0503020204020204" pitchFamily="34" charset="-122"/>
              </a:rPr>
              <a:t>57%-67%</a:t>
            </a:r>
            <a:r>
              <a:rPr lang="zh-CN" altLang="en-US">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p:txBody>
      </p:sp>
      <p:sp>
        <p:nvSpPr>
          <p:cNvPr id="49156" name="Rectangle 5"/>
          <p:cNvSpPr>
            <a:spLocks noChangeArrowheads="1"/>
          </p:cNvSpPr>
          <p:nvPr/>
        </p:nvSpPr>
        <p:spPr bwMode="auto">
          <a:xfrm>
            <a:off x="1524000" y="6505575"/>
            <a:ext cx="7031038" cy="33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algn="ctr" eaLnBrk="1" hangingPunct="1">
              <a:lnSpc>
                <a:spcPct val="100000"/>
              </a:lnSpc>
              <a:spcBef>
                <a:spcPct val="0"/>
              </a:spcBef>
              <a:spcAft>
                <a:spcPct val="0"/>
              </a:spcAft>
              <a:buClrTx/>
              <a:buSzTx/>
              <a:buFontTx/>
              <a:buNone/>
            </a:pPr>
            <a:r>
              <a:rPr kumimoji="0" lang="zh-CN" altLang="en-US" sz="1600"/>
              <a:t>季建林</a:t>
            </a:r>
            <a:r>
              <a:rPr kumimoji="0" lang="en-US" altLang="zh-CN" sz="1600"/>
              <a:t>. </a:t>
            </a:r>
            <a:r>
              <a:rPr kumimoji="0" lang="zh-CN" altLang="en-US" sz="1600"/>
              <a:t>重视医患关系</a:t>
            </a:r>
            <a:r>
              <a:rPr kumimoji="0" lang="en-US" altLang="zh-CN" sz="1600"/>
              <a:t>,</a:t>
            </a:r>
            <a:r>
              <a:rPr kumimoji="0" lang="zh-CN" altLang="en-US" sz="1600"/>
              <a:t>提高沟通技能</a:t>
            </a:r>
            <a:r>
              <a:rPr kumimoji="0" lang="en-US" altLang="zh-CN" sz="1600"/>
              <a:t>. </a:t>
            </a:r>
            <a:r>
              <a:rPr kumimoji="0" lang="zh-CN" altLang="en-US" sz="1600"/>
              <a:t>内科理论与实践</a:t>
            </a:r>
            <a:r>
              <a:rPr kumimoji="0" lang="en-US" altLang="zh-CN" sz="1600"/>
              <a:t>. 2011. (03): 167-170 </a:t>
            </a:r>
          </a:p>
        </p:txBody>
      </p:sp>
      <p:graphicFrame>
        <p:nvGraphicFramePr>
          <p:cNvPr id="106570" name="Group 74"/>
          <p:cNvGraphicFramePr>
            <a:graphicFrameLocks noGrp="1"/>
          </p:cNvGraphicFramePr>
          <p:nvPr>
            <p:extLst>
              <p:ext uri="{D42A27DB-BD31-4B8C-83A1-F6EECF244321}">
                <p14:modId xmlns:p14="http://schemas.microsoft.com/office/powerpoint/2010/main" val="208355176"/>
              </p:ext>
            </p:extLst>
          </p:nvPr>
        </p:nvGraphicFramePr>
        <p:xfrm>
          <a:off x="1928607" y="2911517"/>
          <a:ext cx="7665755" cy="2564814"/>
        </p:xfrm>
        <a:graphic>
          <a:graphicData uri="http://schemas.openxmlformats.org/drawingml/2006/table">
            <a:tbl>
              <a:tblPr firstRow="1">
                <a:tableStyleId>{10A1B5D5-9B99-4C35-A422-299274C87663}</a:tableStyleId>
              </a:tblPr>
              <a:tblGrid>
                <a:gridCol w="4949851">
                  <a:extLst>
                    <a:ext uri="{9D8B030D-6E8A-4147-A177-3AD203B41FA5}">
                      <a16:colId xmlns:a16="http://schemas.microsoft.com/office/drawing/2014/main" val="20000"/>
                    </a:ext>
                  </a:extLst>
                </a:gridCol>
                <a:gridCol w="2715904">
                  <a:extLst>
                    <a:ext uri="{9D8B030D-6E8A-4147-A177-3AD203B41FA5}">
                      <a16:colId xmlns:a16="http://schemas.microsoft.com/office/drawing/2014/main" val="20001"/>
                    </a:ext>
                  </a:extLst>
                </a:gridCol>
              </a:tblGrid>
              <a:tr h="426658">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问题</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阳性</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extLst>
                  <a:ext uri="{0D108BD9-81ED-4DB2-BD59-A6C34878D82A}">
                    <a16:rowId xmlns:a16="http://schemas.microsoft.com/office/drawing/2014/main" val="10000"/>
                  </a:ext>
                </a:extLst>
              </a:tr>
              <a:tr h="761931">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过去几周（或几月）是否感到无精打采、伤感，或对生活的乐趣减少了？</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是</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extLst>
                  <a:ext uri="{0D108BD9-81ED-4DB2-BD59-A6C34878D82A}">
                    <a16:rowId xmlns:a16="http://schemas.microsoft.com/office/drawing/2014/main" val="10001"/>
                  </a:ext>
                </a:extLst>
              </a:tr>
              <a:tr h="426658">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除了不开心之外，是否比平时更悲观或想哭？</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是</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horzOverflow="overflow"/>
                </a:tc>
                <a:extLst>
                  <a:ext uri="{0D108BD9-81ED-4DB2-BD59-A6C34878D82A}">
                    <a16:rowId xmlns:a16="http://schemas.microsoft.com/office/drawing/2014/main" val="10002"/>
                  </a:ext>
                </a:extLst>
              </a:tr>
              <a:tr h="522909">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经常有早醒吗（事实上并不需要那么早醒来）？</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anchor="ctr" horzOverflow="overflow"/>
                </a:tc>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每月超过</a:t>
                      </a:r>
                      <a:r>
                        <a:rPr kumimoji="0" lang="en-US" altLang="zh-CN" sz="1800" u="none" strike="noStrike" cap="none" normalizeH="0" baseline="0">
                          <a:ln>
                            <a:noFill/>
                          </a:ln>
                          <a:effectLst/>
                          <a:latin typeface="微软雅黑" panose="020b0503020204020204" pitchFamily="34" charset="-122"/>
                          <a:ea typeface="微软雅黑" panose="020b0503020204020204" pitchFamily="34" charset="-122"/>
                        </a:rPr>
                        <a:t>1</a:t>
                      </a: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次以上为阳性</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anchor="ctr" horzOverflow="overflow"/>
                </a:tc>
                <a:extLst>
                  <a:ext uri="{0D108BD9-81ED-4DB2-BD59-A6C34878D82A}">
                    <a16:rowId xmlns:a16="http://schemas.microsoft.com/office/drawing/2014/main" val="10003"/>
                  </a:ext>
                </a:extLst>
              </a:tr>
              <a:tr h="426658">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近来是否经常想到活着没意思？</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anchor="ctr" horzOverflow="overflow"/>
                </a:tc>
                <a:tc>
                  <a:txBody>
                    <a:bodyPr vert="horz" wrap="square"/>
                    <a:lstStyle>
                      <a:lvl1pPr>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u="none" strike="noStrike" cap="none" normalizeH="0" baseline="0">
                          <a:ln>
                            <a:noFill/>
                          </a:ln>
                          <a:effectLst/>
                          <a:latin typeface="微软雅黑" panose="020b0503020204020204" pitchFamily="34" charset="-122"/>
                          <a:ea typeface="微软雅黑" panose="020b0503020204020204" pitchFamily="34" charset="-122"/>
                        </a:rPr>
                        <a:t>经常 或“是”</a:t>
                      </a:r>
                      <a:endParaRPr kumimoji="0" lang="zh-CN" altLang="en-US" sz="18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68576" marR="68576" marT="45692" marB="45692" anchor="ctr" horzOverflow="overflow"/>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43889137"/>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Content Placeholder 2"/>
          <p:cNvSpPr txBox="1"/>
          <p:nvPr/>
        </p:nvSpPr>
        <p:spPr>
          <a:xfrm>
            <a:off x="1967579" y="1546992"/>
            <a:ext cx="4175125" cy="4405312"/>
          </a:xfrm>
          <a:prstGeom prst="rect">
            <a:avLst/>
          </a:prstGeom>
          <a:noFill/>
          <a:ln>
            <a:solidFill>
              <a:srgbClr val="0070C0">
                <a:alpha val="74902"/>
              </a:srgbClr>
            </a:solidFill>
          </a:ln>
        </p:spPr>
        <p:style>
          <a:lnRef idx="2">
            <a:schemeClr val="accent1"/>
          </a:lnRef>
          <a:fillRef idx="1">
            <a:schemeClr val="lt1"/>
          </a:fillRef>
          <a:effectRef idx="0">
            <a:schemeClr val="accent1"/>
          </a:effectRef>
          <a:fontRef idx="minor">
            <a:schemeClr val="dk1"/>
          </a:fontRef>
        </p:style>
        <p:txBody>
          <a:bodyPr lIns="144000" rIns="144000" anchor="ctr"/>
          <a:lstStyle>
            <a:defPPr>
              <a:defRPr lang="zh-CN"/>
            </a:defPPr>
            <a:lvl1pPr marL="0" algn="l" defTabSz="1219170" rtl="0" eaLnBrk="1" latinLnBrk="0" hangingPunct="1">
              <a:defRPr sz="2400" kern="1200">
                <a:solidFill>
                  <a:srgbClr val="47494B"/>
                </a:solidFill>
                <a:latin typeface="Calibri"/>
                <a:ea typeface="+mn-ea"/>
                <a:cs typeface="+mn-cs"/>
              </a:defRPr>
            </a:lvl1pPr>
            <a:lvl2pPr marL="609585" algn="l" defTabSz="1219170" rtl="0" eaLnBrk="1" latinLnBrk="0" hangingPunct="1">
              <a:defRPr sz="2400" kern="1200">
                <a:solidFill>
                  <a:srgbClr val="47494B"/>
                </a:solidFill>
                <a:latin typeface="Calibri"/>
                <a:ea typeface="+mn-ea"/>
                <a:cs typeface="+mn-cs"/>
              </a:defRPr>
            </a:lvl2pPr>
            <a:lvl3pPr marL="1219170" algn="l" defTabSz="1219170" rtl="0" eaLnBrk="1" latinLnBrk="0" hangingPunct="1">
              <a:defRPr sz="2400" kern="1200">
                <a:solidFill>
                  <a:srgbClr val="47494B"/>
                </a:solidFill>
                <a:latin typeface="Calibri"/>
                <a:ea typeface="+mn-ea"/>
                <a:cs typeface="+mn-cs"/>
              </a:defRPr>
            </a:lvl3pPr>
            <a:lvl4pPr marL="1828754" algn="l" defTabSz="1219170" rtl="0" eaLnBrk="1" latinLnBrk="0" hangingPunct="1">
              <a:defRPr sz="2400" kern="1200">
                <a:solidFill>
                  <a:srgbClr val="47494B"/>
                </a:solidFill>
                <a:latin typeface="Calibri"/>
                <a:ea typeface="+mn-ea"/>
                <a:cs typeface="+mn-cs"/>
              </a:defRPr>
            </a:lvl4pPr>
            <a:lvl5pPr marL="2438339" algn="l" defTabSz="1219170" rtl="0" eaLnBrk="1" latinLnBrk="0" hangingPunct="1">
              <a:defRPr sz="2400" kern="1200">
                <a:solidFill>
                  <a:srgbClr val="47494B"/>
                </a:solidFill>
                <a:latin typeface="Calibri"/>
                <a:ea typeface="+mn-ea"/>
                <a:cs typeface="+mn-cs"/>
              </a:defRPr>
            </a:lvl5pPr>
            <a:lvl6pPr marL="3047924" algn="l" defTabSz="1219170" rtl="0" eaLnBrk="1" latinLnBrk="0" hangingPunct="1">
              <a:defRPr sz="2400" kern="1200">
                <a:solidFill>
                  <a:srgbClr val="47494B"/>
                </a:solidFill>
                <a:latin typeface="Calibri"/>
                <a:ea typeface="+mn-ea"/>
                <a:cs typeface="+mn-cs"/>
              </a:defRPr>
            </a:lvl6pPr>
            <a:lvl7pPr marL="3657509" algn="l" defTabSz="1219170" rtl="0" eaLnBrk="1" latinLnBrk="0" hangingPunct="1">
              <a:defRPr sz="2400" kern="1200">
                <a:solidFill>
                  <a:srgbClr val="47494B"/>
                </a:solidFill>
                <a:latin typeface="Calibri"/>
                <a:ea typeface="+mn-ea"/>
                <a:cs typeface="+mn-cs"/>
              </a:defRPr>
            </a:lvl7pPr>
            <a:lvl8pPr marL="4267093" algn="l" defTabSz="1219170" rtl="0" eaLnBrk="1" latinLnBrk="0" hangingPunct="1">
              <a:defRPr sz="2400" kern="1200">
                <a:solidFill>
                  <a:srgbClr val="47494B"/>
                </a:solidFill>
                <a:latin typeface="Calibri"/>
                <a:ea typeface="+mn-ea"/>
                <a:cs typeface="+mn-cs"/>
              </a:defRPr>
            </a:lvl8pPr>
            <a:lvl9pPr marL="4876678" algn="l" defTabSz="1219170" rtl="0" eaLnBrk="1" latinLnBrk="0" hangingPunct="1">
              <a:defRPr sz="2400" kern="1200">
                <a:solidFill>
                  <a:srgbClr val="47494B"/>
                </a:solidFill>
                <a:latin typeface="Calibri"/>
                <a:ea typeface="+mn-ea"/>
                <a:cs typeface="+mn-cs"/>
              </a:defRPr>
            </a:lvl9pPr>
          </a:lstStyle>
          <a:p>
            <a:pPr marL="176213" indent="-176213" algn="just">
              <a:lnSpc>
                <a:spcPct val="150000"/>
              </a:lnSpc>
              <a:buFontTx/>
              <a:buChar char="•"/>
              <a:defRPr/>
            </a:pPr>
            <a:endParaRPr lang="zh-CN" altLang="en-US" sz="1100" b="1">
              <a:latin typeface="Arial" pitchFamily="34" charset="0"/>
              <a:ea typeface="微软雅黑" panose="020b0503020204020204" pitchFamily="34" charset="-122"/>
            </a:endParaRPr>
          </a:p>
        </p:txBody>
      </p:sp>
      <p:sp>
        <p:nvSpPr>
          <p:cNvPr id="50179" name="标题 1"/>
          <p:cNvSpPr>
            <a:spLocks noGrp="1"/>
          </p:cNvSpPr>
          <p:nvPr>
            <p:ph type="title"/>
          </p:nvPr>
        </p:nvSpPr>
        <p:spPr>
          <a:xfrm>
            <a:off x="1982788" y="247651"/>
            <a:ext cx="8228012" cy="942975"/>
          </a:xfrm>
        </p:spPr>
        <p:txBody>
          <a:bodyPr/>
          <a:lstStyle/>
          <a:p>
            <a:pPr algn="ctr" eaLnBrk="1" hangingPunct="1"/>
            <a:r>
              <a:rPr lang="zh-CN" altLang="zh-CN" sz="3600">
                <a:solidFill>
                  <a:schemeClr val="accent1">
                    <a:lumMod val="75000"/>
                  </a:schemeClr>
                </a:solidFill>
              </a:rPr>
              <a:t>抑郁症疗效的评估工具</a:t>
            </a:r>
          </a:p>
        </p:txBody>
      </p:sp>
      <p:sp>
        <p:nvSpPr>
          <p:cNvPr id="50180" name="灯片编号占位符 6"/>
          <p:cNvSpPr>
            <a:spLocks noGrp="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lnSpc>
                <a:spcPct val="120000"/>
              </a:lnSpc>
              <a:spcBef>
                <a:spcPct val="20000"/>
              </a:spcBef>
              <a:spcAft>
                <a:spcPts val="600"/>
              </a:spcAft>
              <a:buClr>
                <a:schemeClr val="tx2"/>
              </a:buClr>
              <a:buSzTx/>
              <a:buFont typeface="Wingdings 2" panose="05020102010507070707" pitchFamily="18" charset="2"/>
              <a:buChar char=""/>
              <a:defRPr kumimoji="1" sz="2200">
                <a:solidFill>
                  <a:schemeClr val="tx1"/>
                </a:solidFill>
                <a:latin typeface="微软雅黑" panose="020b0503020204020204" pitchFamily="34" charset="-122"/>
                <a:ea typeface="微软雅黑" panose="020b0503020204020204" pitchFamily="34" charset="-122"/>
                <a:sym typeface="Arial" pitchFamily="34" charset="0"/>
              </a:defRPr>
            </a:lvl1pPr>
            <a:lvl2pPr marL="742950" indent="-285750" algn="l" eaLnBrk="0" hangingPunct="0">
              <a:lnSpc>
                <a:spcPct val="120000"/>
              </a:lnSpc>
              <a:spcBef>
                <a:spcPct val="20000"/>
              </a:spcBef>
              <a:spcAft>
                <a:spcPts val="600"/>
              </a:spcAft>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2pPr>
            <a:lvl3pPr marL="1143000" indent="-228600" algn="l" eaLnBrk="0" hangingPunct="0">
              <a:lnSpc>
                <a:spcPct val="120000"/>
              </a:lnSpc>
              <a:spcBef>
                <a:spcPct val="20000"/>
              </a:spcBef>
              <a:spcAft>
                <a:spcPts val="600"/>
              </a:spcAft>
              <a:buClr>
                <a:schemeClr val="tx2"/>
              </a:buClr>
              <a:buSzTx/>
              <a:buFont typeface="Wingdings 2" panose="05020102010507070707" pitchFamily="18" charset="2"/>
              <a:buChar char="»"/>
              <a:defRPr kumimoji="1" sz="2400">
                <a:solidFill>
                  <a:schemeClr val="tx1"/>
                </a:solidFill>
                <a:latin typeface="微软雅黑" panose="020b0503020204020204" pitchFamily="34" charset="-122"/>
                <a:ea typeface="微软雅黑" panose="020b0503020204020204" pitchFamily="34" charset="-122"/>
                <a:sym typeface="Arial" pitchFamily="34" charset="0"/>
              </a:defRPr>
            </a:lvl3pPr>
            <a:lvl4pPr marL="1600200" indent="-228600" algn="l" eaLnBrk="0" hangingPunct="0">
              <a:spcBef>
                <a:spcPct val="20000"/>
              </a:spcBef>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4pPr>
            <a:lvl5pPr marL="2057400" indent="-228600" algn="l" eaLnBrk="0" hangingPunct="0">
              <a:spcBef>
                <a:spcPct val="20000"/>
              </a:spcBef>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5pPr>
            <a:lvl6pPr marL="2514600" indent="-228600" eaLnBrk="0" fontAlgn="base" hangingPunct="0">
              <a:spcBef>
                <a:spcPct val="20000"/>
              </a:spcBef>
              <a:spcAft>
                <a:spcPct val="0"/>
              </a:spcAft>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6pPr>
            <a:lvl7pPr marL="2971800" indent="-228600" eaLnBrk="0" fontAlgn="base" hangingPunct="0">
              <a:spcBef>
                <a:spcPct val="20000"/>
              </a:spcBef>
              <a:spcAft>
                <a:spcPct val="0"/>
              </a:spcAft>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7pPr>
            <a:lvl8pPr marL="3429000" indent="-228600" eaLnBrk="0" fontAlgn="base" hangingPunct="0">
              <a:spcBef>
                <a:spcPct val="20000"/>
              </a:spcBef>
              <a:spcAft>
                <a:spcPct val="0"/>
              </a:spcAft>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8pPr>
            <a:lvl9pPr marL="3886200" indent="-228600" eaLnBrk="0" fontAlgn="base" hangingPunct="0">
              <a:spcBef>
                <a:spcPct val="20000"/>
              </a:spcBef>
              <a:spcAft>
                <a:spcPct val="0"/>
              </a:spcAft>
              <a:buClr>
                <a:schemeClr val="tx2"/>
              </a:buClr>
              <a:buSzTx/>
              <a:buFont typeface="Wingdings 2" panose="05020102010507070707" pitchFamily="18" charset="2"/>
              <a:buChar char=""/>
              <a:defRPr kumimoji="1" sz="2000">
                <a:solidFill>
                  <a:schemeClr val="tx1"/>
                </a:solidFill>
                <a:latin typeface="微软雅黑" panose="020b0503020204020204" pitchFamily="34" charset="-122"/>
                <a:ea typeface="微软雅黑" panose="020b0503020204020204" pitchFamily="34" charset="-122"/>
                <a:sym typeface="Arial" pitchFamily="34" charset="0"/>
              </a:defRPr>
            </a:lvl9pPr>
          </a:lstStyle>
          <a:p>
            <a:pPr algn="r" eaLnBrk="1" hangingPunct="1">
              <a:lnSpc>
                <a:spcPct val="100000"/>
              </a:lnSpc>
              <a:spcBef>
                <a:spcPct val="0"/>
              </a:spcBef>
              <a:spcAft>
                <a:spcPct val="0"/>
              </a:spcAft>
              <a:buClrTx/>
              <a:buSzTx/>
              <a:buFont typeface="Arial" pitchFamily="34" charset="0"/>
              <a:buNone/>
            </a:pPr>
            <a:fld id="{94AF017E-FA65-4D46-805A-AC486BFBD637}" type="slidenum">
              <a:rPr kumimoji="0" lang="en-US" altLang="zh-CN" sz="1200">
                <a:latin typeface="Arial" pitchFamily="34" charset="0"/>
                <a:sym typeface="微软雅黑" panose="020b0503020204020204" pitchFamily="34" charset="-122"/>
              </a:rPr>
              <a:pPr algn="r" eaLnBrk="1" hangingPunct="1">
                <a:lnSpc>
                  <a:spcPct val="100000"/>
                </a:lnSpc>
                <a:spcBef>
                  <a:spcPct val="0"/>
                </a:spcBef>
                <a:spcAft>
                  <a:spcPct val="0"/>
                </a:spcAft>
                <a:buClrTx/>
                <a:buSzTx/>
                <a:buFont typeface="Arial" pitchFamily="34" charset="0"/>
                <a:buNone/>
              </a:pPr>
              <a:t>25</a:t>
            </a:fld>
            <a:endParaRPr kumimoji="0" lang="en-US" altLang="zh-CN" sz="1200">
              <a:latin typeface="Arial" pitchFamily="34" charset="0"/>
              <a:sym typeface="微软雅黑" panose="020b0503020204020204" pitchFamily="34" charset="-122"/>
            </a:endParaRPr>
          </a:p>
        </p:txBody>
      </p:sp>
      <p:sp>
        <p:nvSpPr>
          <p:cNvPr id="50181" name="TextBox 17"/>
          <p:cNvSpPr txBox="1">
            <a:spLocks noChangeArrowheads="1"/>
          </p:cNvSpPr>
          <p:nvPr/>
        </p:nvSpPr>
        <p:spPr bwMode="auto">
          <a:xfrm>
            <a:off x="60248" y="6266480"/>
            <a:ext cx="6781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2286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eaLnBrk="1" hangingPunct="1">
              <a:lnSpc>
                <a:spcPct val="100000"/>
              </a:lnSpc>
              <a:spcBef>
                <a:spcPct val="0"/>
              </a:spcBef>
              <a:spcAft>
                <a:spcPct val="0"/>
              </a:spcAft>
              <a:buClrTx/>
              <a:buSzTx/>
              <a:buFontTx/>
              <a:buAutoNum type="arabicPeriod"/>
            </a:pPr>
            <a:r>
              <a:rPr kumimoji="0" lang="es-ES" altLang="zh-CN" sz="1200" err="1">
                <a:solidFill>
                  <a:srgbClr val="FFFFFF"/>
                </a:solidFill>
                <a:latin typeface="Arial" pitchFamily="34" charset="0"/>
                <a:cs typeface="Arial" pitchFamily="34" charset="0"/>
              </a:rPr>
              <a:t>Dejesus RS, et al. Mayo Clin Proc. 2007;82(11):1395-402.</a:t>
            </a:r>
            <a:endParaRPr kumimoji="0" lang="zh-CN" altLang="en-US" sz="1200">
              <a:solidFill>
                <a:srgbClr val="FFFFFF"/>
              </a:solidFill>
              <a:latin typeface="Arial" pitchFamily="34" charset="0"/>
              <a:cs typeface="Arial" pitchFamily="34" charset="0"/>
            </a:endParaRPr>
          </a:p>
          <a:p>
            <a:pPr eaLnBrk="1" hangingPunct="1">
              <a:lnSpc>
                <a:spcPct val="100000"/>
              </a:lnSpc>
              <a:spcBef>
                <a:spcPct val="0"/>
              </a:spcBef>
              <a:spcAft>
                <a:spcPct val="0"/>
              </a:spcAft>
              <a:buClrTx/>
              <a:buSzTx/>
              <a:buFontTx/>
              <a:buAutoNum type="arabicPeriod"/>
            </a:pPr>
            <a:r>
              <a:rPr kumimoji="0" lang="da-DK" altLang="zh-CN" sz="1200">
                <a:solidFill>
                  <a:srgbClr val="FFFFFF"/>
                </a:solidFill>
                <a:latin typeface="Arial" pitchFamily="34" charset="0"/>
                <a:cs typeface="Arial" pitchFamily="34" charset="0"/>
              </a:rPr>
              <a:t>Trivedi MH, et al. Psychol Med. 2004;34(1):73-82.</a:t>
            </a:r>
          </a:p>
          <a:p>
            <a:pPr eaLnBrk="1" hangingPunct="1">
              <a:lnSpc>
                <a:spcPct val="100000"/>
              </a:lnSpc>
              <a:spcBef>
                <a:spcPct val="0"/>
              </a:spcBef>
              <a:spcAft>
                <a:spcPct val="0"/>
              </a:spcAft>
              <a:buClrTx/>
              <a:buSzTx/>
              <a:buFontTx/>
              <a:buAutoNum type="arabicPeriod"/>
            </a:pPr>
            <a:r>
              <a:rPr kumimoji="0" lang="en-US" altLang="zh-CN" sz="1200">
                <a:solidFill>
                  <a:srgbClr val="FFFFFF"/>
                </a:solidFill>
                <a:latin typeface="Arial" pitchFamily="34" charset="0"/>
                <a:cs typeface="Arial" pitchFamily="34" charset="0"/>
              </a:rPr>
              <a:t>Trivedi MH. Prim Care Companion J Clin Psychiatry. 2004;6(Suppl 1):12-6. </a:t>
            </a:r>
          </a:p>
        </p:txBody>
      </p:sp>
      <p:sp>
        <p:nvSpPr>
          <p:cNvPr id="50182" name="矩形 16"/>
          <p:cNvSpPr>
            <a:spLocks noChangeArrowheads="1"/>
          </p:cNvSpPr>
          <p:nvPr/>
        </p:nvSpPr>
        <p:spPr bwMode="auto">
          <a:xfrm>
            <a:off x="1995488" y="5988050"/>
            <a:ext cx="81534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algn="ctr" eaLnBrk="1" hangingPunct="1">
              <a:lnSpc>
                <a:spcPct val="85000"/>
              </a:lnSpc>
              <a:spcBef>
                <a:spcPct val="50000"/>
              </a:spcBef>
              <a:spcAft>
                <a:spcPct val="0"/>
              </a:spcAft>
              <a:buClrTx/>
              <a:buSzTx/>
              <a:buFontTx/>
              <a:buNone/>
            </a:pPr>
            <a:r>
              <a:rPr kumimoji="0" lang="en-US" altLang="zh-CN" sz="1200">
                <a:solidFill>
                  <a:schemeClr val="tx2"/>
                </a:solidFill>
                <a:latin typeface="Arial" pitchFamily="34" charset="0"/>
                <a:cs typeface="Arial" pitchFamily="34" charset="0"/>
              </a:rPr>
              <a:t>DSM-IV</a:t>
            </a:r>
            <a:r>
              <a:rPr kumimoji="0" lang="zh-CN" altLang="en-US" sz="1200">
                <a:solidFill>
                  <a:schemeClr val="tx2"/>
                </a:solidFill>
                <a:latin typeface="Arial" pitchFamily="34" charset="0"/>
                <a:cs typeface="Arial" pitchFamily="34" charset="0"/>
              </a:rPr>
              <a:t>：美国精神疾病诊断与统计手册第</a:t>
            </a:r>
            <a:r>
              <a:rPr kumimoji="0" lang="en-US" altLang="zh-CN" sz="1200">
                <a:solidFill>
                  <a:schemeClr val="tx2"/>
                </a:solidFill>
                <a:latin typeface="Arial" pitchFamily="34" charset="0"/>
                <a:cs typeface="Arial" pitchFamily="34" charset="0"/>
              </a:rPr>
              <a:t>4</a:t>
            </a:r>
            <a:r>
              <a:rPr kumimoji="0" lang="zh-CN" altLang="en-US" sz="1200">
                <a:solidFill>
                  <a:schemeClr val="tx2"/>
                </a:solidFill>
                <a:latin typeface="Arial" pitchFamily="34" charset="0"/>
                <a:cs typeface="Arial" pitchFamily="34" charset="0"/>
              </a:rPr>
              <a:t>版</a:t>
            </a:r>
          </a:p>
        </p:txBody>
      </p:sp>
      <p:sp>
        <p:nvSpPr>
          <p:cNvPr id="50183" name="Rectangle 19"/>
          <p:cNvSpPr txBox="1">
            <a:spLocks noChangeArrowheads="1"/>
          </p:cNvSpPr>
          <p:nvPr/>
        </p:nvSpPr>
        <p:spPr bwMode="auto">
          <a:xfrm>
            <a:off x="6324601" y="1606551"/>
            <a:ext cx="3857625"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342900" indent="-3429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eaLnBrk="1" hangingPunct="1">
              <a:lnSpc>
                <a:spcPct val="130000"/>
              </a:lnSpc>
              <a:spcBef>
                <a:spcPct val="0"/>
              </a:spcBef>
              <a:spcAft>
                <a:spcPts val="1200"/>
              </a:spcAft>
              <a:buClrTx/>
              <a:buSzTx/>
              <a:buNone/>
            </a:pPr>
            <a:r>
              <a:rPr kumimoji="0" lang="zh-CN" altLang="en-US" sz="2000" b="1">
                <a:latin typeface="Arial" pitchFamily="34" charset="0"/>
                <a:cs typeface="Arial" pitchFamily="34" charset="0"/>
              </a:rPr>
              <a:t>他评工具</a:t>
            </a:r>
          </a:p>
          <a:p>
            <a:pPr eaLnBrk="1" hangingPunct="1">
              <a:lnSpc>
                <a:spcPct val="130000"/>
              </a:lnSpc>
              <a:spcBef>
                <a:spcPct val="0"/>
              </a:spcBef>
              <a:spcAft>
                <a:spcPts val="1200"/>
              </a:spcAft>
              <a:buClrTx/>
              <a:buSzTx/>
              <a:buFontTx/>
              <a:buChar char="•"/>
            </a:pPr>
            <a:r>
              <a:rPr kumimoji="0" lang="zh-CN" altLang="zh-CN" sz="2000">
                <a:latin typeface="Arial" pitchFamily="34" charset="0"/>
                <a:cs typeface="Arial" pitchFamily="34" charset="0"/>
              </a:rPr>
              <a:t>汉密尔顿抑郁量表</a:t>
            </a:r>
            <a:r>
              <a:rPr kumimoji="0" lang="en-US" altLang="zh-CN" sz="2000">
                <a:latin typeface="Arial" pitchFamily="34" charset="0"/>
                <a:cs typeface="Arial" pitchFamily="34" charset="0"/>
              </a:rPr>
              <a:t>HAM-D</a:t>
            </a:r>
            <a:r>
              <a:rPr kumimoji="0" lang="en-US" altLang="zh-CN" sz="2000" baseline="30000">
                <a:latin typeface="Arial" pitchFamily="34" charset="0"/>
                <a:cs typeface="Arial" pitchFamily="34" charset="0"/>
              </a:rPr>
              <a:t>3</a:t>
            </a:r>
          </a:p>
          <a:p>
            <a:pPr lvl="1" eaLnBrk="1" hangingPunct="1">
              <a:lnSpc>
                <a:spcPct val="130000"/>
              </a:lnSpc>
              <a:spcBef>
                <a:spcPct val="0"/>
              </a:spcBef>
              <a:spcAft>
                <a:spcPts val="1200"/>
              </a:spcAft>
              <a:buClrTx/>
              <a:buSzTx/>
              <a:buFontTx/>
              <a:buChar char="–"/>
            </a:pPr>
            <a:r>
              <a:rPr kumimoji="0" lang="en-US" altLang="zh-CN">
                <a:latin typeface="Arial" pitchFamily="34" charset="0"/>
                <a:cs typeface="Arial" pitchFamily="34" charset="0"/>
              </a:rPr>
              <a:t>17</a:t>
            </a:r>
            <a:r>
              <a:rPr kumimoji="0" lang="zh-CN" altLang="en-US">
                <a:latin typeface="Arial" pitchFamily="34" charset="0"/>
                <a:cs typeface="Arial" pitchFamily="34" charset="0"/>
              </a:rPr>
              <a:t>或 </a:t>
            </a:r>
            <a:r>
              <a:rPr kumimoji="0" lang="en-US" altLang="zh-CN">
                <a:latin typeface="Arial" pitchFamily="34" charset="0"/>
                <a:cs typeface="Arial" pitchFamily="34" charset="0"/>
              </a:rPr>
              <a:t>21</a:t>
            </a:r>
            <a:r>
              <a:rPr kumimoji="0" lang="zh-CN" altLang="en-US">
                <a:latin typeface="Arial" pitchFamily="34" charset="0"/>
                <a:cs typeface="Arial" pitchFamily="34" charset="0"/>
              </a:rPr>
              <a:t>个条目，冗长</a:t>
            </a:r>
          </a:p>
          <a:p>
            <a:pPr lvl="1" eaLnBrk="1" hangingPunct="1">
              <a:lnSpc>
                <a:spcPct val="130000"/>
              </a:lnSpc>
              <a:spcBef>
                <a:spcPct val="0"/>
              </a:spcBef>
              <a:spcAft>
                <a:spcPts val="1200"/>
              </a:spcAft>
              <a:buClrTx/>
              <a:buSzTx/>
              <a:buFontTx/>
              <a:buChar char="–"/>
            </a:pPr>
            <a:r>
              <a:rPr kumimoji="0" lang="zh-CN" altLang="en-US" b="1" i="1">
                <a:latin typeface="Arial" pitchFamily="34" charset="0"/>
                <a:cs typeface="Arial" pitchFamily="34" charset="0"/>
              </a:rPr>
              <a:t>临床治愈：</a:t>
            </a:r>
            <a:r>
              <a:rPr kumimoji="0" lang="en-US" altLang="zh-CN" b="1" i="1">
                <a:latin typeface="Arial" pitchFamily="34" charset="0"/>
                <a:cs typeface="Arial" pitchFamily="34" charset="0"/>
              </a:rPr>
              <a:t>≤ 7</a:t>
            </a:r>
          </a:p>
          <a:p>
            <a:pPr eaLnBrk="1" hangingPunct="1">
              <a:lnSpc>
                <a:spcPct val="130000"/>
              </a:lnSpc>
              <a:spcBef>
                <a:spcPct val="0"/>
              </a:spcBef>
              <a:spcAft>
                <a:spcPts val="1200"/>
              </a:spcAft>
              <a:buClrTx/>
              <a:buSzTx/>
              <a:buFontTx/>
              <a:buChar char="•"/>
            </a:pPr>
            <a:r>
              <a:rPr kumimoji="0" lang="zh-CN" altLang="zh-CN" sz="2000">
                <a:latin typeface="Arial" pitchFamily="34" charset="0"/>
                <a:cs typeface="Arial" pitchFamily="34" charset="0"/>
              </a:rPr>
              <a:t>蒙哥马利抑郁量表</a:t>
            </a:r>
            <a:r>
              <a:rPr kumimoji="0" lang="en-US" altLang="zh-CN" sz="2000">
                <a:latin typeface="Arial" pitchFamily="34" charset="0"/>
                <a:cs typeface="Arial" pitchFamily="34" charset="0"/>
              </a:rPr>
              <a:t>(MADRS)</a:t>
            </a:r>
            <a:r>
              <a:rPr kumimoji="0" lang="en-US" altLang="zh-CN" sz="2000" baseline="30000">
                <a:latin typeface="Arial" pitchFamily="34" charset="0"/>
                <a:cs typeface="Arial" pitchFamily="34" charset="0"/>
              </a:rPr>
              <a:t>3</a:t>
            </a:r>
          </a:p>
          <a:p>
            <a:pPr lvl="1" eaLnBrk="1" hangingPunct="1">
              <a:lnSpc>
                <a:spcPct val="130000"/>
              </a:lnSpc>
              <a:spcBef>
                <a:spcPct val="0"/>
              </a:spcBef>
              <a:spcAft>
                <a:spcPts val="1200"/>
              </a:spcAft>
              <a:buClrTx/>
              <a:buSzTx/>
              <a:buFontTx/>
              <a:buChar char="–"/>
            </a:pPr>
            <a:r>
              <a:rPr kumimoji="0" lang="en-US" altLang="zh-CN">
                <a:latin typeface="Arial" pitchFamily="34" charset="0"/>
                <a:cs typeface="Arial" pitchFamily="34" charset="0"/>
              </a:rPr>
              <a:t>10</a:t>
            </a:r>
            <a:r>
              <a:rPr kumimoji="0" lang="zh-CN" altLang="en-US">
                <a:latin typeface="Arial" pitchFamily="34" charset="0"/>
                <a:cs typeface="Arial" pitchFamily="34" charset="0"/>
              </a:rPr>
              <a:t>个条目，常用于抗抑郁剂的药物临床试验</a:t>
            </a:r>
          </a:p>
          <a:p>
            <a:pPr lvl="1" eaLnBrk="1" hangingPunct="1">
              <a:lnSpc>
                <a:spcPct val="130000"/>
              </a:lnSpc>
              <a:spcBef>
                <a:spcPct val="0"/>
              </a:spcBef>
              <a:spcAft>
                <a:spcPts val="1200"/>
              </a:spcAft>
              <a:buClrTx/>
              <a:buSzTx/>
              <a:buFontTx/>
              <a:buChar char="–"/>
            </a:pPr>
            <a:r>
              <a:rPr kumimoji="0" lang="zh-CN" altLang="en-US" b="1" i="1">
                <a:latin typeface="Arial" pitchFamily="34" charset="0"/>
                <a:cs typeface="Arial" pitchFamily="34" charset="0"/>
              </a:rPr>
              <a:t>临床治愈：</a:t>
            </a:r>
            <a:r>
              <a:rPr kumimoji="0" lang="en-US" altLang="zh-CN" b="1" i="1">
                <a:latin typeface="Arial" pitchFamily="34" charset="0"/>
                <a:cs typeface="Arial" pitchFamily="34" charset="0"/>
              </a:rPr>
              <a:t>≤ 10</a:t>
            </a:r>
          </a:p>
        </p:txBody>
      </p:sp>
      <p:sp>
        <p:nvSpPr>
          <p:cNvPr id="19" name="Rectangle 20"/>
          <p:cNvSpPr txBox="1">
            <a:spLocks noChangeArrowheads="1"/>
          </p:cNvSpPr>
          <p:nvPr/>
        </p:nvSpPr>
        <p:spPr bwMode="auto">
          <a:xfrm>
            <a:off x="2138516" y="1548581"/>
            <a:ext cx="3820959" cy="4266432"/>
          </a:xfrm>
          <a:prstGeom prst="rect">
            <a:avLst/>
          </a:prstGeom>
          <a:noFill/>
          <a:ln w="9525">
            <a:noFill/>
            <a:miter lim="800000"/>
          </a:ln>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342900" indent="-342900">
              <a:lnSpc>
                <a:spcPts val="2800"/>
              </a:lnSpc>
              <a:spcAft>
                <a:spcPts val="300"/>
              </a:spcAft>
              <a:defRPr/>
            </a:pPr>
            <a:r>
              <a:rPr lang="zh-CN" altLang="en-US" sz="2000" b="1">
                <a:latin typeface="Arial" pitchFamily="34" charset="0"/>
                <a:ea typeface="微软雅黑" panose="020b0503020204020204" pitchFamily="34" charset="-122"/>
                <a:cs typeface="Arial" pitchFamily="34" charset="0"/>
              </a:rPr>
              <a:t>自评工具</a:t>
            </a:r>
          </a:p>
          <a:p>
            <a:pPr marL="179388" indent="-179388">
              <a:lnSpc>
                <a:spcPts val="2800"/>
              </a:lnSpc>
              <a:spcAft>
                <a:spcPts val="300"/>
              </a:spcAft>
              <a:buFont typeface="Arial" pitchFamily="34" charset="0"/>
              <a:buChar char="•"/>
              <a:defRPr/>
            </a:pPr>
            <a:r>
              <a:rPr lang="zh-CN" altLang="en-US" sz="2000">
                <a:latin typeface="Arial" pitchFamily="34" charset="0"/>
                <a:ea typeface="微软雅黑" panose="020b0503020204020204" pitchFamily="34" charset="-122"/>
                <a:cs typeface="Arial" pitchFamily="34" charset="0"/>
              </a:rPr>
              <a:t>病人健康问卷</a:t>
            </a:r>
            <a:r>
              <a:rPr lang="en-US" altLang="zh-CN" sz="2000">
                <a:latin typeface="Arial" pitchFamily="34" charset="0"/>
                <a:ea typeface="微软雅黑" panose="020b0503020204020204" pitchFamily="34" charset="-122"/>
                <a:cs typeface="Arial" pitchFamily="34" charset="0"/>
              </a:rPr>
              <a:t>-9 (PHQ-9)</a:t>
            </a:r>
            <a:r>
              <a:rPr lang="en-US" altLang="zh-CN" sz="2000" baseline="30000">
                <a:latin typeface="Arial" pitchFamily="34" charset="0"/>
                <a:ea typeface="微软雅黑" panose="020b0503020204020204" pitchFamily="34" charset="-122"/>
                <a:cs typeface="Arial" pitchFamily="34" charset="0"/>
              </a:rPr>
              <a:t>1</a:t>
            </a:r>
          </a:p>
          <a:p>
            <a:pPr marL="620713" lvl="1" indent="-261938">
              <a:lnSpc>
                <a:spcPts val="2800"/>
              </a:lnSpc>
              <a:spcAft>
                <a:spcPts val="300"/>
              </a:spcAft>
              <a:buFont typeface="Arial" pitchFamily="34" charset="0"/>
              <a:buChar char="–"/>
              <a:defRPr/>
            </a:pPr>
            <a:r>
              <a:rPr lang="zh-CN" altLang="en-US" sz="2000">
                <a:latin typeface="Arial" pitchFamily="34" charset="0"/>
                <a:ea typeface="微软雅黑" panose="020b0503020204020204" pitchFamily="34" charset="-122"/>
                <a:cs typeface="Arial" pitchFamily="34" charset="0"/>
              </a:rPr>
              <a:t>基于</a:t>
            </a:r>
            <a:r>
              <a:rPr lang="en-US" altLang="zh-CN" sz="2000">
                <a:latin typeface="Arial" pitchFamily="34" charset="0"/>
                <a:ea typeface="微软雅黑" panose="020b0503020204020204" pitchFamily="34" charset="-122"/>
                <a:cs typeface="Arial" pitchFamily="34" charset="0"/>
              </a:rPr>
              <a:t>DSM-IV </a:t>
            </a:r>
            <a:r>
              <a:rPr lang="zh-CN" altLang="en-US" sz="2000">
                <a:latin typeface="Arial" pitchFamily="34" charset="0"/>
                <a:ea typeface="微软雅黑" panose="020b0503020204020204" pitchFamily="34" charset="-122"/>
                <a:cs typeface="Arial" pitchFamily="34" charset="0"/>
              </a:rPr>
              <a:t>诊断标准的</a:t>
            </a:r>
            <a:r>
              <a:rPr lang="en-US" altLang="zh-CN" sz="2000">
                <a:latin typeface="Arial" pitchFamily="34" charset="0"/>
                <a:ea typeface="微软雅黑" panose="020b0503020204020204" pitchFamily="34" charset="-122"/>
                <a:cs typeface="Arial" pitchFamily="34" charset="0"/>
              </a:rPr>
              <a:t>9</a:t>
            </a:r>
            <a:r>
              <a:rPr lang="zh-CN" altLang="en-US" sz="2000">
                <a:latin typeface="Arial" pitchFamily="34" charset="0"/>
                <a:ea typeface="微软雅黑" panose="020b0503020204020204" pitchFamily="34" charset="-122"/>
                <a:cs typeface="Arial" pitchFamily="34" charset="0"/>
              </a:rPr>
              <a:t>个条目，患者自评</a:t>
            </a:r>
          </a:p>
          <a:p>
            <a:pPr marL="620713" lvl="1" indent="-261938">
              <a:lnSpc>
                <a:spcPts val="2800"/>
              </a:lnSpc>
              <a:spcAft>
                <a:spcPts val="300"/>
              </a:spcAft>
              <a:buFont typeface="Arial" pitchFamily="34" charset="0"/>
              <a:buChar char="–"/>
              <a:defRPr/>
            </a:pPr>
            <a:r>
              <a:rPr lang="zh-CN" altLang="en-US" sz="2000" b="1" i="1">
                <a:latin typeface="Arial" pitchFamily="34" charset="0"/>
                <a:ea typeface="微软雅黑" panose="020b0503020204020204" pitchFamily="34" charset="-122"/>
                <a:cs typeface="Arial" pitchFamily="34" charset="0"/>
              </a:rPr>
              <a:t>临床治愈：</a:t>
            </a:r>
            <a:r>
              <a:rPr lang="en-US" altLang="zh-CN" sz="2000" b="1" i="1">
                <a:latin typeface="Arial" pitchFamily="34" charset="0"/>
                <a:ea typeface="微软雅黑" panose="020b0503020204020204" pitchFamily="34" charset="-122"/>
                <a:cs typeface="Arial" pitchFamily="34" charset="0"/>
              </a:rPr>
              <a:t>&lt; 5</a:t>
            </a:r>
          </a:p>
          <a:p>
            <a:pPr marL="179388" indent="-179388">
              <a:lnSpc>
                <a:spcPts val="2800"/>
              </a:lnSpc>
              <a:spcAft>
                <a:spcPts val="300"/>
              </a:spcAft>
              <a:buFont typeface="Arial" pitchFamily="34" charset="0"/>
              <a:buChar char="•"/>
              <a:defRPr/>
            </a:pPr>
            <a:r>
              <a:rPr lang="en-US" altLang="zh-CN" sz="2000">
                <a:latin typeface="Arial" pitchFamily="34" charset="0"/>
                <a:ea typeface="微软雅黑" panose="020b0503020204020204" pitchFamily="34" charset="-122"/>
                <a:cs typeface="Arial" pitchFamily="34" charset="0"/>
              </a:rPr>
              <a:t>QIDS-SR</a:t>
            </a:r>
            <a:r>
              <a:rPr lang="en-US" altLang="zh-CN" sz="2000" baseline="30000">
                <a:latin typeface="Arial" pitchFamily="34" charset="0"/>
                <a:ea typeface="微软雅黑" panose="020b0503020204020204" pitchFamily="34" charset="-122"/>
                <a:cs typeface="Arial" pitchFamily="34" charset="0"/>
              </a:rPr>
              <a:t>2</a:t>
            </a:r>
            <a:r>
              <a:rPr lang="en-US" altLang="zh-CN" sz="2000">
                <a:latin typeface="Arial" pitchFamily="34" charset="0"/>
                <a:ea typeface="微软雅黑" panose="020b0503020204020204" pitchFamily="34" charset="-122"/>
                <a:cs typeface="Arial" pitchFamily="34" charset="0"/>
              </a:rPr>
              <a:t> </a:t>
            </a:r>
          </a:p>
          <a:p>
            <a:pPr marL="620713" lvl="1" indent="-261938">
              <a:lnSpc>
                <a:spcPts val="2800"/>
              </a:lnSpc>
              <a:spcAft>
                <a:spcPts val="300"/>
              </a:spcAft>
              <a:buFont typeface="Arial" pitchFamily="34" charset="0"/>
              <a:buChar char="–"/>
              <a:defRPr/>
            </a:pPr>
            <a:r>
              <a:rPr lang="en-US" altLang="zh-CN" sz="2000">
                <a:latin typeface="Arial" pitchFamily="34" charset="0"/>
                <a:ea typeface="微软雅黑" panose="020b0503020204020204" pitchFamily="34" charset="-122"/>
                <a:cs typeface="Arial" pitchFamily="34" charset="0"/>
              </a:rPr>
              <a:t>16</a:t>
            </a:r>
            <a:r>
              <a:rPr lang="zh-CN" altLang="en-US" sz="2000">
                <a:latin typeface="Arial" pitchFamily="34" charset="0"/>
                <a:ea typeface="微软雅黑" panose="020b0503020204020204" pitchFamily="34" charset="-122"/>
                <a:cs typeface="Arial" pitchFamily="34" charset="0"/>
              </a:rPr>
              <a:t>个条目，实用</a:t>
            </a:r>
            <a:br>
              <a:rPr lang="en-US" altLang="zh-CN" sz="2000">
                <a:latin typeface="Arial" pitchFamily="34" charset="0"/>
                <a:ea typeface="微软雅黑" panose="020b0503020204020204" pitchFamily="34" charset="-122"/>
                <a:cs typeface="Arial" pitchFamily="34" charset="0"/>
              </a:rPr>
            </a:br>
            <a:r>
              <a:rPr lang="zh-CN" altLang="en-US" sz="2000">
                <a:latin typeface="Arial" pitchFamily="34" charset="0"/>
                <a:ea typeface="微软雅黑" panose="020b0503020204020204" pitchFamily="34" charset="-122"/>
                <a:cs typeface="Arial" pitchFamily="34" charset="0"/>
              </a:rPr>
              <a:t>患者自评</a:t>
            </a:r>
            <a:r>
              <a:rPr lang="en-US" altLang="zh-CN" sz="2000">
                <a:latin typeface="Arial" pitchFamily="34" charset="0"/>
                <a:ea typeface="微软雅黑" panose="020b0503020204020204" pitchFamily="34" charset="-122"/>
                <a:cs typeface="Arial" pitchFamily="34" charset="0"/>
              </a:rPr>
              <a:t>(</a:t>
            </a:r>
            <a:r>
              <a:rPr lang="zh-CN" altLang="en-US" sz="2000">
                <a:latin typeface="Arial" pitchFamily="34" charset="0"/>
                <a:ea typeface="微软雅黑" panose="020b0503020204020204" pitchFamily="34" charset="-122"/>
                <a:cs typeface="Arial" pitchFamily="34" charset="0"/>
              </a:rPr>
              <a:t>另有临床医师评估版本</a:t>
            </a:r>
            <a:r>
              <a:rPr lang="en-US" altLang="zh-CN" sz="2000">
                <a:latin typeface="Arial" pitchFamily="34" charset="0"/>
                <a:ea typeface="微软雅黑" panose="020b0503020204020204" pitchFamily="34" charset="-122"/>
                <a:cs typeface="Arial" pitchFamily="34" charset="0"/>
              </a:rPr>
              <a:t>QIDS-C)</a:t>
            </a:r>
          </a:p>
          <a:p>
            <a:pPr marL="620713" lvl="1" indent="-261938">
              <a:lnSpc>
                <a:spcPts val="2800"/>
              </a:lnSpc>
              <a:spcAft>
                <a:spcPts val="300"/>
              </a:spcAft>
              <a:buFont typeface="Arial" pitchFamily="34" charset="0"/>
              <a:buChar char="–"/>
              <a:defRPr/>
            </a:pPr>
            <a:r>
              <a:rPr lang="zh-CN" altLang="en-US" sz="2000" b="1" i="1">
                <a:latin typeface="Arial" pitchFamily="34" charset="0"/>
                <a:ea typeface="微软雅黑" panose="020b0503020204020204" pitchFamily="34" charset="-122"/>
                <a:cs typeface="Arial" pitchFamily="34" charset="0"/>
              </a:rPr>
              <a:t>临床治愈：</a:t>
            </a:r>
            <a:br>
              <a:rPr lang="en-US" altLang="zh-CN" sz="2000" b="1" i="1">
                <a:latin typeface="Arial" pitchFamily="34" charset="0"/>
                <a:ea typeface="微软雅黑" panose="020b0503020204020204" pitchFamily="34" charset="-122"/>
                <a:cs typeface="Arial" pitchFamily="34" charset="0"/>
              </a:rPr>
            </a:br>
            <a:r>
              <a:rPr lang="en-US" altLang="zh-CN" sz="2000" b="1" i="1">
                <a:latin typeface="Arial" pitchFamily="34" charset="0"/>
                <a:ea typeface="微软雅黑" panose="020b0503020204020204" pitchFamily="34" charset="-122"/>
                <a:cs typeface="Arial" pitchFamily="34" charset="0"/>
              </a:rPr>
              <a:t>QIDS-SR ≤ 6(QIDS-C≤ 5)</a:t>
            </a:r>
          </a:p>
        </p:txBody>
      </p:sp>
      <p:sp>
        <p:nvSpPr>
          <p:cNvPr id="21" name="Content Placeholder 2"/>
          <p:cNvSpPr txBox="1"/>
          <p:nvPr/>
        </p:nvSpPr>
        <p:spPr>
          <a:xfrm>
            <a:off x="6311901" y="1502747"/>
            <a:ext cx="4010025" cy="4403725"/>
          </a:xfrm>
          <a:prstGeom prst="rect">
            <a:avLst/>
          </a:prstGeom>
          <a:noFill/>
          <a:ln>
            <a:solidFill>
              <a:srgbClr val="0070C0">
                <a:alpha val="74902"/>
              </a:srgbClr>
            </a:solidFill>
          </a:ln>
        </p:spPr>
        <p:style>
          <a:lnRef idx="2">
            <a:schemeClr val="accent1"/>
          </a:lnRef>
          <a:fillRef idx="1">
            <a:schemeClr val="lt1"/>
          </a:fillRef>
          <a:effectRef idx="0">
            <a:schemeClr val="accent1"/>
          </a:effectRef>
          <a:fontRef idx="minor">
            <a:schemeClr val="dk1"/>
          </a:fontRef>
        </p:style>
        <p:txBody>
          <a:bodyPr lIns="144000" rIns="144000" anchor="ctr"/>
          <a:lstStyle>
            <a:defPPr>
              <a:defRPr lang="zh-CN"/>
            </a:defPPr>
            <a:lvl1pPr marL="0" algn="l" defTabSz="1219170" rtl="0" eaLnBrk="1" latinLnBrk="0" hangingPunct="1">
              <a:defRPr sz="2400" kern="1200">
                <a:solidFill>
                  <a:srgbClr val="47494B"/>
                </a:solidFill>
                <a:latin typeface="Calibri"/>
                <a:ea typeface="+mn-ea"/>
                <a:cs typeface="+mn-cs"/>
              </a:defRPr>
            </a:lvl1pPr>
            <a:lvl2pPr marL="609585" algn="l" defTabSz="1219170" rtl="0" eaLnBrk="1" latinLnBrk="0" hangingPunct="1">
              <a:defRPr sz="2400" kern="1200">
                <a:solidFill>
                  <a:srgbClr val="47494B"/>
                </a:solidFill>
                <a:latin typeface="Calibri"/>
                <a:ea typeface="+mn-ea"/>
                <a:cs typeface="+mn-cs"/>
              </a:defRPr>
            </a:lvl2pPr>
            <a:lvl3pPr marL="1219170" algn="l" defTabSz="1219170" rtl="0" eaLnBrk="1" latinLnBrk="0" hangingPunct="1">
              <a:defRPr sz="2400" kern="1200">
                <a:solidFill>
                  <a:srgbClr val="47494B"/>
                </a:solidFill>
                <a:latin typeface="Calibri"/>
                <a:ea typeface="+mn-ea"/>
                <a:cs typeface="+mn-cs"/>
              </a:defRPr>
            </a:lvl3pPr>
            <a:lvl4pPr marL="1828754" algn="l" defTabSz="1219170" rtl="0" eaLnBrk="1" latinLnBrk="0" hangingPunct="1">
              <a:defRPr sz="2400" kern="1200">
                <a:solidFill>
                  <a:srgbClr val="47494B"/>
                </a:solidFill>
                <a:latin typeface="Calibri"/>
                <a:ea typeface="+mn-ea"/>
                <a:cs typeface="+mn-cs"/>
              </a:defRPr>
            </a:lvl4pPr>
            <a:lvl5pPr marL="2438339" algn="l" defTabSz="1219170" rtl="0" eaLnBrk="1" latinLnBrk="0" hangingPunct="1">
              <a:defRPr sz="2400" kern="1200">
                <a:solidFill>
                  <a:srgbClr val="47494B"/>
                </a:solidFill>
                <a:latin typeface="Calibri"/>
                <a:ea typeface="+mn-ea"/>
                <a:cs typeface="+mn-cs"/>
              </a:defRPr>
            </a:lvl5pPr>
            <a:lvl6pPr marL="3047924" algn="l" defTabSz="1219170" rtl="0" eaLnBrk="1" latinLnBrk="0" hangingPunct="1">
              <a:defRPr sz="2400" kern="1200">
                <a:solidFill>
                  <a:srgbClr val="47494B"/>
                </a:solidFill>
                <a:latin typeface="Calibri"/>
                <a:ea typeface="+mn-ea"/>
                <a:cs typeface="+mn-cs"/>
              </a:defRPr>
            </a:lvl6pPr>
            <a:lvl7pPr marL="3657509" algn="l" defTabSz="1219170" rtl="0" eaLnBrk="1" latinLnBrk="0" hangingPunct="1">
              <a:defRPr sz="2400" kern="1200">
                <a:solidFill>
                  <a:srgbClr val="47494B"/>
                </a:solidFill>
                <a:latin typeface="Calibri"/>
                <a:ea typeface="+mn-ea"/>
                <a:cs typeface="+mn-cs"/>
              </a:defRPr>
            </a:lvl7pPr>
            <a:lvl8pPr marL="4267093" algn="l" defTabSz="1219170" rtl="0" eaLnBrk="1" latinLnBrk="0" hangingPunct="1">
              <a:defRPr sz="2400" kern="1200">
                <a:solidFill>
                  <a:srgbClr val="47494B"/>
                </a:solidFill>
                <a:latin typeface="Calibri"/>
                <a:ea typeface="+mn-ea"/>
                <a:cs typeface="+mn-cs"/>
              </a:defRPr>
            </a:lvl8pPr>
            <a:lvl9pPr marL="4876678" algn="l" defTabSz="1219170" rtl="0" eaLnBrk="1" latinLnBrk="0" hangingPunct="1">
              <a:defRPr sz="2400" kern="1200">
                <a:solidFill>
                  <a:srgbClr val="47494B"/>
                </a:solidFill>
                <a:latin typeface="Calibri"/>
                <a:ea typeface="+mn-ea"/>
                <a:cs typeface="+mn-cs"/>
              </a:defRPr>
            </a:lvl9pPr>
          </a:lstStyle>
          <a:p>
            <a:pPr marL="176213" indent="-176213">
              <a:lnSpc>
                <a:spcPct val="150000"/>
              </a:lnSpc>
              <a:buFontTx/>
              <a:buChar char="•"/>
              <a:defRPr/>
            </a:pPr>
            <a:endParaRPr lang="zh-CN" altLang="en-US" b="1">
              <a:latin typeface="Arial" pitchFamily="34" charset="0"/>
              <a:ea typeface="微软雅黑" panose="020b0503020204020204" pitchFamily="34" charset="-122"/>
            </a:endParaRPr>
          </a:p>
        </p:txBody>
      </p:sp>
    </p:spTree>
    <p:extLst>
      <p:ext uri="{BB962C8B-B14F-4D97-AF65-F5344CB8AC3E}">
        <p14:creationId xmlns:p14="http://schemas.microsoft.com/office/powerpoint/2010/main" val="574978227"/>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标题 1"/>
          <p:cNvSpPr>
            <a:spLocks noGrp="1"/>
          </p:cNvSpPr>
          <p:nvPr>
            <p:ph type="title"/>
          </p:nvPr>
        </p:nvSpPr>
        <p:spPr>
          <a:xfrm>
            <a:off x="559558" y="1"/>
            <a:ext cx="11245755" cy="1274762"/>
          </a:xfrm>
        </p:spPr>
        <p:txBody>
          <a:bodyPr/>
          <a:lstStyle/>
          <a:p>
            <a:pPr eaLnBrk="1" hangingPunct="1"/>
            <a:r>
              <a:rPr lang="en-US" altLang="zh-CN" sz="3600">
                <a:latin typeface="微软雅黑" panose="020b0503020204020204" pitchFamily="34" charset="-122"/>
                <a:ea typeface="微软雅黑" panose="020b0503020204020204" pitchFamily="34" charset="-122"/>
              </a:rPr>
              <a:t>PHQ-9:DSM-5</a:t>
            </a:r>
            <a:r>
              <a:rPr lang="zh-CN" altLang="en-US" sz="3600">
                <a:solidFill>
                  <a:srgbClr val="C00000"/>
                </a:solidFill>
                <a:latin typeface="微软雅黑" panose="020b0503020204020204" pitchFamily="34" charset="-122"/>
                <a:ea typeface="微软雅黑" panose="020b0503020204020204" pitchFamily="34" charset="-122"/>
              </a:rPr>
              <a:t>唯一推荐</a:t>
            </a:r>
            <a:r>
              <a:rPr lang="zh-CN" altLang="en-US" sz="3600">
                <a:latin typeface="微软雅黑" panose="020b0503020204020204" pitchFamily="34" charset="-122"/>
                <a:ea typeface="微软雅黑" panose="020b0503020204020204" pitchFamily="34" charset="-122"/>
              </a:rPr>
              <a:t>用于评估抑郁严重程度的量表</a:t>
            </a:r>
          </a:p>
        </p:txBody>
      </p:sp>
      <p:sp>
        <p:nvSpPr>
          <p:cNvPr id="51203" name="TextBox 3"/>
          <p:cNvSpPr txBox="1">
            <a:spLocks noChangeArrowheads="1"/>
          </p:cNvSpPr>
          <p:nvPr/>
        </p:nvSpPr>
        <p:spPr bwMode="auto">
          <a:xfrm>
            <a:off x="52810" y="6318464"/>
            <a:ext cx="647164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eaLnBrk="1" hangingPunct="1">
              <a:lnSpc>
                <a:spcPct val="100000"/>
              </a:lnSpc>
              <a:spcBef>
                <a:spcPct val="0"/>
              </a:spcBef>
              <a:spcAft>
                <a:spcPct val="0"/>
              </a:spcAft>
              <a:buClrTx/>
              <a:buSzTx/>
              <a:buFontTx/>
              <a:buNone/>
            </a:pPr>
            <a:r>
              <a:rPr kumimoji="0" lang="en-US" altLang="zh-CN" sz="1000">
                <a:solidFill>
                  <a:srgbClr val="FFFFFF"/>
                </a:solidFill>
                <a:latin typeface="Arial" pitchFamily="34" charset="0"/>
              </a:rPr>
              <a:t>PHQ-9:</a:t>
            </a:r>
            <a:r>
              <a:rPr kumimoji="0" lang="zh-CN" altLang="en-US" sz="1000">
                <a:solidFill>
                  <a:srgbClr val="FFFFFF"/>
                </a:solidFill>
                <a:latin typeface="Arial" pitchFamily="34" charset="0"/>
              </a:rPr>
              <a:t>病人健康问卷抑郁量表</a:t>
            </a:r>
            <a:r>
              <a:rPr kumimoji="0" lang="en-US" altLang="zh-CN" sz="1000">
                <a:solidFill>
                  <a:srgbClr val="FFFFFF"/>
                </a:solidFill>
                <a:latin typeface="Arial" pitchFamily="34" charset="0"/>
              </a:rPr>
              <a:t>;</a:t>
            </a:r>
            <a:r>
              <a:rPr kumimoji="0" lang="zh-CN" altLang="en-US" sz="1000">
                <a:solidFill>
                  <a:srgbClr val="FFFFFF"/>
                </a:solidFill>
                <a:latin typeface="Arial" pitchFamily="34" charset="0"/>
              </a:rPr>
              <a:t> </a:t>
            </a:r>
            <a:endParaRPr kumimoji="0" lang="en-US" altLang="zh-CN" sz="1000">
              <a:solidFill>
                <a:srgbClr val="FFFFFF"/>
              </a:solidFill>
              <a:latin typeface="Arial" pitchFamily="34" charset="0"/>
            </a:endParaRPr>
          </a:p>
          <a:p>
            <a:pPr eaLnBrk="1" hangingPunct="1">
              <a:lnSpc>
                <a:spcPct val="100000"/>
              </a:lnSpc>
              <a:spcBef>
                <a:spcPct val="0"/>
              </a:spcBef>
              <a:spcAft>
                <a:spcPct val="0"/>
              </a:spcAft>
              <a:buClrTx/>
              <a:buSzTx/>
              <a:buFontTx/>
              <a:buNone/>
            </a:pPr>
            <a:r>
              <a:rPr kumimoji="0" lang="zh-CN" altLang="en-US" sz="1000">
                <a:solidFill>
                  <a:srgbClr val="FFFFFF"/>
                </a:solidFill>
                <a:latin typeface="Arial" pitchFamily="34" charset="0"/>
              </a:rPr>
              <a:t>闵宝权</a:t>
            </a:r>
            <a:r>
              <a:rPr kumimoji="0" lang="en-US" altLang="zh-CN" sz="1000">
                <a:solidFill>
                  <a:srgbClr val="FFFFFF"/>
                </a:solidFill>
                <a:latin typeface="Arial" pitchFamily="34" charset="0"/>
              </a:rPr>
              <a:t>, </a:t>
            </a:r>
            <a:r>
              <a:rPr kumimoji="0" lang="zh-CN" altLang="en-US" sz="1000">
                <a:solidFill>
                  <a:srgbClr val="FFFFFF"/>
                </a:solidFill>
                <a:latin typeface="Arial" pitchFamily="34" charset="0"/>
              </a:rPr>
              <a:t>等</a:t>
            </a:r>
            <a:r>
              <a:rPr kumimoji="0" lang="en-US" altLang="zh-CN" sz="1000">
                <a:solidFill>
                  <a:srgbClr val="FFFFFF"/>
                </a:solidFill>
                <a:latin typeface="Arial" pitchFamily="34" charset="0"/>
              </a:rPr>
              <a:t>. </a:t>
            </a:r>
            <a:r>
              <a:rPr kumimoji="0" lang="zh-CN" altLang="en-US" sz="1000">
                <a:solidFill>
                  <a:srgbClr val="FFFFFF"/>
                </a:solidFill>
                <a:latin typeface="Arial" pitchFamily="34" charset="0"/>
              </a:rPr>
              <a:t>神经疾病与精神卫生 </a:t>
            </a:r>
            <a:r>
              <a:rPr kumimoji="0" lang="en-US" altLang="zh-CN" sz="1000">
                <a:solidFill>
                  <a:srgbClr val="FFFFFF"/>
                </a:solidFill>
                <a:latin typeface="Arial" pitchFamily="34" charset="0"/>
              </a:rPr>
              <a:t>2013; 13(6):569-574. Kroenke K, et al. J Gen Intern MED 2001; 16(9):606-613.</a:t>
            </a:r>
          </a:p>
          <a:p>
            <a:pPr eaLnBrk="1" hangingPunct="1">
              <a:lnSpc>
                <a:spcPct val="100000"/>
              </a:lnSpc>
              <a:spcBef>
                <a:spcPct val="0"/>
              </a:spcBef>
              <a:spcAft>
                <a:spcPct val="0"/>
              </a:spcAft>
              <a:buClrTx/>
              <a:buSzTx/>
              <a:buFontTx/>
              <a:buNone/>
            </a:pPr>
            <a:r>
              <a:rPr kumimoji="0" lang="en-US" altLang="zh-CN" sz="1000">
                <a:solidFill>
                  <a:srgbClr val="FFFFFF"/>
                </a:solidFill>
                <a:latin typeface="Arial" pitchFamily="34" charset="0"/>
              </a:rPr>
              <a:t>Diagnostic and Statistical Manual of Mental Disorders (DSM-5®). American Psychiatric  Association, 2013.</a:t>
            </a:r>
          </a:p>
        </p:txBody>
      </p:sp>
      <p:grpSp>
        <p:nvGrpSpPr>
          <p:cNvPr id="51204" name="组合 59"/>
          <p:cNvGrpSpPr/>
          <p:nvPr/>
        </p:nvGrpSpPr>
        <p:grpSpPr>
          <a:xfrm>
            <a:off x="1917701" y="1406173"/>
            <a:ext cx="3819525" cy="2673704"/>
            <a:chOff x="273051" y="1114439"/>
            <a:chExt cx="4013199" cy="2809861"/>
          </a:xfrm>
        </p:grpSpPr>
        <p:sp>
          <p:nvSpPr>
            <p:cNvPr id="51278" name="文本框 41"/>
            <p:cNvSpPr txBox="1">
              <a:spLocks noChangeArrowheads="1"/>
            </p:cNvSpPr>
            <p:nvPr/>
          </p:nvSpPr>
          <p:spPr bwMode="auto">
            <a:xfrm>
              <a:off x="363608" y="1114439"/>
              <a:ext cx="3832086" cy="679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algn="ctr" eaLnBrk="1" hangingPunct="1">
                <a:lnSpc>
                  <a:spcPct val="100000"/>
                </a:lnSpc>
                <a:spcBef>
                  <a:spcPct val="0"/>
                </a:spcBef>
                <a:spcAft>
                  <a:spcPct val="0"/>
                </a:spcAft>
                <a:buClrTx/>
                <a:buSzTx/>
                <a:buFontTx/>
                <a:buNone/>
              </a:pPr>
              <a:r>
                <a:rPr kumimoji="0" lang="zh-CN" altLang="en-US" sz="1800">
                  <a:cs typeface="Tahoma" panose="020b0604030504040204" pitchFamily="34" charset="0"/>
                </a:rPr>
                <a:t>以心理健康专家电话访谈为校标，</a:t>
              </a:r>
              <a:endParaRPr kumimoji="0" lang="en-US" altLang="zh-CN" sz="1800">
                <a:cs typeface="Tahoma" panose="020b0604030504040204" pitchFamily="34" charset="0"/>
              </a:endParaRPr>
            </a:p>
            <a:p>
              <a:pPr algn="ctr" eaLnBrk="1" hangingPunct="1">
                <a:lnSpc>
                  <a:spcPct val="100000"/>
                </a:lnSpc>
                <a:spcBef>
                  <a:spcPct val="0"/>
                </a:spcBef>
                <a:spcAft>
                  <a:spcPct val="0"/>
                </a:spcAft>
                <a:buClrTx/>
                <a:buSzTx/>
                <a:buFontTx/>
                <a:buNone/>
              </a:pPr>
              <a:r>
                <a:rPr kumimoji="0" lang="en-US" altLang="zh-CN" sz="1800">
                  <a:cs typeface="Tahoma" panose="020b0604030504040204" pitchFamily="34" charset="0"/>
                </a:rPr>
                <a:t>PHQ-9≥10</a:t>
              </a:r>
              <a:r>
                <a:rPr kumimoji="0" lang="zh-CN" altLang="en-US" sz="1800">
                  <a:cs typeface="Tahoma" panose="020b0604030504040204" pitchFamily="34" charset="0"/>
                </a:rPr>
                <a:t>的灵敏度和特异性</a:t>
              </a:r>
            </a:p>
          </p:txBody>
        </p:sp>
        <p:grpSp>
          <p:nvGrpSpPr>
            <p:cNvPr id="51279" name="组合 52"/>
            <p:cNvGrpSpPr/>
            <p:nvPr/>
          </p:nvGrpSpPr>
          <p:grpSpPr>
            <a:xfrm>
              <a:off x="273051" y="1855555"/>
              <a:ext cx="4013199" cy="2068745"/>
              <a:chOff x="-8800362" y="4213897"/>
              <a:chExt cx="4853063" cy="2644103"/>
            </a:xfrm>
          </p:grpSpPr>
          <p:grpSp>
            <p:nvGrpSpPr>
              <p:cNvPr id="51280" name="组合 8"/>
              <p:cNvGrpSpPr/>
              <p:nvPr/>
            </p:nvGrpSpPr>
            <p:grpSpPr>
              <a:xfrm>
                <a:off x="-6291130" y="4213897"/>
                <a:ext cx="2343831" cy="2644103"/>
                <a:chOff x="-6291130" y="4213897"/>
                <a:chExt cx="2343831" cy="2644103"/>
              </a:xfrm>
            </p:grpSpPr>
            <p:sp>
              <p:nvSpPr>
                <p:cNvPr id="11" name="Freeform 6"/>
                <p:cNvSpPr/>
                <p:nvPr/>
              </p:nvSpPr>
              <p:spPr bwMode="auto">
                <a:xfrm>
                  <a:off x="-6291130" y="4213897"/>
                  <a:ext cx="2343831" cy="2644103"/>
                </a:xfrm>
                <a:custGeom>
                  <a:gdLst>
                    <a:gd name="T0" fmla="*/ 311 w 622"/>
                    <a:gd name="T1" fmla="*/ 702 h 702"/>
                    <a:gd name="T2" fmla="*/ 91 w 622"/>
                    <a:gd name="T3" fmla="*/ 512 h 702"/>
                    <a:gd name="T4" fmla="*/ 0 w 622"/>
                    <a:gd name="T5" fmla="*/ 159 h 702"/>
                    <a:gd name="T6" fmla="*/ 7 w 622"/>
                    <a:gd name="T7" fmla="*/ 29 h 702"/>
                    <a:gd name="T8" fmla="*/ 146 w 622"/>
                    <a:gd name="T9" fmla="*/ 84 h 702"/>
                    <a:gd name="T10" fmla="*/ 312 w 622"/>
                    <a:gd name="T11" fmla="*/ 0 h 702"/>
                    <a:gd name="T12" fmla="*/ 477 w 622"/>
                    <a:gd name="T13" fmla="*/ 84 h 702"/>
                    <a:gd name="T14" fmla="*/ 616 w 622"/>
                    <a:gd name="T15" fmla="*/ 29 h 702"/>
                    <a:gd name="T16" fmla="*/ 622 w 622"/>
                    <a:gd name="T17" fmla="*/ 159 h 702"/>
                    <a:gd name="T18" fmla="*/ 532 w 622"/>
                    <a:gd name="T19" fmla="*/ 512 h 702"/>
                    <a:gd name="T20" fmla="*/ 311 w 622"/>
                    <a:gd name="T21" fmla="*/ 702 h 7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22" h="702">
                      <a:moveTo>
                        <a:pt x="311" y="702"/>
                      </a:moveTo>
                      <a:cubicBezTo>
                        <a:pt x="225" y="675"/>
                        <a:pt x="147" y="607"/>
                        <a:pt x="91" y="512"/>
                      </a:cubicBezTo>
                      <a:cubicBezTo>
                        <a:pt x="33" y="412"/>
                        <a:pt x="0" y="287"/>
                        <a:pt x="0" y="159"/>
                      </a:cubicBezTo>
                      <a:cubicBezTo>
                        <a:pt x="0" y="123"/>
                        <a:pt x="3" y="71"/>
                        <a:pt x="7" y="29"/>
                      </a:cubicBezTo>
                      <a:cubicBezTo>
                        <a:pt x="44" y="64"/>
                        <a:pt x="94" y="84"/>
                        <a:pt x="146" y="84"/>
                      </a:cubicBezTo>
                      <a:cubicBezTo>
                        <a:pt x="212" y="84"/>
                        <a:pt x="273" y="52"/>
                        <a:pt x="312" y="0"/>
                      </a:cubicBezTo>
                      <a:cubicBezTo>
                        <a:pt x="350" y="52"/>
                        <a:pt x="412" y="84"/>
                        <a:pt x="477" y="84"/>
                      </a:cubicBezTo>
                      <a:cubicBezTo>
                        <a:pt x="529" y="84"/>
                        <a:pt x="578" y="64"/>
                        <a:pt x="616" y="29"/>
                      </a:cubicBezTo>
                      <a:cubicBezTo>
                        <a:pt x="620" y="71"/>
                        <a:pt x="622" y="124"/>
                        <a:pt x="622" y="159"/>
                      </a:cubicBezTo>
                      <a:cubicBezTo>
                        <a:pt x="622" y="287"/>
                        <a:pt x="590" y="412"/>
                        <a:pt x="532" y="512"/>
                      </a:cubicBezTo>
                      <a:cubicBezTo>
                        <a:pt x="475" y="607"/>
                        <a:pt x="397" y="675"/>
                        <a:pt x="311" y="702"/>
                      </a:cubicBezTo>
                      <a:close/>
                    </a:path>
                  </a:pathLst>
                </a:custGeom>
                <a:gradFill flip="none" rotWithShape="1">
                  <a:gsLst>
                    <a:gs pos="0">
                      <a:srgbClr val="9148C8">
                        <a:shade val="30000"/>
                        <a:satMod val="115000"/>
                      </a:srgbClr>
                    </a:gs>
                    <a:gs pos="50000">
                      <a:srgbClr val="9148C8">
                        <a:shade val="67500"/>
                        <a:satMod val="115000"/>
                      </a:srgbClr>
                    </a:gs>
                    <a:gs pos="100000">
                      <a:srgbClr val="9148C8">
                        <a:shade val="100000"/>
                        <a:satMod val="115000"/>
                      </a:srgbClr>
                    </a:gs>
                  </a:gsLst>
                  <a:lin ang="5400000" scaled="1"/>
                </a:gradFill>
                <a:ln w="38100">
                  <a:solidFill>
                    <a:schemeClr val="bg1"/>
                  </a:solidFill>
                  <a:round/>
                </a:ln>
                <a:effectLst>
                  <a:outerShdw blurRad="63500" sx="102000" sy="102000" algn="ctr" rotWithShape="0">
                    <a:prstClr val="black">
                      <a:alpha val="40000"/>
                    </a:prstClr>
                  </a:outerShdw>
                </a:effec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endParaRPr lang="zh-CN" altLang="en-US">
                    <a:latin typeface="Arial" pitchFamily="34" charset="0"/>
                    <a:ea typeface="微软雅黑" panose="020b0503020204020204" pitchFamily="34" charset="-122"/>
                  </a:endParaRPr>
                </a:p>
              </p:txBody>
            </p:sp>
            <p:sp>
              <p:nvSpPr>
                <p:cNvPr id="49" name="文本框 48"/>
                <p:cNvSpPr txBox="1"/>
                <p:nvPr/>
              </p:nvSpPr>
              <p:spPr>
                <a:xfrm>
                  <a:off x="-5861494" y="5028451"/>
                  <a:ext cx="1670555" cy="1033519"/>
                </a:xfrm>
                <a:prstGeom prst="rect">
                  <a:avLst/>
                </a:prstGeom>
                <a:noFill/>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r>
                    <a:rPr lang="en-US" altLang="zh-CN" sz="4400"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rPr>
                    <a:t>88%</a:t>
                  </a:r>
                  <a:endParaRPr lang="zh-CN" altLang="en-US" sz="4400"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endParaRPr>
                </a:p>
              </p:txBody>
            </p:sp>
          </p:grpSp>
          <p:grpSp>
            <p:nvGrpSpPr>
              <p:cNvPr id="51281" name="组合 50"/>
              <p:cNvGrpSpPr/>
              <p:nvPr/>
            </p:nvGrpSpPr>
            <p:grpSpPr>
              <a:xfrm>
                <a:off x="-8800362" y="4213897"/>
                <a:ext cx="2343831" cy="2644103"/>
                <a:chOff x="-8800362" y="4213897"/>
                <a:chExt cx="2343831" cy="2644103"/>
              </a:xfrm>
            </p:grpSpPr>
            <p:sp>
              <p:nvSpPr>
                <p:cNvPr id="10" name="Freeform 6"/>
                <p:cNvSpPr/>
                <p:nvPr/>
              </p:nvSpPr>
              <p:spPr bwMode="auto">
                <a:xfrm>
                  <a:off x="-8800362" y="4213897"/>
                  <a:ext cx="2343831" cy="2644103"/>
                </a:xfrm>
                <a:custGeom>
                  <a:gdLst>
                    <a:gd name="T0" fmla="*/ 311 w 622"/>
                    <a:gd name="T1" fmla="*/ 702 h 702"/>
                    <a:gd name="T2" fmla="*/ 91 w 622"/>
                    <a:gd name="T3" fmla="*/ 512 h 702"/>
                    <a:gd name="T4" fmla="*/ 0 w 622"/>
                    <a:gd name="T5" fmla="*/ 159 h 702"/>
                    <a:gd name="T6" fmla="*/ 7 w 622"/>
                    <a:gd name="T7" fmla="*/ 29 h 702"/>
                    <a:gd name="T8" fmla="*/ 146 w 622"/>
                    <a:gd name="T9" fmla="*/ 84 h 702"/>
                    <a:gd name="T10" fmla="*/ 312 w 622"/>
                    <a:gd name="T11" fmla="*/ 0 h 702"/>
                    <a:gd name="T12" fmla="*/ 477 w 622"/>
                    <a:gd name="T13" fmla="*/ 84 h 702"/>
                    <a:gd name="T14" fmla="*/ 616 w 622"/>
                    <a:gd name="T15" fmla="*/ 29 h 702"/>
                    <a:gd name="T16" fmla="*/ 622 w 622"/>
                    <a:gd name="T17" fmla="*/ 159 h 702"/>
                    <a:gd name="T18" fmla="*/ 532 w 622"/>
                    <a:gd name="T19" fmla="*/ 512 h 702"/>
                    <a:gd name="T20" fmla="*/ 311 w 622"/>
                    <a:gd name="T21" fmla="*/ 702 h 7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22" h="702">
                      <a:moveTo>
                        <a:pt x="311" y="702"/>
                      </a:moveTo>
                      <a:cubicBezTo>
                        <a:pt x="225" y="675"/>
                        <a:pt x="147" y="607"/>
                        <a:pt x="91" y="512"/>
                      </a:cubicBezTo>
                      <a:cubicBezTo>
                        <a:pt x="33" y="412"/>
                        <a:pt x="0" y="287"/>
                        <a:pt x="0" y="159"/>
                      </a:cubicBezTo>
                      <a:cubicBezTo>
                        <a:pt x="0" y="123"/>
                        <a:pt x="3" y="71"/>
                        <a:pt x="7" y="29"/>
                      </a:cubicBezTo>
                      <a:cubicBezTo>
                        <a:pt x="44" y="64"/>
                        <a:pt x="94" y="84"/>
                        <a:pt x="146" y="84"/>
                      </a:cubicBezTo>
                      <a:cubicBezTo>
                        <a:pt x="212" y="84"/>
                        <a:pt x="273" y="52"/>
                        <a:pt x="312" y="0"/>
                      </a:cubicBezTo>
                      <a:cubicBezTo>
                        <a:pt x="350" y="52"/>
                        <a:pt x="412" y="84"/>
                        <a:pt x="477" y="84"/>
                      </a:cubicBezTo>
                      <a:cubicBezTo>
                        <a:pt x="529" y="84"/>
                        <a:pt x="578" y="64"/>
                        <a:pt x="616" y="29"/>
                      </a:cubicBezTo>
                      <a:cubicBezTo>
                        <a:pt x="620" y="71"/>
                        <a:pt x="622" y="124"/>
                        <a:pt x="622" y="159"/>
                      </a:cubicBezTo>
                      <a:cubicBezTo>
                        <a:pt x="622" y="287"/>
                        <a:pt x="590" y="412"/>
                        <a:pt x="532" y="512"/>
                      </a:cubicBezTo>
                      <a:cubicBezTo>
                        <a:pt x="475" y="607"/>
                        <a:pt x="397" y="675"/>
                        <a:pt x="311" y="702"/>
                      </a:cubicBezTo>
                      <a:close/>
                    </a:path>
                  </a:pathLst>
                </a:custGeom>
                <a:gradFill flip="none" rotWithShape="1">
                  <a:gsLst>
                    <a:gs pos="0">
                      <a:srgbClr val="9148C8">
                        <a:shade val="30000"/>
                        <a:satMod val="115000"/>
                      </a:srgbClr>
                    </a:gs>
                    <a:gs pos="50000">
                      <a:srgbClr val="9148C8">
                        <a:shade val="67500"/>
                        <a:satMod val="115000"/>
                      </a:srgbClr>
                    </a:gs>
                    <a:gs pos="100000">
                      <a:srgbClr val="9148C8">
                        <a:shade val="100000"/>
                        <a:satMod val="115000"/>
                      </a:srgbClr>
                    </a:gs>
                  </a:gsLst>
                  <a:lin ang="2700000" scaled="1"/>
                </a:gradFill>
                <a:ln w="38100">
                  <a:solidFill>
                    <a:schemeClr val="bg1"/>
                  </a:solidFill>
                  <a:round/>
                </a:ln>
                <a:effectLst>
                  <a:outerShdw blurRad="63500" sx="102000" sy="102000" algn="ctr" rotWithShape="0">
                    <a:prstClr val="black">
                      <a:alpha val="40000"/>
                    </a:prstClr>
                  </a:outerShdw>
                </a:effec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endParaRPr lang="zh-CN" altLang="en-US">
                    <a:latin typeface="Arial" pitchFamily="34" charset="0"/>
                    <a:ea typeface="微软雅黑" panose="020b0503020204020204" pitchFamily="34" charset="-122"/>
                  </a:endParaRPr>
                </a:p>
              </p:txBody>
            </p:sp>
            <p:sp>
              <p:nvSpPr>
                <p:cNvPr id="50" name="文本框 49"/>
                <p:cNvSpPr txBox="1"/>
                <p:nvPr/>
              </p:nvSpPr>
              <p:spPr>
                <a:xfrm>
                  <a:off x="-8370726" y="5028451"/>
                  <a:ext cx="1670556" cy="1033519"/>
                </a:xfrm>
                <a:prstGeom prst="rect">
                  <a:avLst/>
                </a:prstGeom>
                <a:noFill/>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r>
                    <a:rPr lang="en-US" altLang="zh-CN" sz="4400"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rPr>
                    <a:t>88%</a:t>
                  </a:r>
                  <a:endParaRPr lang="zh-CN" altLang="en-US" sz="4400"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endParaRPr>
                </a:p>
              </p:txBody>
            </p:sp>
          </p:grpSp>
          <p:sp>
            <p:nvSpPr>
              <p:cNvPr id="54" name="文本框 53"/>
              <p:cNvSpPr txBox="1"/>
              <p:nvPr/>
            </p:nvSpPr>
            <p:spPr>
              <a:xfrm>
                <a:off x="-8189190" y="4631836"/>
                <a:ext cx="1413923" cy="620112"/>
              </a:xfrm>
              <a:prstGeom prst="rect">
                <a:avLst/>
              </a:prstGeom>
              <a:noFill/>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r>
                  <a:rPr lang="zh-CN" altLang="en-US"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rPr>
                  <a:t>灵敏度</a:t>
                </a:r>
              </a:p>
            </p:txBody>
          </p:sp>
          <p:sp>
            <p:nvSpPr>
              <p:cNvPr id="55" name="文本框 54"/>
              <p:cNvSpPr txBox="1"/>
              <p:nvPr/>
            </p:nvSpPr>
            <p:spPr>
              <a:xfrm>
                <a:off x="-5679959" y="4631836"/>
                <a:ext cx="1413923" cy="620112"/>
              </a:xfrm>
              <a:prstGeom prst="rect">
                <a:avLst/>
              </a:prstGeom>
              <a:noFill/>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r>
                  <a:rPr lang="zh-CN" altLang="en-US" b="1">
                    <a:solidFill>
                      <a:schemeClr val="bg1"/>
                    </a:solidFill>
                    <a:effectLst>
                      <a:outerShdw blurRad="38100" dist="38100" dir="2700000" algn="tl">
                        <a:srgbClr val="000000">
                          <a:alpha val="43137"/>
                        </a:srgbClr>
                      </a:outerShdw>
                    </a:effectLst>
                    <a:latin typeface="Arial" pitchFamily="34" charset="0"/>
                    <a:ea typeface="微软雅黑" panose="020b0503020204020204" pitchFamily="34" charset="-122"/>
                    <a:cs typeface="Aharoni" panose="02010803020104030203" pitchFamily="2" charset="-79"/>
                  </a:rPr>
                  <a:t>特异性</a:t>
                </a:r>
              </a:p>
            </p:txBody>
          </p:sp>
        </p:grpSp>
      </p:grpSp>
      <p:sp>
        <p:nvSpPr>
          <p:cNvPr id="59" name="矩形 58"/>
          <p:cNvSpPr/>
          <p:nvPr/>
        </p:nvSpPr>
        <p:spPr>
          <a:xfrm>
            <a:off x="1790700" y="4651375"/>
            <a:ext cx="7172156" cy="1415772"/>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spcBef>
                <a:spcPts val="200"/>
              </a:spcBef>
              <a:spcAft>
                <a:spcPts val="200"/>
              </a:spcAft>
              <a:defRPr/>
            </a:pPr>
            <a:r>
              <a:rPr lang="en-US" altLang="zh-CN" b="1">
                <a:solidFill>
                  <a:srgbClr val="7030A0"/>
                </a:solidFill>
                <a:latin typeface="微软雅黑" panose="020b0503020204020204" pitchFamily="34" charset="-122"/>
                <a:ea typeface="微软雅黑" panose="020b0503020204020204" pitchFamily="34" charset="-122"/>
              </a:rPr>
              <a:t>PHQ-9</a:t>
            </a:r>
            <a:r>
              <a:rPr lang="zh-CN" altLang="en-US" b="1">
                <a:solidFill>
                  <a:srgbClr val="7030A0"/>
                </a:solidFill>
                <a:latin typeface="微软雅黑" panose="020b0503020204020204" pitchFamily="34" charset="-122"/>
                <a:ea typeface="微软雅黑" panose="020b0503020204020204" pitchFamily="34" charset="-122"/>
              </a:rPr>
              <a:t>具有良好的内部一致性</a:t>
            </a:r>
          </a:p>
          <a:p>
            <a:pPr marL="285750" indent="-285750">
              <a:spcBef>
                <a:spcPts val="200"/>
              </a:spcBef>
              <a:spcAft>
                <a:spcPts val="200"/>
              </a:spcAft>
              <a:buFont typeface="Arial" pitchFamily="34" charset="0"/>
              <a:buChar char="•"/>
              <a:defRPr/>
            </a:pPr>
            <a:r>
              <a:rPr lang="en-US" altLang="zh-CN" sz="1400">
                <a:latin typeface="微软雅黑" panose="020b0503020204020204" pitchFamily="34" charset="-122"/>
                <a:ea typeface="微软雅黑" panose="020b0503020204020204" pitchFamily="34" charset="-122"/>
              </a:rPr>
              <a:t>Cronbach’</a:t>
            </a:r>
            <a:r>
              <a:rPr lang="el-GR" altLang="zh-CN" sz="1400">
                <a:latin typeface="微软雅黑" panose="020b0503020204020204" pitchFamily="34" charset="-122"/>
                <a:ea typeface="微软雅黑" panose="020b0503020204020204" pitchFamily="34" charset="-122"/>
              </a:rPr>
              <a:t>α</a:t>
            </a:r>
            <a:r>
              <a:rPr lang="zh-CN" altLang="en-US" sz="1400">
                <a:latin typeface="微软雅黑" panose="020b0503020204020204" pitchFamily="34" charset="-122"/>
                <a:ea typeface="微软雅黑" panose="020b0503020204020204" pitchFamily="34" charset="-122"/>
              </a:rPr>
              <a:t>系数</a:t>
            </a:r>
            <a:r>
              <a:rPr lang="en-US" altLang="zh-CN" sz="1400">
                <a:latin typeface="微软雅黑" panose="020b0503020204020204" pitchFamily="34" charset="-122"/>
                <a:ea typeface="微软雅黑" panose="020b0503020204020204" pitchFamily="34" charset="-122"/>
              </a:rPr>
              <a:t>0.89(</a:t>
            </a:r>
            <a:r>
              <a:rPr lang="zh-CN" altLang="en-US" sz="1400">
                <a:latin typeface="微软雅黑" panose="020b0503020204020204" pitchFamily="34" charset="-122"/>
                <a:ea typeface="微软雅黑" panose="020b0503020204020204" pitchFamily="34" charset="-122"/>
              </a:rPr>
              <a:t>基层医疗</a:t>
            </a:r>
            <a:r>
              <a:rPr lang="en-US" altLang="zh-CN" sz="1400">
                <a:latin typeface="微软雅黑" panose="020b0503020204020204" pitchFamily="34" charset="-122"/>
                <a:ea typeface="微软雅黑" panose="020b0503020204020204" pitchFamily="34" charset="-122"/>
              </a:rPr>
              <a:t>)</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rPr>
              <a:t>0.86(</a:t>
            </a:r>
            <a:r>
              <a:rPr lang="zh-CN" altLang="en-US" sz="1400">
                <a:latin typeface="微软雅黑" panose="020b0503020204020204" pitchFamily="34" charset="-122"/>
                <a:ea typeface="微软雅黑" panose="020b0503020204020204" pitchFamily="34" charset="-122"/>
              </a:rPr>
              <a:t>妇产科</a:t>
            </a:r>
            <a:r>
              <a:rPr lang="en-US" altLang="zh-CN" sz="1400">
                <a:latin typeface="微软雅黑" panose="020b0503020204020204" pitchFamily="34" charset="-122"/>
                <a:ea typeface="微软雅黑" panose="020b0503020204020204" pitchFamily="34" charset="-122"/>
              </a:rPr>
              <a:t>)</a:t>
            </a:r>
          </a:p>
          <a:p>
            <a:pPr>
              <a:spcBef>
                <a:spcPts val="200"/>
              </a:spcBef>
              <a:spcAft>
                <a:spcPts val="200"/>
              </a:spcAft>
              <a:defRPr/>
            </a:pPr>
            <a:r>
              <a:rPr lang="en-US" altLang="zh-CN" b="1">
                <a:solidFill>
                  <a:srgbClr val="7030A0"/>
                </a:solidFill>
                <a:latin typeface="微软雅黑" panose="020b0503020204020204" pitchFamily="34" charset="-122"/>
                <a:ea typeface="微软雅黑" panose="020b0503020204020204" pitchFamily="34" charset="-122"/>
              </a:rPr>
              <a:t>PHQ-9</a:t>
            </a:r>
            <a:r>
              <a:rPr lang="zh-CN" altLang="en-US" b="1">
                <a:solidFill>
                  <a:srgbClr val="7030A0"/>
                </a:solidFill>
                <a:latin typeface="微软雅黑" panose="020b0503020204020204" pitchFamily="34" charset="-122"/>
                <a:ea typeface="微软雅黑" panose="020b0503020204020204" pitchFamily="34" charset="-122"/>
              </a:rPr>
              <a:t>具有良好的跨时间稳定性</a:t>
            </a:r>
          </a:p>
          <a:p>
            <a:pPr marL="285750" indent="-285750">
              <a:spcBef>
                <a:spcPts val="200"/>
              </a:spcBef>
              <a:spcAft>
                <a:spcPts val="200"/>
              </a:spcAft>
              <a:buFont typeface="Arial" pitchFamily="34" charset="0"/>
              <a:buChar char="•"/>
              <a:defRPr/>
            </a:pPr>
            <a:r>
              <a:rPr lang="zh-CN" altLang="en-US" sz="1400">
                <a:latin typeface="微软雅黑" panose="020b0503020204020204" pitchFamily="34" charset="-122"/>
                <a:ea typeface="微软雅黑" panose="020b0503020204020204" pitchFamily="34" charset="-122"/>
              </a:rPr>
              <a:t>患者自测</a:t>
            </a:r>
            <a:r>
              <a:rPr lang="en-US" altLang="zh-CN" sz="1400">
                <a:latin typeface="微软雅黑" panose="020b0503020204020204" pitchFamily="34" charset="-122"/>
                <a:ea typeface="微软雅黑" panose="020b0503020204020204" pitchFamily="34" charset="-122"/>
              </a:rPr>
              <a:t>PHQ-9</a:t>
            </a:r>
            <a:r>
              <a:rPr lang="zh-CN" altLang="en-US" sz="1400">
                <a:latin typeface="微软雅黑" panose="020b0503020204020204" pitchFamily="34" charset="-122"/>
                <a:ea typeface="微软雅黑" panose="020b0503020204020204" pitchFamily="34" charset="-122"/>
              </a:rPr>
              <a:t>及</a:t>
            </a:r>
            <a:r>
              <a:rPr lang="en-US" altLang="zh-CN" sz="1400">
                <a:latin typeface="微软雅黑" panose="020b0503020204020204" pitchFamily="34" charset="-122"/>
                <a:ea typeface="微软雅黑" panose="020b0503020204020204" pitchFamily="34" charset="-122"/>
              </a:rPr>
              <a:t>48h</a:t>
            </a:r>
            <a:r>
              <a:rPr lang="zh-CN" altLang="en-US" sz="1400">
                <a:latin typeface="微软雅黑" panose="020b0503020204020204" pitchFamily="34" charset="-122"/>
                <a:ea typeface="微软雅黑" panose="020b0503020204020204" pitchFamily="34" charset="-122"/>
              </a:rPr>
              <a:t>内心理健康专家电话访谈两次测定的相关系数为</a:t>
            </a:r>
            <a:r>
              <a:rPr lang="en-US" altLang="zh-CN" sz="1400">
                <a:latin typeface="微软雅黑" panose="020b0503020204020204" pitchFamily="34" charset="-122"/>
                <a:ea typeface="微软雅黑" panose="020b0503020204020204" pitchFamily="34" charset="-122"/>
              </a:rPr>
              <a:t>0.84(P</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rPr>
              <a:t>0.01)</a:t>
            </a:r>
          </a:p>
        </p:txBody>
      </p:sp>
      <p:cxnSp>
        <p:nvCxnSpPr>
          <p:cNvPr id="4" name="直接连接符 3"/>
          <p:cNvCxnSpPr/>
          <p:nvPr/>
        </p:nvCxnSpPr>
        <p:spPr>
          <a:xfrm>
            <a:off x="1917700" y="4343400"/>
            <a:ext cx="8389938" cy="0"/>
          </a:xfrm>
          <a:prstGeom prst="line">
            <a:avLst/>
          </a:prstGeom>
          <a:ln>
            <a:solidFill>
              <a:schemeClr val="bg1">
                <a:lumMod val="6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H="1">
            <a:off x="5999163" y="1274763"/>
            <a:ext cx="0" cy="2728912"/>
          </a:xfrm>
          <a:prstGeom prst="line">
            <a:avLst/>
          </a:prstGeom>
          <a:ln>
            <a:solidFill>
              <a:schemeClr val="bg1">
                <a:lumMod val="65000"/>
              </a:schemeClr>
            </a:solidFill>
            <a:prstDash val="lgDash"/>
          </a:ln>
        </p:spPr>
        <p:style>
          <a:lnRef idx="1">
            <a:schemeClr val="accent1"/>
          </a:lnRef>
          <a:fillRef idx="0">
            <a:schemeClr val="accent1"/>
          </a:fillRef>
          <a:effectRef idx="0">
            <a:schemeClr val="accent1"/>
          </a:effectRef>
          <a:fontRef idx="minor">
            <a:schemeClr val="tx1"/>
          </a:fontRef>
        </p:style>
      </p:cxnSp>
      <p:graphicFrame>
        <p:nvGraphicFramePr>
          <p:cNvPr id="96" name="Group 88"/>
          <p:cNvGraphicFramePr>
            <a:graphicFrameLocks noGrp="1"/>
          </p:cNvGraphicFramePr>
          <p:nvPr>
            <p:extLst>
              <p:ext uri="{D42A27DB-BD31-4B8C-83A1-F6EECF244321}">
                <p14:modId xmlns:p14="http://schemas.microsoft.com/office/powerpoint/2010/main" val="1928848870"/>
              </p:ext>
            </p:extLst>
          </p:nvPr>
        </p:nvGraphicFramePr>
        <p:xfrm>
          <a:off x="6313489" y="1243013"/>
          <a:ext cx="4440948" cy="4206360"/>
        </p:xfrm>
        <a:graphic>
          <a:graphicData uri="http://schemas.openxmlformats.org/drawingml/2006/table">
            <a:tbl>
              <a:tblPr firstRow="1" bandRow="1">
                <a:tableStyleId>{F5AB1C69-6EDB-4FF4-983F-18BD219EF322}</a:tableStyleId>
              </a:tblPr>
              <a:tblGrid>
                <a:gridCol w="2455439">
                  <a:extLst>
                    <a:ext uri="{9D8B030D-6E8A-4147-A177-3AD203B41FA5}">
                      <a16:colId xmlns:a16="http://schemas.microsoft.com/office/drawing/2014/main" val="20000"/>
                    </a:ext>
                  </a:extLst>
                </a:gridCol>
                <a:gridCol w="509393">
                  <a:extLst>
                    <a:ext uri="{9D8B030D-6E8A-4147-A177-3AD203B41FA5}">
                      <a16:colId xmlns:a16="http://schemas.microsoft.com/office/drawing/2014/main" val="20001"/>
                    </a:ext>
                  </a:extLst>
                </a:gridCol>
                <a:gridCol w="475910">
                  <a:extLst>
                    <a:ext uri="{9D8B030D-6E8A-4147-A177-3AD203B41FA5}">
                      <a16:colId xmlns:a16="http://schemas.microsoft.com/office/drawing/2014/main" val="20002"/>
                    </a:ext>
                  </a:extLst>
                </a:gridCol>
                <a:gridCol w="571652">
                  <a:extLst>
                    <a:ext uri="{9D8B030D-6E8A-4147-A177-3AD203B41FA5}">
                      <a16:colId xmlns:a16="http://schemas.microsoft.com/office/drawing/2014/main" val="20003"/>
                    </a:ext>
                  </a:extLst>
                </a:gridCol>
                <a:gridCol w="428554">
                  <a:extLst>
                    <a:ext uri="{9D8B030D-6E8A-4147-A177-3AD203B41FA5}">
                      <a16:colId xmlns:a16="http://schemas.microsoft.com/office/drawing/2014/main" val="20004"/>
                    </a:ext>
                  </a:extLst>
                </a:gridCol>
              </a:tblGrid>
              <a:tr h="715085">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r>
                        <a:rPr kumimoji="0" lang="zh-CN" altLang="en-US" sz="1200" b="1" u="none" strike="noStrike" kern="1200" cap="none" normalizeH="0" baseline="0">
                          <a:ln>
                            <a:noFill/>
                          </a:ln>
                          <a:solidFill>
                            <a:schemeClr val="lt1"/>
                          </a:solidFill>
                          <a:effectLst/>
                          <a:latin typeface="微软雅黑" panose="020b0503020204020204" pitchFamily="34" charset="-122"/>
                          <a:ea typeface="微软雅黑" panose="020b0503020204020204" pitchFamily="34" charset="-122"/>
                          <a:cs typeface="+mn-cs"/>
                        </a:rPr>
                        <a:t>症 状</a:t>
                      </a:r>
                    </a:p>
                  </a:txBody>
                  <a:tcPr marL="91451" marR="91451" marT="45726" marB="45726" anchor="ctr" horzOverflow="overflow">
                    <a:solidFill>
                      <a:srgbClr val="9148C8"/>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完全不会</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9148C8"/>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好几天</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9148C8"/>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一半以上的日子</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9148C8"/>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几乎每天</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9148C8"/>
                    </a:solidFill>
                  </a:tcPr>
                </a:tc>
                <a:extLst>
                  <a:ext uri="{0D108BD9-81ED-4DB2-BD59-A6C34878D82A}">
                    <a16:rowId xmlns:a16="http://schemas.microsoft.com/office/drawing/2014/main" val="10000"/>
                  </a:ext>
                </a:extLst>
              </a:tr>
              <a:tr h="244171">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1.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做事时提不起劲或没有兴趣</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extLst>
                  <a:ext uri="{0D108BD9-81ED-4DB2-BD59-A6C34878D82A}">
                    <a16:rowId xmlns:a16="http://schemas.microsoft.com/office/drawing/2014/main" val="10001"/>
                  </a:ext>
                </a:extLst>
              </a:tr>
              <a:tr h="244171">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2.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感到心情低落，沮丧或绝望</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solidFill>
                      <a:srgbClr val="FFC000"/>
                    </a:solidFill>
                  </a:tcPr>
                </a:tc>
                <a:extLst>
                  <a:ext uri="{0D108BD9-81ED-4DB2-BD59-A6C34878D82A}">
                    <a16:rowId xmlns:a16="http://schemas.microsoft.com/office/drawing/2014/main" val="10002"/>
                  </a:ext>
                </a:extLst>
              </a:tr>
              <a:tr h="401126">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3.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入睡困难、睡不安稳或睡眠过多</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3"/>
                  </a:ext>
                </a:extLst>
              </a:tr>
              <a:tr h="244171">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4.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感觉疲倦或没有活力</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4"/>
                  </a:ext>
                </a:extLst>
              </a:tr>
              <a:tr h="244171">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5.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食欲不振或吃太多</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5"/>
                  </a:ext>
                </a:extLst>
              </a:tr>
              <a:tr h="401143">
                <a:tc>
                  <a:txBody>
                    <a:bodyPr vert="horz" wrap="square"/>
                    <a:lstStyle/>
                    <a:p>
                      <a:pPr marL="174625" marR="0" lvl="0" indent="-174625"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6.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觉得自己很糟或觉得自己很失败，或让自己或家人失望</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6"/>
                  </a:ext>
                </a:extLst>
              </a:tr>
              <a:tr h="401143">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7.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对事物专注有困难，例如阅读报纸或看电视时</a:t>
                      </a:r>
                      <a:endParaRPr kumimoji="0" lang="en-US" altLang="zh-CN" sz="1200" u="none" strike="noStrike" cap="none" normalizeH="0" baseline="0">
                        <a:ln>
                          <a:noFill/>
                        </a:ln>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7"/>
                  </a:ext>
                </a:extLst>
              </a:tr>
              <a:tr h="715051">
                <a:tc>
                  <a:txBody>
                    <a:bodyPr vert="horz" wrap="square"/>
                    <a:lstStyle/>
                    <a:p>
                      <a:pPr marL="171450" marR="0" lvl="0" indent="-17145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8.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动作或说话速度缓慢到别人已经觉察，或正好相反</a:t>
                      </a: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烦躁或坐立不安，动来动去的情况更胜于平常</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8"/>
                  </a:ext>
                </a:extLst>
              </a:tr>
              <a:tr h="401143">
                <a:tc>
                  <a:txBody>
                    <a:bodyPr vert="horz" wrap="square"/>
                    <a:lstStyle/>
                    <a:p>
                      <a:pPr marL="0" marR="0" lvl="0" indent="0" algn="l" defTabSz="685800" rtl="0" eaLnBrk="1" fontAlgn="base" latinLnBrk="0" hangingPunct="1">
                        <a:lnSpc>
                          <a:spcPct val="90000"/>
                        </a:lnSpc>
                        <a:spcBef>
                          <a:spcPts val="750"/>
                        </a:spcBef>
                        <a:spcAft>
                          <a:spcPct val="0"/>
                        </a:spcAft>
                        <a:buClrTx/>
                        <a:buSzTx/>
                        <a:buFont typeface="Arial"/>
                        <a:buNone/>
                      </a:pPr>
                      <a:r>
                        <a:rPr kumimoji="0" lang="en-US" altLang="zh-CN" sz="1200" u="none" strike="noStrike" cap="none" normalizeH="0" baseline="0">
                          <a:ln>
                            <a:noFill/>
                          </a:ln>
                          <a:effectLst/>
                          <a:latin typeface="微软雅黑" panose="020b0503020204020204" pitchFamily="34" charset="-122"/>
                          <a:ea typeface="微软雅黑" panose="020b0503020204020204" pitchFamily="34" charset="-122"/>
                        </a:rPr>
                        <a:t>9. </a:t>
                      </a:r>
                      <a:r>
                        <a:rPr kumimoji="0" lang="zh-CN" altLang="en-US" sz="1200" u="none" strike="noStrike" cap="none" normalizeH="0" baseline="0">
                          <a:ln>
                            <a:noFill/>
                          </a:ln>
                          <a:effectLst/>
                          <a:latin typeface="微软雅黑" panose="020b0503020204020204" pitchFamily="34" charset="-122"/>
                          <a:ea typeface="微软雅黑" panose="020b0503020204020204" pitchFamily="34" charset="-122"/>
                        </a:rPr>
                        <a:t>有不如死掉或用某种方式伤害自己的念头</a:t>
                      </a: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tc>
                  <a:txBody>
                    <a:bodyPr vert="horz" wrap="square"/>
                    <a:lstStyle/>
                    <a:p>
                      <a:pPr marL="0" marR="0" lvl="0" indent="0" algn="ctr" defTabSz="685800" rtl="0" eaLnBrk="1" fontAlgn="base" latinLnBrk="0" hangingPunct="1">
                        <a:lnSpc>
                          <a:spcPct val="90000"/>
                        </a:lnSpc>
                        <a:spcBef>
                          <a:spcPts val="750"/>
                        </a:spcBef>
                        <a:spcAft>
                          <a:spcPct val="0"/>
                        </a:spcAft>
                        <a:buClrTx/>
                        <a:buSzTx/>
                        <a:buFont typeface="Arial"/>
                        <a:buNone/>
                      </a:pPr>
                      <a:endParaRPr kumimoji="0"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91451" marR="91451" marT="45726" marB="45726" anchor="ctr" horzOverflow="overflow"/>
                </a:tc>
                <a:extLst>
                  <a:ext uri="{0D108BD9-81ED-4DB2-BD59-A6C34878D82A}">
                    <a16:rowId xmlns:a16="http://schemas.microsoft.com/office/drawing/2014/main" val="10009"/>
                  </a:ext>
                </a:extLst>
              </a:tr>
            </a:tbl>
          </a:graphicData>
        </a:graphic>
      </p:graphicFrame>
      <p:sp>
        <p:nvSpPr>
          <p:cNvPr id="97" name="TextBox 1"/>
          <p:cNvSpPr txBox="1">
            <a:spLocks noChangeArrowheads="1"/>
          </p:cNvSpPr>
          <p:nvPr/>
        </p:nvSpPr>
        <p:spPr bwMode="auto">
          <a:xfrm>
            <a:off x="6216320" y="6037168"/>
            <a:ext cx="4967288" cy="254000"/>
          </a:xfrm>
          <a:prstGeom prst="rect">
            <a:avLst/>
          </a:prstGeom>
          <a:noFill/>
          <a:ln w="9525">
            <a:noFill/>
            <a:miter lim="800000"/>
          </a:ln>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defRPr/>
            </a:pPr>
            <a:r>
              <a:rPr lang="zh-CN" altLang="en-US" sz="1050" b="1">
                <a:solidFill>
                  <a:srgbClr val="9148C8"/>
                </a:solidFill>
                <a:latin typeface="微软雅黑" panose="020b0503020204020204" pitchFamily="34" charset="-122"/>
                <a:ea typeface="微软雅黑" panose="020b0503020204020204" pitchFamily="34" charset="-122"/>
              </a:rPr>
              <a:t>评分规则：完全不会</a:t>
            </a:r>
            <a:r>
              <a:rPr lang="en-US" altLang="zh-CN" sz="1050" b="1">
                <a:solidFill>
                  <a:srgbClr val="9148C8"/>
                </a:solidFill>
                <a:latin typeface="微软雅黑" panose="020b0503020204020204" pitchFamily="34" charset="-122"/>
                <a:ea typeface="微软雅黑" panose="020b0503020204020204" pitchFamily="34" charset="-122"/>
              </a:rPr>
              <a:t>=0</a:t>
            </a:r>
            <a:r>
              <a:rPr lang="zh-CN" altLang="en-US" sz="1050" b="1">
                <a:solidFill>
                  <a:srgbClr val="9148C8"/>
                </a:solidFill>
                <a:latin typeface="微软雅黑" panose="020b0503020204020204" pitchFamily="34" charset="-122"/>
                <a:ea typeface="微软雅黑" panose="020b0503020204020204" pitchFamily="34" charset="-122"/>
              </a:rPr>
              <a:t>分；好几天</a:t>
            </a:r>
            <a:r>
              <a:rPr lang="en-US" altLang="zh-CN" sz="1050" b="1">
                <a:solidFill>
                  <a:srgbClr val="9148C8"/>
                </a:solidFill>
                <a:latin typeface="微软雅黑" panose="020b0503020204020204" pitchFamily="34" charset="-122"/>
                <a:ea typeface="微软雅黑" panose="020b0503020204020204" pitchFamily="34" charset="-122"/>
              </a:rPr>
              <a:t>=1</a:t>
            </a:r>
            <a:r>
              <a:rPr lang="zh-CN" altLang="en-US" sz="1050" b="1">
                <a:solidFill>
                  <a:srgbClr val="9148C8"/>
                </a:solidFill>
                <a:latin typeface="微软雅黑" panose="020b0503020204020204" pitchFamily="34" charset="-122"/>
                <a:ea typeface="微软雅黑" panose="020b0503020204020204" pitchFamily="34" charset="-122"/>
              </a:rPr>
              <a:t>分；一半以上的天数</a:t>
            </a:r>
            <a:r>
              <a:rPr lang="en-US" altLang="zh-CN" sz="1050" b="1">
                <a:solidFill>
                  <a:srgbClr val="9148C8"/>
                </a:solidFill>
                <a:latin typeface="微软雅黑" panose="020b0503020204020204" pitchFamily="34" charset="-122"/>
                <a:ea typeface="微软雅黑" panose="020b0503020204020204" pitchFamily="34" charset="-122"/>
              </a:rPr>
              <a:t>=2</a:t>
            </a:r>
            <a:r>
              <a:rPr lang="zh-CN" altLang="en-US" sz="1050" b="1">
                <a:solidFill>
                  <a:srgbClr val="9148C8"/>
                </a:solidFill>
                <a:latin typeface="微软雅黑" panose="020b0503020204020204" pitchFamily="34" charset="-122"/>
                <a:ea typeface="微软雅黑" panose="020b0503020204020204" pitchFamily="34" charset="-122"/>
              </a:rPr>
              <a:t>分；几乎每天</a:t>
            </a:r>
            <a:r>
              <a:rPr lang="en-US" altLang="zh-CN" sz="1050" b="1">
                <a:solidFill>
                  <a:srgbClr val="9148C8"/>
                </a:solidFill>
                <a:latin typeface="微软雅黑" panose="020b0503020204020204" pitchFamily="34" charset="-122"/>
                <a:ea typeface="微软雅黑" panose="020b0503020204020204" pitchFamily="34" charset="-122"/>
              </a:rPr>
              <a:t>=3</a:t>
            </a:r>
            <a:r>
              <a:rPr lang="zh-CN" altLang="en-US" sz="1050" b="1">
                <a:solidFill>
                  <a:srgbClr val="9148C8"/>
                </a:solidFill>
                <a:latin typeface="微软雅黑" panose="020b0503020204020204" pitchFamily="34" charset="-122"/>
                <a:ea typeface="微软雅黑" panose="020b0503020204020204" pitchFamily="34" charset="-122"/>
              </a:rPr>
              <a:t>分</a:t>
            </a:r>
          </a:p>
        </p:txBody>
      </p:sp>
      <p:sp>
        <p:nvSpPr>
          <p:cNvPr id="51277" name="TextBox 2"/>
          <p:cNvSpPr txBox="1">
            <a:spLocks noChangeArrowheads="1"/>
          </p:cNvSpPr>
          <p:nvPr/>
        </p:nvSpPr>
        <p:spPr bwMode="auto">
          <a:xfrm>
            <a:off x="8701088" y="1989139"/>
            <a:ext cx="1606550" cy="708025"/>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algn="ctr" eaLnBrk="1" hangingPunct="1">
              <a:lnSpc>
                <a:spcPct val="100000"/>
              </a:lnSpc>
              <a:spcBef>
                <a:spcPct val="0"/>
              </a:spcBef>
              <a:spcAft>
                <a:spcPct val="0"/>
              </a:spcAft>
              <a:buClrTx/>
              <a:buSzTx/>
              <a:buFontTx/>
              <a:buNone/>
            </a:pPr>
            <a:r>
              <a:rPr kumimoji="0" lang="en-US" altLang="zh-CN" sz="2000">
                <a:latin typeface="Arial" pitchFamily="34" charset="0"/>
                <a:ea typeface="楷体_GB2312" pitchFamily="49" charset="-122"/>
              </a:rPr>
              <a:t>PHQ-2</a:t>
            </a:r>
          </a:p>
          <a:p>
            <a:pPr algn="ctr" eaLnBrk="1" hangingPunct="1">
              <a:lnSpc>
                <a:spcPct val="100000"/>
              </a:lnSpc>
              <a:spcBef>
                <a:spcPct val="0"/>
              </a:spcBef>
              <a:spcAft>
                <a:spcPct val="0"/>
              </a:spcAft>
              <a:buClrTx/>
              <a:buSzTx/>
              <a:buFontTx/>
              <a:buNone/>
            </a:pPr>
            <a:r>
              <a:rPr kumimoji="0" lang="zh-CN" altLang="en-US" sz="2000">
                <a:latin typeface="Arial" pitchFamily="34" charset="0"/>
                <a:ea typeface="楷体_GB2312" pitchFamily="49" charset="-122"/>
              </a:rPr>
              <a:t>抑郁症筛查</a:t>
            </a:r>
          </a:p>
        </p:txBody>
      </p:sp>
    </p:spTree>
    <p:extLst>
      <p:ext uri="{BB962C8B-B14F-4D97-AF65-F5344CB8AC3E}">
        <p14:creationId xmlns:p14="http://schemas.microsoft.com/office/powerpoint/2010/main" val="2876623398"/>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en-US" altLang="zh-CN" sz="3600">
                <a:latin typeface="Arial" pitchFamily="34" charset="0"/>
                <a:cs typeface="Arial" pitchFamily="34" charset="0"/>
              </a:rPr>
              <a:t>PHQ-9</a:t>
            </a:r>
            <a:r>
              <a:rPr lang="zh-CN" altLang="en-US" sz="3600">
                <a:latin typeface="Arial" pitchFamily="34" charset="0"/>
                <a:ea typeface="微软雅黑" panose="020b0503020204020204" pitchFamily="34" charset="-122"/>
              </a:rPr>
              <a:t>量表在中国抑郁识别中同样具有</a:t>
            </a:r>
            <a:br>
              <a:rPr lang="en-US" altLang="zh-CN" sz="3600">
                <a:latin typeface="Arial" pitchFamily="34" charset="0"/>
                <a:cs typeface="Arial" pitchFamily="34" charset="0"/>
              </a:rPr>
            </a:br>
            <a:r>
              <a:rPr lang="zh-CN" altLang="en-US" sz="3600">
                <a:latin typeface="Arial" pitchFamily="34" charset="0"/>
                <a:ea typeface="微软雅黑" panose="020b0503020204020204" pitchFamily="34" charset="-122"/>
              </a:rPr>
              <a:t>良好的效度，表明准确性高</a:t>
            </a:r>
            <a:endParaRPr lang="zh-CN" altLang="en-US" sz="3200"/>
          </a:p>
        </p:txBody>
      </p:sp>
      <p:sp>
        <p:nvSpPr>
          <p:cNvPr id="3" name="内容占位符 2"/>
          <p:cNvSpPr>
            <a:spLocks noGrp="1"/>
          </p:cNvSpPr>
          <p:nvPr>
            <p:ph idx="1"/>
          </p:nvPr>
        </p:nvSpPr>
        <p:spPr>
          <a:xfrm>
            <a:off x="1022439" y="1441596"/>
            <a:ext cx="10207536" cy="4688045"/>
          </a:xfrm>
        </p:spPr>
        <p:txBody>
          <a:bodyPr/>
          <a:lstStyle/>
          <a:p>
            <a:pPr marL="0" indent="0">
              <a:buNone/>
            </a:pPr>
            <a:r>
              <a:rPr lang="en-US" altLang="zh-CN" b="1">
                <a:latin typeface="Lucida Sans Unicode" panose="020b0602030504020204" pitchFamily="34" charset="0"/>
                <a:cs typeface="Arial" pitchFamily="34" charset="0"/>
              </a:rPr>
              <a:t>               PHQ - 9</a:t>
            </a:r>
            <a:r>
              <a:rPr lang="zh-CN" altLang="en-US" b="1">
                <a:latin typeface="Lucida Sans Unicode" panose="020b0602030504020204" pitchFamily="34" charset="0"/>
                <a:ea typeface="微软雅黑" panose="020b0503020204020204" pitchFamily="34" charset="-122"/>
              </a:rPr>
              <a:t> 的</a:t>
            </a:r>
            <a:r>
              <a:rPr lang="zh-CN" altLang="en-US" b="1">
                <a:solidFill>
                  <a:srgbClr val="FF0000"/>
                </a:solidFill>
                <a:latin typeface="Lucida Sans Unicode" panose="020b0602030504020204" pitchFamily="34" charset="0"/>
                <a:ea typeface="微软雅黑" panose="020b0503020204020204" pitchFamily="34" charset="-122"/>
              </a:rPr>
              <a:t>灵敏度</a:t>
            </a:r>
            <a:r>
              <a:rPr lang="zh-CN" altLang="en-US" b="1">
                <a:latin typeface="Lucida Sans Unicode" panose="020b0602030504020204" pitchFamily="34" charset="0"/>
                <a:ea typeface="微软雅黑" panose="020b0503020204020204" pitchFamily="34" charset="-122"/>
              </a:rPr>
              <a:t>为</a:t>
            </a:r>
            <a:r>
              <a:rPr lang="en-US" altLang="zh-CN" b="1">
                <a:solidFill>
                  <a:srgbClr val="FF0000"/>
                </a:solidFill>
                <a:latin typeface="Lucida Sans Unicode" panose="020b0602030504020204" pitchFamily="34" charset="0"/>
                <a:cs typeface="Arial" pitchFamily="34" charset="0"/>
              </a:rPr>
              <a:t>88%</a:t>
            </a:r>
            <a:r>
              <a:rPr lang="zh-CN" altLang="en-US" b="1">
                <a:latin typeface="Lucida Sans Unicode" panose="020b0602030504020204" pitchFamily="34" charset="0"/>
                <a:ea typeface="微软雅黑" panose="020b0503020204020204" pitchFamily="34" charset="-122"/>
              </a:rPr>
              <a:t>，</a:t>
            </a:r>
            <a:r>
              <a:rPr lang="zh-CN" altLang="en-US" b="1">
                <a:solidFill>
                  <a:srgbClr val="FF0000"/>
                </a:solidFill>
                <a:latin typeface="Lucida Sans Unicode" panose="020b0602030504020204" pitchFamily="34" charset="0"/>
                <a:ea typeface="微软雅黑" panose="020b0503020204020204" pitchFamily="34" charset="-122"/>
              </a:rPr>
              <a:t>特异度</a:t>
            </a:r>
            <a:r>
              <a:rPr lang="zh-CN" altLang="en-US" b="1">
                <a:latin typeface="Lucida Sans Unicode" panose="020b0602030504020204" pitchFamily="34" charset="0"/>
                <a:ea typeface="微软雅黑" panose="020b0503020204020204" pitchFamily="34" charset="-122"/>
              </a:rPr>
              <a:t>为</a:t>
            </a:r>
            <a:r>
              <a:rPr lang="en-US" altLang="zh-CN" b="1">
                <a:solidFill>
                  <a:srgbClr val="FF0000"/>
                </a:solidFill>
                <a:latin typeface="Lucida Sans Unicode" panose="020b0602030504020204" pitchFamily="34" charset="0"/>
                <a:cs typeface="Arial" pitchFamily="34" charset="0"/>
              </a:rPr>
              <a:t>99%</a:t>
            </a:r>
            <a:endParaRPr lang="zh-CN" altLang="en-US" b="1">
              <a:solidFill>
                <a:srgbClr val="FF0000"/>
              </a:solidFill>
              <a:latin typeface="Lucida Sans Unicode" panose="020b0602030504020204" pitchFamily="34" charset="0"/>
              <a:ea typeface="微软雅黑" panose="020b0503020204020204" pitchFamily="34" charset="-122"/>
            </a:endParaRPr>
          </a:p>
          <a:p>
            <a:endParaRPr lang="en-US" altLang="zh-CN"/>
          </a:p>
          <a:p>
            <a:endParaRPr lang="en-US" altLang="zh-CN"/>
          </a:p>
          <a:p>
            <a:endParaRPr lang="en-US" altLang="zh-CN"/>
          </a:p>
          <a:p>
            <a:pPr lvl="2"/>
            <a:r>
              <a:rPr lang="en-US" altLang="zh-CN" b="1">
                <a:latin typeface="微软雅黑" panose="020b0503020204020204" pitchFamily="34" charset="-122"/>
                <a:ea typeface="微软雅黑" panose="020b0503020204020204" pitchFamily="34" charset="-122"/>
                <a:cs typeface="Arial" pitchFamily="34" charset="0"/>
              </a:rPr>
              <a:t>PHQ - 9</a:t>
            </a:r>
            <a:r>
              <a:rPr lang="zh-CN" altLang="en-US" b="1">
                <a:latin typeface="微软雅黑" panose="020b0503020204020204" pitchFamily="34" charset="-122"/>
                <a:ea typeface="微软雅黑" panose="020b0503020204020204" pitchFamily="34" charset="-122"/>
              </a:rPr>
              <a:t>≥</a:t>
            </a:r>
            <a:r>
              <a:rPr lang="en-US" altLang="zh-CN" b="1">
                <a:latin typeface="微软雅黑" panose="020b0503020204020204" pitchFamily="34" charset="-122"/>
                <a:ea typeface="微软雅黑" panose="020b0503020204020204" pitchFamily="34" charset="-122"/>
                <a:cs typeface="Arial" pitchFamily="34" charset="0"/>
              </a:rPr>
              <a:t>15</a:t>
            </a:r>
            <a:r>
              <a:rPr lang="zh-CN" altLang="en-US" b="1">
                <a:latin typeface="微软雅黑" panose="020b0503020204020204" pitchFamily="34" charset="-122"/>
                <a:ea typeface="微软雅黑" panose="020b0503020204020204" pitchFamily="34" charset="-122"/>
              </a:rPr>
              <a:t>分的</a:t>
            </a:r>
            <a:r>
              <a:rPr lang="en-US" altLang="zh-CN" b="1">
                <a:latin typeface="微软雅黑" panose="020b0503020204020204" pitchFamily="34" charset="-122"/>
                <a:ea typeface="微软雅黑" panose="020b0503020204020204" pitchFamily="34" charset="-122"/>
                <a:cs typeface="Arial" pitchFamily="34" charset="0"/>
              </a:rPr>
              <a:t>16</a:t>
            </a:r>
            <a:r>
              <a:rPr lang="zh-CN" altLang="en-US" b="1">
                <a:latin typeface="微软雅黑" panose="020b0503020204020204" pitchFamily="34" charset="-122"/>
                <a:ea typeface="微软雅黑" panose="020b0503020204020204" pitchFamily="34" charset="-122"/>
              </a:rPr>
              <a:t>名老年人中，符合定式临床精神检查</a:t>
            </a:r>
            <a:r>
              <a:rPr lang="en-US" altLang="zh-CN" b="1">
                <a:latin typeface="微软雅黑" panose="020b0503020204020204" pitchFamily="34" charset="-122"/>
                <a:ea typeface="微软雅黑" panose="020b0503020204020204" pitchFamily="34" charset="-122"/>
                <a:cs typeface="Arial" pitchFamily="34" charset="0"/>
              </a:rPr>
              <a:t>(SCID)</a:t>
            </a:r>
            <a:r>
              <a:rPr lang="zh-CN" altLang="en-US" b="1">
                <a:latin typeface="微软雅黑" panose="020b0503020204020204" pitchFamily="34" charset="-122"/>
                <a:ea typeface="微软雅黑" panose="020b0503020204020204" pitchFamily="34" charset="-122"/>
              </a:rPr>
              <a:t>抑郁量表关于重度抑郁症诊断标准的有</a:t>
            </a:r>
            <a:r>
              <a:rPr lang="en-US" altLang="zh-CN" b="1">
                <a:latin typeface="微软雅黑" panose="020b0503020204020204" pitchFamily="34" charset="-122"/>
                <a:ea typeface="微软雅黑" panose="020b0503020204020204" pitchFamily="34" charset="-122"/>
                <a:cs typeface="Arial" pitchFamily="34" charset="0"/>
              </a:rPr>
              <a:t>15</a:t>
            </a:r>
            <a:r>
              <a:rPr lang="zh-CN" altLang="en-US" b="1">
                <a:latin typeface="微软雅黑" panose="020b0503020204020204" pitchFamily="34" charset="-122"/>
                <a:ea typeface="微软雅黑" panose="020b0503020204020204" pitchFamily="34" charset="-122"/>
              </a:rPr>
              <a:t>例</a:t>
            </a:r>
            <a:endParaRPr lang="en-US" altLang="zh-CN" b="1">
              <a:latin typeface="微软雅黑" panose="020b0503020204020204" pitchFamily="34" charset="-122"/>
              <a:ea typeface="微软雅黑" panose="020b0503020204020204" pitchFamily="34" charset="-122"/>
              <a:cs typeface="Arial" pitchFamily="34" charset="0"/>
            </a:endParaRPr>
          </a:p>
          <a:p>
            <a:pPr lvl="2"/>
            <a:r>
              <a:rPr lang="en-US" altLang="zh-CN" b="1">
                <a:latin typeface="微软雅黑" panose="020b0503020204020204" pitchFamily="34" charset="-122"/>
                <a:ea typeface="微软雅黑" panose="020b0503020204020204" pitchFamily="34" charset="-122"/>
                <a:cs typeface="Arial" pitchFamily="34" charset="0"/>
              </a:rPr>
              <a:t>PHQ - 9 &lt; 15</a:t>
            </a:r>
            <a:r>
              <a:rPr lang="zh-CN" altLang="en-US" b="1">
                <a:latin typeface="微软雅黑" panose="020b0503020204020204" pitchFamily="34" charset="-122"/>
                <a:ea typeface="微软雅黑" panose="020b0503020204020204" pitchFamily="34" charset="-122"/>
              </a:rPr>
              <a:t>分的</a:t>
            </a:r>
            <a:r>
              <a:rPr lang="en-US" altLang="zh-CN" b="1">
                <a:latin typeface="微软雅黑" panose="020b0503020204020204" pitchFamily="34" charset="-122"/>
                <a:ea typeface="微软雅黑" panose="020b0503020204020204" pitchFamily="34" charset="-122"/>
                <a:cs typeface="Arial" pitchFamily="34" charset="0"/>
              </a:rPr>
              <a:t>179</a:t>
            </a:r>
            <a:r>
              <a:rPr lang="zh-CN" altLang="en-US" b="1">
                <a:latin typeface="微软雅黑" panose="020b0503020204020204" pitchFamily="34" charset="-122"/>
                <a:ea typeface="微软雅黑" panose="020b0503020204020204" pitchFamily="34" charset="-122"/>
              </a:rPr>
              <a:t>名老人中，符合定式临床精神检查</a:t>
            </a:r>
            <a:r>
              <a:rPr lang="en-US" altLang="zh-CN" b="1">
                <a:latin typeface="微软雅黑" panose="020b0503020204020204" pitchFamily="34" charset="-122"/>
                <a:ea typeface="微软雅黑" panose="020b0503020204020204" pitchFamily="34" charset="-122"/>
                <a:cs typeface="Arial" pitchFamily="34" charset="0"/>
              </a:rPr>
              <a:t>(SCID)</a:t>
            </a:r>
            <a:r>
              <a:rPr lang="zh-CN" altLang="en-US" b="1">
                <a:latin typeface="微软雅黑" panose="020b0503020204020204" pitchFamily="34" charset="-122"/>
                <a:ea typeface="微软雅黑" panose="020b0503020204020204" pitchFamily="34" charset="-122"/>
              </a:rPr>
              <a:t>抑郁量表关于重度抑郁症诊断标准的有</a:t>
            </a:r>
            <a:r>
              <a:rPr lang="en-US" altLang="zh-CN" b="1">
                <a:latin typeface="微软雅黑" panose="020b0503020204020204" pitchFamily="34" charset="-122"/>
                <a:ea typeface="微软雅黑" panose="020b0503020204020204" pitchFamily="34" charset="-122"/>
                <a:cs typeface="Arial" pitchFamily="34" charset="0"/>
              </a:rPr>
              <a:t>2</a:t>
            </a:r>
            <a:r>
              <a:rPr lang="zh-CN" altLang="en-US" b="1">
                <a:latin typeface="微软雅黑" panose="020b0503020204020204" pitchFamily="34" charset="-122"/>
                <a:ea typeface="微软雅黑" panose="020b0503020204020204" pitchFamily="34" charset="-122"/>
              </a:rPr>
              <a:t>例</a:t>
            </a:r>
            <a:endParaRPr lang="en-US" altLang="zh-CN" b="1">
              <a:latin typeface="微软雅黑" panose="020b0503020204020204" pitchFamily="34" charset="-122"/>
              <a:ea typeface="微软雅黑" panose="020b0503020204020204" pitchFamily="34" charset="-122"/>
              <a:cs typeface="Arial" pitchFamily="34" charset="0"/>
            </a:endParaRPr>
          </a:p>
          <a:p>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val="3359775587"/>
              </p:ext>
            </p:extLst>
          </p:nvPr>
        </p:nvGraphicFramePr>
        <p:xfrm>
          <a:off x="2674408" y="2341076"/>
          <a:ext cx="7000875" cy="1114425"/>
        </p:xfrm>
        <a:graphic>
          <a:graphicData uri="http://schemas.openxmlformats.org/drawingml/2006/table">
            <a:tbl>
              <a:tblPr/>
              <a:tblGrid>
                <a:gridCol w="2333625">
                  <a:extLst>
                    <a:ext uri="{9D8B030D-6E8A-4147-A177-3AD203B41FA5}">
                      <a16:colId xmlns:a16="http://schemas.microsoft.com/office/drawing/2014/main" val="20000"/>
                    </a:ext>
                  </a:extLst>
                </a:gridCol>
                <a:gridCol w="2333625">
                  <a:extLst>
                    <a:ext uri="{9D8B030D-6E8A-4147-A177-3AD203B41FA5}">
                      <a16:colId xmlns:a16="http://schemas.microsoft.com/office/drawing/2014/main" val="20001"/>
                    </a:ext>
                  </a:extLst>
                </a:gridCol>
                <a:gridCol w="2333625">
                  <a:extLst>
                    <a:ext uri="{9D8B030D-6E8A-4147-A177-3AD203B41FA5}">
                      <a16:colId xmlns:a16="http://schemas.microsoft.com/office/drawing/2014/main" val="20002"/>
                    </a:ext>
                  </a:extLst>
                </a:gridCol>
              </a:tblGrid>
              <a:tr h="371475">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rgbClr val="FFFFFF"/>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FFFFFF"/>
                          </a:solidFill>
                          <a:effectLst/>
                          <a:latin typeface="Arial" pitchFamily="34" charset="0"/>
                          <a:ea typeface="微软雅黑" panose="020b0503020204020204" pitchFamily="34" charset="-122"/>
                          <a:cs typeface="Arial" pitchFamily="34" charset="0"/>
                        </a:rPr>
                        <a:t>SCID(+)</a:t>
                      </a:r>
                      <a:endParaRPr kumimoji="0" lang="zh-CN" altLang="en-US" sz="1800" b="1" i="0" u="none" strike="noStrike" cap="none" normalizeH="0" baseline="0">
                        <a:ln>
                          <a:noFill/>
                        </a:ln>
                        <a:solidFill>
                          <a:srgbClr val="FFFFFF"/>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FFFFFF"/>
                          </a:solidFill>
                          <a:effectLst/>
                          <a:latin typeface="Arial" pitchFamily="34" charset="0"/>
                          <a:ea typeface="微软雅黑" panose="020b0503020204020204" pitchFamily="34" charset="-122"/>
                          <a:cs typeface="Arial" pitchFamily="34" charset="0"/>
                        </a:rPr>
                        <a:t>SCID(-)</a:t>
                      </a:r>
                      <a:endParaRPr kumimoji="0" lang="zh-CN" altLang="en-US" sz="1800" b="1" i="0" u="none" strike="noStrike" cap="none" normalizeH="0" baseline="0">
                        <a:ln>
                          <a:noFill/>
                        </a:ln>
                        <a:solidFill>
                          <a:srgbClr val="FFFFFF"/>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extLst>
                  <a:ext uri="{0D108BD9-81ED-4DB2-BD59-A6C34878D82A}">
                    <a16:rowId xmlns:a16="http://schemas.microsoft.com/office/drawing/2014/main" val="10000"/>
                  </a:ext>
                </a:extLst>
              </a:tr>
              <a:tr h="371475">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PHQ – 9(+)</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15</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1</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1"/>
                  </a:ext>
                </a:extLst>
              </a:tr>
              <a:tr h="371475">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PHQ – 9(-)</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2</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chemeClr val="bg1"/>
                          </a:solidFill>
                          <a:effectLst/>
                          <a:latin typeface="Arial" pitchFamily="34" charset="0"/>
                          <a:ea typeface="微软雅黑" panose="020b0503020204020204" pitchFamily="34" charset="-122"/>
                          <a:cs typeface="Arial" pitchFamily="34" charset="0"/>
                        </a:rPr>
                        <a:t>177</a:t>
                      </a:r>
                      <a:endParaRPr kumimoji="0" lang="zh-CN" altLang="en-US" sz="1800" b="1" i="0" u="none" strike="noStrike" cap="none" normalizeH="0" baseline="0">
                        <a:ln>
                          <a:noFill/>
                        </a:ln>
                        <a:solidFill>
                          <a:schemeClr val="bg1"/>
                        </a:solidFill>
                        <a:effectLst/>
                        <a:latin typeface="Arial" pitchFamily="34" charset="0"/>
                        <a:ea typeface="微软雅黑" panose="020b0503020204020204" pitchFamily="34" charset="-122"/>
                      </a:endParaRPr>
                    </a:p>
                  </a:txBody>
                  <a:tcPr marL="91439" marR="91439"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2"/>
                  </a:ext>
                </a:extLst>
              </a:tr>
            </a:tbl>
          </a:graphicData>
        </a:graphic>
      </p:graphicFrame>
      <p:sp>
        <p:nvSpPr>
          <p:cNvPr id="5" name="矩形 4"/>
          <p:cNvSpPr/>
          <p:nvPr/>
        </p:nvSpPr>
        <p:spPr>
          <a:xfrm>
            <a:off x="5167980" y="1927792"/>
            <a:ext cx="1210588" cy="400110"/>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zh-CN" altLang="en-US" sz="2000" b="1">
                <a:latin typeface="Lucida Sans Unicode" panose="020b0602030504020204" pitchFamily="34" charset="0"/>
                <a:ea typeface="微软雅黑" panose="020b0503020204020204" pitchFamily="34" charset="-122"/>
              </a:rPr>
              <a:t>效度研究</a:t>
            </a:r>
          </a:p>
        </p:txBody>
      </p:sp>
      <p:sp>
        <p:nvSpPr>
          <p:cNvPr id="6" name="矩形 5"/>
          <p:cNvSpPr/>
          <p:nvPr/>
        </p:nvSpPr>
        <p:spPr>
          <a:xfrm>
            <a:off x="2154081" y="5126011"/>
            <a:ext cx="8832371" cy="1126462"/>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nSpc>
                <a:spcPct val="120000"/>
              </a:lnSpc>
            </a:pPr>
            <a:r>
              <a:rPr lang="zh-CN" altLang="en-US" sz="1400">
                <a:latin typeface="微软雅黑" panose="020b0503020204020204" pitchFamily="34" charset="-122"/>
                <a:ea typeface="微软雅黑" panose="020b0503020204020204" pitchFamily="34" charset="-122"/>
              </a:rPr>
              <a:t>一项检验</a:t>
            </a:r>
            <a:r>
              <a:rPr lang="en-US" altLang="zh-CN" sz="1400">
                <a:latin typeface="微软雅黑" panose="020b0503020204020204" pitchFamily="34" charset="-122"/>
                <a:ea typeface="微软雅黑" panose="020b0503020204020204" pitchFamily="34" charset="-122"/>
                <a:cs typeface="Arial" pitchFamily="34" charset="0"/>
              </a:rPr>
              <a:t>PHQ - 9</a:t>
            </a:r>
            <a:r>
              <a:rPr lang="zh-CN" altLang="en-US" sz="1400">
                <a:latin typeface="微软雅黑" panose="020b0503020204020204" pitchFamily="34" charset="-122"/>
                <a:ea typeface="微软雅黑" panose="020b0503020204020204" pitchFamily="34" charset="-122"/>
              </a:rPr>
              <a:t>量表的中文译本在中国社区老年人群中的信度及效度研究，纳入上海市徐家汇街道社区的</a:t>
            </a:r>
            <a:r>
              <a:rPr lang="en-US" altLang="zh-CN" sz="1400">
                <a:latin typeface="微软雅黑" panose="020b0503020204020204" pitchFamily="34" charset="-122"/>
                <a:ea typeface="微软雅黑" panose="020b0503020204020204" pitchFamily="34" charset="-122"/>
                <a:cs typeface="Arial" pitchFamily="34" charset="0"/>
              </a:rPr>
              <a:t>654</a:t>
            </a:r>
            <a:r>
              <a:rPr lang="zh-CN" altLang="en-US" sz="1400">
                <a:latin typeface="微软雅黑" panose="020b0503020204020204" pitchFamily="34" charset="-122"/>
                <a:ea typeface="微软雅黑" panose="020b0503020204020204" pitchFamily="34" charset="-122"/>
              </a:rPr>
              <a:t>名</a:t>
            </a:r>
            <a:r>
              <a:rPr lang="en-US" altLang="zh-CN" sz="1400">
                <a:latin typeface="微软雅黑" panose="020b0503020204020204" pitchFamily="34" charset="-122"/>
                <a:ea typeface="微软雅黑" panose="020b0503020204020204" pitchFamily="34" charset="-122"/>
                <a:cs typeface="Arial" pitchFamily="34" charset="0"/>
              </a:rPr>
              <a:t>60</a:t>
            </a:r>
            <a:r>
              <a:rPr lang="zh-CN" altLang="en-US" sz="1400">
                <a:latin typeface="微软雅黑" panose="020b0503020204020204" pitchFamily="34" charset="-122"/>
                <a:ea typeface="微软雅黑" panose="020b0503020204020204" pitchFamily="34" charset="-122"/>
              </a:rPr>
              <a:t>岁以上老年人，其中</a:t>
            </a:r>
            <a:r>
              <a:rPr lang="en-US" altLang="zh-CN" sz="1400">
                <a:latin typeface="微软雅黑" panose="020b0503020204020204" pitchFamily="34" charset="-122"/>
                <a:ea typeface="微软雅黑" panose="020b0503020204020204" pitchFamily="34" charset="-122"/>
                <a:cs typeface="Arial" pitchFamily="34" charset="0"/>
              </a:rPr>
              <a:t>622</a:t>
            </a:r>
            <a:r>
              <a:rPr lang="zh-CN" altLang="en-US" sz="1400">
                <a:latin typeface="微软雅黑" panose="020b0503020204020204" pitchFamily="34" charset="-122"/>
                <a:ea typeface="微软雅黑" panose="020b0503020204020204" pitchFamily="34" charset="-122"/>
              </a:rPr>
              <a:t>名完成了识别量表，应用</a:t>
            </a:r>
            <a:r>
              <a:rPr lang="en-US" altLang="zh-CN" sz="1400">
                <a:latin typeface="微软雅黑" panose="020b0503020204020204" pitchFamily="34" charset="-122"/>
                <a:ea typeface="微软雅黑" panose="020b0503020204020204" pitchFamily="34" charset="-122"/>
                <a:cs typeface="Arial" pitchFamily="34" charset="0"/>
              </a:rPr>
              <a:t>PHQ - 9</a:t>
            </a:r>
            <a:r>
              <a:rPr lang="zh-CN" altLang="en-US" sz="1400">
                <a:latin typeface="微软雅黑" panose="020b0503020204020204" pitchFamily="34" charset="-122"/>
                <a:ea typeface="微软雅黑" panose="020b0503020204020204" pitchFamily="34" charset="-122"/>
              </a:rPr>
              <a:t>量表对社区</a:t>
            </a:r>
            <a:r>
              <a:rPr lang="en-US" altLang="zh-CN" sz="1400">
                <a:latin typeface="微软雅黑" panose="020b0503020204020204" pitchFamily="34" charset="-122"/>
                <a:ea typeface="微软雅黑" panose="020b0503020204020204" pitchFamily="34" charset="-122"/>
                <a:cs typeface="Arial" pitchFamily="34" charset="0"/>
              </a:rPr>
              <a:t>622</a:t>
            </a:r>
            <a:r>
              <a:rPr lang="zh-CN" altLang="en-US" sz="1400">
                <a:latin typeface="微软雅黑" panose="020b0503020204020204" pitchFamily="34" charset="-122"/>
                <a:ea typeface="微软雅黑" panose="020b0503020204020204" pitchFamily="34" charset="-122"/>
              </a:rPr>
              <a:t>名老年人进行评定，进行同质性信度研究；</a:t>
            </a:r>
            <a:r>
              <a:rPr lang="en-US" altLang="zh-CN" sz="1400">
                <a:latin typeface="微软雅黑" panose="020b0503020204020204" pitchFamily="34" charset="-122"/>
                <a:ea typeface="微软雅黑" panose="020b0503020204020204" pitchFamily="34" charset="-122"/>
                <a:cs typeface="Arial" pitchFamily="34" charset="0"/>
              </a:rPr>
              <a:t>1</a:t>
            </a:r>
            <a:r>
              <a:rPr lang="zh-CN" altLang="en-US" sz="1400">
                <a:latin typeface="微软雅黑" panose="020b0503020204020204" pitchFamily="34" charset="-122"/>
                <a:ea typeface="微软雅黑" panose="020b0503020204020204" pitchFamily="34" charset="-122"/>
              </a:rPr>
              <a:t>周后对随机抽取的</a:t>
            </a:r>
            <a:r>
              <a:rPr lang="en-US" altLang="zh-CN" sz="1400">
                <a:latin typeface="微软雅黑" panose="020b0503020204020204" pitchFamily="34" charset="-122"/>
                <a:ea typeface="微软雅黑" panose="020b0503020204020204" pitchFamily="34" charset="-122"/>
                <a:cs typeface="Arial" pitchFamily="34" charset="0"/>
              </a:rPr>
              <a:t>61</a:t>
            </a:r>
            <a:r>
              <a:rPr lang="zh-CN" altLang="en-US" sz="1400">
                <a:latin typeface="微软雅黑" panose="020b0503020204020204" pitchFamily="34" charset="-122"/>
                <a:ea typeface="微软雅黑" panose="020b0503020204020204" pitchFamily="34" charset="-122"/>
              </a:rPr>
              <a:t>名老人进行再次评定，进行重测信度研究；从</a:t>
            </a:r>
            <a:r>
              <a:rPr lang="en-US" altLang="zh-CN" sz="1400">
                <a:latin typeface="微软雅黑" panose="020b0503020204020204" pitchFamily="34" charset="-122"/>
                <a:ea typeface="微软雅黑" panose="020b0503020204020204" pitchFamily="34" charset="-122"/>
                <a:cs typeface="Arial" pitchFamily="34" charset="0"/>
              </a:rPr>
              <a:t>PHQ - 9 </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cs typeface="Arial" pitchFamily="34" charset="0"/>
              </a:rPr>
              <a:t>15</a:t>
            </a:r>
            <a:r>
              <a:rPr lang="zh-CN" altLang="en-US" sz="1400">
                <a:latin typeface="微软雅黑" panose="020b0503020204020204" pitchFamily="34" charset="-122"/>
                <a:ea typeface="微软雅黑" panose="020b0503020204020204" pitchFamily="34" charset="-122"/>
              </a:rPr>
              <a:t>分的</a:t>
            </a:r>
            <a:r>
              <a:rPr lang="en-US" altLang="zh-CN" sz="1400">
                <a:latin typeface="微软雅黑" panose="020b0503020204020204" pitchFamily="34" charset="-122"/>
                <a:ea typeface="微软雅黑" panose="020b0503020204020204" pitchFamily="34" charset="-122"/>
                <a:cs typeface="Arial" pitchFamily="34" charset="0"/>
              </a:rPr>
              <a:t>606</a:t>
            </a:r>
            <a:r>
              <a:rPr lang="zh-CN" altLang="en-US" sz="1400">
                <a:latin typeface="微软雅黑" panose="020b0503020204020204" pitchFamily="34" charset="-122"/>
                <a:ea typeface="微软雅黑" panose="020b0503020204020204" pitchFamily="34" charset="-122"/>
              </a:rPr>
              <a:t>名老年人中抽取</a:t>
            </a:r>
            <a:r>
              <a:rPr lang="en-US" altLang="zh-CN" sz="1400">
                <a:latin typeface="微软雅黑" panose="020b0503020204020204" pitchFamily="34" charset="-122"/>
                <a:ea typeface="微软雅黑" panose="020b0503020204020204" pitchFamily="34" charset="-122"/>
                <a:cs typeface="Arial" pitchFamily="34" charset="0"/>
              </a:rPr>
              <a:t>179</a:t>
            </a:r>
            <a:r>
              <a:rPr lang="zh-CN" altLang="en-US" sz="1400">
                <a:latin typeface="微软雅黑" panose="020b0503020204020204" pitchFamily="34" charset="-122"/>
                <a:ea typeface="微软雅黑" panose="020b0503020204020204" pitchFamily="34" charset="-122"/>
              </a:rPr>
              <a:t>人，加上</a:t>
            </a:r>
            <a:r>
              <a:rPr lang="en-US" altLang="zh-CN" sz="1400">
                <a:latin typeface="微软雅黑" panose="020b0503020204020204" pitchFamily="34" charset="-122"/>
                <a:ea typeface="微软雅黑" panose="020b0503020204020204" pitchFamily="34" charset="-122"/>
                <a:cs typeface="Arial" pitchFamily="34" charset="0"/>
              </a:rPr>
              <a:t>PHQ – 9</a:t>
            </a:r>
            <a:r>
              <a:rPr lang="zh-CN" altLang="en-US" sz="1400">
                <a:latin typeface="微软雅黑" panose="020b0503020204020204" pitchFamily="34" charset="-122"/>
                <a:ea typeface="微软雅黑" panose="020b0503020204020204" pitchFamily="34" charset="-122"/>
              </a:rPr>
              <a:t>≥</a:t>
            </a:r>
            <a:r>
              <a:rPr lang="en-US" altLang="zh-CN" sz="1400">
                <a:latin typeface="微软雅黑" panose="020b0503020204020204" pitchFamily="34" charset="-122"/>
                <a:ea typeface="微软雅黑" panose="020b0503020204020204" pitchFamily="34" charset="-122"/>
                <a:cs typeface="Arial" pitchFamily="34" charset="0"/>
              </a:rPr>
              <a:t>15</a:t>
            </a:r>
            <a:r>
              <a:rPr lang="zh-CN" altLang="en-US" sz="1400">
                <a:latin typeface="微软雅黑" panose="020b0503020204020204" pitchFamily="34" charset="-122"/>
                <a:ea typeface="微软雅黑" panose="020b0503020204020204" pitchFamily="34" charset="-122"/>
              </a:rPr>
              <a:t>分的</a:t>
            </a:r>
            <a:r>
              <a:rPr lang="en-US" altLang="zh-CN" sz="1400">
                <a:latin typeface="微软雅黑" panose="020b0503020204020204" pitchFamily="34" charset="-122"/>
                <a:ea typeface="微软雅黑" panose="020b0503020204020204" pitchFamily="34" charset="-122"/>
                <a:cs typeface="Arial" pitchFamily="34" charset="0"/>
              </a:rPr>
              <a:t>16</a:t>
            </a:r>
            <a:r>
              <a:rPr lang="zh-CN" altLang="en-US" sz="1400">
                <a:latin typeface="微软雅黑" panose="020b0503020204020204" pitchFamily="34" charset="-122"/>
                <a:ea typeface="微软雅黑" panose="020b0503020204020204" pitchFamily="34" charset="-122"/>
              </a:rPr>
              <a:t>名老年人，进行</a:t>
            </a:r>
            <a:r>
              <a:rPr lang="en-US" altLang="zh-CN" sz="1400">
                <a:latin typeface="微软雅黑" panose="020b0503020204020204" pitchFamily="34" charset="-122"/>
                <a:ea typeface="微软雅黑" panose="020b0503020204020204" pitchFamily="34" charset="-122"/>
                <a:cs typeface="Arial" pitchFamily="34" charset="0"/>
              </a:rPr>
              <a:t>SCID - Ⅰ</a:t>
            </a:r>
            <a:r>
              <a:rPr lang="zh-CN" altLang="en-US" sz="1400">
                <a:latin typeface="微软雅黑" panose="020b0503020204020204" pitchFamily="34" charset="-122"/>
                <a:ea typeface="微软雅黑" panose="020b0503020204020204" pitchFamily="34" charset="-122"/>
              </a:rPr>
              <a:t>抑郁量表评定，进行</a:t>
            </a:r>
            <a:r>
              <a:rPr lang="en-US" altLang="zh-CN" sz="1400">
                <a:latin typeface="微软雅黑" panose="020b0503020204020204" pitchFamily="34" charset="-122"/>
                <a:ea typeface="微软雅黑" panose="020b0503020204020204" pitchFamily="34" charset="-122"/>
                <a:cs typeface="Arial" pitchFamily="34" charset="0"/>
              </a:rPr>
              <a:t>PHQ - 9</a:t>
            </a:r>
            <a:r>
              <a:rPr lang="zh-CN" altLang="en-US" sz="1400">
                <a:latin typeface="微软雅黑" panose="020b0503020204020204" pitchFamily="34" charset="-122"/>
                <a:ea typeface="微软雅黑" panose="020b0503020204020204" pitchFamily="34" charset="-122"/>
              </a:rPr>
              <a:t>的效度研究</a:t>
            </a:r>
            <a:endParaRPr lang="en-US" altLang="zh-CN" sz="1400">
              <a:latin typeface="微软雅黑" panose="020b0503020204020204" pitchFamily="34" charset="-122"/>
              <a:ea typeface="微软雅黑" panose="020b0503020204020204" pitchFamily="34" charset="-122"/>
              <a:cs typeface="Arial" pitchFamily="34" charset="0"/>
            </a:endParaRPr>
          </a:p>
        </p:txBody>
      </p:sp>
      <p:sp>
        <p:nvSpPr>
          <p:cNvPr id="7" name="矩形 6"/>
          <p:cNvSpPr/>
          <p:nvPr/>
        </p:nvSpPr>
        <p:spPr>
          <a:xfrm>
            <a:off x="30206" y="6454008"/>
            <a:ext cx="6096000" cy="246221"/>
          </a:xfrm>
          <a:prstGeom prst="rect">
            <a:avLst/>
          </a:prstGeom>
        </p:spPr>
        <p:txBody>
          <a:bodyP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zh-CN" altLang="en-US" sz="1000" b="1">
                <a:solidFill>
                  <a:srgbClr val="FFFFFF"/>
                </a:solidFill>
                <a:latin typeface="Lucida Sans Unicode" panose="020b0602030504020204" pitchFamily="34" charset="0"/>
                <a:ea typeface="微软雅黑" panose="020b0503020204020204" pitchFamily="34" charset="-122"/>
              </a:rPr>
              <a:t>徐勇</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 </a:t>
            </a:r>
            <a:r>
              <a:rPr lang="zh-CN" altLang="en-US" sz="1000" b="1">
                <a:solidFill>
                  <a:srgbClr val="FFFFFF"/>
                </a:solidFill>
                <a:latin typeface="Lucida Sans Unicode" panose="020b0602030504020204" pitchFamily="34" charset="0"/>
                <a:ea typeface="微软雅黑" panose="020b0503020204020204" pitchFamily="34" charset="-122"/>
              </a:rPr>
              <a:t>等</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 </a:t>
            </a:r>
            <a:r>
              <a:rPr lang="zh-CN" altLang="en-US" sz="1000" b="1">
                <a:solidFill>
                  <a:srgbClr val="FFFFFF"/>
                </a:solidFill>
                <a:latin typeface="Lucida Sans Unicode" panose="020b0602030504020204" pitchFamily="34" charset="0"/>
                <a:ea typeface="微软雅黑" panose="020b0503020204020204" pitchFamily="34" charset="-122"/>
              </a:rPr>
              <a:t>上海精神医学</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 200</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7</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 1</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9</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5</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257</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259, 276</a:t>
            </a:r>
            <a:r>
              <a:rPr lang="sv-SE" altLang="zh-CN" sz="1000" b="1">
                <a:solidFill>
                  <a:srgbClr val="FFFFFF"/>
                </a:solidFill>
                <a:latin typeface="Lucida Sans Unicode" panose="020b0602030504020204" pitchFamily="34" charset="0"/>
                <a:ea typeface="微软雅黑" panose="020b0503020204020204" pitchFamily="34" charset="-122"/>
                <a:cs typeface="Arial" pitchFamily="34" charset="0"/>
              </a:rPr>
              <a:t>.</a:t>
            </a:r>
            <a:r>
              <a:rPr lang="en-US" altLang="zh-CN" sz="1000" b="1">
                <a:solidFill>
                  <a:srgbClr val="FFFFFF"/>
                </a:solidFill>
                <a:latin typeface="Lucida Sans Unicode" panose="020b0602030504020204" pitchFamily="34" charset="0"/>
                <a:ea typeface="微软雅黑" panose="020b0503020204020204" pitchFamily="34" charset="-122"/>
                <a:cs typeface="Arial" pitchFamily="34" charset="0"/>
              </a:rPr>
              <a:t> </a:t>
            </a:r>
            <a:endParaRPr lang="zh-CN" altLang="en-US" sz="1000" b="1">
              <a:solidFill>
                <a:srgbClr val="FFFFFF"/>
              </a:solidFill>
              <a:latin typeface="Lucida Sans Unicode" panose="020b0602030504020204" pitchFamily="34" charset="0"/>
              <a:ea typeface="微软雅黑" panose="020b0503020204020204" pitchFamily="34" charset="-122"/>
            </a:endParaRPr>
          </a:p>
        </p:txBody>
      </p:sp>
    </p:spTree>
    <p:extLst>
      <p:ext uri="{BB962C8B-B14F-4D97-AF65-F5344CB8AC3E}">
        <p14:creationId xmlns:p14="http://schemas.microsoft.com/office/powerpoint/2010/main" val="628906024"/>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en-US" altLang="zh-CN" sz="3600">
                <a:latin typeface="微软雅黑" panose="020b0503020204020204" pitchFamily="34" charset="-122"/>
                <a:ea typeface="微软雅黑" panose="020b0503020204020204" pitchFamily="34" charset="-122"/>
                <a:cs typeface="Arial" pitchFamily="34" charset="0"/>
              </a:rPr>
              <a:t>PHQ-9</a:t>
            </a:r>
            <a:r>
              <a:rPr lang="zh-CN" altLang="en-US" sz="3600">
                <a:latin typeface="微软雅黑" panose="020b0503020204020204" pitchFamily="34" charset="-122"/>
                <a:ea typeface="微软雅黑" panose="020b0503020204020204" pitchFamily="34" charset="-122"/>
              </a:rPr>
              <a:t>量表的评分规则及治疗建议</a:t>
            </a:r>
            <a:endParaRPr lang="zh-CN" altLang="en-US" sz="3200">
              <a:latin typeface="微软雅黑" panose="020b0503020204020204" pitchFamily="34" charset="-122"/>
              <a:ea typeface="微软雅黑" panose="020b0503020204020204" pitchFamily="34" charset="-122"/>
            </a:endParaRPr>
          </a:p>
        </p:txBody>
      </p:sp>
      <p:graphicFrame>
        <p:nvGraphicFramePr>
          <p:cNvPr id="5" name="表格 4"/>
          <p:cNvGraphicFramePr>
            <a:graphicFrameLocks noGrp="1"/>
          </p:cNvGraphicFramePr>
          <p:nvPr>
            <p:extLst>
              <p:ext uri="{D42A27DB-BD31-4B8C-83A1-F6EECF244321}">
                <p14:modId xmlns:p14="http://schemas.microsoft.com/office/powerpoint/2010/main" val="3586772772"/>
              </p:ext>
            </p:extLst>
          </p:nvPr>
        </p:nvGraphicFramePr>
        <p:xfrm>
          <a:off x="1839541" y="919458"/>
          <a:ext cx="9413478" cy="3174370"/>
        </p:xfrm>
        <a:graphic>
          <a:graphicData uri="http://schemas.openxmlformats.org/drawingml/2006/table">
            <a:tbl>
              <a:tblPr/>
              <a:tblGrid>
                <a:gridCol w="2032881">
                  <a:extLst>
                    <a:ext uri="{9D8B030D-6E8A-4147-A177-3AD203B41FA5}">
                      <a16:colId xmlns:a16="http://schemas.microsoft.com/office/drawing/2014/main" val="20000"/>
                    </a:ext>
                  </a:extLst>
                </a:gridCol>
                <a:gridCol w="2335363">
                  <a:extLst>
                    <a:ext uri="{9D8B030D-6E8A-4147-A177-3AD203B41FA5}">
                      <a16:colId xmlns:a16="http://schemas.microsoft.com/office/drawing/2014/main" val="20001"/>
                    </a:ext>
                  </a:extLst>
                </a:gridCol>
                <a:gridCol w="5045234">
                  <a:extLst>
                    <a:ext uri="{9D8B030D-6E8A-4147-A177-3AD203B41FA5}">
                      <a16:colId xmlns:a16="http://schemas.microsoft.com/office/drawing/2014/main" val="20002"/>
                    </a:ext>
                  </a:extLst>
                </a:gridCol>
              </a:tblGrid>
              <a:tr h="297240">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FF"/>
                          </a:solidFill>
                          <a:effectLst/>
                          <a:latin typeface="Arial" pitchFamily="34" charset="0"/>
                          <a:ea typeface="微软雅黑" panose="020b0503020204020204" pitchFamily="34" charset="-122"/>
                        </a:rPr>
                        <a:t>分值</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FF"/>
                          </a:solidFill>
                          <a:effectLst/>
                          <a:latin typeface="Arial" pitchFamily="34" charset="0"/>
                          <a:ea typeface="微软雅黑" panose="020b0503020204020204" pitchFamily="34" charset="-122"/>
                        </a:rPr>
                        <a:t>结果分析</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FF"/>
                          </a:solidFill>
                          <a:effectLst/>
                          <a:latin typeface="Arial" pitchFamily="34" charset="0"/>
                          <a:ea typeface="微软雅黑" panose="020b0503020204020204" pitchFamily="34" charset="-122"/>
                        </a:rPr>
                        <a:t>治疗建议</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extLst>
                  <a:ext uri="{0D108BD9-81ED-4DB2-BD59-A6C34878D82A}">
                    <a16:rowId xmlns:a16="http://schemas.microsoft.com/office/drawing/2014/main" val="10000"/>
                  </a:ext>
                </a:extLst>
              </a:tr>
              <a:tr h="391575">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FFFF00"/>
                          </a:solidFill>
                          <a:effectLst/>
                          <a:latin typeface="Arial" pitchFamily="34" charset="0"/>
                          <a:ea typeface="微软雅黑" panose="020b0503020204020204" pitchFamily="34" charset="-122"/>
                          <a:cs typeface="Arial" pitchFamily="34" charset="0"/>
                        </a:rPr>
                        <a:t>0-4</a:t>
                      </a: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分</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没有抑郁</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无</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1"/>
                  </a:ext>
                </a:extLst>
              </a:tr>
              <a:tr h="434473">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FFFF00"/>
                          </a:solidFill>
                          <a:effectLst/>
                          <a:latin typeface="Arial" pitchFamily="34" charset="0"/>
                          <a:ea typeface="微软雅黑" panose="020b0503020204020204" pitchFamily="34" charset="-122"/>
                          <a:cs typeface="Arial" pitchFamily="34" charset="0"/>
                        </a:rPr>
                        <a:t>5-9</a:t>
                      </a: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分</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轻度抑郁</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观察等待：随访时重复</a:t>
                      </a:r>
                      <a:r>
                        <a:rPr kumimoji="0" lang="en-US" altLang="zh-CN"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PHQ-9</a:t>
                      </a:r>
                      <a:endPar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endParaRP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2"/>
                  </a:ext>
                </a:extLst>
              </a:tr>
              <a:tr h="476270">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FFFF00"/>
                          </a:solidFill>
                          <a:effectLst/>
                          <a:latin typeface="Arial" pitchFamily="34" charset="0"/>
                          <a:ea typeface="微软雅黑" panose="020b0503020204020204" pitchFamily="34" charset="-122"/>
                          <a:cs typeface="Arial" pitchFamily="34" charset="0"/>
                        </a:rPr>
                        <a:t>10-14</a:t>
                      </a: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分</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中度抑郁</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制定治疗计划，考虑咨询，随访和</a:t>
                      </a:r>
                      <a:r>
                        <a:rPr kumimoji="0" lang="en-US" altLang="zh-CN"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a:t>
                      </a: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或药物治疗</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3"/>
                  </a:ext>
                </a:extLst>
              </a:tr>
              <a:tr h="671143">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FFFF00"/>
                          </a:solidFill>
                          <a:effectLst/>
                          <a:latin typeface="Arial" pitchFamily="34" charset="0"/>
                          <a:ea typeface="微软雅黑" panose="020b0503020204020204" pitchFamily="34" charset="-122"/>
                          <a:cs typeface="Arial" pitchFamily="34" charset="0"/>
                        </a:rPr>
                        <a:t>15-19</a:t>
                      </a: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分</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中重度抑郁</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积极药物治疗和</a:t>
                      </a:r>
                      <a:r>
                        <a:rPr kumimoji="0" lang="en-US" altLang="zh-CN"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a:t>
                      </a: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或心理治疗</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4"/>
                  </a:ext>
                </a:extLst>
              </a:tr>
              <a:tr h="865647">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FFFF00"/>
                          </a:solidFill>
                          <a:effectLst/>
                          <a:latin typeface="Arial" pitchFamily="34" charset="0"/>
                          <a:ea typeface="微软雅黑" panose="020b0503020204020204" pitchFamily="34" charset="-122"/>
                          <a:cs typeface="Arial" pitchFamily="34" charset="0"/>
                        </a:rPr>
                        <a:t>20-27</a:t>
                      </a: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分</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00"/>
                          </a:solidFill>
                          <a:effectLst/>
                          <a:latin typeface="Arial" pitchFamily="34" charset="0"/>
                          <a:ea typeface="微软雅黑" panose="020b0503020204020204" pitchFamily="34" charset="-122"/>
                        </a:rPr>
                        <a:t>重度抑郁</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立即首先选择药物治疗，若严重损伤或对治疗无效，建议转移至精神疾病专家进行心理治疗和</a:t>
                      </a:r>
                      <a:r>
                        <a:rPr kumimoji="0" lang="en-US" altLang="zh-CN"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a:t>
                      </a:r>
                      <a:r>
                        <a:rPr kumimoji="0" lang="zh-CN" altLang="en-US" sz="1600" b="1" i="0" u="none" strike="noStrike" cap="none" normalizeH="0" baseline="0">
                          <a:ln>
                            <a:noFill/>
                          </a:ln>
                          <a:solidFill>
                            <a:schemeClr val="bg1"/>
                          </a:solidFill>
                          <a:effectLst/>
                          <a:latin typeface="Garamond" panose="02020404030301010803" pitchFamily="18" charset="0"/>
                          <a:ea typeface="微软雅黑" panose="020b0503020204020204" pitchFamily="34" charset="-122"/>
                        </a:rPr>
                        <a:t>或综合治疗</a:t>
                      </a:r>
                    </a:p>
                  </a:txBody>
                  <a:tcPr marL="91439" marR="91439" marT="45711" marB="45711"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091"/>
                    </a:solidFill>
                  </a:tcPr>
                </a:tc>
                <a:extLst>
                  <a:ext uri="{0D108BD9-81ED-4DB2-BD59-A6C34878D82A}">
                    <a16:rowId xmlns:a16="http://schemas.microsoft.com/office/drawing/2014/main" val="10005"/>
                  </a:ext>
                </a:extLst>
              </a:tr>
            </a:tbl>
          </a:graphicData>
        </a:graphic>
      </p:graphicFrame>
      <p:sp>
        <p:nvSpPr>
          <p:cNvPr id="7" name="矩形 6"/>
          <p:cNvSpPr/>
          <p:nvPr/>
        </p:nvSpPr>
        <p:spPr>
          <a:xfrm>
            <a:off x="0" y="6351442"/>
            <a:ext cx="6096000" cy="461665"/>
          </a:xfrm>
          <a:prstGeom prst="rect">
            <a:avLst/>
          </a:prstGeom>
        </p:spPr>
        <p:txBody>
          <a:bodyP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buFont typeface="Arial" pitchFamily="34" charset="0"/>
              <a:buAutoNum type="arabicPeriod"/>
            </a:pPr>
            <a:r>
              <a:rPr lang="en-US" altLang="zh-CN" sz="1200" b="1" err="1">
                <a:solidFill>
                  <a:srgbClr val="FFFFFF"/>
                </a:solidFill>
                <a:latin typeface="Arial" pitchFamily="34" charset="0"/>
                <a:ea typeface="黑体" panose="02010609060101010101" pitchFamily="49" charset="-122"/>
                <a:cs typeface="Arial" pitchFamily="34" charset="0"/>
              </a:rPr>
              <a:t>Kroenke K, et al. </a:t>
            </a:r>
            <a:r>
              <a:rPr lang="sv-SE" altLang="zh-CN" sz="1200" b="1">
                <a:solidFill>
                  <a:srgbClr val="FFFFFF"/>
                </a:solidFill>
                <a:latin typeface="Arial" pitchFamily="34" charset="0"/>
                <a:ea typeface="黑体" panose="02010609060101010101" pitchFamily="49" charset="-122"/>
                <a:cs typeface="Arial" pitchFamily="34" charset="0"/>
              </a:rPr>
              <a:t>J Gen Intern Med. 2001, 16(9):606-13.</a:t>
            </a:r>
            <a:r>
              <a:rPr lang="en-US" altLang="zh-CN" sz="1200" b="1">
                <a:solidFill>
                  <a:srgbClr val="FFFFFF"/>
                </a:solidFill>
                <a:latin typeface="Arial" pitchFamily="34" charset="0"/>
                <a:ea typeface="黑体" panose="02010609060101010101" pitchFamily="49" charset="-122"/>
                <a:cs typeface="Arial" pitchFamily="34" charset="0"/>
              </a:rPr>
              <a:t> </a:t>
            </a:r>
          </a:p>
          <a:p>
            <a:pPr>
              <a:buFont typeface="Arial" pitchFamily="34" charset="0"/>
              <a:buAutoNum type="arabicPeriod"/>
            </a:pPr>
            <a:r>
              <a:rPr lang="en-US" altLang="zh-CN" sz="1200" b="1" err="1">
                <a:solidFill>
                  <a:srgbClr val="FFFFFF"/>
                </a:solidFill>
                <a:latin typeface="Arial" pitchFamily="34" charset="0"/>
                <a:ea typeface="黑体" panose="02010609060101010101" pitchFamily="49" charset="-122"/>
                <a:cs typeface="Arial" pitchFamily="34" charset="0"/>
              </a:rPr>
              <a:t>Kroenke K, Spitzer RL, Psychiatric Annals 2002;32:509-521 </a:t>
            </a:r>
            <a:endParaRPr lang="zh-CN" altLang="en-US" sz="1200" b="1">
              <a:solidFill>
                <a:srgbClr val="FFFFFF"/>
              </a:solidFill>
              <a:latin typeface="Arial" pitchFamily="34" charset="0"/>
              <a:ea typeface="黑体" panose="02010609060101010101" pitchFamily="49" charset="-122"/>
              <a:cs typeface="Arial" pitchFamily="34" charset="0"/>
            </a:endParaRPr>
          </a:p>
        </p:txBody>
      </p:sp>
      <p:sp>
        <p:nvSpPr>
          <p:cNvPr id="6" name="内容占位符 2"/>
          <p:cNvSpPr>
            <a:spLocks noGrp="1"/>
          </p:cNvSpPr>
          <p:nvPr>
            <p:ph idx="1"/>
          </p:nvPr>
        </p:nvSpPr>
        <p:spPr>
          <a:xfrm>
            <a:off x="2020529" y="4365521"/>
            <a:ext cx="8480323" cy="1754855"/>
          </a:xfrm>
        </p:spPr>
        <p:txBody>
          <a:bodyPr>
            <a:normAutofit fontScale="85000" lnSpcReduction="10000"/>
          </a:bodyPr>
          <a:lstStyle/>
          <a:p>
            <a:pPr>
              <a:buFont typeface="Wingdings" panose="05000000000000000000" pitchFamily="2" charset="2"/>
              <a:buChar char="l"/>
            </a:pPr>
            <a:r>
              <a:rPr lang="zh-CN" altLang="en-US" sz="2000" b="1">
                <a:latin typeface="微软雅黑" panose="020b0503020204020204" pitchFamily="34" charset="-122"/>
                <a:ea typeface="微软雅黑" panose="020b0503020204020204" pitchFamily="34" charset="-122"/>
              </a:rPr>
              <a:t>提供量化指标：</a:t>
            </a:r>
            <a:endParaRPr lang="en-US" altLang="zh-CN" sz="2000" b="1">
              <a:latin typeface="微软雅黑" panose="020b0503020204020204" pitchFamily="34" charset="-122"/>
              <a:ea typeface="微软雅黑" panose="020b0503020204020204" pitchFamily="34" charset="-122"/>
            </a:endParaRPr>
          </a:p>
          <a:p>
            <a:pPr lvl="1">
              <a:buFont typeface="Wingdings" panose="05000000000000000000" pitchFamily="2" charset="2"/>
              <a:buChar char="Ø"/>
            </a:pPr>
            <a:r>
              <a:rPr lang="zh-CN" altLang="en-US" b="1">
                <a:solidFill>
                  <a:schemeClr val="tx1"/>
                </a:solidFill>
                <a:latin typeface="微软雅黑" panose="020b0503020204020204" pitchFamily="34" charset="-122"/>
                <a:ea typeface="微软雅黑" panose="020b0503020204020204" pitchFamily="34" charset="-122"/>
              </a:rPr>
              <a:t>就像高血压患者测量血压或心脏疾病的患者测量心电图。</a:t>
            </a:r>
            <a:endParaRPr lang="en-US" altLang="zh-CN" b="1">
              <a:solidFill>
                <a:schemeClr val="tx1"/>
              </a:solidFill>
              <a:latin typeface="微软雅黑" panose="020b0503020204020204" pitchFamily="34" charset="-122"/>
              <a:ea typeface="微软雅黑" panose="020b0503020204020204" pitchFamily="34" charset="-122"/>
            </a:endParaRPr>
          </a:p>
          <a:p>
            <a:pPr lvl="1">
              <a:buFont typeface="Wingdings" panose="05000000000000000000" pitchFamily="2" charset="2"/>
              <a:buChar char="Ø"/>
            </a:pPr>
            <a:r>
              <a:rPr lang="en-US" altLang="zh-CN" b="1">
                <a:solidFill>
                  <a:schemeClr val="tx1"/>
                </a:solidFill>
                <a:latin typeface="微软雅黑" panose="020b0503020204020204" pitchFamily="34" charset="-122"/>
                <a:ea typeface="微软雅黑" panose="020b0503020204020204" pitchFamily="34" charset="-122"/>
              </a:rPr>
              <a:t>PHQ-9</a:t>
            </a:r>
            <a:r>
              <a:rPr lang="zh-CN" altLang="en-US" b="1">
                <a:solidFill>
                  <a:schemeClr val="tx1"/>
                </a:solidFill>
                <a:latin typeface="微软雅黑" panose="020b0503020204020204" pitchFamily="34" charset="-122"/>
                <a:ea typeface="微软雅黑" panose="020b0503020204020204" pitchFamily="34" charset="-122"/>
              </a:rPr>
              <a:t>可以被考虑为类似实验室检查的工具，用于测量抑郁的程度及评估治疗的改善状</a:t>
            </a:r>
            <a:r>
              <a:rPr lang="zh-CN" altLang="en-US">
                <a:solidFill>
                  <a:schemeClr val="tx1"/>
                </a:solidFill>
                <a:latin typeface="微软雅黑" panose="020b0503020204020204" pitchFamily="34" charset="-122"/>
                <a:ea typeface="微软雅黑" panose="020b0503020204020204" pitchFamily="34" charset="-122"/>
              </a:rPr>
              <a:t>况</a:t>
            </a:r>
            <a:r>
              <a:rPr lang="zh-CN" altLang="en-US">
                <a:latin typeface="微软雅黑" panose="020b0503020204020204" pitchFamily="34" charset="-122"/>
                <a:ea typeface="微软雅黑" panose="020b0503020204020204" pitchFamily="34" charset="-122"/>
              </a:rPr>
              <a:t> </a:t>
            </a:r>
            <a:endParaRPr lang="en-US" altLang="zh-CN" sz="2000" b="1">
              <a:latin typeface="宋体" panose="02010600030101010101" pitchFamily="2" charset="-122"/>
            </a:endParaRPr>
          </a:p>
          <a:p>
            <a:pPr>
              <a:buFont typeface="Wingdings" panose="05000000000000000000" pitchFamily="2" charset="2"/>
              <a:buChar char="l"/>
            </a:pPr>
            <a:r>
              <a:rPr lang="zh-CN" altLang="en-US" sz="2000" b="1">
                <a:latin typeface="微软雅黑" panose="020b0503020204020204" pitchFamily="34" charset="-122"/>
                <a:ea typeface="微软雅黑" panose="020b0503020204020204" pitchFamily="34" charset="-122"/>
              </a:rPr>
              <a:t>帮助临床决策：</a:t>
            </a:r>
            <a:endParaRPr lang="en-US" altLang="zh-CN" sz="2000" b="1">
              <a:latin typeface="微软雅黑" panose="020b0503020204020204" pitchFamily="34" charset="-122"/>
              <a:ea typeface="微软雅黑" panose="020b0503020204020204" pitchFamily="34" charset="-122"/>
            </a:endParaRPr>
          </a:p>
          <a:p>
            <a:pPr lvl="1">
              <a:buFont typeface="Wingdings" panose="05000000000000000000" pitchFamily="2" charset="2"/>
              <a:buChar char="Ø"/>
            </a:pPr>
            <a:r>
              <a:rPr lang="zh-CN" altLang="en-US" b="1">
                <a:solidFill>
                  <a:schemeClr val="tx1"/>
                </a:solidFill>
                <a:latin typeface="微软雅黑" panose="020b0503020204020204" pitchFamily="34" charset="-122"/>
                <a:ea typeface="微软雅黑" panose="020b0503020204020204" pitchFamily="34" charset="-122"/>
              </a:rPr>
              <a:t>就像血糖，是医生判断糖尿病患者疾病控制情况和调节治疗方案的入口</a:t>
            </a:r>
            <a:endParaRPr lang="en-US" altLang="zh-CN" b="1">
              <a:solidFill>
                <a:schemeClr val="tx1"/>
              </a:solidFill>
              <a:latin typeface="微软雅黑" panose="020b0503020204020204" pitchFamily="34" charset="-122"/>
              <a:ea typeface="微软雅黑" panose="020b0503020204020204" pitchFamily="34" charset="-122"/>
            </a:endParaRPr>
          </a:p>
          <a:p>
            <a:pPr lvl="1">
              <a:buFont typeface="Wingdings" panose="05000000000000000000" pitchFamily="2" charset="2"/>
              <a:buChar char="Ø"/>
            </a:pPr>
            <a:r>
              <a:rPr lang="en-US" altLang="zh-CN" b="1">
                <a:solidFill>
                  <a:schemeClr val="tx1"/>
                </a:solidFill>
                <a:latin typeface="微软雅黑" panose="020b0503020204020204" pitchFamily="34" charset="-122"/>
                <a:ea typeface="微软雅黑" panose="020b0503020204020204" pitchFamily="34" charset="-122"/>
              </a:rPr>
              <a:t>PHQ-9</a:t>
            </a:r>
            <a:r>
              <a:rPr lang="zh-CN" altLang="en-US" b="1">
                <a:solidFill>
                  <a:schemeClr val="tx1"/>
                </a:solidFill>
                <a:latin typeface="微软雅黑" panose="020b0503020204020204" pitchFamily="34" charset="-122"/>
                <a:ea typeface="微软雅黑" panose="020b0503020204020204" pitchFamily="34" charset="-122"/>
              </a:rPr>
              <a:t>可以对抑郁患者和他们的医生起到同样的作用</a:t>
            </a:r>
          </a:p>
        </p:txBody>
      </p:sp>
    </p:spTree>
    <p:extLst>
      <p:ext uri="{BB962C8B-B14F-4D97-AF65-F5344CB8AC3E}">
        <p14:creationId xmlns:p14="http://schemas.microsoft.com/office/powerpoint/2010/main" val="1484666047"/>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22439" y="424791"/>
            <a:ext cx="10207536" cy="681763"/>
          </a:xfrm>
        </p:spPr>
        <p:txBody>
          <a:bodyPr/>
          <a:lstStyle/>
          <a:p>
            <a:pPr algn="ctr"/>
            <a:r>
              <a:rPr lang="zh-CN" altLang="en-US" sz="3600">
                <a:latin typeface="微软雅黑" panose="020b0503020204020204" pitchFamily="34" charset="-122"/>
                <a:ea typeface="微软雅黑" panose="020b0503020204020204" pitchFamily="34" charset="-122"/>
              </a:rPr>
              <a:t>焦虑、焦虑状态、焦虑障碍</a:t>
            </a:r>
            <a:endParaRPr lang="zh-CN" altLang="en-US" sz="3200">
              <a:latin typeface="微软雅黑" panose="020b0503020204020204" pitchFamily="34" charset="-122"/>
              <a:ea typeface="微软雅黑" panose="020b0503020204020204" pitchFamily="34" charset="-122"/>
            </a:endParaRPr>
          </a:p>
        </p:txBody>
      </p:sp>
      <p:sp>
        <p:nvSpPr>
          <p:cNvPr id="3" name="内容占位符 2"/>
          <p:cNvSpPr>
            <a:spLocks noGrp="1"/>
          </p:cNvSpPr>
          <p:nvPr>
            <p:ph idx="1"/>
          </p:nvPr>
        </p:nvSpPr>
        <p:spPr>
          <a:xfrm>
            <a:off x="1022439" y="1468892"/>
            <a:ext cx="10207536" cy="4317761"/>
          </a:xfrm>
        </p:spPr>
        <p:txBody>
          <a:bodyPr/>
          <a:lstStyle/>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焦虑</a:t>
            </a:r>
          </a:p>
          <a:p>
            <a:pPr lvl="1">
              <a:lnSpc>
                <a:spcPct val="80000"/>
              </a:lnSpc>
            </a:pPr>
            <a:r>
              <a:rPr lang="zh-CN" altLang="en-US" sz="2400">
                <a:latin typeface="微软雅黑" panose="020b0503020204020204" pitchFamily="34" charset="-122"/>
                <a:ea typeface="微软雅黑" panose="020b0503020204020204" pitchFamily="34" charset="-122"/>
              </a:rPr>
              <a:t>通常是一种处于应激状态时的正常情绪反应，表现为内心紧张不安、预感到似乎要发生某种不利情况，属于人体防御性的心理反应，多数不需要医学处理</a:t>
            </a:r>
          </a:p>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焦虑状态</a:t>
            </a:r>
          </a:p>
          <a:p>
            <a:pPr lvl="1">
              <a:lnSpc>
                <a:spcPct val="80000"/>
              </a:lnSpc>
            </a:pPr>
            <a:r>
              <a:rPr lang="zh-CN" altLang="en-US" sz="2400">
                <a:latin typeface="微软雅黑" panose="020b0503020204020204" pitchFamily="34" charset="-122"/>
                <a:ea typeface="微软雅黑" panose="020b0503020204020204" pitchFamily="34" charset="-122"/>
              </a:rPr>
              <a:t>是一组症状综合征，包括躯体性焦虑症状（心血管系统、呼吸系统、自主神经系统等）、精神性焦虑症状以及坐立不安等运动性焦虑症状，个体有与处境不相符的情绪体验，可伴睡眠困难。症状时间可短暂或持久，属病理性，一般需要医学处理</a:t>
            </a:r>
          </a:p>
          <a:p>
            <a:pPr>
              <a:lnSpc>
                <a:spcPct val="80000"/>
              </a:lnSpc>
              <a:buFont typeface="Wingdings" panose="05000000000000000000" pitchFamily="2" charset="2"/>
              <a:buChar char="u"/>
            </a:pPr>
            <a:r>
              <a:rPr lang="zh-CN" altLang="en-US" sz="2800" b="1">
                <a:latin typeface="微软雅黑" panose="020b0503020204020204" pitchFamily="34" charset="-122"/>
                <a:ea typeface="微软雅黑" panose="020b0503020204020204" pitchFamily="34" charset="-122"/>
              </a:rPr>
              <a:t>焦虑障碍</a:t>
            </a:r>
          </a:p>
          <a:p>
            <a:pPr lvl="1">
              <a:lnSpc>
                <a:spcPct val="80000"/>
              </a:lnSpc>
            </a:pPr>
            <a:r>
              <a:rPr lang="zh-CN" altLang="en-US" sz="2400">
                <a:latin typeface="微软雅黑" panose="020b0503020204020204" pitchFamily="34" charset="-122"/>
                <a:ea typeface="微软雅黑" panose="020b0503020204020204" pitchFamily="34" charset="-122"/>
              </a:rPr>
              <a:t>是一类疾病诊断，症状持续、痛苦，严重影响患者日常功能，并导致异常行为，需要治疗 </a:t>
            </a:r>
          </a:p>
          <a:p>
            <a:endParaRPr lang="zh-CN" altLang="en-US"/>
          </a:p>
        </p:txBody>
      </p:sp>
    </p:spTree>
    <p:extLst>
      <p:ext uri="{BB962C8B-B14F-4D97-AF65-F5344CB8AC3E}">
        <p14:creationId xmlns:p14="http://schemas.microsoft.com/office/powerpoint/2010/main" val="3326045600"/>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Rectangle 2"/>
          <p:cNvSpPr>
            <a:spLocks noGrp="1"/>
          </p:cNvSpPr>
          <p:nvPr>
            <p:ph type="title"/>
          </p:nvPr>
        </p:nvSpPr>
        <p:spPr>
          <a:xfrm>
            <a:off x="2152649" y="404813"/>
            <a:ext cx="8970275" cy="709612"/>
          </a:xfrm>
          <a:noFill/>
          <a:extLst>
            <a:ext uri="{91240B29-F687-4F45-9708-019B960494DF}">
              <a14:hiddenLine xmlns:a14="http://schemas.microsoft.com/office/drawing/2010/main" w="9525" cap="flat" cmpd="sng"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1" hangingPunct="1"/>
            <a:r>
              <a:rPr lang="zh-CN" altLang="en-US" sz="3600">
                <a:latin typeface="微软雅黑" panose="020b0503020204020204" pitchFamily="34" charset="-122"/>
                <a:ea typeface="微软雅黑" panose="020b0503020204020204" pitchFamily="34" charset="-122"/>
              </a:rPr>
              <a:t>盯住“情绪症状”，焦虑障碍识别率高</a:t>
            </a:r>
          </a:p>
        </p:txBody>
      </p:sp>
      <p:sp>
        <p:nvSpPr>
          <p:cNvPr id="54275" name="Rectangle 3"/>
          <p:cNvSpPr>
            <a:spLocks noGrp="1"/>
          </p:cNvSpPr>
          <p:nvPr>
            <p:ph type="body" sz="half" idx="1"/>
          </p:nvPr>
        </p:nvSpPr>
        <p:spPr>
          <a:xfrm>
            <a:off x="2196108" y="1350458"/>
            <a:ext cx="8105775" cy="808038"/>
          </a:xfrm>
        </p:spPr>
        <p:txBody>
          <a:bodyPr>
            <a:noAutofit/>
          </a:bodyPr>
          <a:lstStyle/>
          <a:p>
            <a:pPr eaLnBrk="1" hangingPunct="1">
              <a:buFont typeface="Wingdings" panose="05000000000000000000" pitchFamily="2" charset="2"/>
              <a:buChar char="u"/>
            </a:pPr>
            <a:r>
              <a:rPr lang="zh-CN" altLang="en-US" sz="2000">
                <a:latin typeface="微软雅黑" panose="020b0503020204020204" pitchFamily="34" charset="-122"/>
              </a:rPr>
              <a:t>“</a:t>
            </a:r>
            <a:r>
              <a:rPr lang="en-US" altLang="zh-CN" sz="2000">
                <a:latin typeface="微软雅黑" panose="020b0503020204020204" pitchFamily="34" charset="-122"/>
              </a:rPr>
              <a:t>90</a:t>
            </a:r>
            <a:r>
              <a:rPr lang="zh-CN" altLang="en-US" sz="2000">
                <a:latin typeface="微软雅黑" panose="020b0503020204020204" pitchFamily="34" charset="-122"/>
              </a:rPr>
              <a:t>秒</a:t>
            </a:r>
            <a:r>
              <a:rPr lang="en-US" altLang="zh-CN" sz="2000">
                <a:latin typeface="微软雅黑" panose="020b0503020204020204" pitchFamily="34" charset="-122"/>
              </a:rPr>
              <a:t>4</a:t>
            </a:r>
            <a:r>
              <a:rPr lang="zh-CN" altLang="en-US" sz="2000">
                <a:latin typeface="微软雅黑" panose="020b0503020204020204" pitchFamily="34" charset="-122"/>
              </a:rPr>
              <a:t>问题询问法”来快速筛查焦虑</a:t>
            </a:r>
            <a:endParaRPr lang="en-US" altLang="zh-CN" sz="2000">
              <a:latin typeface="微软雅黑" panose="020b0503020204020204" pitchFamily="34" charset="-122"/>
            </a:endParaRPr>
          </a:p>
          <a:p>
            <a:pPr eaLnBrk="1" hangingPunct="1">
              <a:buFont typeface="Wingdings" panose="05000000000000000000" pitchFamily="2" charset="2"/>
              <a:buChar char="u"/>
            </a:pPr>
            <a:r>
              <a:rPr lang="zh-CN" altLang="en-US" sz="2000">
                <a:latin typeface="微软雅黑" panose="020b0503020204020204" pitchFamily="34" charset="-122"/>
              </a:rPr>
              <a:t>阳性，转为专科筛查</a:t>
            </a:r>
            <a:endParaRPr lang="en-US" altLang="zh-CN" sz="2000">
              <a:latin typeface="微软雅黑" panose="020b0503020204020204" pitchFamily="34" charset="-122"/>
            </a:endParaRPr>
          </a:p>
        </p:txBody>
      </p:sp>
      <p:sp>
        <p:nvSpPr>
          <p:cNvPr id="54276" name="Rectangle 4"/>
          <p:cNvSpPr>
            <a:spLocks noChangeArrowheads="1"/>
          </p:cNvSpPr>
          <p:nvPr/>
        </p:nvSpPr>
        <p:spPr bwMode="auto">
          <a:xfrm>
            <a:off x="-43757" y="6345072"/>
            <a:ext cx="530786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eaLnBrk="1" hangingPunct="1">
              <a:lnSpc>
                <a:spcPct val="100000"/>
              </a:lnSpc>
              <a:spcBef>
                <a:spcPct val="0"/>
              </a:spcBef>
              <a:spcAft>
                <a:spcPct val="0"/>
              </a:spcAft>
              <a:buClrTx/>
              <a:buSzTx/>
              <a:buFontTx/>
              <a:buNone/>
            </a:pPr>
            <a:r>
              <a:rPr kumimoji="0" lang="zh-CN" altLang="en-US" sz="1200">
                <a:solidFill>
                  <a:schemeClr val="bg1"/>
                </a:solidFill>
              </a:rPr>
              <a:t>季建林</a:t>
            </a:r>
            <a:r>
              <a:rPr kumimoji="0" lang="en-US" altLang="zh-CN" sz="1200">
                <a:solidFill>
                  <a:schemeClr val="bg1"/>
                </a:solidFill>
              </a:rPr>
              <a:t>. </a:t>
            </a:r>
            <a:r>
              <a:rPr kumimoji="0" lang="zh-CN" altLang="en-US" sz="1200">
                <a:solidFill>
                  <a:schemeClr val="bg1"/>
                </a:solidFill>
              </a:rPr>
              <a:t>重视医患关系</a:t>
            </a:r>
            <a:r>
              <a:rPr kumimoji="0" lang="en-US" altLang="zh-CN" sz="1200">
                <a:solidFill>
                  <a:schemeClr val="bg1"/>
                </a:solidFill>
              </a:rPr>
              <a:t>,</a:t>
            </a:r>
            <a:r>
              <a:rPr kumimoji="0" lang="zh-CN" altLang="en-US" sz="1200">
                <a:solidFill>
                  <a:schemeClr val="bg1"/>
                </a:solidFill>
              </a:rPr>
              <a:t>提高沟通技能</a:t>
            </a:r>
            <a:r>
              <a:rPr kumimoji="0" lang="en-US" altLang="zh-CN" sz="1200">
                <a:solidFill>
                  <a:schemeClr val="bg1"/>
                </a:solidFill>
              </a:rPr>
              <a:t>. </a:t>
            </a:r>
            <a:r>
              <a:rPr kumimoji="0" lang="zh-CN" altLang="en-US" sz="1200">
                <a:solidFill>
                  <a:schemeClr val="bg1"/>
                </a:solidFill>
              </a:rPr>
              <a:t>内科理论与实践</a:t>
            </a:r>
            <a:r>
              <a:rPr kumimoji="0" lang="en-US" altLang="zh-CN" sz="1200">
                <a:solidFill>
                  <a:schemeClr val="bg1"/>
                </a:solidFill>
              </a:rPr>
              <a:t>. 2011. (03): 167-170 </a:t>
            </a:r>
          </a:p>
        </p:txBody>
      </p:sp>
      <p:graphicFrame>
        <p:nvGraphicFramePr>
          <p:cNvPr id="107614" name="Group 94"/>
          <p:cNvGraphicFramePr>
            <a:graphicFrameLocks noGrp="1"/>
          </p:cNvGraphicFramePr>
          <p:nvPr>
            <p:ph sz="half" idx="2"/>
            <p:extLst>
              <p:ext uri="{D42A27DB-BD31-4B8C-83A1-F6EECF244321}">
                <p14:modId xmlns:p14="http://schemas.microsoft.com/office/powerpoint/2010/main" val="2864124041"/>
              </p:ext>
            </p:extLst>
          </p:nvPr>
        </p:nvGraphicFramePr>
        <p:xfrm>
          <a:off x="2170114" y="2435316"/>
          <a:ext cx="8229480" cy="3636965"/>
        </p:xfrm>
        <a:graphic>
          <a:graphicData uri="http://schemas.openxmlformats.org/drawingml/2006/table">
            <a:tbl>
              <a:tblPr firstRow="1">
                <a:tableStyleId>{10A1B5D5-9B99-4C35-A422-299274C87663}</a:tableStyleId>
              </a:tblPr>
              <a:tblGrid>
                <a:gridCol w="4793182">
                  <a:extLst>
                    <a:ext uri="{9D8B030D-6E8A-4147-A177-3AD203B41FA5}">
                      <a16:colId xmlns:a16="http://schemas.microsoft.com/office/drawing/2014/main" val="20000"/>
                    </a:ext>
                  </a:extLst>
                </a:gridCol>
                <a:gridCol w="3436298">
                  <a:extLst>
                    <a:ext uri="{9D8B030D-6E8A-4147-A177-3AD203B41FA5}">
                      <a16:colId xmlns:a16="http://schemas.microsoft.com/office/drawing/2014/main" val="20001"/>
                    </a:ext>
                  </a:extLst>
                </a:gridCol>
              </a:tblGrid>
              <a:tr h="460306">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ctr"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问题</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ctr"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阳性</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extLst>
                  <a:ext uri="{0D108BD9-81ED-4DB2-BD59-A6C34878D82A}">
                    <a16:rowId xmlns:a16="http://schemas.microsoft.com/office/drawing/2014/main" val="10000"/>
                  </a:ext>
                </a:extLst>
              </a:tr>
              <a:tr h="701026">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你认为你是一个容易焦虑或紧张的人吗？</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是（了解是否有焦虑性人格或特质）</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extLst>
                  <a:ext uri="{0D108BD9-81ED-4DB2-BD59-A6C34878D82A}">
                    <a16:rowId xmlns:a16="http://schemas.microsoft.com/office/drawing/2014/main" val="10001"/>
                  </a:ext>
                </a:extLst>
              </a:tr>
              <a:tr h="736491">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最近一段时间，你是否比平时更感到焦虑或忐忑不安？</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是（了解是否有广泛性焦虑）</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extLst>
                  <a:ext uri="{0D108BD9-81ED-4DB2-BD59-A6C34878D82A}">
                    <a16:rowId xmlns:a16="http://schemas.microsoft.com/office/drawing/2014/main" val="10002"/>
                  </a:ext>
                </a:extLst>
              </a:tr>
              <a:tr h="733316">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是否有一些特殊场合或情景更容易使得你紧张、焦虑？</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是（了解是否有恐惧）</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extLst>
                  <a:ext uri="{0D108BD9-81ED-4DB2-BD59-A6C34878D82A}">
                    <a16:rowId xmlns:a16="http://schemas.microsoft.com/office/drawing/2014/main" val="10003"/>
                  </a:ext>
                </a:extLst>
              </a:tr>
              <a:tr h="1005825">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你曾经有过惊恐发作吗，即突然发生的强烈不适感或心慌、眩晕、感到憋气或呼吸困难等症状？</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tc>
                  <a:txBody>
                    <a:bodyPr vert="horz" wrap="square"/>
                    <a:lstStyle>
                      <a:lvl1pPr marL="228600" indent="-228600">
                        <a:lnSpc>
                          <a:spcPct val="90000"/>
                        </a:lnSpc>
                        <a:spcBef>
                          <a:spcPts val="1000"/>
                        </a:spcBef>
                        <a:buFont typeface="Arial" pitchFamily="34" charset="0"/>
                        <a:defRPr sz="2400">
                          <a:solidFill>
                            <a:schemeClr val="tx1"/>
                          </a:solidFill>
                          <a:latin typeface="Calibri" panose="020f0502020204030204" pitchFamily="34" charset="0"/>
                          <a:ea typeface="宋体" panose="02010600030101010101" pitchFamily="2" charset="-122"/>
                        </a:defRPr>
                      </a:lvl1pPr>
                      <a:lvl2pPr marL="685800" indent="-228600">
                        <a:lnSpc>
                          <a:spcPct val="90000"/>
                        </a:lnSpc>
                        <a:spcBef>
                          <a:spcPts val="500"/>
                        </a:spcBef>
                        <a:buFont typeface="Arial" pitchFamily="34" charset="0"/>
                        <a:defRPr sz="20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itchFamily="34" charset="0"/>
                        <a:defRPr>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itchFamily="34" charset="0"/>
                        <a:defRPr sz="16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500"/>
                        </a:spcBef>
                        <a:spcAft>
                          <a:spcPct val="0"/>
                        </a:spcAft>
                        <a:buFont typeface="Arial" pitchFamily="34" charset="0"/>
                        <a:defRPr sz="1600">
                          <a:solidFill>
                            <a:schemeClr val="tx1"/>
                          </a:solidFill>
                          <a:latin typeface="Calibri" panose="020f0502020204030204" pitchFamily="34" charset="0"/>
                          <a:ea typeface="宋体" panose="02010600030101010101" pitchFamily="2" charset="-122"/>
                        </a:defRPr>
                      </a:lvl9pPr>
                    </a:lstStyle>
                    <a:p>
                      <a:pPr marL="228600" marR="0" lvl="0" indent="-228600" algn="l" defTabSz="914400" rtl="0" eaLnBrk="1" fontAlgn="base" latinLnBrk="0" hangingPunct="1">
                        <a:lnSpc>
                          <a:spcPct val="100000"/>
                        </a:lnSpc>
                        <a:spcBef>
                          <a:spcPct val="0"/>
                        </a:spcBef>
                        <a:spcAft>
                          <a:spcPct val="0"/>
                        </a:spcAft>
                        <a:buClrTx/>
                        <a:buSzTx/>
                        <a:buFontTx/>
                        <a:buNone/>
                      </a:pPr>
                      <a:r>
                        <a:rPr kumimoji="0" lang="zh-CN" altLang="en-US" sz="2000" u="none" strike="noStrike" cap="none" normalizeH="0" baseline="0">
                          <a:ln>
                            <a:noFill/>
                          </a:ln>
                          <a:effectLst/>
                          <a:latin typeface="微软雅黑" panose="020b0503020204020204" pitchFamily="34" charset="-122"/>
                          <a:ea typeface="微软雅黑" panose="020b0503020204020204" pitchFamily="34" charset="-122"/>
                        </a:rPr>
                        <a:t>有（了解是否有惊恐）</a:t>
                      </a:r>
                      <a:endParaRPr kumimoji="0"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8587" marR="68587" marT="45713" marB="45713" horzOverflow="overflow"/>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3531507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en-US" altLang="zh-CN" sz="3600">
                <a:latin typeface="Arial" pitchFamily="34" charset="0"/>
                <a:ea typeface="微软雅黑" panose="020b0503020204020204" pitchFamily="34" charset="-122"/>
              </a:rPr>
              <a:t>GAD-7</a:t>
            </a:r>
            <a:r>
              <a:rPr lang="zh-CN" altLang="en-US" sz="3600">
                <a:latin typeface="Arial" pitchFamily="34" charset="0"/>
                <a:ea typeface="微软雅黑" panose="020b0503020204020204" pitchFamily="34" charset="-122"/>
              </a:rPr>
              <a:t>量表内容简单，可操作性强</a:t>
            </a:r>
            <a:endParaRPr lang="zh-CN" altLang="en-US" sz="3200"/>
          </a:p>
        </p:txBody>
      </p:sp>
      <p:sp>
        <p:nvSpPr>
          <p:cNvPr id="3" name="内容占位符 2"/>
          <p:cNvSpPr>
            <a:spLocks noGrp="1"/>
          </p:cNvSpPr>
          <p:nvPr>
            <p:ph idx="1"/>
          </p:nvPr>
        </p:nvSpPr>
        <p:spPr>
          <a:xfrm>
            <a:off x="369553" y="1560098"/>
            <a:ext cx="8587387" cy="237263"/>
          </a:xfrm>
        </p:spPr>
        <p:txBody>
          <a:bodyPr>
            <a:normAutofit fontScale="92500" lnSpcReduction="20000"/>
          </a:bodyPr>
          <a:lstStyle/>
          <a:p>
            <a:pPr marL="0" indent="0">
              <a:buNone/>
            </a:pPr>
            <a:r>
              <a:rPr lang="zh-CN" altLang="en-US" sz="1400"/>
              <a:t>姓名                                                                                                日期</a:t>
            </a:r>
          </a:p>
        </p:txBody>
      </p:sp>
      <p:sp>
        <p:nvSpPr>
          <p:cNvPr id="4" name="AutoShape 4"/>
          <p:cNvSpPr>
            <a:spLocks noChangeArrowheads="1"/>
          </p:cNvSpPr>
          <p:nvPr/>
        </p:nvSpPr>
        <p:spPr bwMode="auto">
          <a:xfrm>
            <a:off x="476519" y="969800"/>
            <a:ext cx="8712200" cy="444500"/>
          </a:xfrm>
          <a:prstGeom prst="foldedCorner">
            <a:avLst>
              <a:gd name="adj" fmla="val 14181"/>
            </a:avLst>
          </a:prstGeom>
          <a:gradFill rotWithShape="1">
            <a:gsLst>
              <a:gs pos="0">
                <a:srgbClr val="FF9F9F"/>
              </a:gs>
              <a:gs pos="100000">
                <a:srgbClr val="FFDEDE"/>
              </a:gs>
              <a:gs pos="100000">
                <a:srgbClr val="FFDEDE"/>
              </a:gs>
            </a:gsLst>
            <a:lin ang="0"/>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defPPr>
              <a:defRPr lang="zh-CN"/>
            </a:defPPr>
            <a:lvl1pPr marL="0" algn="l" defTabSz="1219170" rtl="0" eaLnBrk="1" latinLnBrk="0" hangingPunct="1">
              <a:spcBef>
                <a:spcPct val="20000"/>
              </a:spcBef>
              <a:buChar char="•"/>
              <a:defRPr kumimoji="1" sz="32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1219170" rtl="0" eaLnBrk="1" latinLnBrk="0" hangingPunct="1">
              <a:spcBef>
                <a:spcPct val="20000"/>
              </a:spcBef>
              <a:buChar char="–"/>
              <a:defRPr kumimoji="1" sz="28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1219170" rtl="0" eaLnBrk="1" latinLnBrk="0" hangingPunct="1">
              <a:spcBef>
                <a:spcPct val="20000"/>
              </a:spcBef>
              <a:buChar char="•"/>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1219170" rtl="0" eaLnBrk="1" latinLnBrk="0" hangingPunct="1">
              <a:spcBef>
                <a:spcPct val="20000"/>
              </a:spcBef>
              <a:buChar char="–"/>
              <a:defRPr kumimoji="1" sz="20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1219170" rtl="0" eaLnBrk="1" latinLnBrk="0" hangingPunct="1">
              <a:spcBef>
                <a:spcPct val="20000"/>
              </a:spcBef>
              <a:buChar char="»"/>
              <a:defRPr kumimoji="1" sz="20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9pPr>
          </a:lstStyle>
          <a:p>
            <a:pPr>
              <a:lnSpc>
                <a:spcPct val="120000"/>
              </a:lnSpc>
              <a:spcBef>
                <a:spcPct val="0"/>
              </a:spcBef>
              <a:buFontTx/>
              <a:buNone/>
            </a:pPr>
            <a:r>
              <a:rPr lang="en-US" altLang="zh-CN" sz="1400" b="1">
                <a:ea typeface="微软雅黑" panose="020b0503020204020204" pitchFamily="34" charset="-122"/>
                <a:cs typeface="Arial" pitchFamily="34" charset="0"/>
              </a:rPr>
              <a:t>GAD-7</a:t>
            </a:r>
            <a:r>
              <a:rPr lang="zh-CN" altLang="en-US" sz="1400" b="1">
                <a:ea typeface="微软雅黑" panose="020b0503020204020204" pitchFamily="34" charset="-122"/>
                <a:cs typeface="Arial" pitchFamily="34" charset="0"/>
              </a:rPr>
              <a:t>量表内容简单、可操作性强，每个条目</a:t>
            </a:r>
            <a:r>
              <a:rPr lang="en-US" altLang="zh-CN" sz="1400" b="1">
                <a:ea typeface="微软雅黑" panose="020b0503020204020204" pitchFamily="34" charset="-122"/>
                <a:cs typeface="Arial" pitchFamily="34" charset="0"/>
              </a:rPr>
              <a:t>0</a:t>
            </a:r>
            <a:r>
              <a:rPr lang="zh-CN" altLang="en-US" sz="1400" b="1">
                <a:ea typeface="微软雅黑" panose="020b0503020204020204" pitchFamily="34" charset="-122"/>
              </a:rPr>
              <a:t>～</a:t>
            </a:r>
            <a:r>
              <a:rPr lang="en-US" altLang="zh-CN" sz="1400" b="1">
                <a:ea typeface="微软雅黑" panose="020b0503020204020204" pitchFamily="34" charset="-122"/>
              </a:rPr>
              <a:t>3</a:t>
            </a:r>
            <a:r>
              <a:rPr lang="zh-CN" altLang="en-US" sz="1400" b="1">
                <a:ea typeface="微软雅黑" panose="020b0503020204020204" pitchFamily="34" charset="-122"/>
              </a:rPr>
              <a:t>分，总分就是将</a:t>
            </a:r>
            <a:r>
              <a:rPr lang="en-US" altLang="zh-CN" sz="1400" b="1">
                <a:ea typeface="微软雅黑" panose="020b0503020204020204" pitchFamily="34" charset="-122"/>
              </a:rPr>
              <a:t>7</a:t>
            </a:r>
            <a:r>
              <a:rPr lang="zh-CN" altLang="en-US" sz="1400" b="1">
                <a:ea typeface="微软雅黑" panose="020b0503020204020204" pitchFamily="34" charset="-122"/>
              </a:rPr>
              <a:t>个条目的分值相加，总分值范围</a:t>
            </a:r>
            <a:r>
              <a:rPr lang="en-US" altLang="zh-CN" sz="1400" b="1">
                <a:ea typeface="微软雅黑" panose="020b0503020204020204" pitchFamily="34" charset="-122"/>
              </a:rPr>
              <a:t>0</a:t>
            </a:r>
            <a:r>
              <a:rPr lang="zh-CN" altLang="en-US" sz="1400" b="1">
                <a:ea typeface="微软雅黑" panose="020b0503020204020204" pitchFamily="34" charset="-122"/>
              </a:rPr>
              <a:t>～</a:t>
            </a:r>
            <a:r>
              <a:rPr lang="en-US" altLang="zh-CN" sz="1400" b="1">
                <a:ea typeface="微软雅黑" panose="020b0503020204020204" pitchFamily="34" charset="-122"/>
              </a:rPr>
              <a:t>21</a:t>
            </a:r>
            <a:r>
              <a:rPr lang="zh-CN" altLang="en-US" sz="1400" b="1">
                <a:ea typeface="微软雅黑" panose="020b0503020204020204" pitchFamily="34" charset="-122"/>
              </a:rPr>
              <a:t>分</a:t>
            </a:r>
          </a:p>
        </p:txBody>
      </p:sp>
      <p:graphicFrame>
        <p:nvGraphicFramePr>
          <p:cNvPr id="5" name="表格 4"/>
          <p:cNvGraphicFramePr>
            <a:graphicFrameLocks noGrp="1"/>
          </p:cNvGraphicFramePr>
          <p:nvPr>
            <p:extLst>
              <p:ext uri="{D42A27DB-BD31-4B8C-83A1-F6EECF244321}">
                <p14:modId xmlns:p14="http://schemas.microsoft.com/office/powerpoint/2010/main" val="63401775"/>
              </p:ext>
            </p:extLst>
          </p:nvPr>
        </p:nvGraphicFramePr>
        <p:xfrm>
          <a:off x="379563" y="2561073"/>
          <a:ext cx="7375584" cy="2590800"/>
        </p:xfrm>
        <a:graphic>
          <a:graphicData uri="http://schemas.openxmlformats.org/drawingml/2006/table">
            <a:tbl>
              <a:tblPr/>
              <a:tblGrid>
                <a:gridCol w="4306174">
                  <a:extLst>
                    <a:ext uri="{9D8B030D-6E8A-4147-A177-3AD203B41FA5}">
                      <a16:colId xmlns:a16="http://schemas.microsoft.com/office/drawing/2014/main" val="20000"/>
                    </a:ext>
                  </a:extLst>
                </a:gridCol>
                <a:gridCol w="804510">
                  <a:extLst>
                    <a:ext uri="{9D8B030D-6E8A-4147-A177-3AD203B41FA5}">
                      <a16:colId xmlns:a16="http://schemas.microsoft.com/office/drawing/2014/main" val="20001"/>
                    </a:ext>
                  </a:extLst>
                </a:gridCol>
                <a:gridCol w="680425">
                  <a:extLst>
                    <a:ext uri="{9D8B030D-6E8A-4147-A177-3AD203B41FA5}">
                      <a16:colId xmlns:a16="http://schemas.microsoft.com/office/drawing/2014/main" val="20002"/>
                    </a:ext>
                  </a:extLst>
                </a:gridCol>
                <a:gridCol w="803146">
                  <a:extLst>
                    <a:ext uri="{9D8B030D-6E8A-4147-A177-3AD203B41FA5}">
                      <a16:colId xmlns:a16="http://schemas.microsoft.com/office/drawing/2014/main" val="20003"/>
                    </a:ext>
                  </a:extLst>
                </a:gridCol>
                <a:gridCol w="781329">
                  <a:extLst>
                    <a:ext uri="{9D8B030D-6E8A-4147-A177-3AD203B41FA5}">
                      <a16:colId xmlns:a16="http://schemas.microsoft.com/office/drawing/2014/main" val="20004"/>
                    </a:ext>
                  </a:extLst>
                </a:gridCol>
              </a:tblGrid>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400" b="1" i="0" u="none" strike="noStrike" cap="none" normalizeH="0" baseline="0">
                        <a:ln>
                          <a:noFill/>
                        </a:ln>
                        <a:solidFill>
                          <a:srgbClr val="FF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200" b="1" i="0" u="none" strike="noStrike" cap="none" normalizeH="0" baseline="0">
                          <a:ln>
                            <a:noFill/>
                          </a:ln>
                          <a:solidFill>
                            <a:srgbClr val="FF0000"/>
                          </a:solidFill>
                          <a:effectLst/>
                          <a:latin typeface="Arial" pitchFamily="34" charset="0"/>
                          <a:ea typeface="微软雅黑" panose="020b0503020204020204" pitchFamily="34" charset="-122"/>
                        </a:rPr>
                        <a:t>完全不会</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200" b="1" i="0" u="none" strike="noStrike" cap="none" normalizeH="0" baseline="0">
                          <a:ln>
                            <a:noFill/>
                          </a:ln>
                          <a:solidFill>
                            <a:srgbClr val="FF0000"/>
                          </a:solidFill>
                          <a:effectLst/>
                          <a:latin typeface="Arial" pitchFamily="34" charset="0"/>
                          <a:ea typeface="微软雅黑" panose="020b0503020204020204" pitchFamily="34" charset="-122"/>
                        </a:rPr>
                        <a:t>好几天</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200" b="1" i="0" u="none" strike="noStrike" cap="none" normalizeH="0" baseline="0">
                          <a:ln>
                            <a:noFill/>
                          </a:ln>
                          <a:solidFill>
                            <a:srgbClr val="FF0000"/>
                          </a:solidFill>
                          <a:effectLst/>
                          <a:latin typeface="Arial" pitchFamily="34" charset="0"/>
                          <a:ea typeface="微软雅黑" panose="020b0503020204020204" pitchFamily="34" charset="-122"/>
                        </a:rPr>
                        <a:t>超过一周</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200" b="1" i="0" u="none" strike="noStrike" cap="none" normalizeH="0" baseline="0">
                          <a:ln>
                            <a:noFill/>
                          </a:ln>
                          <a:solidFill>
                            <a:srgbClr val="FF0000"/>
                          </a:solidFill>
                          <a:effectLst/>
                          <a:latin typeface="Arial" pitchFamily="34" charset="0"/>
                          <a:ea typeface="微软雅黑" panose="020b0503020204020204" pitchFamily="34" charset="-122"/>
                        </a:rPr>
                        <a:t>几乎每天</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1</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：感觉紧张，焦虑或急切</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2</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：不能够停止或控制担忧</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3</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：对各种各样的事情担忧过多</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4</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：很难放松下来</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5</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：由于不安而无法静坐</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273404">
                <a:tc>
                  <a:txBody>
                    <a:bodyPr vert="horz" wrap="square"/>
                    <a:lstStyle>
                      <a:lvl1pPr marL="269875" indent="-269875">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269875" marR="0" lvl="0" indent="-269875"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6</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：变得容易烦恼或急躁</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r h="27340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2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7</a:t>
                      </a:r>
                      <a:r>
                        <a:rPr kumimoji="0" lang="zh-CN" altLang="en-US" sz="1200" b="1" i="0" u="none" strike="noStrike" cap="none" normalizeH="0" baseline="0">
                          <a:ln>
                            <a:noFill/>
                          </a:ln>
                          <a:solidFill>
                            <a:srgbClr val="000000"/>
                          </a:solidFill>
                          <a:effectLst/>
                          <a:latin typeface="Arial" pitchFamily="34" charset="0"/>
                          <a:ea typeface="微软雅黑" panose="020b0503020204020204" pitchFamily="34" charset="-122"/>
                        </a:rPr>
                        <a:t>：感到似乎将有可怕的事情发生而害怕</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0</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1</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2</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400" b="1" i="0" u="none" strike="noStrike" cap="none" normalizeH="0" baseline="0">
                          <a:ln>
                            <a:noFill/>
                          </a:ln>
                          <a:solidFill>
                            <a:srgbClr val="000000"/>
                          </a:solidFill>
                          <a:effectLst/>
                          <a:latin typeface="Arial" pitchFamily="34" charset="0"/>
                          <a:ea typeface="黑体" panose="02010609060101010101" pitchFamily="49" charset="-122"/>
                        </a:rPr>
                        <a:t>3</a:t>
                      </a:r>
                      <a:endParaRPr kumimoji="0" lang="zh-CN" altLang="en-US" sz="1400" b="1" i="0" u="none" strike="noStrike" cap="none" normalizeH="0" baseline="0">
                        <a:ln>
                          <a:noFill/>
                        </a:ln>
                        <a:solidFill>
                          <a:srgbClr val="000000"/>
                        </a:solidFill>
                        <a:effectLst/>
                        <a:latin typeface="Arial" pitchFamily="34" charset="0"/>
                        <a:ea typeface="黑体" panose="02010609060101010101" pitchFamily="49"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7"/>
                  </a:ext>
                </a:extLst>
              </a:tr>
            </a:tbl>
          </a:graphicData>
        </a:graphic>
      </p:graphicFrame>
      <p:sp>
        <p:nvSpPr>
          <p:cNvPr id="7" name="TextBox 10"/>
          <p:cNvSpPr txBox="1">
            <a:spLocks noChangeArrowheads="1"/>
          </p:cNvSpPr>
          <p:nvPr/>
        </p:nvSpPr>
        <p:spPr bwMode="auto">
          <a:xfrm>
            <a:off x="369553" y="2083786"/>
            <a:ext cx="796448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170" rtl="0" eaLnBrk="1" latinLnBrk="0" hangingPunct="1">
              <a:spcBef>
                <a:spcPct val="20000"/>
              </a:spcBef>
              <a:buChar char="•"/>
              <a:defRPr kumimoji="1" sz="32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1219170" rtl="0" eaLnBrk="1" latinLnBrk="0" hangingPunct="1">
              <a:spcBef>
                <a:spcPct val="20000"/>
              </a:spcBef>
              <a:buChar char="–"/>
              <a:defRPr kumimoji="1" sz="28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1219170" rtl="0" eaLnBrk="1" latinLnBrk="0" hangingPunct="1">
              <a:spcBef>
                <a:spcPct val="20000"/>
              </a:spcBef>
              <a:buChar char="•"/>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1219170" rtl="0" eaLnBrk="1" latinLnBrk="0" hangingPunct="1">
              <a:spcBef>
                <a:spcPct val="20000"/>
              </a:spcBef>
              <a:buChar char="–"/>
              <a:defRPr kumimoji="1" sz="20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1219170" rtl="0" eaLnBrk="1" latinLnBrk="0" hangingPunct="1">
              <a:spcBef>
                <a:spcPct val="20000"/>
              </a:spcBef>
              <a:buChar char="»"/>
              <a:defRPr kumimoji="1" sz="20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1219170" rtl="0" eaLnBrk="0" fontAlgn="base" latinLnBrk="0" hangingPunct="0">
              <a:spcBef>
                <a:spcPct val="20000"/>
              </a:spcBef>
              <a:spcAft>
                <a:spcPct val="0"/>
              </a:spcAft>
              <a:buChar char="»"/>
              <a:defRPr kumimoji="1" sz="2000" kern="1200">
                <a:solidFill>
                  <a:schemeClr val="tx1"/>
                </a:solidFill>
                <a:latin typeface="Times New Roman" panose="02020603050405020304" pitchFamily="18" charset="0"/>
                <a:ea typeface="宋体" panose="02010600030101010101" pitchFamily="2" charset="-122"/>
                <a:cs typeface="+mn-cs"/>
              </a:defRPr>
            </a:lvl9pPr>
          </a:lstStyle>
          <a:p>
            <a:pPr eaLnBrk="1" hangingPunct="1">
              <a:spcBef>
                <a:spcPct val="0"/>
              </a:spcBef>
              <a:buFontTx/>
              <a:buNone/>
            </a:pPr>
            <a:r>
              <a:rPr lang="zh-CN" altLang="en-US" sz="1200" b="1">
                <a:latin typeface="Arial" pitchFamily="34" charset="0"/>
                <a:ea typeface="微软雅黑" panose="020b0503020204020204" pitchFamily="34" charset="-122"/>
              </a:rPr>
              <a:t>根据过去两周的状况，请您回答是否存在下列描述的状况及频率，请看清楚问题后在符合您的选项前的数字上面画√</a:t>
            </a:r>
          </a:p>
        </p:txBody>
      </p:sp>
      <p:graphicFrame>
        <p:nvGraphicFramePr>
          <p:cNvPr id="8" name="表格 7"/>
          <p:cNvGraphicFramePr>
            <a:graphicFrameLocks noGrp="1"/>
          </p:cNvGraphicFramePr>
          <p:nvPr>
            <p:extLst>
              <p:ext uri="{D42A27DB-BD31-4B8C-83A1-F6EECF244321}">
                <p14:modId xmlns:p14="http://schemas.microsoft.com/office/powerpoint/2010/main" val="606675564"/>
              </p:ext>
            </p:extLst>
          </p:nvPr>
        </p:nvGraphicFramePr>
        <p:xfrm>
          <a:off x="7894907" y="4262643"/>
          <a:ext cx="4032250" cy="1712912"/>
        </p:xfrm>
        <a:graphic>
          <a:graphicData uri="http://schemas.openxmlformats.org/drawingml/2006/table">
            <a:tbl>
              <a:tblPr/>
              <a:tblGrid>
                <a:gridCol w="1944688">
                  <a:extLst>
                    <a:ext uri="{9D8B030D-6E8A-4147-A177-3AD203B41FA5}">
                      <a16:colId xmlns:a16="http://schemas.microsoft.com/office/drawing/2014/main" val="20000"/>
                    </a:ext>
                  </a:extLst>
                </a:gridCol>
                <a:gridCol w="2087562">
                  <a:extLst>
                    <a:ext uri="{9D8B030D-6E8A-4147-A177-3AD203B41FA5}">
                      <a16:colId xmlns:a16="http://schemas.microsoft.com/office/drawing/2014/main" val="20001"/>
                    </a:ext>
                  </a:extLst>
                </a:gridCol>
              </a:tblGrid>
              <a:tr h="371544">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FF"/>
                          </a:solidFill>
                          <a:effectLst/>
                          <a:latin typeface="Arial" pitchFamily="34" charset="0"/>
                          <a:ea typeface="微软雅黑" panose="020b0503020204020204" pitchFamily="34" charset="-122"/>
                        </a:rPr>
                        <a:t>分值</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0B0F0"/>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FFFFFF"/>
                          </a:solidFill>
                          <a:effectLst/>
                          <a:latin typeface="Arial" pitchFamily="34" charset="0"/>
                          <a:ea typeface="微软雅黑" panose="020b0503020204020204" pitchFamily="34" charset="-122"/>
                        </a:rPr>
                        <a:t>结果分析</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0B0F0"/>
                    </a:solidFill>
                  </a:tcPr>
                </a:tc>
                <a:extLst>
                  <a:ext uri="{0D108BD9-81ED-4DB2-BD59-A6C34878D82A}">
                    <a16:rowId xmlns:a16="http://schemas.microsoft.com/office/drawing/2014/main" val="10000"/>
                  </a:ext>
                </a:extLst>
              </a:tr>
              <a:tr h="335342">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0-4</a:t>
                      </a: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分</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没有</a:t>
                      </a: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GAD</a:t>
                      </a:r>
                      <a:endPar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endParaRP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extLst>
                  <a:ext uri="{0D108BD9-81ED-4DB2-BD59-A6C34878D82A}">
                    <a16:rowId xmlns:a16="http://schemas.microsoft.com/office/drawing/2014/main" val="10001"/>
                  </a:ext>
                </a:extLst>
              </a:tr>
              <a:tr h="335342">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5-9</a:t>
                      </a: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分</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轻度</a:t>
                      </a: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GAD</a:t>
                      </a:r>
                      <a:endPar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endParaRP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extLst>
                  <a:ext uri="{0D108BD9-81ED-4DB2-BD59-A6C34878D82A}">
                    <a16:rowId xmlns:a16="http://schemas.microsoft.com/office/drawing/2014/main" val="10002"/>
                  </a:ext>
                </a:extLst>
              </a:tr>
              <a:tr h="335342">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10-14</a:t>
                      </a: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分</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中度</a:t>
                      </a: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GAD</a:t>
                      </a:r>
                      <a:endPar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endParaRP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extLst>
                  <a:ext uri="{0D108BD9-81ED-4DB2-BD59-A6C34878D82A}">
                    <a16:rowId xmlns:a16="http://schemas.microsoft.com/office/drawing/2014/main" val="10003"/>
                  </a:ext>
                </a:extLst>
              </a:tr>
              <a:tr h="335342">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15-21</a:t>
                      </a: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分</a:t>
                      </a: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tc>
                  <a:txBody>
                    <a:bodyPr vert="horz" wrap="square"/>
                    <a:lstStyle>
                      <a:lvl1pPr>
                        <a:spcBef>
                          <a:spcPct val="20000"/>
                        </a:spcBef>
                        <a:defRPr kumimoji="1" sz="2800">
                          <a:solidFill>
                            <a:schemeClr val="tx1"/>
                          </a:solidFill>
                          <a:latin typeface="Times New Roman" panose="02020603050405020304" pitchFamily="18" charset="0"/>
                          <a:ea typeface="宋体" panose="02010600030101010101" pitchFamily="2" charset="-122"/>
                        </a:defRPr>
                      </a:lvl1pPr>
                      <a:lvl2pPr marL="742950" indent="-285750">
                        <a:spcBef>
                          <a:spcPct val="20000"/>
                        </a:spcBef>
                        <a:defRPr kumimoji="1"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kumimoji="1" sz="20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kumimoji="1">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kumimoji="1">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kumimoji="1">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rPr>
                        <a:t>重度</a:t>
                      </a:r>
                      <a:r>
                        <a:rPr kumimoji="0" lang="en-US" altLang="zh-CN" sz="1600" b="1" i="0" u="none" strike="noStrike" cap="none" normalizeH="0" baseline="0">
                          <a:ln>
                            <a:noFill/>
                          </a:ln>
                          <a:solidFill>
                            <a:srgbClr val="000000"/>
                          </a:solidFill>
                          <a:effectLst/>
                          <a:latin typeface="Arial" pitchFamily="34" charset="0"/>
                          <a:ea typeface="微软雅黑" panose="020b0503020204020204" pitchFamily="34" charset="-122"/>
                          <a:cs typeface="Arial" pitchFamily="34" charset="0"/>
                        </a:rPr>
                        <a:t>GAD</a:t>
                      </a:r>
                      <a:endParaRPr kumimoji="0" lang="zh-CN" altLang="en-US" sz="1600" b="1" i="0" u="none" strike="noStrike" cap="none" normalizeH="0" baseline="0">
                        <a:ln>
                          <a:noFill/>
                        </a:ln>
                        <a:solidFill>
                          <a:srgbClr val="000000"/>
                        </a:solidFill>
                        <a:effectLst/>
                        <a:latin typeface="Arial" pitchFamily="34" charset="0"/>
                        <a:ea typeface="微软雅黑" panose="020b0503020204020204" pitchFamily="34" charset="-122"/>
                      </a:endParaRPr>
                    </a:p>
                  </a:txBody>
                  <a:tcPr marT="45728" marB="4572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2F2F2"/>
                    </a:solidFill>
                  </a:tcPr>
                </a:tc>
                <a:extLst>
                  <a:ext uri="{0D108BD9-81ED-4DB2-BD59-A6C34878D82A}">
                    <a16:rowId xmlns:a16="http://schemas.microsoft.com/office/drawing/2014/main" val="10004"/>
                  </a:ext>
                </a:extLst>
              </a:tr>
            </a:tbl>
          </a:graphicData>
        </a:graphic>
      </p:graphicFrame>
      <p:sp>
        <p:nvSpPr>
          <p:cNvPr id="9" name="椭圆 8"/>
          <p:cNvSpPr/>
          <p:nvPr/>
        </p:nvSpPr>
        <p:spPr bwMode="gray">
          <a:xfrm>
            <a:off x="6556706" y="5404899"/>
            <a:ext cx="1325562" cy="530225"/>
          </a:xfrm>
          <a:prstGeom prst="ellipse">
            <a:avLst/>
          </a:prstGeom>
          <a:solidFill>
            <a:srgbClr val="00B0F0"/>
          </a:solidFill>
          <a:ln w="9525">
            <a:noFill/>
            <a:miter lim="800000"/>
            <a:headEnd type="triangle" w="med" len="med"/>
            <a:tailEnd type="oval" w="med" len="med"/>
          </a:ln>
          <a:effectLst/>
        </p:spPr>
        <p:txBody>
          <a:bodyPr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lnSpc>
                <a:spcPct val="150000"/>
              </a:lnSpc>
              <a:defRPr/>
            </a:pPr>
            <a:r>
              <a:rPr lang="zh-CN" altLang="en-US" sz="1400" b="1">
                <a:solidFill>
                  <a:schemeClr val="bg1"/>
                </a:solidFill>
                <a:latin typeface="Arial" pitchFamily="34" charset="0"/>
                <a:ea typeface="微软雅黑" panose="020b0503020204020204" pitchFamily="34" charset="-122"/>
                <a:cs typeface="Arial" pitchFamily="34" charset="0"/>
              </a:rPr>
              <a:t>评分规则</a:t>
            </a:r>
          </a:p>
        </p:txBody>
      </p:sp>
      <p:sp>
        <p:nvSpPr>
          <p:cNvPr id="11" name="矩形 10"/>
          <p:cNvSpPr/>
          <p:nvPr/>
        </p:nvSpPr>
        <p:spPr>
          <a:xfrm>
            <a:off x="0" y="6285864"/>
            <a:ext cx="11842956" cy="646331"/>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spcBef>
                <a:spcPct val="0"/>
              </a:spcBef>
              <a:buFontTx/>
              <a:buNone/>
            </a:pPr>
            <a:r>
              <a:rPr lang="en-US" altLang="zh-CN" sz="1200" b="1">
                <a:solidFill>
                  <a:schemeClr val="bg1"/>
                </a:solidFill>
                <a:latin typeface="Arial" pitchFamily="34" charset="0"/>
                <a:ea typeface="微软雅黑" panose="020b0503020204020204" pitchFamily="34" charset="-122"/>
                <a:cs typeface="Arial" pitchFamily="34" charset="0"/>
              </a:rPr>
              <a:t>Spitzer RL, et al. Arch Intern Med. 2006;166:1092-1097</a:t>
            </a:r>
          </a:p>
          <a:p>
            <a:pPr>
              <a:spcBef>
                <a:spcPct val="0"/>
              </a:spcBef>
              <a:spcAft>
                <a:spcPct val="0"/>
              </a:spcAft>
            </a:pPr>
            <a:r>
              <a:rPr lang="zh-CN" altLang="en-US" sz="1200" b="1">
                <a:solidFill>
                  <a:schemeClr val="bg1"/>
                </a:solidFill>
                <a:latin typeface="Arial" pitchFamily="34" charset="0"/>
                <a:ea typeface="微软雅黑" panose="020b0503020204020204" pitchFamily="34" charset="-122"/>
                <a:cs typeface="Arial" pitchFamily="34" charset="0"/>
              </a:rPr>
              <a:t>何筱衍</a:t>
            </a:r>
            <a:r>
              <a:rPr lang="en-US" altLang="zh-CN" sz="1200" b="1">
                <a:solidFill>
                  <a:schemeClr val="bg1"/>
                </a:solidFill>
                <a:latin typeface="Arial" pitchFamily="34" charset="0"/>
                <a:ea typeface="微软雅黑" panose="020b0503020204020204" pitchFamily="34" charset="-122"/>
                <a:cs typeface="Arial" pitchFamily="34" charset="0"/>
              </a:rPr>
              <a:t>,</a:t>
            </a:r>
            <a:r>
              <a:rPr lang="zh-CN" altLang="en-US" sz="1200" b="1">
                <a:solidFill>
                  <a:schemeClr val="bg1"/>
                </a:solidFill>
                <a:latin typeface="Arial" pitchFamily="34" charset="0"/>
                <a:ea typeface="微软雅黑" panose="020b0503020204020204" pitchFamily="34" charset="-122"/>
                <a:cs typeface="Arial" pitchFamily="34" charset="0"/>
              </a:rPr>
              <a:t>等</a:t>
            </a:r>
            <a:r>
              <a:rPr lang="en-US" altLang="zh-CN" sz="1200" b="1">
                <a:solidFill>
                  <a:schemeClr val="bg1"/>
                </a:solidFill>
                <a:latin typeface="Arial" pitchFamily="34" charset="0"/>
                <a:ea typeface="微软雅黑" panose="020b0503020204020204" pitchFamily="34" charset="-122"/>
                <a:cs typeface="Arial" pitchFamily="34" charset="0"/>
              </a:rPr>
              <a:t>. </a:t>
            </a:r>
            <a:r>
              <a:rPr lang="zh-CN" altLang="en-US" sz="1200" b="1">
                <a:solidFill>
                  <a:schemeClr val="bg1"/>
                </a:solidFill>
                <a:latin typeface="Arial" pitchFamily="34" charset="0"/>
                <a:ea typeface="微软雅黑" panose="020b0503020204020204" pitchFamily="34" charset="-122"/>
                <a:cs typeface="Arial" pitchFamily="34" charset="0"/>
              </a:rPr>
              <a:t>上海精神医学</a:t>
            </a:r>
            <a:r>
              <a:rPr lang="en-US" altLang="zh-CN" sz="1200" b="1">
                <a:solidFill>
                  <a:schemeClr val="bg1"/>
                </a:solidFill>
                <a:latin typeface="Arial" pitchFamily="34" charset="0"/>
                <a:ea typeface="微软雅黑" panose="020b0503020204020204" pitchFamily="34" charset="-122"/>
                <a:cs typeface="Arial" pitchFamily="34" charset="0"/>
              </a:rPr>
              <a:t>. 2010,21(4):200-3.</a:t>
            </a:r>
          </a:p>
          <a:p>
            <a:pPr>
              <a:spcBef>
                <a:spcPct val="0"/>
              </a:spcBef>
              <a:spcAft>
                <a:spcPct val="0"/>
              </a:spcAft>
            </a:pPr>
            <a:r>
              <a:rPr lang="en-US" altLang="zh-CN" sz="1200">
                <a:solidFill>
                  <a:schemeClr val="bg1"/>
                </a:solidFill>
                <a:latin typeface="Arial" pitchFamily="34" charset="0"/>
                <a:ea typeface="微软雅黑" panose="020b0503020204020204" pitchFamily="34" charset="-122"/>
                <a:cs typeface="Arial" pitchFamily="34" charset="0"/>
              </a:rPr>
              <a:t>Kroenke K, et al.The Patient Health Questionnaire Somatic, Anxiety, and Depressive Symptom Scales: a systematic review.Gen Hosp Psychiatry. 2010;32(4):345-59</a:t>
            </a:r>
            <a:r>
              <a:rPr lang="en-US" altLang="zh-CN" sz="1200">
                <a:solidFill>
                  <a:schemeClr val="bg1"/>
                </a:solidFill>
                <a:latin typeface="微软雅黑" panose="020b0503020204020204" pitchFamily="34" charset="-122"/>
                <a:ea typeface="微软雅黑" panose="020b0503020204020204" pitchFamily="34" charset="-122"/>
                <a:cs typeface="Arial" pitchFamily="34" charset="0"/>
              </a:rPr>
              <a:t>.</a:t>
            </a:r>
            <a:endParaRPr lang="zh-CN" altLang="en-US" sz="1200" b="1">
              <a:solidFill>
                <a:schemeClr val="bg1"/>
              </a:solidFill>
              <a:latin typeface="微软雅黑" panose="020b0503020204020204" pitchFamily="34" charset="-122"/>
              <a:ea typeface="微软雅黑" panose="020b0503020204020204" pitchFamily="34" charset="-122"/>
              <a:cs typeface="Arial" pitchFamily="34" charset="0"/>
            </a:endParaRPr>
          </a:p>
        </p:txBody>
      </p:sp>
      <p:sp>
        <p:nvSpPr>
          <p:cNvPr id="10" name="矩形 9"/>
          <p:cNvSpPr>
            <a:spLocks noChangeArrowheads="1"/>
          </p:cNvSpPr>
          <p:nvPr/>
        </p:nvSpPr>
        <p:spPr bwMode="auto">
          <a:xfrm>
            <a:off x="8336833" y="2442498"/>
            <a:ext cx="2914650" cy="164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182563" indent="-182563"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450850" indent="-1841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algn="ctr" eaLnBrk="1" hangingPunct="1">
              <a:spcBef>
                <a:spcPct val="0"/>
              </a:spcBef>
              <a:buClrTx/>
              <a:buSzTx/>
              <a:buFont typeface="Arial" pitchFamily="34" charset="0"/>
              <a:buChar char="•"/>
            </a:pPr>
            <a:r>
              <a:rPr kumimoji="0" lang="zh-CN" altLang="en-US" sz="1800" b="1">
                <a:latin typeface="Arial" pitchFamily="34" charset="0"/>
                <a:cs typeface="Arial" pitchFamily="34" charset="0"/>
              </a:rPr>
              <a:t>在中国人群中，</a:t>
            </a:r>
            <a:r>
              <a:rPr kumimoji="0" lang="en-US" altLang="zh-CN" sz="1800" b="1">
                <a:latin typeface="Arial" pitchFamily="34" charset="0"/>
                <a:cs typeface="Arial" pitchFamily="34" charset="0"/>
              </a:rPr>
              <a:t>GAD-7</a:t>
            </a:r>
            <a:r>
              <a:rPr kumimoji="0" lang="zh-CN" altLang="en-US" sz="1800" b="1">
                <a:latin typeface="Arial" pitchFamily="34" charset="0"/>
                <a:cs typeface="Arial" pitchFamily="34" charset="0"/>
              </a:rPr>
              <a:t>已进行信效度检验，其中：</a:t>
            </a:r>
          </a:p>
          <a:p>
            <a:pPr lvl="1" algn="ctr" eaLnBrk="1" hangingPunct="1">
              <a:spcBef>
                <a:spcPct val="0"/>
              </a:spcBef>
              <a:buClrTx/>
              <a:buSzTx/>
              <a:buFont typeface="Arial" pitchFamily="34" charset="0"/>
              <a:buChar char="–"/>
            </a:pPr>
            <a:r>
              <a:rPr kumimoji="0" lang="zh-CN" altLang="en-US" sz="1800" b="1">
                <a:latin typeface="Arial" pitchFamily="34" charset="0"/>
                <a:cs typeface="Arial" pitchFamily="34" charset="0"/>
              </a:rPr>
              <a:t>灵敏度为</a:t>
            </a:r>
            <a:r>
              <a:rPr kumimoji="0" lang="en-US" altLang="zh-CN" b="1">
                <a:solidFill>
                  <a:srgbClr val="FF0000"/>
                </a:solidFill>
                <a:latin typeface="Arial" pitchFamily="34" charset="0"/>
                <a:cs typeface="Arial" pitchFamily="34" charset="0"/>
              </a:rPr>
              <a:t>86.2%</a:t>
            </a:r>
            <a:endParaRPr kumimoji="0" lang="en-US" altLang="zh-CN" sz="1800" b="1">
              <a:solidFill>
                <a:srgbClr val="FF0000"/>
              </a:solidFill>
              <a:latin typeface="Arial" pitchFamily="34" charset="0"/>
              <a:cs typeface="Arial" pitchFamily="34" charset="0"/>
            </a:endParaRPr>
          </a:p>
          <a:p>
            <a:pPr lvl="1" algn="ctr" eaLnBrk="1" hangingPunct="1">
              <a:spcBef>
                <a:spcPct val="0"/>
              </a:spcBef>
              <a:buClrTx/>
              <a:buSzTx/>
              <a:buFont typeface="Arial" pitchFamily="34" charset="0"/>
              <a:buChar char="–"/>
            </a:pPr>
            <a:r>
              <a:rPr kumimoji="0" lang="zh-CN" altLang="en-US" sz="1800" b="1">
                <a:latin typeface="Arial" pitchFamily="34" charset="0"/>
                <a:cs typeface="Arial" pitchFamily="34" charset="0"/>
              </a:rPr>
              <a:t>特异度为</a:t>
            </a:r>
            <a:r>
              <a:rPr kumimoji="0" lang="en-US" altLang="zh-CN" b="1">
                <a:solidFill>
                  <a:srgbClr val="FF0000"/>
                </a:solidFill>
                <a:latin typeface="Arial" pitchFamily="34" charset="0"/>
                <a:cs typeface="Arial" pitchFamily="34" charset="0"/>
              </a:rPr>
              <a:t>95.5%</a:t>
            </a:r>
            <a:endParaRPr kumimoji="0" lang="en-US" altLang="zh-CN" sz="1800" b="1">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719583504"/>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Rectangle 2"/>
          <p:cNvSpPr>
            <a:spLocks noGrp="1"/>
          </p:cNvSpPr>
          <p:nvPr>
            <p:ph type="title"/>
          </p:nvPr>
        </p:nvSpPr>
        <p:spPr>
          <a:xfrm>
            <a:off x="832514" y="424126"/>
            <a:ext cx="10918209" cy="846138"/>
          </a:xfrm>
        </p:spPr>
        <p:txBody>
          <a:bodyPr/>
          <a:lstStyle/>
          <a:p>
            <a:pPr eaLnBrk="1" hangingPunct="1"/>
            <a:r>
              <a:rPr lang="en-US" altLang="zh-CN" sz="3600">
                <a:latin typeface="微软雅黑" panose="020b0503020204020204" pitchFamily="34" charset="-122"/>
                <a:ea typeface="微软雅黑" panose="020b0503020204020204" pitchFamily="34" charset="-122"/>
              </a:rPr>
              <a:t>GAD-2</a:t>
            </a:r>
            <a:r>
              <a:rPr lang="zh-CN" altLang="en-US" sz="3600">
                <a:latin typeface="微软雅黑" panose="020b0503020204020204" pitchFamily="34" charset="-122"/>
                <a:ea typeface="微软雅黑" panose="020b0503020204020204" pitchFamily="34" charset="-122"/>
              </a:rPr>
              <a:t>筛查焦虑障碍同样有较好的灵敏度和特异度</a:t>
            </a:r>
          </a:p>
        </p:txBody>
      </p:sp>
      <p:sp>
        <p:nvSpPr>
          <p:cNvPr id="41987" name="Rectangle 3"/>
          <p:cNvSpPr>
            <a:spLocks noGrp="1"/>
          </p:cNvSpPr>
          <p:nvPr>
            <p:ph type="body" idx="4294967295"/>
          </p:nvPr>
        </p:nvSpPr>
        <p:spPr>
          <a:xfrm>
            <a:off x="1051495" y="1732696"/>
            <a:ext cx="10126022" cy="3617225"/>
          </a:xfrm>
          <a:ln>
            <a:solidFill>
              <a:schemeClr val="accent6">
                <a:lumMod val="60000"/>
                <a:lumOff val="40000"/>
              </a:schemeClr>
            </a:solidFill>
          </a:ln>
        </p:spPr>
        <p:txBody>
          <a:bodyPr>
            <a:normAutofit/>
          </a:bodyPr>
          <a:lstStyle/>
          <a:p>
            <a:pPr eaLnBrk="1" hangingPunct="1">
              <a:lnSpc>
                <a:spcPct val="190000"/>
              </a:lnSpc>
              <a:buFont typeface="Wingdings" panose="05000000000000000000" pitchFamily="2" charset="2"/>
              <a:buChar char="l"/>
              <a:defRPr/>
            </a:pPr>
            <a:r>
              <a:rPr lang="zh-CN" altLang="en-US" sz="2800">
                <a:latin typeface="微软雅黑" panose="020b0503020204020204" pitchFamily="34" charset="-122"/>
              </a:rPr>
              <a:t>量表条目：感到紧张、焦虑或急切 </a:t>
            </a:r>
            <a:r>
              <a:rPr lang="en-US" altLang="zh-CN" sz="2800">
                <a:latin typeface="微软雅黑" panose="020b0503020204020204" pitchFamily="34" charset="-122"/>
              </a:rPr>
              <a:t>/ </a:t>
            </a:r>
            <a:r>
              <a:rPr lang="zh-CN" altLang="en-US" sz="2800">
                <a:latin typeface="微软雅黑" panose="020b0503020204020204" pitchFamily="34" charset="-122"/>
              </a:rPr>
              <a:t>不能够停止或控制担忧</a:t>
            </a:r>
          </a:p>
          <a:p>
            <a:pPr eaLnBrk="1" hangingPunct="1">
              <a:lnSpc>
                <a:spcPct val="190000"/>
              </a:lnSpc>
              <a:buFont typeface="Wingdings" panose="05000000000000000000" pitchFamily="2" charset="2"/>
              <a:buChar char="l"/>
              <a:defRPr/>
            </a:pPr>
            <a:r>
              <a:rPr lang="zh-CN" altLang="en-US" sz="2800">
                <a:latin typeface="微软雅黑" panose="020b0503020204020204" pitchFamily="34" charset="-122"/>
              </a:rPr>
              <a:t>以≥</a:t>
            </a:r>
            <a:r>
              <a:rPr lang="en-US" altLang="zh-CN" sz="2800">
                <a:latin typeface="微软雅黑" panose="020b0503020204020204" pitchFamily="34" charset="-122"/>
              </a:rPr>
              <a:t>3 </a:t>
            </a:r>
            <a:r>
              <a:rPr lang="zh-CN" altLang="en-US" sz="2800">
                <a:latin typeface="微软雅黑" panose="020b0503020204020204" pitchFamily="34" charset="-122"/>
              </a:rPr>
              <a:t>为界值分</a:t>
            </a:r>
          </a:p>
          <a:p>
            <a:pPr lvl="1" eaLnBrk="1" hangingPunct="1">
              <a:lnSpc>
                <a:spcPct val="190000"/>
              </a:lnSpc>
              <a:defRPr/>
            </a:pPr>
            <a:r>
              <a:rPr lang="zh-CN" altLang="en-US"/>
              <a:t>灵敏度：</a:t>
            </a:r>
            <a:r>
              <a:rPr lang="en-US" altLang="zh-CN"/>
              <a:t>97.3%</a:t>
            </a:r>
            <a:r>
              <a:rPr lang="zh-CN" altLang="en-US"/>
              <a:t>；特异度：</a:t>
            </a:r>
            <a:r>
              <a:rPr lang="en-US" altLang="zh-CN"/>
              <a:t>57.1%</a:t>
            </a:r>
          </a:p>
          <a:p>
            <a:pPr lvl="1" eaLnBrk="1" hangingPunct="1">
              <a:lnSpc>
                <a:spcPct val="190000"/>
              </a:lnSpc>
              <a:defRPr/>
            </a:pPr>
            <a:r>
              <a:rPr lang="zh-CN" altLang="en-US"/>
              <a:t>阳性预测值：</a:t>
            </a:r>
            <a:r>
              <a:rPr lang="en-US" altLang="zh-CN"/>
              <a:t>59.3%</a:t>
            </a:r>
            <a:r>
              <a:rPr lang="zh-CN" altLang="en-US"/>
              <a:t>；阴性预测值</a:t>
            </a:r>
            <a:r>
              <a:rPr lang="en-US" altLang="zh-CN"/>
              <a:t>:97.4%</a:t>
            </a:r>
          </a:p>
        </p:txBody>
      </p:sp>
      <p:sp>
        <p:nvSpPr>
          <p:cNvPr id="53252" name="Rectangle 4"/>
          <p:cNvSpPr>
            <a:spLocks noChangeArrowheads="1"/>
          </p:cNvSpPr>
          <p:nvPr/>
        </p:nvSpPr>
        <p:spPr bwMode="auto">
          <a:xfrm>
            <a:off x="22721" y="6443664"/>
            <a:ext cx="601186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2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1pPr>
            <a:lvl2pPr marL="742950" indent="-28575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2pPr>
            <a:lvl3pPr marL="1143000" indent="-228600" algn="l" defTabSz="1219170" rtl="0" eaLnBrk="0" latinLnBrk="0" hangingPunct="0">
              <a:lnSpc>
                <a:spcPct val="120000"/>
              </a:lnSpc>
              <a:spcBef>
                <a:spcPct val="20000"/>
              </a:spcBef>
              <a:spcAft>
                <a:spcPts val="600"/>
              </a:spcAft>
              <a:buClr>
                <a:schemeClr val="tx2"/>
              </a:buClr>
              <a:buSzTx/>
              <a:buFont typeface="Wingdings 2" panose="05020102010507070707" pitchFamily="18" charset="2"/>
              <a:buChar char="»"/>
              <a:defRPr kumimoji="1" sz="24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3pPr>
            <a:lvl4pPr marL="16002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4pPr>
            <a:lvl5pPr marL="2057400" indent="-228600" algn="l" defTabSz="1219170" rtl="0" eaLnBrk="0" latinLnBrk="0" hangingPunct="0">
              <a:spcBef>
                <a:spcPct val="20000"/>
              </a:spcBef>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5pPr>
            <a:lvl6pPr marL="25146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6pPr>
            <a:lvl7pPr marL="29718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7pPr>
            <a:lvl8pPr marL="34290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8pPr>
            <a:lvl9pPr marL="3886200" indent="-228600" algn="l" defTabSz="1219170" rtl="0" eaLnBrk="0" fontAlgn="base" latinLnBrk="0" hangingPunct="0">
              <a:spcBef>
                <a:spcPct val="20000"/>
              </a:spcBef>
              <a:spcAft>
                <a:spcPct val="0"/>
              </a:spcAft>
              <a:buClr>
                <a:schemeClr val="tx2"/>
              </a:buClr>
              <a:buSzTx/>
              <a:buFont typeface="Wingdings 2" panose="05020102010507070707" pitchFamily="18" charset="2"/>
              <a:buChar char=""/>
              <a:defRPr kumimoji="1" sz="2000" kern="1200">
                <a:solidFill>
                  <a:schemeClr val="tx1"/>
                </a:solidFill>
                <a:latin typeface="微软雅黑" panose="020b0503020204020204" pitchFamily="34" charset="-122"/>
                <a:ea typeface="微软雅黑" panose="020b0503020204020204" pitchFamily="34" charset="-122"/>
                <a:cs typeface="+mn-cs"/>
                <a:sym typeface="Arial" pitchFamily="34" charset="0"/>
              </a:defRPr>
            </a:lvl9pPr>
          </a:lstStyle>
          <a:p>
            <a:pPr eaLnBrk="1" hangingPunct="1">
              <a:lnSpc>
                <a:spcPct val="100000"/>
              </a:lnSpc>
              <a:spcBef>
                <a:spcPct val="0"/>
              </a:spcBef>
              <a:spcAft>
                <a:spcPct val="0"/>
              </a:spcAft>
              <a:buClrTx/>
              <a:buSzTx/>
              <a:buFontTx/>
              <a:buNone/>
            </a:pPr>
            <a:r>
              <a:rPr kumimoji="0" lang="zh-CN" altLang="en-US" sz="1200">
                <a:solidFill>
                  <a:schemeClr val="bg1"/>
                </a:solidFill>
              </a:rPr>
              <a:t>王历等</a:t>
            </a:r>
            <a:r>
              <a:rPr kumimoji="0" lang="en-US" altLang="zh-CN" sz="1200">
                <a:solidFill>
                  <a:schemeClr val="bg1"/>
                </a:solidFill>
              </a:rPr>
              <a:t>.</a:t>
            </a:r>
            <a:r>
              <a:rPr kumimoji="0" lang="zh-CN" altLang="en-US" sz="1200">
                <a:solidFill>
                  <a:schemeClr val="bg1"/>
                </a:solidFill>
              </a:rPr>
              <a:t>四川精神卫生</a:t>
            </a:r>
            <a:r>
              <a:rPr kumimoji="0" lang="en-US" altLang="zh-CN" sz="1200">
                <a:solidFill>
                  <a:schemeClr val="bg1"/>
                </a:solidFill>
              </a:rPr>
              <a:t>. 2014,37(3):198-200</a:t>
            </a:r>
            <a:endParaRPr kumimoji="0" lang="zh-CN" altLang="en-US" sz="1200">
              <a:solidFill>
                <a:schemeClr val="bg1"/>
              </a:solidFill>
            </a:endParaRPr>
          </a:p>
        </p:txBody>
      </p:sp>
    </p:spTree>
    <p:extLst>
      <p:ext uri="{BB962C8B-B14F-4D97-AF65-F5344CB8AC3E}">
        <p14:creationId xmlns:p14="http://schemas.microsoft.com/office/powerpoint/2010/main" val="3076332538"/>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8" name="Rectangle 4"/>
          <p:cNvSpPr>
            <a:spLocks noGrp="1" noChangeArrowheads="1"/>
          </p:cNvSpPr>
          <p:nvPr>
            <p:ph type="title" idx="4294967295"/>
          </p:nvPr>
        </p:nvSpPr>
        <p:spPr>
          <a:xfrm>
            <a:off x="1878848" y="138159"/>
            <a:ext cx="8229600" cy="777875"/>
          </a:xfrm>
        </p:spPr>
        <p:txBody>
          <a:bodyPr/>
          <a:lstStyle/>
          <a:p>
            <a:pPr algn="ctr" eaLnBrk="1" hangingPunct="1"/>
            <a:r>
              <a:rPr lang="zh-CN" altLang="en-US" sz="3600">
                <a:latin typeface="微软雅黑" panose="020b0503020204020204" pitchFamily="34" charset="-122"/>
                <a:ea typeface="微软雅黑" panose="020b0503020204020204" pitchFamily="34" charset="-122"/>
              </a:rPr>
              <a:t>医院焦虑抑郁量表</a:t>
            </a:r>
            <a:r>
              <a:rPr lang="en-US" altLang="zh-CN" sz="3600">
                <a:latin typeface="微软雅黑" panose="020b0503020204020204" pitchFamily="34" charset="-122"/>
                <a:ea typeface="微软雅黑" panose="020b0503020204020204" pitchFamily="34" charset="-122"/>
              </a:rPr>
              <a:t>(HAD)</a:t>
            </a:r>
          </a:p>
        </p:txBody>
      </p:sp>
      <p:pic>
        <p:nvPicPr>
          <p:cNvPr id="55299"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38401" y="1066800"/>
            <a:ext cx="40306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553200" y="1066800"/>
            <a:ext cx="3810000"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3000" name="Rectangle 8"/>
          <p:cNvSpPr>
            <a:spLocks noChangeArrowheads="1"/>
          </p:cNvSpPr>
          <p:nvPr/>
        </p:nvSpPr>
        <p:spPr bwMode="auto">
          <a:xfrm>
            <a:off x="2223448" y="6203002"/>
            <a:ext cx="8305800" cy="584200"/>
          </a:xfrm>
          <a:prstGeom prst="rect">
            <a:avLst/>
          </a:prstGeom>
          <a:solidFill>
            <a:schemeClr val="accent2"/>
          </a:solidFill>
          <a:ln w="9525">
            <a:noFill/>
            <a:miter lim="800000"/>
          </a:ln>
          <a:effectLst>
            <a:prstShdw prst="shdw13" dist="53882" dir="13500000">
              <a:schemeClr val="accent2">
                <a:gamma/>
                <a:shade val="60000"/>
                <a:invGamma/>
                <a:alpha val="50000"/>
              </a:schemeClr>
            </a:prstShdw>
          </a:effectLst>
        </p:spPr>
        <p:txBody>
          <a:bodyP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l">
              <a:defRPr/>
            </a:pPr>
            <a:r>
              <a:rPr lang="en-US" altLang="zh-CN" sz="1600">
                <a:solidFill>
                  <a:schemeClr val="bg1"/>
                </a:solidFill>
                <a:latin typeface="微软雅黑" panose="020b0503020204020204" pitchFamily="34" charset="-122"/>
                <a:ea typeface="微软雅黑" panose="020b0503020204020204" pitchFamily="34" charset="-122"/>
              </a:rPr>
              <a:t>HAD</a:t>
            </a:r>
            <a:r>
              <a:rPr lang="zh-CN" altLang="en-US" sz="1600">
                <a:solidFill>
                  <a:schemeClr val="bg1"/>
                </a:solidFill>
                <a:latin typeface="微软雅黑" panose="020b0503020204020204" pitchFamily="34" charset="-122"/>
                <a:ea typeface="微软雅黑" panose="020b0503020204020204" pitchFamily="34" charset="-122"/>
              </a:rPr>
              <a:t>量表由</a:t>
            </a:r>
            <a:r>
              <a:rPr lang="en-US" altLang="zh-CN" sz="1600">
                <a:solidFill>
                  <a:schemeClr val="bg1"/>
                </a:solidFill>
                <a:latin typeface="微软雅黑" panose="020b0503020204020204" pitchFamily="34" charset="-122"/>
                <a:ea typeface="微软雅黑" panose="020b0503020204020204" pitchFamily="34" charset="-122"/>
              </a:rPr>
              <a:t>14</a:t>
            </a:r>
            <a:r>
              <a:rPr lang="zh-CN" altLang="en-US" sz="1600">
                <a:solidFill>
                  <a:schemeClr val="bg1"/>
                </a:solidFill>
                <a:latin typeface="微软雅黑" panose="020b0503020204020204" pitchFamily="34" charset="-122"/>
                <a:ea typeface="微软雅黑" panose="020b0503020204020204" pitchFamily="34" charset="-122"/>
              </a:rPr>
              <a:t>个条目组成，其中</a:t>
            </a:r>
            <a:r>
              <a:rPr lang="en-US" altLang="zh-CN" sz="1600">
                <a:solidFill>
                  <a:schemeClr val="bg1"/>
                </a:solidFill>
                <a:latin typeface="微软雅黑" panose="020b0503020204020204" pitchFamily="34" charset="-122"/>
                <a:ea typeface="微软雅黑" panose="020b0503020204020204" pitchFamily="34" charset="-122"/>
              </a:rPr>
              <a:t>7</a:t>
            </a:r>
            <a:r>
              <a:rPr lang="zh-CN" altLang="en-US" sz="1600">
                <a:solidFill>
                  <a:schemeClr val="bg1"/>
                </a:solidFill>
                <a:latin typeface="微软雅黑" panose="020b0503020204020204" pitchFamily="34" charset="-122"/>
                <a:ea typeface="微软雅黑" panose="020b0503020204020204" pitchFamily="34" charset="-122"/>
              </a:rPr>
              <a:t>个评定焦虑（</a:t>
            </a:r>
            <a:r>
              <a:rPr lang="en-US" altLang="zh-CN" sz="1600">
                <a:solidFill>
                  <a:schemeClr val="bg1"/>
                </a:solidFill>
                <a:latin typeface="微软雅黑" panose="020b0503020204020204" pitchFamily="34" charset="-122"/>
                <a:ea typeface="微软雅黑" panose="020b0503020204020204" pitchFamily="34" charset="-122"/>
              </a:rPr>
              <a:t>A</a:t>
            </a:r>
            <a:r>
              <a:rPr lang="zh-CN" altLang="en-US" sz="1600">
                <a:solidFill>
                  <a:schemeClr val="bg1"/>
                </a:solidFill>
                <a:latin typeface="微软雅黑" panose="020b0503020204020204" pitchFamily="34" charset="-122"/>
                <a:ea typeface="微软雅黑" panose="020b0503020204020204" pitchFamily="34" charset="-122"/>
              </a:rPr>
              <a:t>），</a:t>
            </a:r>
            <a:r>
              <a:rPr lang="en-US" altLang="zh-CN" sz="1600">
                <a:solidFill>
                  <a:schemeClr val="bg1"/>
                </a:solidFill>
                <a:latin typeface="微软雅黑" panose="020b0503020204020204" pitchFamily="34" charset="-122"/>
                <a:ea typeface="微软雅黑" panose="020b0503020204020204" pitchFamily="34" charset="-122"/>
              </a:rPr>
              <a:t>7</a:t>
            </a:r>
            <a:r>
              <a:rPr lang="zh-CN" altLang="en-US" sz="1600">
                <a:solidFill>
                  <a:schemeClr val="bg1"/>
                </a:solidFill>
                <a:latin typeface="微软雅黑" panose="020b0503020204020204" pitchFamily="34" charset="-122"/>
                <a:ea typeface="微软雅黑" panose="020b0503020204020204" pitchFamily="34" charset="-122"/>
              </a:rPr>
              <a:t>个评定抑郁</a:t>
            </a:r>
            <a:r>
              <a:rPr lang="en-US" altLang="zh-CN" sz="1600">
                <a:solidFill>
                  <a:schemeClr val="bg1"/>
                </a:solidFill>
                <a:latin typeface="微软雅黑" panose="020b0503020204020204" pitchFamily="34" charset="-122"/>
                <a:ea typeface="微软雅黑" panose="020b0503020204020204" pitchFamily="34" charset="-122"/>
              </a:rPr>
              <a:t>(D)</a:t>
            </a:r>
            <a:r>
              <a:rPr lang="zh-CN" altLang="en-US" sz="1600">
                <a:solidFill>
                  <a:schemeClr val="bg1"/>
                </a:solidFill>
                <a:latin typeface="微软雅黑" panose="020b0503020204020204" pitchFamily="34" charset="-122"/>
                <a:ea typeface="微软雅黑" panose="020b0503020204020204" pitchFamily="34" charset="-122"/>
              </a:rPr>
              <a:t>。每个条目分值为</a:t>
            </a:r>
            <a:r>
              <a:rPr lang="en-US" altLang="zh-CN" sz="1600">
                <a:solidFill>
                  <a:schemeClr val="bg1"/>
                </a:solidFill>
                <a:latin typeface="微软雅黑" panose="020b0503020204020204" pitchFamily="34" charset="-122"/>
                <a:ea typeface="微软雅黑" panose="020b0503020204020204" pitchFamily="34" charset="-122"/>
              </a:rPr>
              <a:t>0-3</a:t>
            </a:r>
            <a:r>
              <a:rPr lang="zh-CN" altLang="en-US" sz="1600">
                <a:solidFill>
                  <a:schemeClr val="bg1"/>
                </a:solidFill>
                <a:latin typeface="微软雅黑" panose="020b0503020204020204" pitchFamily="34" charset="-122"/>
                <a:ea typeface="微软雅黑" panose="020b0503020204020204" pitchFamily="34" charset="-122"/>
              </a:rPr>
              <a:t>分，总分</a:t>
            </a:r>
            <a:r>
              <a:rPr lang="en-US" altLang="zh-CN" sz="1600">
                <a:solidFill>
                  <a:schemeClr val="bg1"/>
                </a:solidFill>
                <a:latin typeface="微软雅黑" panose="020b0503020204020204" pitchFamily="34" charset="-122"/>
                <a:ea typeface="微软雅黑" panose="020b0503020204020204" pitchFamily="34" charset="-122"/>
              </a:rPr>
              <a:t>0-7</a:t>
            </a:r>
            <a:r>
              <a:rPr lang="zh-CN" altLang="en-US" sz="1600">
                <a:solidFill>
                  <a:schemeClr val="bg1"/>
                </a:solidFill>
                <a:latin typeface="微软雅黑" panose="020b0503020204020204" pitchFamily="34" charset="-122"/>
                <a:ea typeface="微软雅黑" panose="020b0503020204020204" pitchFamily="34" charset="-122"/>
              </a:rPr>
              <a:t>分者属无症状，</a:t>
            </a:r>
            <a:r>
              <a:rPr lang="en-US" altLang="zh-CN" sz="1600">
                <a:solidFill>
                  <a:schemeClr val="bg1"/>
                </a:solidFill>
                <a:latin typeface="微软雅黑" panose="020b0503020204020204" pitchFamily="34" charset="-122"/>
                <a:ea typeface="微软雅黑" panose="020b0503020204020204" pitchFamily="34" charset="-122"/>
              </a:rPr>
              <a:t>8-10</a:t>
            </a:r>
            <a:r>
              <a:rPr lang="zh-CN" altLang="en-US" sz="1600">
                <a:solidFill>
                  <a:schemeClr val="bg1"/>
                </a:solidFill>
                <a:latin typeface="微软雅黑" panose="020b0503020204020204" pitchFamily="34" charset="-122"/>
                <a:ea typeface="微软雅黑" panose="020b0503020204020204" pitchFamily="34" charset="-122"/>
              </a:rPr>
              <a:t>分属症状可疑，</a:t>
            </a:r>
            <a:r>
              <a:rPr lang="en-US" altLang="zh-CN" sz="1600">
                <a:solidFill>
                  <a:schemeClr val="bg1"/>
                </a:solidFill>
                <a:latin typeface="微软雅黑" panose="020b0503020204020204" pitchFamily="34" charset="-122"/>
                <a:ea typeface="微软雅黑" panose="020b0503020204020204" pitchFamily="34" charset="-122"/>
              </a:rPr>
              <a:t>11-12</a:t>
            </a:r>
            <a:r>
              <a:rPr lang="zh-CN" altLang="en-US" sz="1600">
                <a:solidFill>
                  <a:schemeClr val="bg1"/>
                </a:solidFill>
                <a:latin typeface="微软雅黑" panose="020b0503020204020204" pitchFamily="34" charset="-122"/>
                <a:ea typeface="微软雅黑" panose="020b0503020204020204" pitchFamily="34" charset="-122"/>
              </a:rPr>
              <a:t>分属肯定存在症状。</a:t>
            </a:r>
          </a:p>
        </p:txBody>
      </p:sp>
    </p:spTree>
    <p:extLst>
      <p:ext uri="{BB962C8B-B14F-4D97-AF65-F5344CB8AC3E}">
        <p14:creationId xmlns:p14="http://schemas.microsoft.com/office/powerpoint/2010/main" val="438306072"/>
      </p:ext>
    </p:extLst>
  </p:cSld>
  <p:clrMapOvr>
    <a:masterClrMapping/>
  </p:clrMapOvr>
  <p:transition spd="slow"/>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258" name="Rectangle 2"/>
          <p:cNvSpPr>
            <a:spLocks noGrp="1" noChangeArrowheads="1"/>
          </p:cNvSpPr>
          <p:nvPr>
            <p:ph type="title"/>
          </p:nvPr>
        </p:nvSpPr>
        <p:spPr>
          <a:xfrm>
            <a:off x="1787597" y="363871"/>
            <a:ext cx="9048725" cy="1158875"/>
          </a:xfrm>
        </p:spPr>
        <p:txBody>
          <a:bodyPr/>
          <a:lstStyle/>
          <a:p>
            <a:pPr algn="ctr" eaLnBrk="1" hangingPunct="1">
              <a:defRPr/>
            </a:pPr>
            <a:r>
              <a:rPr lang="zh-CN" altLang="en-US" sz="3600">
                <a:latin typeface="微软雅黑" panose="020b0503020204020204" pitchFamily="34" charset="-122"/>
                <a:ea typeface="微软雅黑" panose="020b0503020204020204" pitchFamily="34" charset="-122"/>
                <a:sym typeface="Arial"/>
              </a:rPr>
              <a:t> 抑郁自评量表</a:t>
            </a:r>
            <a:br>
              <a:rPr lang="zh-CN" altLang="en-US" sz="3600">
                <a:latin typeface="微软雅黑" panose="020b0503020204020204" pitchFamily="34" charset="-122"/>
                <a:ea typeface="微软雅黑" panose="020b0503020204020204" pitchFamily="34" charset="-122"/>
                <a:sym typeface="Arial"/>
              </a:rPr>
            </a:br>
            <a:r>
              <a:rPr lang="zh-CN" altLang="en-US" sz="3600">
                <a:latin typeface="微软雅黑" panose="020b0503020204020204" pitchFamily="34" charset="-122"/>
                <a:ea typeface="微软雅黑" panose="020b0503020204020204" pitchFamily="34" charset="-122"/>
                <a:sym typeface="Arial"/>
              </a:rPr>
              <a:t>（</a:t>
            </a:r>
            <a:r>
              <a:rPr lang="en-US" altLang="zh-CN" sz="3600">
                <a:latin typeface="微软雅黑" panose="020b0503020204020204" pitchFamily="34" charset="-122"/>
                <a:ea typeface="微软雅黑" panose="020b0503020204020204" pitchFamily="34" charset="-122"/>
                <a:sym typeface="Arial"/>
              </a:rPr>
              <a:t>self-rating depression scale, SDS </a:t>
            </a:r>
            <a:r>
              <a:rPr lang="zh-CN" altLang="en-US" sz="3600">
                <a:latin typeface="微软雅黑" panose="020b0503020204020204" pitchFamily="34" charset="-122"/>
                <a:ea typeface="微软雅黑" panose="020b0503020204020204" pitchFamily="34" charset="-122"/>
                <a:sym typeface="Arial"/>
              </a:rPr>
              <a:t>）</a:t>
            </a:r>
          </a:p>
        </p:txBody>
      </p:sp>
      <p:sp>
        <p:nvSpPr>
          <p:cNvPr id="56323" name="Rectangle 3"/>
          <p:cNvSpPr>
            <a:spLocks noGrp="1" noChangeArrowheads="1"/>
          </p:cNvSpPr>
          <p:nvPr>
            <p:ph idx="1"/>
          </p:nvPr>
        </p:nvSpPr>
        <p:spPr>
          <a:xfrm>
            <a:off x="2258043" y="1761201"/>
            <a:ext cx="7999413" cy="4117975"/>
          </a:xfrm>
        </p:spPr>
        <p:txBody>
          <a:bodyPr>
            <a:normAutofit lnSpcReduction="10000"/>
          </a:bodyPr>
          <a:lstStyle/>
          <a:p>
            <a:pPr eaLnBrk="1" hangingPunct="1">
              <a:lnSpc>
                <a:spcPct val="200000"/>
              </a:lnSpc>
              <a:buFont typeface="Wingdings" panose="05000000000000000000" pitchFamily="2" charset="2"/>
              <a:buChar char="u"/>
              <a:defRPr/>
            </a:pPr>
            <a:r>
              <a:rPr lang="zh-CN" altLang="en-US" b="1">
                <a:solidFill>
                  <a:srgbClr val="000066"/>
                </a:solidFill>
                <a:latin typeface="微软雅黑" panose="020b0503020204020204" pitchFamily="34" charset="-122"/>
                <a:sym typeface="Arial"/>
              </a:rPr>
              <a:t>评价患者</a:t>
            </a:r>
            <a:r>
              <a:rPr lang="zh-CN" altLang="en-US" b="1">
                <a:solidFill>
                  <a:srgbClr val="FF0000"/>
                </a:solidFill>
                <a:latin typeface="微软雅黑" panose="020b0503020204020204" pitchFamily="34" charset="-122"/>
                <a:sym typeface="Arial"/>
              </a:rPr>
              <a:t>一周内</a:t>
            </a:r>
            <a:r>
              <a:rPr lang="zh-CN" altLang="en-US" b="1">
                <a:solidFill>
                  <a:srgbClr val="000066"/>
                </a:solidFill>
                <a:latin typeface="微软雅黑" panose="020b0503020204020204" pitchFamily="34" charset="-122"/>
                <a:sym typeface="Arial"/>
              </a:rPr>
              <a:t>的情况。</a:t>
            </a:r>
            <a:r>
              <a:rPr lang="en-US" altLang="zh-CN" b="1">
                <a:solidFill>
                  <a:srgbClr val="000066"/>
                </a:solidFill>
                <a:latin typeface="微软雅黑" panose="020b0503020204020204" pitchFamily="34" charset="-122"/>
                <a:sym typeface="Arial"/>
              </a:rPr>
              <a:t>20</a:t>
            </a:r>
            <a:r>
              <a:rPr lang="zh-CN" altLang="en-US" b="1">
                <a:solidFill>
                  <a:srgbClr val="000066"/>
                </a:solidFill>
                <a:latin typeface="微软雅黑" panose="020b0503020204020204" pitchFamily="34" charset="-122"/>
                <a:sym typeface="Arial"/>
              </a:rPr>
              <a:t>项自评</a:t>
            </a:r>
            <a:r>
              <a:rPr lang="en-US" altLang="zh-CN" b="1">
                <a:solidFill>
                  <a:srgbClr val="000066"/>
                </a:solidFill>
                <a:latin typeface="微软雅黑" panose="020b0503020204020204" pitchFamily="34" charset="-122"/>
                <a:sym typeface="Arial"/>
              </a:rPr>
              <a:t>(</a:t>
            </a:r>
            <a:r>
              <a:rPr lang="zh-CN" altLang="en-US" b="1">
                <a:solidFill>
                  <a:srgbClr val="000066"/>
                </a:solidFill>
                <a:latin typeface="微软雅黑" panose="020b0503020204020204" pitchFamily="34" charset="-122"/>
                <a:sym typeface="Arial"/>
              </a:rPr>
              <a:t>他评</a:t>
            </a:r>
            <a:r>
              <a:rPr lang="en-US" altLang="zh-CN" b="1">
                <a:solidFill>
                  <a:srgbClr val="000066"/>
                </a:solidFill>
                <a:latin typeface="微软雅黑" panose="020b0503020204020204" pitchFamily="34" charset="-122"/>
                <a:sym typeface="Arial"/>
              </a:rPr>
              <a:t>)</a:t>
            </a:r>
          </a:p>
          <a:p>
            <a:pPr eaLnBrk="1" hangingPunct="1">
              <a:lnSpc>
                <a:spcPct val="200000"/>
              </a:lnSpc>
              <a:buFont typeface="Wingdings" panose="05000000000000000000" pitchFamily="2" charset="2"/>
              <a:buChar char="u"/>
              <a:defRPr/>
            </a:pPr>
            <a:r>
              <a:rPr lang="zh-CN" altLang="en-US" b="1">
                <a:solidFill>
                  <a:srgbClr val="FF0000"/>
                </a:solidFill>
                <a:latin typeface="微软雅黑" panose="020b0503020204020204" pitchFamily="34" charset="-122"/>
                <a:sym typeface="Arial"/>
              </a:rPr>
              <a:t>病情指数</a:t>
            </a:r>
            <a:r>
              <a:rPr lang="en-US" altLang="zh-CN" b="1">
                <a:solidFill>
                  <a:srgbClr val="FF0000"/>
                </a:solidFill>
                <a:latin typeface="微软雅黑" panose="020b0503020204020204" pitchFamily="34" charset="-122"/>
                <a:sym typeface="Arial"/>
              </a:rPr>
              <a:t>=</a:t>
            </a:r>
            <a:r>
              <a:rPr lang="zh-CN" altLang="en-US" b="1">
                <a:latin typeface="微软雅黑" panose="020b0503020204020204" pitchFamily="34" charset="-122"/>
                <a:sym typeface="Arial"/>
              </a:rPr>
              <a:t>总粗分</a:t>
            </a:r>
            <a:r>
              <a:rPr lang="en-US" altLang="zh-CN" b="1">
                <a:latin typeface="微软雅黑" panose="020b0503020204020204" pitchFamily="34" charset="-122"/>
                <a:sym typeface="Arial"/>
              </a:rPr>
              <a:t>/80*100%</a:t>
            </a:r>
          </a:p>
          <a:p>
            <a:pPr lvl="1" eaLnBrk="1" hangingPunct="1">
              <a:lnSpc>
                <a:spcPct val="200000"/>
              </a:lnSpc>
              <a:defRPr/>
            </a:pPr>
            <a:r>
              <a:rPr lang="en-US" altLang="zh-CN" b="1">
                <a:latin typeface="微软雅黑" panose="020b0503020204020204" pitchFamily="34" charset="-122"/>
                <a:sym typeface="Arial"/>
              </a:rPr>
              <a:t>50-59%</a:t>
            </a:r>
            <a:r>
              <a:rPr lang="zh-CN" altLang="en-US" b="1">
                <a:latin typeface="微软雅黑" panose="020b0503020204020204" pitchFamily="34" charset="-122"/>
                <a:sym typeface="Arial"/>
              </a:rPr>
              <a:t>轻，</a:t>
            </a:r>
            <a:r>
              <a:rPr lang="en-US" altLang="zh-CN" b="1">
                <a:latin typeface="微软雅黑" panose="020b0503020204020204" pitchFamily="34" charset="-122"/>
                <a:sym typeface="Arial"/>
              </a:rPr>
              <a:t>60-69%</a:t>
            </a:r>
            <a:r>
              <a:rPr lang="zh-CN" altLang="en-US" b="1">
                <a:latin typeface="微软雅黑" panose="020b0503020204020204" pitchFamily="34" charset="-122"/>
                <a:sym typeface="Arial"/>
              </a:rPr>
              <a:t>中，</a:t>
            </a:r>
            <a:r>
              <a:rPr lang="en-US" altLang="zh-CN" b="1">
                <a:latin typeface="微软雅黑" panose="020b0503020204020204" pitchFamily="34" charset="-122"/>
                <a:sym typeface="Arial"/>
              </a:rPr>
              <a:t>70%</a:t>
            </a:r>
            <a:r>
              <a:rPr lang="zh-CN" altLang="en-US" b="1">
                <a:latin typeface="微软雅黑" panose="020b0503020204020204" pitchFamily="34" charset="-122"/>
                <a:sym typeface="Arial"/>
              </a:rPr>
              <a:t>以上重</a:t>
            </a:r>
          </a:p>
          <a:p>
            <a:pPr eaLnBrk="1" hangingPunct="1">
              <a:lnSpc>
                <a:spcPct val="200000"/>
              </a:lnSpc>
              <a:buFont typeface="Wingdings" panose="05000000000000000000" pitchFamily="2" charset="2"/>
              <a:buChar char="u"/>
              <a:defRPr/>
            </a:pPr>
            <a:r>
              <a:rPr lang="zh-CN" altLang="en-US" b="1">
                <a:solidFill>
                  <a:srgbClr val="000066"/>
                </a:solidFill>
                <a:latin typeface="微软雅黑" panose="020b0503020204020204" pitchFamily="34" charset="-122"/>
                <a:sym typeface="Arial"/>
              </a:rPr>
              <a:t>综合医院</a:t>
            </a:r>
            <a:r>
              <a:rPr lang="zh-CN" altLang="en-US" b="1">
                <a:solidFill>
                  <a:srgbClr val="FF0000"/>
                </a:solidFill>
                <a:latin typeface="微软雅黑" panose="020b0503020204020204" pitchFamily="34" charset="-122"/>
                <a:sym typeface="Arial"/>
              </a:rPr>
              <a:t>筛查</a:t>
            </a:r>
            <a:r>
              <a:rPr lang="zh-CN" altLang="en-US" b="1">
                <a:solidFill>
                  <a:srgbClr val="000066"/>
                </a:solidFill>
                <a:latin typeface="微软雅黑" panose="020b0503020204020204" pitchFamily="34" charset="-122"/>
                <a:sym typeface="Arial"/>
              </a:rPr>
              <a:t>抑郁障碍</a:t>
            </a:r>
          </a:p>
          <a:p>
            <a:pPr eaLnBrk="1" hangingPunct="1">
              <a:lnSpc>
                <a:spcPct val="200000"/>
              </a:lnSpc>
              <a:buFont typeface="Wingdings" panose="05000000000000000000" pitchFamily="2" charset="2"/>
              <a:buChar char="u"/>
              <a:defRPr/>
            </a:pPr>
            <a:r>
              <a:rPr lang="zh-CN" altLang="en-US" b="1">
                <a:solidFill>
                  <a:srgbClr val="000066"/>
                </a:solidFill>
                <a:latin typeface="微软雅黑" panose="020b0503020204020204" pitchFamily="34" charset="-122"/>
                <a:sym typeface="Arial"/>
              </a:rPr>
              <a:t>对轻症或 隐匿性抑郁较适用</a:t>
            </a:r>
          </a:p>
        </p:txBody>
      </p:sp>
    </p:spTree>
    <p:extLst>
      <p:ext uri="{BB962C8B-B14F-4D97-AF65-F5344CB8AC3E}">
        <p14:creationId xmlns:p14="http://schemas.microsoft.com/office/powerpoint/2010/main" val="1097591659"/>
      </p:ext>
    </p:extLst>
  </p:cSld>
  <p:clrMapOvr>
    <a:masterClrMapping/>
  </p:clrMapOvr>
  <p:transition spd="slow"/>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Rectangle 2"/>
          <p:cNvSpPr>
            <a:spLocks noGrp="1" noChangeArrowheads="1"/>
          </p:cNvSpPr>
          <p:nvPr>
            <p:ph type="title"/>
          </p:nvPr>
        </p:nvSpPr>
        <p:spPr>
          <a:xfrm>
            <a:off x="1022439" y="506679"/>
            <a:ext cx="10207536" cy="681763"/>
          </a:xfrm>
        </p:spPr>
        <p:txBody>
          <a:bodyPr/>
          <a:lstStyle/>
          <a:p>
            <a:pPr algn="ctr" eaLnBrk="1" hangingPunct="1"/>
            <a:r>
              <a:rPr lang="zh-CN" altLang="en-US" sz="3600">
                <a:latin typeface="微软雅黑" panose="020b0503020204020204" pitchFamily="34" charset="-122"/>
                <a:ea typeface="微软雅黑" panose="020b0503020204020204" pitchFamily="34" charset="-122"/>
              </a:rPr>
              <a:t>汉密尔顿抑郁量表</a:t>
            </a:r>
            <a:br>
              <a:rPr lang="zh-CN" altLang="fr-FR" sz="3600">
                <a:latin typeface="微软雅黑" panose="020b0503020204020204" pitchFamily="34" charset="-122"/>
                <a:ea typeface="微软雅黑" panose="020b0503020204020204" pitchFamily="34" charset="-122"/>
              </a:rPr>
            </a:br>
            <a:r>
              <a:rPr lang="zh-CN" altLang="fr-FR" sz="3600">
                <a:latin typeface="微软雅黑" panose="020b0503020204020204" pitchFamily="34" charset="-122"/>
                <a:ea typeface="微软雅黑" panose="020b0503020204020204" pitchFamily="34" charset="-122"/>
              </a:rPr>
              <a:t>（</a:t>
            </a:r>
            <a:r>
              <a:rPr lang="fr-FR" altLang="zh-CN" sz="3600">
                <a:latin typeface="微软雅黑" panose="020b0503020204020204" pitchFamily="34" charset="-122"/>
                <a:ea typeface="微软雅黑" panose="020b0503020204020204" pitchFamily="34" charset="-122"/>
              </a:rPr>
              <a:t>Hamilton depression scale</a:t>
            </a:r>
            <a:r>
              <a:rPr lang="zh-CN" altLang="fr-FR" sz="3600">
                <a:latin typeface="微软雅黑" panose="020b0503020204020204" pitchFamily="34" charset="-122"/>
                <a:ea typeface="微软雅黑" panose="020b0503020204020204" pitchFamily="34" charset="-122"/>
              </a:rPr>
              <a:t>，</a:t>
            </a:r>
            <a:r>
              <a:rPr lang="fr-FR" altLang="zh-CN" sz="3600">
                <a:latin typeface="微软雅黑" panose="020b0503020204020204" pitchFamily="34" charset="-122"/>
                <a:ea typeface="微软雅黑" panose="020b0503020204020204" pitchFamily="34" charset="-122"/>
              </a:rPr>
              <a:t>HAMD</a:t>
            </a:r>
            <a:r>
              <a:rPr lang="zh-CN" altLang="fr-FR" sz="3600">
                <a:latin typeface="微软雅黑" panose="020b0503020204020204" pitchFamily="34" charset="-122"/>
                <a:ea typeface="微软雅黑" panose="020b0503020204020204" pitchFamily="34" charset="-122"/>
              </a:rPr>
              <a:t>）</a:t>
            </a:r>
            <a:endParaRPr lang="zh-CN" altLang="en-US" sz="3600">
              <a:latin typeface="微软雅黑" panose="020b0503020204020204" pitchFamily="34" charset="-122"/>
              <a:ea typeface="微软雅黑" panose="020b0503020204020204" pitchFamily="34" charset="-122"/>
            </a:endParaRPr>
          </a:p>
        </p:txBody>
      </p:sp>
      <p:sp>
        <p:nvSpPr>
          <p:cNvPr id="57347" name="Rectangle 3"/>
          <p:cNvSpPr>
            <a:spLocks noGrp="1" noChangeArrowheads="1"/>
          </p:cNvSpPr>
          <p:nvPr>
            <p:ph idx="1"/>
          </p:nvPr>
        </p:nvSpPr>
        <p:spPr>
          <a:xfrm>
            <a:off x="1981200" y="1668441"/>
            <a:ext cx="8229600" cy="4708525"/>
          </a:xfrm>
        </p:spPr>
        <p:txBody>
          <a:bodyPr/>
          <a:lstStyle/>
          <a:p>
            <a:pPr eaLnBrk="1" hangingPunct="1">
              <a:lnSpc>
                <a:spcPct val="130000"/>
              </a:lnSpc>
              <a:buFont typeface="Wingdings" panose="05000000000000000000" pitchFamily="2" charset="2"/>
              <a:buChar char="u"/>
            </a:pPr>
            <a:r>
              <a:rPr lang="zh-CN" altLang="en-US">
                <a:latin typeface="微软雅黑" panose="020b0503020204020204" pitchFamily="34" charset="-122"/>
              </a:rPr>
              <a:t>临床上评定抑郁状态时最常用量表，主要用于抑郁症等具有抑郁症状者</a:t>
            </a:r>
          </a:p>
          <a:p>
            <a:pPr eaLnBrk="1" hangingPunct="1">
              <a:lnSpc>
                <a:spcPct val="130000"/>
              </a:lnSpc>
              <a:buFont typeface="Wingdings" panose="05000000000000000000" pitchFamily="2" charset="2"/>
              <a:buChar char="u"/>
            </a:pPr>
            <a:r>
              <a:rPr lang="zh-CN" altLang="en-US">
                <a:latin typeface="微软雅黑" panose="020b0503020204020204" pitchFamily="34" charset="-122"/>
              </a:rPr>
              <a:t>有</a:t>
            </a:r>
            <a:r>
              <a:rPr lang="en-US" altLang="zh-CN">
                <a:latin typeface="微软雅黑" panose="020b0503020204020204" pitchFamily="34" charset="-122"/>
              </a:rPr>
              <a:t>17</a:t>
            </a:r>
            <a:r>
              <a:rPr lang="zh-CN" altLang="en-US">
                <a:latin typeface="微软雅黑" panose="020b0503020204020204" pitchFamily="34" charset="-122"/>
              </a:rPr>
              <a:t>项、</a:t>
            </a:r>
            <a:r>
              <a:rPr lang="en-US" altLang="zh-CN">
                <a:latin typeface="微软雅黑" panose="020b0503020204020204" pitchFamily="34" charset="-122"/>
              </a:rPr>
              <a:t>21</a:t>
            </a:r>
            <a:r>
              <a:rPr lang="zh-CN" altLang="en-US">
                <a:latin typeface="微软雅黑" panose="020b0503020204020204" pitchFamily="34" charset="-122"/>
              </a:rPr>
              <a:t>项和</a:t>
            </a:r>
            <a:r>
              <a:rPr lang="en-US" altLang="zh-CN">
                <a:latin typeface="微软雅黑" panose="020b0503020204020204" pitchFamily="34" charset="-122"/>
              </a:rPr>
              <a:t>24</a:t>
            </a:r>
            <a:r>
              <a:rPr lang="zh-CN" altLang="en-US">
                <a:latin typeface="微软雅黑" panose="020b0503020204020204" pitchFamily="34" charset="-122"/>
              </a:rPr>
              <a:t>项</a:t>
            </a:r>
            <a:r>
              <a:rPr lang="en-US" altLang="zh-CN">
                <a:latin typeface="微软雅黑" panose="020b0503020204020204" pitchFamily="34" charset="-122"/>
              </a:rPr>
              <a:t>3</a:t>
            </a:r>
            <a:r>
              <a:rPr lang="zh-CN" altLang="en-US">
                <a:latin typeface="微软雅黑" panose="020b0503020204020204" pitchFamily="34" charset="-122"/>
              </a:rPr>
              <a:t>种版本</a:t>
            </a:r>
          </a:p>
          <a:p>
            <a:pPr eaLnBrk="1" hangingPunct="1">
              <a:lnSpc>
                <a:spcPct val="130000"/>
              </a:lnSpc>
              <a:buFont typeface="Wingdings" panose="05000000000000000000" pitchFamily="2" charset="2"/>
              <a:buChar char="u"/>
            </a:pPr>
            <a:r>
              <a:rPr lang="zh-CN" altLang="en-US">
                <a:latin typeface="微软雅黑" panose="020b0503020204020204" pitchFamily="34" charset="-122"/>
              </a:rPr>
              <a:t>评定标准：大部分项目采用</a:t>
            </a:r>
            <a:r>
              <a:rPr lang="en-US" altLang="zh-CN">
                <a:latin typeface="微软雅黑" panose="020b0503020204020204" pitchFamily="34" charset="-122"/>
              </a:rPr>
              <a:t>0-4</a:t>
            </a:r>
            <a:r>
              <a:rPr lang="zh-CN" altLang="en-US">
                <a:latin typeface="微软雅黑" panose="020b0503020204020204" pitchFamily="34" charset="-122"/>
              </a:rPr>
              <a:t>分的</a:t>
            </a:r>
            <a:r>
              <a:rPr lang="en-US" altLang="zh-CN">
                <a:latin typeface="微软雅黑" panose="020b0503020204020204" pitchFamily="34" charset="-122"/>
              </a:rPr>
              <a:t>5</a:t>
            </a:r>
            <a:r>
              <a:rPr lang="zh-CN" altLang="en-US">
                <a:latin typeface="微软雅黑" panose="020b0503020204020204" pitchFamily="34" charset="-122"/>
              </a:rPr>
              <a:t>级评分法，少数项目为</a:t>
            </a:r>
            <a:r>
              <a:rPr lang="en-US" altLang="zh-CN">
                <a:latin typeface="微软雅黑" panose="020b0503020204020204" pitchFamily="34" charset="-122"/>
              </a:rPr>
              <a:t>0-2</a:t>
            </a:r>
            <a:r>
              <a:rPr lang="zh-CN" altLang="en-US">
                <a:latin typeface="微软雅黑" panose="020b0503020204020204" pitchFamily="34" charset="-122"/>
              </a:rPr>
              <a:t>分的</a:t>
            </a:r>
            <a:r>
              <a:rPr lang="en-US" altLang="zh-CN">
                <a:latin typeface="微软雅黑" panose="020b0503020204020204" pitchFamily="34" charset="-122"/>
              </a:rPr>
              <a:t>3</a:t>
            </a:r>
            <a:r>
              <a:rPr lang="zh-CN" altLang="en-US">
                <a:latin typeface="微软雅黑" panose="020b0503020204020204" pitchFamily="34" charset="-122"/>
              </a:rPr>
              <a:t>级评分法</a:t>
            </a:r>
          </a:p>
          <a:p>
            <a:pPr eaLnBrk="1" hangingPunct="1">
              <a:lnSpc>
                <a:spcPct val="130000"/>
              </a:lnSpc>
              <a:buFont typeface="Wingdings" panose="05000000000000000000" pitchFamily="2" charset="2"/>
              <a:buChar char="u"/>
            </a:pPr>
            <a:r>
              <a:rPr lang="zh-CN" altLang="en-US">
                <a:latin typeface="微软雅黑" panose="020b0503020204020204" pitchFamily="34" charset="-122"/>
              </a:rPr>
              <a:t>总分：各单项分子总和</a:t>
            </a:r>
            <a:r>
              <a:rPr lang="zh-CN" altLang="en-US">
                <a:latin typeface="Times New Roman" panose="02020603050405020304" pitchFamily="18" charset="0"/>
              </a:rPr>
              <a:t>。</a:t>
            </a:r>
          </a:p>
          <a:p>
            <a:pPr lvl="1" eaLnBrk="1" hangingPunct="1">
              <a:lnSpc>
                <a:spcPct val="130000"/>
              </a:lnSpc>
            </a:pPr>
            <a:r>
              <a:rPr lang="en-US" altLang="zh-CN">
                <a:latin typeface="微软雅黑" panose="020b0503020204020204" pitchFamily="34" charset="-122"/>
              </a:rPr>
              <a:t>17</a:t>
            </a:r>
            <a:r>
              <a:rPr lang="zh-CN" altLang="en-US">
                <a:latin typeface="微软雅黑" panose="020b0503020204020204" pitchFamily="34" charset="-122"/>
              </a:rPr>
              <a:t>项版本总分超过</a:t>
            </a:r>
            <a:r>
              <a:rPr lang="en-US" altLang="zh-CN">
                <a:latin typeface="微软雅黑" panose="020b0503020204020204" pitchFamily="34" charset="-122"/>
              </a:rPr>
              <a:t>24</a:t>
            </a:r>
            <a:r>
              <a:rPr lang="zh-CN" altLang="en-US">
                <a:latin typeface="微软雅黑" panose="020b0503020204020204" pitchFamily="34" charset="-122"/>
              </a:rPr>
              <a:t>分，可能为严重抑郁；超过</a:t>
            </a:r>
            <a:r>
              <a:rPr lang="en-US" altLang="zh-CN">
                <a:latin typeface="微软雅黑" panose="020b0503020204020204" pitchFamily="34" charset="-122"/>
              </a:rPr>
              <a:t>17</a:t>
            </a:r>
            <a:r>
              <a:rPr lang="zh-CN" altLang="en-US">
                <a:latin typeface="微软雅黑" panose="020b0503020204020204" pitchFamily="34" charset="-122"/>
              </a:rPr>
              <a:t>分，可能是轻到中度抑郁；小于</a:t>
            </a:r>
            <a:r>
              <a:rPr lang="en-US" altLang="zh-CN">
                <a:latin typeface="微软雅黑" panose="020b0503020204020204" pitchFamily="34" charset="-122"/>
              </a:rPr>
              <a:t>7</a:t>
            </a:r>
            <a:r>
              <a:rPr lang="zh-CN" altLang="en-US">
                <a:latin typeface="微软雅黑" panose="020b0503020204020204" pitchFamily="34" charset="-122"/>
              </a:rPr>
              <a:t>分，就没有抑郁症状</a:t>
            </a:r>
          </a:p>
        </p:txBody>
      </p:sp>
    </p:spTree>
    <p:extLst>
      <p:ext uri="{BB962C8B-B14F-4D97-AF65-F5344CB8AC3E}">
        <p14:creationId xmlns:p14="http://schemas.microsoft.com/office/powerpoint/2010/main" val="3249630114"/>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https://d.book118.com/326034223233010041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41119A01PPBG">
  <a:themeElements>
    <a:clrScheme name="自定义 1">
      <a:dk1>
        <a:srgbClr val="47494B"/>
      </a:dk1>
      <a:lt1>
        <a:srgbClr val="FFFFFF"/>
      </a:lt1>
      <a:dk2>
        <a:srgbClr val="454749"/>
      </a:dk2>
      <a:lt2>
        <a:srgbClr val="FFFFFF"/>
      </a:lt2>
      <a:accent1>
        <a:srgbClr val="046FB6"/>
      </a:accent1>
      <a:accent2>
        <a:srgbClr val="22B1DE"/>
      </a:accent2>
      <a:accent3>
        <a:srgbClr val="7B93D7"/>
      </a:accent3>
      <a:accent4>
        <a:srgbClr val="9064B4"/>
      </a:accent4>
      <a:accent5>
        <a:srgbClr val="51A992"/>
      </a:accent5>
      <a:accent6>
        <a:srgbClr val="FFC000"/>
      </a:accent6>
      <a:hlink>
        <a:srgbClr val="00B0F0"/>
      </a:hlink>
      <a:folHlink>
        <a:srgbClr val="AFB2B4"/>
      </a:folHlink>
    </a:clrScheme>
    <a:fontScheme name="KSO主题文字4">
      <a:majorFont>
        <a:latin typeface="Baskerville Old Face"/>
        <a:ea typeface="黑体"/>
        <a:cs typeface="Arial"/>
      </a:majorFont>
      <a:minorFont>
        <a:latin typeface="Calibri"/>
        <a:ea typeface="幼圆"/>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259</Paragraphs>
  <Slides>36</Slides>
  <Notes>9</Notes>
  <TotalTime>1</TotalTime>
  <HiddenSlides>1</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36</vt:i4>
      </vt:variant>
    </vt:vector>
  </HeadingPairs>
  <TitlesOfParts>
    <vt:vector baseType="lpstr" size="53">
      <vt:lpstr>Arial</vt:lpstr>
      <vt:lpstr>Calibri</vt:lpstr>
      <vt:lpstr>Baskerville Old Face</vt:lpstr>
      <vt:lpstr>黑体</vt:lpstr>
      <vt:lpstr>幼圆</vt:lpstr>
      <vt:lpstr>微软雅黑</vt:lpstr>
      <vt:lpstr>Wingdings 2</vt:lpstr>
      <vt:lpstr>Calibri Light</vt:lpstr>
      <vt:lpstr>Wingdings</vt:lpstr>
      <vt:lpstr>Times New Roman</vt:lpstr>
      <vt:lpstr>宋体</vt:lpstr>
      <vt:lpstr>Tahoma</vt:lpstr>
      <vt:lpstr>Aharoni</vt:lpstr>
      <vt:lpstr>楷体_GB2312</vt:lpstr>
      <vt:lpstr>Lucida Sans Unicode</vt:lpstr>
      <vt:lpstr>Garamond</vt:lpstr>
      <vt:lpstr>Office Theme</vt:lpstr>
      <vt:lpstr>精神科常用的评估量表及量表使用注意事项</vt:lpstr>
      <vt:lpstr>提  纲</vt:lpstr>
      <vt:lpstr>精神障碍的定义---许又新教授</vt:lpstr>
      <vt:lpstr>精神障碍的定义(mental disorder)</vt:lpstr>
      <vt:lpstr>提  纲</vt:lpstr>
      <vt:lpstr>心理量表的分类</vt:lpstr>
      <vt:lpstr>量表评估的目的</vt:lpstr>
      <vt:lpstr>量表原理和基本特点</vt:lpstr>
      <vt:lpstr>量表优缺点</vt:lpstr>
      <vt:lpstr>心理量表应用的基本原则</vt:lpstr>
      <vt:lpstr>精神心理症状评估的常用量表和评估方法</vt:lpstr>
      <vt:lpstr>提  纲</vt:lpstr>
      <vt:lpstr>筛查和总体精神状态评定：SCL-90</vt:lpstr>
      <vt:lpstr>SCL-90的使用注意事项</vt:lpstr>
      <vt:lpstr>  90项症状清单（SCL—90）</vt:lpstr>
      <vt:lpstr>应用举例</vt:lpstr>
      <vt:lpstr>病例A</vt:lpstr>
      <vt:lpstr>病例B</vt:lpstr>
      <vt:lpstr>2例患者SCL-90的廓图 </vt:lpstr>
      <vt:lpstr>结果的解释</vt:lpstr>
      <vt:lpstr>提  纲</vt:lpstr>
      <vt:lpstr>抑郁、抑郁状态、抑郁障碍</vt:lpstr>
      <vt:lpstr>抑郁的筛查</vt:lpstr>
      <vt:lpstr>盯住“情绪症状”，抑郁症识别率高</vt:lpstr>
      <vt:lpstr>抑郁症疗效的评估工具</vt:lpstr>
      <vt:lpstr>PHQ-9:DSM-5唯一推荐用于评估抑郁严重程度的量表</vt:lpstr>
      <vt:lpstr>PHQ-9量表在中国抑郁识别中同样具有良好的效度，表明准确性高</vt:lpstr>
      <vt:lpstr>PHQ-9量表的评分规则及治疗建议</vt:lpstr>
      <vt:lpstr>焦虑、焦虑状态、焦虑障碍</vt:lpstr>
      <vt:lpstr>盯住“情绪症状”，焦虑障碍识别率高</vt:lpstr>
      <vt:lpstr>GAD-7量表内容简单，可操作性强</vt:lpstr>
      <vt:lpstr>GAD-2筛查焦虑障碍同样有较好的灵敏度和特异度</vt:lpstr>
      <vt:lpstr>医院焦虑抑郁量表(HAD)</vt:lpstr>
      <vt:lpstr> 抑郁自评量表（self-rating depression scale, SDS ）</vt:lpstr>
      <vt:lpstr>汉密尔顿抑郁量表（Hamilton depression scale，HAMD）</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2024-09-09T00:33:04.484</cp:lastPrinted>
  <dcterms:created xsi:type="dcterms:W3CDTF">2024-09-08T16:33:04Z</dcterms:created>
  <dcterms:modified xsi:type="dcterms:W3CDTF">2024-09-08T16:33:07Z</dcterms:modified>
</cp:coreProperties>
</file>