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FB3B4-8392-443F-9C39-84BC2028F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13B28-F439-461C-91BD-8B6BD07AA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49970-1A49-4A05-A15B-2B962AAB1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D0929-C91C-4A45-962C-A59A4AAB1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7651B9-FB90-456A-A8F2-5C6499BAE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F3AC78-E514-4193-9D2E-3DC38BBE2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F5B259-EBA1-4D68-836E-BAF28BCCB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5D4F7-CB8C-4D8B-B019-2DA61B99D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33F6E-70D8-4629-BC7D-A37C201C3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0930A-59D7-46AC-9153-A3533DB1C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0DF1F-0A04-4FEA-9713-B377BA4C0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4311203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899998" y="2456136"/>
            <a:ext cx="4409440" cy="716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49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学生成长计</a:t>
            </a:r>
            <a:r>
              <a:rPr sz="49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5844490" y="1166760"/>
            <a:ext cx="2955925" cy="3715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生现状分析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目标制定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计划具体措施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计划实施步骤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计划评估与调整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2461772" y="771731"/>
            <a:ext cx="1210944" cy="690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2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4900" spc="-2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5543803" y="2007466"/>
            <a:ext cx="1136650" cy="1804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32"/>
              </a:lnSpc>
            </a:pPr>
            <a:endParaRPr lang="Arial" altLang="Arial" sz="100"/>
          </a:p>
          <a:p>
            <a:pPr marL="188397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9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39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1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619357" y="2191991"/>
            <a:ext cx="10953286" cy="731803"/>
            <a:chExt cx="10953286" cy="731803"/>
          </a:xfrm>
        </p:grpSpPr>
        <p:sp>
          <p:nvSpPr>
            <p:cNvPr id="8" name="path"/>
            <p:cNvSpPr/>
            <p:nvPr/>
          </p:nvSpPr>
          <p:spPr>
            <a:xfrm>
              <a:off x="0" y="0"/>
              <a:ext cx="1600605" cy="731803"/>
            </a:xfrm>
            <a:custGeom>
              <a:rect l="0" t="0" r="0" b="0"/>
              <a:pathLst>
                <a:path w="2520" h="1152">
                  <a:moveTo>
                    <a:pt x="0" y="0"/>
                  </a:moveTo>
                  <a:lnTo>
                    <a:pt x="2520" y="0"/>
                  </a:lnTo>
                  <a:lnTo>
                    <a:pt x="2520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6705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path"/>
            <p:cNvSpPr/>
            <p:nvPr/>
          </p:nvSpPr>
          <p:spPr>
            <a:xfrm>
              <a:off x="1600605" y="0"/>
              <a:ext cx="5479432" cy="731803"/>
            </a:xfrm>
            <a:custGeom>
              <a:rect l="0" t="0" r="0" b="0"/>
              <a:pathLst>
                <a:path w="8629" h="1152">
                  <a:moveTo>
                    <a:pt x="0" y="0"/>
                  </a:moveTo>
                  <a:lnTo>
                    <a:pt x="8629" y="0"/>
                  </a:lnTo>
                  <a:lnTo>
                    <a:pt x="862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8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path"/>
            <p:cNvSpPr/>
            <p:nvPr/>
          </p:nvSpPr>
          <p:spPr>
            <a:xfrm>
              <a:off x="7080037" y="0"/>
              <a:ext cx="3873248" cy="731803"/>
            </a:xfrm>
            <a:custGeom>
              <a:rect l="0" t="0" r="0" b="0"/>
              <a:pathLst>
                <a:path w="6099" h="1152">
                  <a:moveTo>
                    <a:pt x="0" y="0"/>
                  </a:moveTo>
                  <a:lnTo>
                    <a:pt x="6099" y="0"/>
                  </a:lnTo>
                  <a:lnTo>
                    <a:pt x="609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" name="textbox 11"/>
          <p:cNvSpPr/>
          <p:nvPr/>
        </p:nvSpPr>
        <p:spPr>
          <a:xfrm>
            <a:off x="8189402" y="4343086"/>
            <a:ext cx="3281045" cy="875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16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针对不同学生的特点和需求，制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</a:t>
            </a:r>
            <a:endParaRPr lang="Microsoft YaHei" altLang="Microsoft YaHei" sz="1400"/>
          </a:p>
          <a:p>
            <a:pPr marL="20662" algn="l" rtl="0" eaLnBrk="0">
              <a:lnSpc>
                <a:spcPct val="156000"/>
              </a:lnSpc>
              <a:spcBef>
                <a:spcPts val="30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的成长计划，确保每个学生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都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能获得平等 </a:t>
            </a:r>
            <a:r>
              <a:rPr sz="14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的教育机会和</a:t>
            </a:r>
            <a:r>
              <a:rPr sz="14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源。</a:t>
            </a:r>
            <a:endParaRPr lang="Microsoft YaHei" altLang="Microsoft YaHei" sz="1400"/>
          </a:p>
        </p:txBody>
      </p:sp>
      <p:sp>
        <p:nvSpPr>
          <p:cNvPr id="12" name="textbox 12"/>
          <p:cNvSpPr/>
          <p:nvPr/>
        </p:nvSpPr>
        <p:spPr>
          <a:xfrm>
            <a:off x="4444293" y="4344534"/>
            <a:ext cx="3281679" cy="873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0"/>
              </a:lnSpc>
            </a:pPr>
            <a:endParaRPr lang="Arial" altLang="Arial" sz="100"/>
          </a:p>
          <a:p>
            <a:pPr marL="13604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根据社会对未来人才的需求，引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学生树</a:t>
            </a:r>
            <a:endParaRPr lang="Microsoft YaHei" altLang="Microsoft YaHei" sz="1400"/>
          </a:p>
          <a:p>
            <a:pPr marL="12700" indent="3438" algn="l" rtl="0" eaLnBrk="0">
              <a:lnSpc>
                <a:spcPct val="156000"/>
              </a:lnSpc>
              <a:spcBef>
                <a:spcPts val="27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立正确的价值观和职业观，培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具备创新 </a:t>
            </a:r>
            <a:r>
              <a:rPr sz="14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精神和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实践能力的人才。</a:t>
            </a:r>
            <a:endParaRPr lang="Microsoft YaHei" altLang="Microsoft YaHei" sz="1400"/>
          </a:p>
        </p:txBody>
      </p:sp>
      <p:sp>
        <p:nvSpPr>
          <p:cNvPr id="13" name="textbox 13"/>
          <p:cNvSpPr/>
          <p:nvPr/>
        </p:nvSpPr>
        <p:spPr>
          <a:xfrm>
            <a:off x="700269" y="4344534"/>
            <a:ext cx="3281045" cy="873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16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通过制定个性化的成长计划，帮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学生全</a:t>
            </a:r>
            <a:endParaRPr lang="Microsoft YaHei" altLang="Microsoft YaHei" sz="1400"/>
          </a:p>
          <a:p>
            <a:pPr marL="12700" indent="3076" algn="l" rtl="0" eaLnBrk="0">
              <a:lnSpc>
                <a:spcPct val="156000"/>
              </a:lnSpc>
              <a:spcBef>
                <a:spcPts val="30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面提升自身素质，包括学术、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能、品德 </a:t>
            </a:r>
            <a:r>
              <a:rPr sz="14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等方面。</a:t>
            </a:r>
            <a:endParaRPr lang="Microsoft YaHei" altLang="Microsoft YaHei" sz="1400"/>
          </a:p>
        </p:txBody>
      </p:sp>
      <p:sp>
        <p:nvSpPr>
          <p:cNvPr id="14" name="textbox 14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81978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textbox 35"/>
          <p:cNvSpPr/>
          <p:nvPr/>
        </p:nvSpPr>
        <p:spPr>
          <a:xfrm>
            <a:off x="4447465" y="3682732"/>
            <a:ext cx="1621155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0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适应社会发展需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1500"/>
          </a:p>
        </p:txBody>
      </p:sp>
      <p:sp>
        <p:nvSpPr>
          <p:cNvPr id="36" name="textbox 36"/>
          <p:cNvSpPr/>
          <p:nvPr/>
        </p:nvSpPr>
        <p:spPr>
          <a:xfrm>
            <a:off x="700698" y="3681732"/>
            <a:ext cx="162306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4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提高学生综合素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endParaRPr lang="Microsoft YaHei" altLang="Microsoft YaHei" sz="1500"/>
          </a:p>
        </p:txBody>
      </p:sp>
      <p:sp>
        <p:nvSpPr>
          <p:cNvPr id="37" name="textbox 37"/>
          <p:cNvSpPr/>
          <p:nvPr/>
        </p:nvSpPr>
        <p:spPr>
          <a:xfrm>
            <a:off x="8190631" y="3683332"/>
            <a:ext cx="1222375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9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促进教育公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endParaRPr lang="Microsoft YaHei" altLang="Microsoft YaHei" sz="1500"/>
          </a:p>
        </p:txBody>
      </p:sp>
      <p:sp>
        <p:nvSpPr>
          <p:cNvPr id="38" name="textbox 38"/>
          <p:cNvSpPr/>
          <p:nvPr/>
        </p:nvSpPr>
        <p:spPr>
          <a:xfrm>
            <a:off x="1214142" y="2394843"/>
            <a:ext cx="426719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5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2700" spc="-1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700"/>
          </a:p>
        </p:txBody>
      </p:sp>
      <p:sp>
        <p:nvSpPr>
          <p:cNvPr id="39" name="textbox 39"/>
          <p:cNvSpPr/>
          <p:nvPr/>
        </p:nvSpPr>
        <p:spPr>
          <a:xfrm>
            <a:off x="4754161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700"/>
          </a:p>
        </p:txBody>
      </p:sp>
      <p:sp>
        <p:nvSpPr>
          <p:cNvPr id="40" name="textbox 40"/>
          <p:cNvSpPr/>
          <p:nvPr/>
        </p:nvSpPr>
        <p:spPr>
          <a:xfrm>
            <a:off x="9430502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7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6"/>
          <p:cNvGrpSpPr/>
          <p:nvPr/>
        </p:nvGrpSpPr>
        <p:grpSpPr>
          <a:xfrm rot="21600000">
            <a:off x="965395" y="1807438"/>
            <a:ext cx="2243965" cy="2243966"/>
            <a:chExt cx="2243965" cy="2243966"/>
          </a:xfrm>
        </p:grpSpPr>
        <p:grpSp>
          <p:nvGrpSpPr>
            <p:cNvPr id="8" name="group 8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41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2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3" name="textbox 43"/>
            <p:cNvSpPr/>
            <p:nvPr/>
          </p:nvSpPr>
          <p:spPr>
            <a:xfrm>
              <a:off x="-12700" y="-12700"/>
              <a:ext cx="2269489" cy="22898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7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marL="756632" algn="l" rtl="0" eaLnBrk="0">
                <a:lnSpc>
                  <a:spcPct val="95000"/>
                </a:lnSpc>
                <a:spcBef>
                  <a:spcPts val="5"/>
                </a:spcBef>
              </a:pP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中小学</a:t>
              </a:r>
              <a:r>
                <a:rPr sz="15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</a:t>
              </a:r>
              <a:endParaRPr lang="Microsoft YaHei" altLang="Microsoft YaHei" sz="15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4974014" y="1807438"/>
            <a:ext cx="2243965" cy="2243966"/>
            <a:chExt cx="2243965" cy="2243966"/>
          </a:xfrm>
        </p:grpSpPr>
        <p:grpSp>
          <p:nvGrpSpPr>
            <p:cNvPr id="12" name="group 12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44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5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6" name="textbox 46"/>
            <p:cNvSpPr/>
            <p:nvPr/>
          </p:nvSpPr>
          <p:spPr>
            <a:xfrm>
              <a:off x="-12700" y="-12700"/>
              <a:ext cx="2269489" cy="22910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  <a:p>
              <a:pPr algn="l" rtl="0" eaLnBrk="0">
                <a:lnSpc>
                  <a:spcPct val="106000"/>
                </a:lnSpc>
              </a:pPr>
              <a:endParaRPr lang="Arial" altLang="Arial" sz="1200"/>
            </a:p>
            <a:p>
              <a:pPr algn="l" rtl="0" eaLnBrk="0">
                <a:lnSpc>
                  <a:spcPct val="8070"/>
                </a:lnSpc>
              </a:pPr>
              <a:endParaRPr lang="Arial" altLang="Arial" sz="100"/>
            </a:p>
            <a:p>
              <a:pPr marL="847644" algn="l" rtl="0" eaLnBrk="0">
                <a:lnSpc>
                  <a:spcPct val="96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</a:t>
              </a:r>
              <a:r>
                <a:rPr sz="1500" spc="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</a:t>
              </a:r>
              <a:endParaRPr lang="Microsoft YaHei" altLang="Microsoft YaHei" sz="15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8982634" y="1807438"/>
            <a:ext cx="2243964" cy="2243966"/>
            <a:chExt cx="2243964" cy="2243966"/>
          </a:xfrm>
        </p:grpSpPr>
        <p:grpSp>
          <p:nvGrpSpPr>
            <p:cNvPr id="16" name="group 16"/>
            <p:cNvGrpSpPr/>
            <p:nvPr/>
          </p:nvGrpSpPr>
          <p:grpSpPr>
            <a:xfrm rot="21600000">
              <a:off x="0" y="0"/>
              <a:ext cx="2243964" cy="2243966"/>
              <a:chExt cx="2243964" cy="2243966"/>
            </a:xfrm>
          </p:grpSpPr>
          <p:sp>
            <p:nvSpPr>
              <p:cNvPr id="47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8" name="path"/>
              <p:cNvSpPr/>
              <p:nvPr/>
            </p:nvSpPr>
            <p:spPr>
              <a:xfrm>
                <a:off x="0" y="0"/>
                <a:ext cx="2243964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9" name="textbox 49"/>
            <p:cNvSpPr/>
            <p:nvPr/>
          </p:nvSpPr>
          <p:spPr>
            <a:xfrm>
              <a:off x="-12700" y="-12700"/>
              <a:ext cx="2269489" cy="22904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marL="547206" algn="l" rtl="0" eaLnBrk="0">
                <a:lnSpc>
                  <a:spcPct val="96000"/>
                </a:lnSpc>
                <a:spcBef>
                  <a:spcPts val="3"/>
                </a:spcBef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特殊学生群</a:t>
              </a:r>
              <a:r>
                <a:rPr sz="15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</a:t>
              </a:r>
              <a:endParaRPr lang="Microsoft YaHei" altLang="Microsoft YaHei" sz="1500"/>
            </a:p>
          </p:txBody>
        </p:sp>
      </p:grpSp>
      <p:sp>
        <p:nvSpPr>
          <p:cNvPr id="50" name="textbox 50"/>
          <p:cNvSpPr/>
          <p:nvPr/>
        </p:nvSpPr>
        <p:spPr>
          <a:xfrm>
            <a:off x="8895369" y="4649248"/>
            <a:ext cx="2388235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关注特殊学生群体(如贫</a:t>
            </a:r>
            <a:r>
              <a:rPr sz="1300" spc="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困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生、</a:t>
            </a:r>
            <a:endParaRPr lang="Microsoft YaHei" altLang="Microsoft YaHei" sz="1300"/>
          </a:p>
          <a:p>
            <a:pPr marL="98253" indent="-857" algn="l" rtl="0" eaLnBrk="0">
              <a:lnSpc>
                <a:spcPct val="158000"/>
              </a:lnSpc>
              <a:spcBef>
                <a:spcPts val="17"/>
              </a:spcBef>
            </a:pPr>
            <a:r>
              <a:rPr sz="1300" spc="1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残疾生、留守儿童等)的成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需求，提供个性化的支持和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</a:t>
            </a:r>
            <a:endParaRPr lang="Microsoft YaHei" altLang="Microsoft YaHei" sz="1300"/>
          </a:p>
        </p:txBody>
      </p:sp>
      <p:sp>
        <p:nvSpPr>
          <p:cNvPr id="51" name="textbox 51"/>
          <p:cNvSpPr/>
          <p:nvPr/>
        </p:nvSpPr>
        <p:spPr>
          <a:xfrm>
            <a:off x="962312" y="4649077"/>
            <a:ext cx="2252345" cy="812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2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针对不同年龄段的学生，根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1300"/>
          </a:p>
          <a:p>
            <a:pPr marL="13214" algn="l" rtl="0" eaLnBrk="0">
              <a:lnSpc>
                <a:spcPct val="86000"/>
              </a:lnSpc>
              <a:spcBef>
                <a:spcPts val="957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其认知能力和发展特点，制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endParaRPr lang="Microsoft YaHei" altLang="Microsoft YaHei" sz="1300"/>
          </a:p>
          <a:p>
            <a:pPr marL="441839" algn="l" rtl="0" eaLnBrk="0">
              <a:lnSpc>
                <a:spcPts val="2424"/>
              </a:lnSpc>
            </a:pPr>
            <a:r>
              <a:rPr sz="13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相应的成长计划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52" name="textbox 52"/>
          <p:cNvSpPr/>
          <p:nvPr/>
        </p:nvSpPr>
        <p:spPr>
          <a:xfrm>
            <a:off x="4970931" y="4649591"/>
            <a:ext cx="2252345" cy="809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16"/>
              </a:lnSpc>
            </a:pPr>
            <a:endParaRPr lang="Arial" altLang="Arial" sz="100"/>
          </a:p>
          <a:p>
            <a:pPr marL="22986" algn="l" rtl="0" eaLnBrk="0">
              <a:lnSpc>
                <a:spcPct val="94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引导大学生进行自我规划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和自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959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我管理，培养自主学习和终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</a:t>
            </a:r>
            <a:endParaRPr lang="Microsoft YaHei" altLang="Microsoft YaHei" sz="1300"/>
          </a:p>
          <a:p>
            <a:pPr marL="614489" algn="l" rtl="0" eaLnBrk="0">
              <a:lnSpc>
                <a:spcPts val="2409"/>
              </a:lnSpc>
            </a:pPr>
            <a:r>
              <a:rPr sz="1300" spc="-10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学习的能力</a:t>
            </a:r>
            <a:r>
              <a:rPr sz="13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53" name="textbox 53"/>
          <p:cNvSpPr/>
          <p:nvPr/>
        </p:nvSpPr>
        <p:spPr>
          <a:xfrm>
            <a:off x="442263" y="318468"/>
            <a:ext cx="2313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549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4" name="textbox 74"/>
          <p:cNvSpPr/>
          <p:nvPr/>
        </p:nvSpPr>
        <p:spPr>
          <a:xfrm>
            <a:off x="9923040" y="5584508"/>
            <a:ext cx="333375" cy="199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366"/>
              </a:lnSpc>
            </a:pPr>
            <a:r>
              <a:rPr sz="11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</a:t>
            </a:r>
            <a:r>
              <a:rPr sz="11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5" name="picture 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6" name="textbox 76"/>
          <p:cNvSpPr/>
          <p:nvPr/>
        </p:nvSpPr>
        <p:spPr>
          <a:xfrm>
            <a:off x="4384230" y="2009981"/>
            <a:ext cx="3439159" cy="1802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1347970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908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学生现状分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7" name="picture 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4960" y="1569532"/>
            <a:ext cx="4219249" cy="421925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5163132" y="1294831"/>
            <a:ext cx="6264909" cy="1487805"/>
          </a:xfrm>
          <a:prstGeom prst="rect">
            <a:avLst/>
          </a:prstGeom>
          <a:solidFill>
            <a:srgbClr val="64BDF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7041"/>
              </a:lnSpc>
            </a:pPr>
            <a:endParaRPr lang="Arial" altLang="Arial" sz="100"/>
          </a:p>
          <a:p>
            <a:pPr marL="58821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成绩表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588267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学生在各科目上的成绩表现，包括优势科目和待提高科目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9" name="textbox 79"/>
          <p:cNvSpPr/>
          <p:nvPr/>
        </p:nvSpPr>
        <p:spPr>
          <a:xfrm>
            <a:off x="5163132" y="2945065"/>
            <a:ext cx="6264909" cy="1487805"/>
          </a:xfrm>
          <a:prstGeom prst="rect">
            <a:avLst/>
          </a:prstGeom>
          <a:solidFill>
            <a:srgbClr val="64BDF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6776"/>
              </a:lnSpc>
            </a:pPr>
            <a:endParaRPr lang="Arial" altLang="Arial" sz="100"/>
          </a:p>
          <a:p>
            <a:pPr marL="592049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588267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学生对待学习的态度，如是否主动学习、是否善于思考等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0" name="textbox 80"/>
          <p:cNvSpPr/>
          <p:nvPr/>
        </p:nvSpPr>
        <p:spPr>
          <a:xfrm>
            <a:off x="5163132" y="4595300"/>
            <a:ext cx="6264909" cy="1491614"/>
          </a:xfrm>
          <a:prstGeom prst="rect">
            <a:avLst/>
          </a:prstGeom>
          <a:solidFill>
            <a:srgbClr val="64BDF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592049" algn="l" rtl="0" eaLnBrk="0">
              <a:lnSpc>
                <a:spcPct val="92000"/>
              </a:lnSpc>
              <a:spcBef>
                <a:spcPts val="1"/>
              </a:spcBef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586362" indent="1904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学生采用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的学习方法，如是否制定学习计划、是否善于总结归纳     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等。</a:t>
            </a:r>
            <a:endParaRPr lang="Microsoft YaHei" altLang="Microsoft YaHei" sz="1500"/>
          </a:p>
        </p:txBody>
      </p:sp>
      <p:sp>
        <p:nvSpPr>
          <p:cNvPr id="81" name="textbox 81"/>
          <p:cNvSpPr/>
          <p:nvPr/>
        </p:nvSpPr>
        <p:spPr>
          <a:xfrm>
            <a:off x="442263" y="318468"/>
            <a:ext cx="2313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613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" name="group 22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102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64BDF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64BDF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6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139BF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108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textbox 109"/>
            <p:cNvSpPr/>
            <p:nvPr/>
          </p:nvSpPr>
          <p:spPr>
            <a:xfrm>
              <a:off x="348757" y="324932"/>
              <a:ext cx="3831590" cy="10598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81"/>
                </a:lnSpc>
              </a:pPr>
              <a:endParaRPr lang="Arial" altLang="Arial" sz="100"/>
            </a:p>
            <a:p>
              <a:pPr marL="13842" algn="l" rtl="0" eaLnBrk="0">
                <a:lnSpc>
                  <a:spcPct val="91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喜欢的活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</a:t>
              </a:r>
              <a:endParaRPr lang="Microsoft YaHei" altLang="Microsoft YaHei" sz="2100"/>
            </a:p>
            <a:p>
              <a:pPr algn="l" rtl="0" eaLnBrk="0">
                <a:lnSpc>
                  <a:spcPct val="101000"/>
                </a:lnSpc>
              </a:pPr>
              <a:endParaRPr lang="Arial" altLang="Arial" sz="1200"/>
            </a:p>
            <a:p>
              <a:pPr marL="13461" indent="-761" algn="l" rtl="0" eaLnBrk="0">
                <a:lnSpc>
                  <a:spcPct val="122000"/>
                </a:lnSpc>
                <a:spcBef>
                  <a:spcPts val="4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学生喜欢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的课外活动或兴趣小组，如音乐、体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育、绘画等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10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1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" name="textbox 112"/>
          <p:cNvSpPr/>
          <p:nvPr/>
        </p:nvSpPr>
        <p:spPr>
          <a:xfrm>
            <a:off x="2676942" y="4536373"/>
            <a:ext cx="4176395" cy="760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3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的期望</a:t>
            </a:r>
            <a:endParaRPr lang="Microsoft YaHei" altLang="Microsoft YaHei" sz="21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3156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学生对自己未来的职业或发展方向的期望和设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想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3" name="textbox 113"/>
          <p:cNvSpPr/>
          <p:nvPr/>
        </p:nvSpPr>
        <p:spPr>
          <a:xfrm>
            <a:off x="7199700" y="2622810"/>
            <a:ext cx="38334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48"/>
              </a:lnSpc>
            </a:pPr>
            <a:endParaRPr lang="Arial" altLang="Arial" sz="100"/>
          </a:p>
          <a:p>
            <a:pPr marL="12700" indent="2285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方面表现出的特长或技能，如乐器演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奏、舞蹈表演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E0F2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6" name="textbox 116"/>
          <p:cNvSpPr/>
          <p:nvPr/>
        </p:nvSpPr>
        <p:spPr>
          <a:xfrm>
            <a:off x="442263" y="3184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7" name="textbox 137"/>
          <p:cNvSpPr/>
          <p:nvPr/>
        </p:nvSpPr>
        <p:spPr>
          <a:xfrm>
            <a:off x="7201261" y="2086848"/>
            <a:ext cx="1355725" cy="316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擅长的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</a:t>
            </a:r>
            <a:endParaRPr lang="Microsoft YaHei" altLang="Microsoft YaHei" sz="2100"/>
          </a:p>
        </p:txBody>
      </p:sp>
      <p:sp>
        <p:nvSpPr>
          <p:cNvPr id="138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30"/>
          <p:cNvGrpSpPr/>
          <p:nvPr/>
        </p:nvGrpSpPr>
        <p:grpSpPr>
          <a:xfrm rot="21600000">
            <a:off x="4521501" y="2788638"/>
            <a:ext cx="3296801" cy="3260277"/>
            <a:chExt cx="3296801" cy="3260277"/>
          </a:xfrm>
        </p:grpSpPr>
        <p:sp>
          <p:nvSpPr>
            <p:cNvPr id="139" name="path"/>
            <p:cNvSpPr/>
            <p:nvPr/>
          </p:nvSpPr>
          <p:spPr>
            <a:xfrm>
              <a:off x="257280" y="557762"/>
              <a:ext cx="2702514" cy="2702514"/>
            </a:xfrm>
            <a:custGeom>
              <a:rect l="0" t="0" r="0" b="0"/>
              <a:pathLst>
                <a:path w="4255" h="4255">
                  <a:moveTo>
                    <a:pt x="0" y="2127"/>
                  </a:moveTo>
                  <a:cubicBezTo>
                    <a:pt x="0" y="952"/>
                    <a:pt x="952" y="0"/>
                    <a:pt x="2127" y="0"/>
                  </a:cubicBezTo>
                  <a:lnTo>
                    <a:pt x="2127" y="0"/>
                  </a:lnTo>
                  <a:lnTo>
                    <a:pt x="2127" y="0"/>
                  </a:lnTo>
                  <a:lnTo>
                    <a:pt x="2127" y="0"/>
                  </a:lnTo>
                  <a:cubicBezTo>
                    <a:pt x="3303" y="0"/>
                    <a:pt x="4255" y="952"/>
                    <a:pt x="4255" y="2127"/>
                  </a:cubicBezTo>
                  <a:lnTo>
                    <a:pt x="4255" y="2127"/>
                  </a:lnTo>
                  <a:cubicBezTo>
                    <a:pt x="4255" y="2127"/>
                    <a:pt x="4255" y="2127"/>
                    <a:pt x="4255" y="2127"/>
                  </a:cubicBezTo>
                  <a:lnTo>
                    <a:pt x="4255" y="2127"/>
                  </a:lnTo>
                  <a:lnTo>
                    <a:pt x="4255" y="2127"/>
                  </a:lnTo>
                  <a:lnTo>
                    <a:pt x="4255" y="2127"/>
                  </a:lnTo>
                  <a:cubicBezTo>
                    <a:pt x="4255" y="3303"/>
                    <a:pt x="3303" y="4255"/>
                    <a:pt x="2127" y="4255"/>
                  </a:cubicBezTo>
                  <a:lnTo>
                    <a:pt x="2127" y="4255"/>
                  </a:lnTo>
                  <a:lnTo>
                    <a:pt x="2127" y="4255"/>
                  </a:lnTo>
                  <a:lnTo>
                    <a:pt x="2127" y="4255"/>
                  </a:lnTo>
                  <a:cubicBezTo>
                    <a:pt x="952" y="4255"/>
                    <a:pt x="0" y="3303"/>
                    <a:pt x="0" y="2127"/>
                  </a:cubicBezTo>
                  <a:lnTo>
                    <a:pt x="0" y="2127"/>
                  </a:lnTo>
                  <a:close/>
                  <a:moveTo>
                    <a:pt x="260" y="2127"/>
                  </a:moveTo>
                  <a:cubicBezTo>
                    <a:pt x="260" y="3159"/>
                    <a:pt x="1096" y="3995"/>
                    <a:pt x="2127" y="3995"/>
                  </a:cubicBezTo>
                  <a:lnTo>
                    <a:pt x="2127" y="3995"/>
                  </a:lnTo>
                  <a:lnTo>
                    <a:pt x="2127" y="3995"/>
                  </a:lnTo>
                  <a:lnTo>
                    <a:pt x="2127" y="3995"/>
                  </a:lnTo>
                  <a:cubicBezTo>
                    <a:pt x="3159" y="3995"/>
                    <a:pt x="3995" y="3159"/>
                    <a:pt x="3995" y="2127"/>
                  </a:cubicBezTo>
                  <a:lnTo>
                    <a:pt x="3995" y="2127"/>
                  </a:lnTo>
                  <a:lnTo>
                    <a:pt x="3995" y="2127"/>
                  </a:lnTo>
                  <a:lnTo>
                    <a:pt x="3995" y="2127"/>
                  </a:lnTo>
                  <a:cubicBezTo>
                    <a:pt x="3995" y="1096"/>
                    <a:pt x="3159" y="260"/>
                    <a:pt x="2127" y="260"/>
                  </a:cubicBezTo>
                  <a:lnTo>
                    <a:pt x="2127" y="260"/>
                  </a:lnTo>
                  <a:cubicBezTo>
                    <a:pt x="2127" y="260"/>
                    <a:pt x="2127" y="260"/>
                    <a:pt x="2127" y="260"/>
                  </a:cubicBezTo>
                  <a:lnTo>
                    <a:pt x="2127" y="260"/>
                  </a:lnTo>
                  <a:lnTo>
                    <a:pt x="2127" y="260"/>
                  </a:lnTo>
                  <a:lnTo>
                    <a:pt x="2127" y="260"/>
                  </a:lnTo>
                  <a:cubicBezTo>
                    <a:pt x="1096" y="260"/>
                    <a:pt x="260" y="1096"/>
                    <a:pt x="260" y="2127"/>
                  </a:cubicBezTo>
                  <a:lnTo>
                    <a:pt x="260" y="2127"/>
                  </a:lnTo>
                  <a:close/>
                </a:path>
              </a:pathLst>
            </a:custGeom>
            <a:solidFill>
              <a:srgbClr val="0F8AD9">
                <a:alpha val="2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989541" y="0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19"/>
                  </a:lnTo>
                  <a:lnTo>
                    <a:pt x="960" y="1919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1268890" y="385505"/>
              <a:ext cx="679300" cy="579944"/>
            </a:xfrm>
            <a:custGeom>
              <a:rect l="0" t="0" r="0" b="0"/>
              <a:pathLst>
                <a:path w="1069" h="913">
                  <a:moveTo>
                    <a:pt x="536" y="163"/>
                  </a:moveTo>
                  <a:cubicBezTo>
                    <a:pt x="536" y="163"/>
                    <a:pt x="459" y="0"/>
                    <a:pt x="287" y="0"/>
                  </a:cubicBezTo>
                  <a:lnTo>
                    <a:pt x="287" y="0"/>
                  </a:lnTo>
                  <a:cubicBezTo>
                    <a:pt x="98" y="0"/>
                    <a:pt x="0" y="159"/>
                    <a:pt x="0" y="319"/>
                  </a:cubicBezTo>
                  <a:lnTo>
                    <a:pt x="0" y="319"/>
                  </a:lnTo>
                  <a:cubicBezTo>
                    <a:pt x="0" y="584"/>
                    <a:pt x="536" y="913"/>
                    <a:pt x="536" y="913"/>
                  </a:cubicBezTo>
                  <a:lnTo>
                    <a:pt x="536" y="913"/>
                  </a:lnTo>
                  <a:cubicBezTo>
                    <a:pt x="536" y="913"/>
                    <a:pt x="1069" y="587"/>
                    <a:pt x="1069" y="319"/>
                  </a:cubicBezTo>
                  <a:lnTo>
                    <a:pt x="1069" y="319"/>
                  </a:lnTo>
                  <a:cubicBezTo>
                    <a:pt x="1069" y="156"/>
                    <a:pt x="967" y="0"/>
                    <a:pt x="785" y="0"/>
                  </a:cubicBezTo>
                  <a:lnTo>
                    <a:pt x="785" y="0"/>
                  </a:lnTo>
                  <a:cubicBezTo>
                    <a:pt x="603" y="0"/>
                    <a:pt x="536" y="163"/>
                    <a:pt x="536" y="16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077601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20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84CD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91265" y="2027874"/>
              <a:ext cx="2771126" cy="797478"/>
            </a:xfrm>
            <a:custGeom>
              <a:rect l="0" t="0" r="0" b="0"/>
              <a:pathLst>
                <a:path w="4363" h="1255">
                  <a:moveTo>
                    <a:pt x="1103" y="789"/>
                  </a:moveTo>
                  <a:cubicBezTo>
                    <a:pt x="1103" y="789"/>
                    <a:pt x="1067" y="739"/>
                    <a:pt x="971" y="731"/>
                  </a:cubicBezTo>
                  <a:lnTo>
                    <a:pt x="971" y="731"/>
                  </a:lnTo>
                  <a:cubicBezTo>
                    <a:pt x="894" y="568"/>
                    <a:pt x="790" y="453"/>
                    <a:pt x="790" y="453"/>
                  </a:cubicBezTo>
                  <a:lnTo>
                    <a:pt x="790" y="453"/>
                  </a:lnTo>
                  <a:cubicBezTo>
                    <a:pt x="790" y="453"/>
                    <a:pt x="899" y="385"/>
                    <a:pt x="985" y="472"/>
                  </a:cubicBezTo>
                  <a:lnTo>
                    <a:pt x="985" y="472"/>
                  </a:lnTo>
                  <a:cubicBezTo>
                    <a:pt x="1134" y="621"/>
                    <a:pt x="1103" y="789"/>
                    <a:pt x="1103" y="789"/>
                  </a:cubicBezTo>
                  <a:moveTo>
                    <a:pt x="808" y="980"/>
                  </a:moveTo>
                  <a:cubicBezTo>
                    <a:pt x="808" y="980"/>
                    <a:pt x="561" y="849"/>
                    <a:pt x="482" y="771"/>
                  </a:cubicBezTo>
                  <a:lnTo>
                    <a:pt x="482" y="771"/>
                  </a:lnTo>
                  <a:cubicBezTo>
                    <a:pt x="447" y="736"/>
                    <a:pt x="419" y="700"/>
                    <a:pt x="397" y="666"/>
                  </a:cubicBezTo>
                  <a:lnTo>
                    <a:pt x="397" y="666"/>
                  </a:lnTo>
                  <a:lnTo>
                    <a:pt x="665" y="397"/>
                  </a:lnTo>
                  <a:lnTo>
                    <a:pt x="665" y="397"/>
                  </a:lnTo>
                  <a:cubicBezTo>
                    <a:pt x="700" y="420"/>
                    <a:pt x="736" y="447"/>
                    <a:pt x="771" y="482"/>
                  </a:cubicBezTo>
                  <a:lnTo>
                    <a:pt x="771" y="482"/>
                  </a:lnTo>
                  <a:cubicBezTo>
                    <a:pt x="848" y="560"/>
                    <a:pt x="980" y="808"/>
                    <a:pt x="980" y="808"/>
                  </a:cubicBezTo>
                  <a:lnTo>
                    <a:pt x="980" y="808"/>
                  </a:lnTo>
                  <a:lnTo>
                    <a:pt x="808" y="980"/>
                  </a:lnTo>
                  <a:close/>
                  <a:moveTo>
                    <a:pt x="574" y="575"/>
                  </a:moveTo>
                  <a:cubicBezTo>
                    <a:pt x="544" y="605"/>
                    <a:pt x="544" y="654"/>
                    <a:pt x="574" y="684"/>
                  </a:cubicBezTo>
                  <a:lnTo>
                    <a:pt x="574" y="684"/>
                  </a:lnTo>
                  <a:cubicBezTo>
                    <a:pt x="605" y="714"/>
                    <a:pt x="654" y="714"/>
                    <a:pt x="684" y="684"/>
                  </a:cubicBezTo>
                  <a:lnTo>
                    <a:pt x="684" y="684"/>
                  </a:lnTo>
                  <a:cubicBezTo>
                    <a:pt x="714" y="654"/>
                    <a:pt x="714" y="605"/>
                    <a:pt x="684" y="575"/>
                  </a:cubicBezTo>
                  <a:lnTo>
                    <a:pt x="684" y="575"/>
                  </a:lnTo>
                  <a:cubicBezTo>
                    <a:pt x="654" y="545"/>
                    <a:pt x="605" y="545"/>
                    <a:pt x="574" y="575"/>
                  </a:cubicBezTo>
                  <a:moveTo>
                    <a:pt x="319" y="343"/>
                  </a:moveTo>
                  <a:lnTo>
                    <a:pt x="244" y="268"/>
                  </a:lnTo>
                  <a:lnTo>
                    <a:pt x="265" y="247"/>
                  </a:lnTo>
                  <a:lnTo>
                    <a:pt x="338" y="319"/>
                  </a:lnTo>
                  <a:lnTo>
                    <a:pt x="338" y="319"/>
                  </a:lnTo>
                  <a:cubicBezTo>
                    <a:pt x="380" y="313"/>
                    <a:pt x="502" y="303"/>
                    <a:pt x="640" y="382"/>
                  </a:cubicBezTo>
                  <a:lnTo>
                    <a:pt x="640" y="382"/>
                  </a:lnTo>
                  <a:lnTo>
                    <a:pt x="382" y="641"/>
                  </a:lnTo>
                  <a:lnTo>
                    <a:pt x="382" y="641"/>
                  </a:lnTo>
                  <a:cubicBezTo>
                    <a:pt x="305" y="506"/>
                    <a:pt x="312" y="388"/>
                    <a:pt x="319" y="343"/>
                  </a:cubicBezTo>
                  <a:moveTo>
                    <a:pt x="789" y="1103"/>
                  </a:moveTo>
                  <a:cubicBezTo>
                    <a:pt x="789" y="1103"/>
                    <a:pt x="621" y="1134"/>
                    <a:pt x="472" y="985"/>
                  </a:cubicBezTo>
                  <a:lnTo>
                    <a:pt x="472" y="985"/>
                  </a:lnTo>
                  <a:cubicBezTo>
                    <a:pt x="385" y="899"/>
                    <a:pt x="453" y="790"/>
                    <a:pt x="453" y="790"/>
                  </a:cubicBezTo>
                  <a:lnTo>
                    <a:pt x="453" y="790"/>
                  </a:lnTo>
                  <a:cubicBezTo>
                    <a:pt x="453" y="790"/>
                    <a:pt x="568" y="894"/>
                    <a:pt x="731" y="971"/>
                  </a:cubicBezTo>
                  <a:lnTo>
                    <a:pt x="731" y="971"/>
                  </a:lnTo>
                  <a:cubicBezTo>
                    <a:pt x="739" y="1067"/>
                    <a:pt x="789" y="1103"/>
                    <a:pt x="789" y="1103"/>
                  </a:cubicBezTo>
                  <a:moveTo>
                    <a:pt x="993" y="921"/>
                  </a:moveTo>
                  <a:lnTo>
                    <a:pt x="957" y="921"/>
                  </a:lnTo>
                  <a:lnTo>
                    <a:pt x="998" y="1000"/>
                  </a:lnTo>
                  <a:lnTo>
                    <a:pt x="916" y="963"/>
                  </a:lnTo>
                  <a:lnTo>
                    <a:pt x="931" y="1009"/>
                  </a:lnTo>
                  <a:lnTo>
                    <a:pt x="853" y="976"/>
                  </a:lnTo>
                  <a:lnTo>
                    <a:pt x="975" y="853"/>
                  </a:lnTo>
                  <a:lnTo>
                    <a:pt x="993" y="921"/>
                  </a:lnTo>
                  <a:close/>
                </a:path>
                <a:path w="4363" h="1255">
                  <a:moveTo>
                    <a:pt x="3973" y="167"/>
                  </a:moveTo>
                  <a:lnTo>
                    <a:pt x="4017" y="167"/>
                  </a:lnTo>
                  <a:lnTo>
                    <a:pt x="4017" y="297"/>
                  </a:lnTo>
                  <a:lnTo>
                    <a:pt x="4147" y="601"/>
                  </a:lnTo>
                  <a:lnTo>
                    <a:pt x="4147" y="947"/>
                  </a:lnTo>
                  <a:lnTo>
                    <a:pt x="4147" y="947"/>
                  </a:lnTo>
                  <a:cubicBezTo>
                    <a:pt x="4147" y="995"/>
                    <a:pt x="4108" y="1034"/>
                    <a:pt x="4060" y="1034"/>
                  </a:cubicBezTo>
                  <a:lnTo>
                    <a:pt x="4060" y="1034"/>
                  </a:lnTo>
                  <a:lnTo>
                    <a:pt x="4060" y="1034"/>
                  </a:lnTo>
                  <a:lnTo>
                    <a:pt x="3713" y="1034"/>
                  </a:lnTo>
                  <a:lnTo>
                    <a:pt x="3713" y="1034"/>
                  </a:lnTo>
                  <a:cubicBezTo>
                    <a:pt x="3666" y="1034"/>
                    <a:pt x="3613" y="998"/>
                    <a:pt x="3596" y="953"/>
                  </a:cubicBezTo>
                  <a:lnTo>
                    <a:pt x="3596" y="953"/>
                  </a:lnTo>
                  <a:lnTo>
                    <a:pt x="3497" y="687"/>
                  </a:lnTo>
                  <a:lnTo>
                    <a:pt x="3497" y="601"/>
                  </a:lnTo>
                  <a:lnTo>
                    <a:pt x="3497" y="601"/>
                  </a:lnTo>
                  <a:cubicBezTo>
                    <a:pt x="3497" y="553"/>
                    <a:pt x="3536" y="514"/>
                    <a:pt x="3583" y="514"/>
                  </a:cubicBezTo>
                  <a:lnTo>
                    <a:pt x="3583" y="514"/>
                  </a:lnTo>
                  <a:lnTo>
                    <a:pt x="3583" y="514"/>
                  </a:lnTo>
                  <a:lnTo>
                    <a:pt x="3887" y="514"/>
                  </a:lnTo>
                  <a:lnTo>
                    <a:pt x="3887" y="254"/>
                  </a:lnTo>
                  <a:lnTo>
                    <a:pt x="3887" y="254"/>
                  </a:lnTo>
                  <a:cubicBezTo>
                    <a:pt x="3887" y="206"/>
                    <a:pt x="3926" y="167"/>
                    <a:pt x="3973" y="167"/>
                  </a:cubicBezTo>
                  <a:lnTo>
                    <a:pt x="3973" y="167"/>
                  </a:lnTo>
                  <a:lnTo>
                    <a:pt x="3973" y="167"/>
                  </a:lnTo>
                  <a:close/>
                  <a:moveTo>
                    <a:pt x="4233" y="601"/>
                  </a:moveTo>
                  <a:lnTo>
                    <a:pt x="4363" y="601"/>
                  </a:lnTo>
                  <a:lnTo>
                    <a:pt x="4363" y="1034"/>
                  </a:lnTo>
                  <a:lnTo>
                    <a:pt x="4233" y="1034"/>
                  </a:lnTo>
                  <a:lnTo>
                    <a:pt x="4233" y="6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5" name="textbox 145"/>
          <p:cNvSpPr/>
          <p:nvPr/>
        </p:nvSpPr>
        <p:spPr>
          <a:xfrm>
            <a:off x="499078" y="4660957"/>
            <a:ext cx="3795395" cy="1033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89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人际交往能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346009" indent="-1333309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学生与他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人的相处方式和沟通能力，如是否   </a:t>
            </a:r>
            <a:r>
              <a:rPr sz="15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善于表达、是否懂得倾听</a:t>
            </a:r>
            <a:r>
              <a:rPr sz="15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6" name="textbox 146"/>
          <p:cNvSpPr/>
          <p:nvPr/>
        </p:nvSpPr>
        <p:spPr>
          <a:xfrm>
            <a:off x="8168976" y="4660957"/>
            <a:ext cx="3642359" cy="1033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1"/>
              </a:lnSpc>
            </a:pPr>
            <a:endParaRPr lang="Arial" altLang="Arial" sz="100"/>
          </a:p>
          <a:p>
            <a:pPr marL="13785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应对压力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12700" indent="1143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学生在面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对压力和挑战时的应对方式，如是 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否容易焦虑、是否善于调整心态等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7" name="textbox 147"/>
          <p:cNvSpPr/>
          <p:nvPr/>
        </p:nvSpPr>
        <p:spPr>
          <a:xfrm>
            <a:off x="4311491" y="1387060"/>
            <a:ext cx="3641090" cy="1031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52"/>
              </a:lnSpc>
            </a:pPr>
            <a:endParaRPr lang="Arial" altLang="Arial" sz="100"/>
          </a:p>
          <a:p>
            <a:pPr marL="1234071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534795" indent="-1522095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学生的性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格类型，如内向、外向、理性、感 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性等。</a:t>
            </a:r>
            <a:endParaRPr lang="Microsoft YaHei" altLang="Microsoft YaHei" sz="1500"/>
          </a:p>
        </p:txBody>
      </p:sp>
      <p:sp>
        <p:nvSpPr>
          <p:cNvPr id="148" name="textbox 148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" name="group 34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69" name="picture 16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70" name="textbox 170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71" name="picture 17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72" name="textbox 172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73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4" name="picture 1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75" name="textbox 175"/>
          <p:cNvSpPr/>
          <p:nvPr/>
        </p:nvSpPr>
        <p:spPr>
          <a:xfrm>
            <a:off x="1093975" y="4735110"/>
            <a:ext cx="2118995" cy="892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563"/>
              </a:lnSpc>
            </a:pPr>
            <a:endParaRPr lang="Arial" altLang="Arial" sz="100"/>
          </a:p>
          <a:p>
            <a:pPr marL="12700" indent="1905" algn="l" rtl="0" eaLnBrk="0">
              <a:lnSpc>
                <a:spcPct val="95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学生的家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庭氛围和家庭成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员之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间的关系，如是否和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睦、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是否支持学生的学习 </a:t>
            </a: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和成长等。</a:t>
            </a:r>
            <a:endParaRPr lang="Microsoft YaHei" altLang="Microsoft YaHei" sz="1500"/>
          </a:p>
        </p:txBody>
      </p:sp>
      <p:sp>
        <p:nvSpPr>
          <p:cNvPr id="176" name="textbox 176"/>
          <p:cNvSpPr/>
          <p:nvPr/>
        </p:nvSpPr>
        <p:spPr>
          <a:xfrm>
            <a:off x="8476901" y="4736443"/>
            <a:ext cx="2118995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783"/>
              </a:lnSpc>
            </a:pPr>
            <a:endParaRPr lang="Arial" altLang="Arial" sz="100"/>
          </a:p>
          <a:p>
            <a:pPr marL="12700" indent="1714" algn="l" rtl="0" eaLnBrk="0">
              <a:lnSpc>
                <a:spcPct val="95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父母对学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生的教育方式和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，如是否注重学习成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绩、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是否鼓励学生发展兴 </a:t>
            </a: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趣爱好等。</a:t>
            </a:r>
            <a:endParaRPr lang="Microsoft YaHei" altLang="Microsoft YaHei" sz="1500"/>
          </a:p>
        </p:txBody>
      </p:sp>
      <p:sp>
        <p:nvSpPr>
          <p:cNvPr id="177" name="textbox 177"/>
          <p:cNvSpPr/>
          <p:nvPr/>
        </p:nvSpPr>
        <p:spPr>
          <a:xfrm>
            <a:off x="442263" y="318468"/>
            <a:ext cx="2313304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8" name="textbox 198"/>
          <p:cNvSpPr/>
          <p:nvPr/>
        </p:nvSpPr>
        <p:spPr>
          <a:xfrm>
            <a:off x="4775754" y="4735110"/>
            <a:ext cx="2272664" cy="454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203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94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学生的家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庭经济状况，包   </a:t>
            </a:r>
            <a:r>
              <a:rPr sz="15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括父母职业、家庭收入等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9" name="textbox 199"/>
          <p:cNvSpPr/>
          <p:nvPr/>
        </p:nvSpPr>
        <p:spPr>
          <a:xfrm>
            <a:off x="1095803" y="3893715"/>
            <a:ext cx="1050289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5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</a:t>
            </a:r>
            <a:endParaRPr lang="Microsoft YaHei" altLang="Microsoft YaHei" sz="2000"/>
          </a:p>
        </p:txBody>
      </p:sp>
      <p:sp>
        <p:nvSpPr>
          <p:cNvPr id="200" name="textbox 200"/>
          <p:cNvSpPr/>
          <p:nvPr/>
        </p:nvSpPr>
        <p:spPr>
          <a:xfrm>
            <a:off x="4774183" y="3893458"/>
            <a:ext cx="105283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1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2000"/>
          </a:p>
        </p:txBody>
      </p:sp>
      <p:sp>
        <p:nvSpPr>
          <p:cNvPr id="201" name="textbox 201"/>
          <p:cNvSpPr/>
          <p:nvPr/>
        </p:nvSpPr>
        <p:spPr>
          <a:xfrm>
            <a:off x="8480016" y="3894744"/>
            <a:ext cx="1049019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9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2000"/>
          </a:p>
        </p:txBody>
      </p:sp>
      <p:sp>
        <p:nvSpPr>
          <p:cNvPr id="202" name="textbox 202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203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64BDF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205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3AE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207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3AE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209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8A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211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139BF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213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8A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5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6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7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9" name="textbox 219"/>
          <p:cNvSpPr/>
          <p:nvPr/>
        </p:nvSpPr>
        <p:spPr>
          <a:xfrm>
            <a:off x="4376800" y="2009981"/>
            <a:ext cx="3446779" cy="1805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1355400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49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成长目标制定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2" name="group 52"/>
          <p:cNvGrpSpPr/>
          <p:nvPr/>
        </p:nvGrpSpPr>
        <p:grpSpPr>
          <a:xfrm rot="21600000">
            <a:off x="8309742" y="1097033"/>
            <a:ext cx="2912678" cy="3021046"/>
            <a:chExt cx="2912678" cy="3021046"/>
          </a:xfrm>
        </p:grpSpPr>
        <p:pic>
          <p:nvPicPr>
            <p:cNvPr id="220" name="picture 22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221" name="textbox 221"/>
            <p:cNvSpPr/>
            <p:nvPr/>
          </p:nvSpPr>
          <p:spPr>
            <a:xfrm>
              <a:off x="617677" y="2716615"/>
              <a:ext cx="1792604" cy="3473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767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增强社交能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</a:t>
              </a:r>
              <a:endParaRPr lang="Microsoft YaHei" altLang="Microsoft YaHei" sz="23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639659" y="1134964"/>
            <a:ext cx="2912679" cy="2983411"/>
            <a:chExt cx="2912679" cy="2983411"/>
          </a:xfrm>
        </p:grpSpPr>
        <p:pic>
          <p:nvPicPr>
            <p:cNvPr id="222" name="picture 22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223" name="textbox 223"/>
            <p:cNvSpPr/>
            <p:nvPr/>
          </p:nvSpPr>
          <p:spPr>
            <a:xfrm>
              <a:off x="583454" y="2677503"/>
              <a:ext cx="1793239" cy="3479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840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培养良好习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惯</a:t>
              </a:r>
              <a:endParaRPr lang="Microsoft YaHei" altLang="Microsoft YaHei" sz="2300"/>
            </a:p>
          </p:txBody>
        </p:sp>
      </p:grpSp>
      <p:pic>
        <p:nvPicPr>
          <p:cNvPr id="224" name="picture 2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225" name="textbox 225"/>
          <p:cNvSpPr/>
          <p:nvPr/>
        </p:nvSpPr>
        <p:spPr>
          <a:xfrm>
            <a:off x="1429868" y="4688928"/>
            <a:ext cx="2119629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612"/>
              </a:lnSpc>
            </a:pPr>
            <a:endParaRPr lang="Arial" altLang="Arial" sz="100"/>
          </a:p>
          <a:p>
            <a:pPr marL="12700" indent="952" algn="l" rtl="0" eaLnBrk="0">
              <a:lnSpc>
                <a:spcPct val="110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制定学习计划，合理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时间，努力提高各科 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</a:t>
            </a: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6" name="textbox 226"/>
          <p:cNvSpPr/>
          <p:nvPr/>
        </p:nvSpPr>
        <p:spPr>
          <a:xfrm>
            <a:off x="8699951" y="4688356"/>
            <a:ext cx="2463164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22"/>
              </a:lnSpc>
            </a:pPr>
            <a:endParaRPr lang="Arial" altLang="Arial" sz="100"/>
          </a:p>
          <a:p>
            <a:pPr marL="12890" algn="l" rtl="0" eaLnBrk="0">
              <a:lnSpc>
                <a:spcPct val="91000"/>
              </a:lnSpc>
            </a:pPr>
            <a:r>
              <a:rPr sz="15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积极参加各类社交活动</a:t>
            </a:r>
            <a:r>
              <a:rPr sz="15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15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提高与人沟通、合作的能力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7" name="textbox 227"/>
          <p:cNvSpPr/>
          <p:nvPr/>
        </p:nvSpPr>
        <p:spPr>
          <a:xfrm>
            <a:off x="4996533" y="4689118"/>
            <a:ext cx="2272664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221"/>
              </a:lnSpc>
            </a:pPr>
            <a:endParaRPr lang="Arial" altLang="Arial" sz="100"/>
          </a:p>
          <a:p>
            <a:pPr marL="12700" indent="761" algn="l" rtl="0" eaLnBrk="0">
              <a:lnSpc>
                <a:spcPct val="105000"/>
              </a:lnSpc>
            </a:pPr>
            <a:r>
              <a:rPr sz="15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养成早睡早起、健康饮食</a:t>
            </a:r>
            <a:r>
              <a:rPr sz="15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定期锻炼等良好生活习惯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8" name="textbox 228"/>
          <p:cNvSpPr/>
          <p:nvPr/>
        </p:nvSpPr>
        <p:spPr>
          <a:xfrm>
            <a:off x="1210920" y="378266"/>
            <a:ext cx="1544955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57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3000"/>
          </a:p>
        </p:txBody>
      </p:sp>
      <p:sp>
        <p:nvSpPr>
          <p:cNvPr id="229" name="textbox 229"/>
          <p:cNvSpPr/>
          <p:nvPr/>
        </p:nvSpPr>
        <p:spPr>
          <a:xfrm>
            <a:off x="1657594" y="3832321"/>
            <a:ext cx="1793239" cy="349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5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提升学习成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</a:t>
            </a:r>
            <a:endParaRPr lang="Microsoft YaHei" altLang="Microsoft YaHei" sz="23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8495674" y="4350851"/>
            <a:ext cx="2651085" cy="97536"/>
            <a:chExt cx="2651085" cy="97536"/>
          </a:xfrm>
        </p:grpSpPr>
        <p:sp>
          <p:nvSpPr>
            <p:cNvPr id="230" name="path"/>
            <p:cNvSpPr/>
            <p:nvPr/>
          </p:nvSpPr>
          <p:spPr>
            <a:xfrm>
              <a:off x="61191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61182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43AE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1226738" y="4350851"/>
            <a:ext cx="2651082" cy="97536"/>
            <a:chExt cx="2651082" cy="97536"/>
          </a:xfrm>
        </p:grpSpPr>
        <p:sp>
          <p:nvSpPr>
            <p:cNvPr id="233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43AE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0" y="0"/>
              <a:ext cx="2651082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4792259" y="4350851"/>
            <a:ext cx="2651080" cy="97536"/>
            <a:chExt cx="2651080" cy="97536"/>
          </a:xfrm>
        </p:grpSpPr>
        <p:sp>
          <p:nvSpPr>
            <p:cNvPr id="236" name="path"/>
            <p:cNvSpPr/>
            <p:nvPr/>
          </p:nvSpPr>
          <p:spPr>
            <a:xfrm>
              <a:off x="61188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61179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64BDF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0" y="0"/>
              <a:ext cx="2651080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3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0" name="group 70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259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8A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2" name="textbox 262"/>
          <p:cNvSpPr/>
          <p:nvPr/>
        </p:nvSpPr>
        <p:spPr>
          <a:xfrm>
            <a:off x="1175400" y="1651263"/>
            <a:ext cx="4559300" cy="716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2"/>
              </a:lnSpc>
            </a:pPr>
            <a:endParaRPr lang="Arial" altLang="Arial" sz="100"/>
          </a:p>
          <a:p>
            <a:pPr marL="13386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Microsoft YaHei" altLang="Microsoft YaHei" sz="18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发现并培养自己的兴趣爱好，如音乐、体育、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画等。</a:t>
            </a:r>
            <a:endParaRPr lang="Microsoft YaHei" altLang="Microsoft YaHei" sz="1500"/>
          </a:p>
        </p:txBody>
      </p:sp>
      <p:sp>
        <p:nvSpPr>
          <p:cNvPr id="263" name="textbox 263"/>
          <p:cNvSpPr/>
          <p:nvPr/>
        </p:nvSpPr>
        <p:spPr>
          <a:xfrm>
            <a:off x="1175400" y="3676894"/>
            <a:ext cx="4404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824"/>
              </a:lnSpc>
            </a:pPr>
            <a:endParaRPr lang="Arial" altLang="Arial" sz="100"/>
          </a:p>
          <a:p>
            <a:pPr marL="13271" indent="-571" algn="l" rtl="0" eaLnBrk="0">
              <a:lnSpc>
                <a:spcPct val="106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参加社会实践、志愿服务等活动，培养自己的领 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导力、创新能力和团队协作精神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4" name="textbox 264"/>
          <p:cNvSpPr/>
          <p:nvPr/>
        </p:nvSpPr>
        <p:spPr>
          <a:xfrm>
            <a:off x="1175781" y="5242188"/>
            <a:ext cx="4404359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106"/>
              </a:lnSpc>
            </a:pPr>
            <a:endParaRPr lang="Arial" altLang="Arial" sz="100"/>
          </a:p>
          <a:p>
            <a:pPr marL="26416" indent="-13716" algn="l" rtl="0" eaLnBrk="0">
              <a:lnSpc>
                <a:spcPct val="105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己的兴趣和优势，初步规划未来的职业发展方 </a:t>
            </a:r>
            <a:r>
              <a:rPr sz="1500" spc="-1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</a:t>
            </a:r>
            <a:r>
              <a:rPr sz="1500" spc="-10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5" name="textbox 265"/>
          <p:cNvSpPr/>
          <p:nvPr/>
        </p:nvSpPr>
        <p:spPr>
          <a:xfrm>
            <a:off x="1229208" y="379028"/>
            <a:ext cx="1526539" cy="438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57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中期目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3000"/>
          </a:p>
        </p:txBody>
      </p:sp>
      <p:sp>
        <p:nvSpPr>
          <p:cNvPr id="266" name="textbox 266"/>
          <p:cNvSpPr/>
          <p:nvPr/>
        </p:nvSpPr>
        <p:spPr>
          <a:xfrm>
            <a:off x="1176086" y="3194476"/>
            <a:ext cx="1394460" cy="2749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8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  <a:endParaRPr lang="Microsoft YaHei" altLang="Microsoft YaHei" sz="1800"/>
          </a:p>
        </p:txBody>
      </p:sp>
      <p:sp>
        <p:nvSpPr>
          <p:cNvPr id="267" name="textbox 267"/>
          <p:cNvSpPr/>
          <p:nvPr/>
        </p:nvSpPr>
        <p:spPr>
          <a:xfrm>
            <a:off x="1175858" y="4759084"/>
            <a:ext cx="1394460" cy="274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未来方向</a:t>
            </a:r>
            <a:endParaRPr lang="Microsoft YaHei" altLang="Microsoft YaHei" sz="1800"/>
          </a:p>
        </p:txBody>
      </p:sp>
      <p:grpSp>
        <p:nvGrpSpPr>
          <p:cNvPr id="72" name="group 7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6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7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6" name="group 7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7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8" name="group 7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8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8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9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0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0" name="group 80"/>
          <p:cNvGrpSpPr/>
          <p:nvPr/>
        </p:nvGrpSpPr>
        <p:grpSpPr>
          <a:xfrm rot="21600000">
            <a:off x="4348764" y="3573680"/>
            <a:ext cx="3296800" cy="1717586"/>
            <a:chExt cx="3296800" cy="1717586"/>
          </a:xfrm>
        </p:grpSpPr>
        <p:sp>
          <p:nvSpPr>
            <p:cNvPr id="291" name="path"/>
            <p:cNvSpPr/>
            <p:nvPr/>
          </p:nvSpPr>
          <p:spPr>
            <a:xfrm>
              <a:off x="0" y="0"/>
              <a:ext cx="3296800" cy="1219200"/>
            </a:xfrm>
            <a:custGeom>
              <a:rect l="0" t="0" r="0" b="0"/>
              <a:pathLst>
                <a:path w="5191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  <a:path w="5191" h="1920">
                  <a:moveTo>
                    <a:pt x="3271" y="960"/>
                  </a:moveTo>
                  <a:cubicBezTo>
                    <a:pt x="3271" y="429"/>
                    <a:pt x="3701" y="0"/>
                    <a:pt x="4231" y="0"/>
                  </a:cubicBezTo>
                  <a:lnTo>
                    <a:pt x="4231" y="0"/>
                  </a:lnTo>
                  <a:lnTo>
                    <a:pt x="4231" y="0"/>
                  </a:lnTo>
                  <a:lnTo>
                    <a:pt x="4231" y="0"/>
                  </a:lnTo>
                  <a:cubicBezTo>
                    <a:pt x="4762" y="0"/>
                    <a:pt x="5191" y="429"/>
                    <a:pt x="5191" y="960"/>
                  </a:cubicBezTo>
                  <a:lnTo>
                    <a:pt x="5191" y="960"/>
                  </a:lnTo>
                  <a:cubicBezTo>
                    <a:pt x="5191" y="960"/>
                    <a:pt x="5191" y="960"/>
                    <a:pt x="5191" y="960"/>
                  </a:cubicBezTo>
                  <a:lnTo>
                    <a:pt x="5191" y="960"/>
                  </a:lnTo>
                  <a:lnTo>
                    <a:pt x="5191" y="960"/>
                  </a:lnTo>
                  <a:lnTo>
                    <a:pt x="5191" y="960"/>
                  </a:lnTo>
                  <a:cubicBezTo>
                    <a:pt x="5191" y="1490"/>
                    <a:pt x="4762" y="1920"/>
                    <a:pt x="4231" y="1920"/>
                  </a:cubicBezTo>
                  <a:lnTo>
                    <a:pt x="4231" y="1920"/>
                  </a:lnTo>
                  <a:lnTo>
                    <a:pt x="4231" y="1920"/>
                  </a:lnTo>
                  <a:lnTo>
                    <a:pt x="4231" y="1920"/>
                  </a:lnTo>
                  <a:cubicBezTo>
                    <a:pt x="3701" y="1920"/>
                    <a:pt x="3271" y="1490"/>
                    <a:pt x="3271" y="960"/>
                  </a:cubicBezTo>
                  <a:lnTo>
                    <a:pt x="3271" y="96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1118570" y="822439"/>
              <a:ext cx="1073715" cy="895147"/>
            </a:xfrm>
            <a:custGeom>
              <a:rect l="0" t="0" r="0" b="0"/>
              <a:pathLst>
                <a:path w="1690" h="1409">
                  <a:moveTo>
                    <a:pt x="613" y="833"/>
                  </a:moveTo>
                  <a:lnTo>
                    <a:pt x="516" y="1053"/>
                  </a:lnTo>
                  <a:lnTo>
                    <a:pt x="169" y="441"/>
                  </a:lnTo>
                  <a:lnTo>
                    <a:pt x="855" y="281"/>
                  </a:lnTo>
                  <a:lnTo>
                    <a:pt x="755" y="507"/>
                  </a:lnTo>
                  <a:lnTo>
                    <a:pt x="755" y="507"/>
                  </a:lnTo>
                  <a:cubicBezTo>
                    <a:pt x="1124" y="669"/>
                    <a:pt x="1421" y="694"/>
                    <a:pt x="1690" y="582"/>
                  </a:cubicBezTo>
                  <a:lnTo>
                    <a:pt x="1690" y="582"/>
                  </a:lnTo>
                  <a:cubicBezTo>
                    <a:pt x="1496" y="825"/>
                    <a:pt x="1153" y="1004"/>
                    <a:pt x="613" y="833"/>
                  </a:cubicBezTo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3" name="textbox 293"/>
          <p:cNvSpPr/>
          <p:nvPr/>
        </p:nvSpPr>
        <p:spPr>
          <a:xfrm>
            <a:off x="385923" y="3972147"/>
            <a:ext cx="3797934" cy="1024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99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促进个人成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endParaRPr lang="Microsoft YaHei" altLang="Microsoft YaHei" sz="2300"/>
          </a:p>
          <a:p>
            <a:pPr algn="l" rtl="0" eaLnBrk="0">
              <a:lnSpc>
                <a:spcPct val="114000"/>
              </a:lnSpc>
            </a:pPr>
            <a:endParaRPr lang="Arial" altLang="Arial" sz="700"/>
          </a:p>
          <a:p>
            <a:pPr marL="3442652" indent="-3429952" algn="l" rtl="0" eaLnBrk="0">
              <a:lnSpc>
                <a:spcPct val="146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断挑战自己，提升个人能力，实现自我价   </a:t>
            </a:r>
            <a:r>
              <a:rPr sz="10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值。</a:t>
            </a:r>
            <a:endParaRPr lang="Microsoft YaHei" altLang="Microsoft YaHei" sz="1000"/>
          </a:p>
        </p:txBody>
      </p:sp>
      <p:sp>
        <p:nvSpPr>
          <p:cNvPr id="294" name="textbox 294"/>
          <p:cNvSpPr/>
          <p:nvPr/>
        </p:nvSpPr>
        <p:spPr>
          <a:xfrm>
            <a:off x="7955350" y="3970671"/>
            <a:ext cx="3642995" cy="1033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81"/>
              </a:lnSpc>
            </a:pPr>
            <a:endParaRPr lang="Arial" altLang="Arial" sz="100"/>
          </a:p>
          <a:p>
            <a:pPr marL="28426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回馈社会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461" indent="-761" algn="l" rtl="0" eaLnBrk="0">
              <a:lnSpc>
                <a:spcPct val="123000"/>
              </a:lnSpc>
              <a:spcBef>
                <a:spcPts val="6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在力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所能及的范围内，为社会做出贡献，帮 </a:t>
            </a: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助他人。</a:t>
            </a:r>
            <a:endParaRPr lang="Microsoft YaHei" altLang="Microsoft YaHei" sz="1500"/>
          </a:p>
        </p:txBody>
      </p:sp>
      <p:sp>
        <p:nvSpPr>
          <p:cNvPr id="295" name="path"/>
          <p:cNvSpPr/>
          <p:nvPr/>
        </p:nvSpPr>
        <p:spPr>
          <a:xfrm>
            <a:off x="6619493" y="2427861"/>
            <a:ext cx="1056795" cy="1056795"/>
          </a:xfrm>
          <a:custGeom>
            <a:rect l="0" t="0" r="0" b="0"/>
            <a:pathLst>
              <a:path w="1664" h="1664">
                <a:moveTo>
                  <a:pt x="867" y="569"/>
                </a:moveTo>
                <a:lnTo>
                  <a:pt x="1037" y="398"/>
                </a:lnTo>
                <a:lnTo>
                  <a:pt x="340" y="298"/>
                </a:lnTo>
                <a:lnTo>
                  <a:pt x="441" y="995"/>
                </a:lnTo>
                <a:lnTo>
                  <a:pt x="615" y="820"/>
                </a:lnTo>
                <a:lnTo>
                  <a:pt x="615" y="820"/>
                </a:lnTo>
                <a:cubicBezTo>
                  <a:pt x="900" y="1105"/>
                  <a:pt x="1032" y="1372"/>
                  <a:pt x="1025" y="1664"/>
                </a:cubicBezTo>
                <a:lnTo>
                  <a:pt x="1025" y="1664"/>
                </a:lnTo>
                <a:cubicBezTo>
                  <a:pt x="1181" y="1394"/>
                  <a:pt x="1223" y="1010"/>
                  <a:pt x="867" y="569"/>
                </a:cubicBezTo>
              </a:path>
            </a:pathLst>
          </a:custGeom>
          <a:solidFill>
            <a:srgbClr val="43AEF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6" name="textbox 296"/>
          <p:cNvSpPr/>
          <p:nvPr/>
        </p:nvSpPr>
        <p:spPr>
          <a:xfrm>
            <a:off x="7361504" y="1658074"/>
            <a:ext cx="3642995" cy="1033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62"/>
              </a:lnSpc>
            </a:pPr>
            <a:endParaRPr lang="Arial" altLang="Arial" sz="100"/>
          </a:p>
          <a:p>
            <a:pPr marL="97252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实现职业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38417" indent="-25717" algn="l" rtl="0" eaLnBrk="0">
              <a:lnSpc>
                <a:spcPct val="123000"/>
              </a:lnSpc>
              <a:spcBef>
                <a:spcPts val="2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不断学习和实践，逐步实现自己的职业 </a:t>
            </a:r>
            <a:r>
              <a:rPr sz="1500" spc="-1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r>
              <a:rPr sz="1500" spc="-10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82" name="group 82"/>
          <p:cNvGrpSpPr/>
          <p:nvPr/>
        </p:nvGrpSpPr>
        <p:grpSpPr>
          <a:xfrm rot="21600000">
            <a:off x="5338304" y="1737059"/>
            <a:ext cx="1219200" cy="1219200"/>
            <a:chExt cx="1219200" cy="1219200"/>
          </a:xfrm>
        </p:grpSpPr>
        <p:sp>
          <p:nvSpPr>
            <p:cNvPr id="297" name="path"/>
            <p:cNvSpPr/>
            <p:nvPr/>
          </p:nvSpPr>
          <p:spPr>
            <a:xfrm>
              <a:off x="0" y="0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20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284574" y="272306"/>
              <a:ext cx="647106" cy="647107"/>
            </a:xfrm>
            <a:custGeom>
              <a:rect l="0" t="0" r="0" b="0"/>
              <a:pathLst>
                <a:path w="1019" h="1019">
                  <a:moveTo>
                    <a:pt x="965" y="285"/>
                  </a:moveTo>
                  <a:lnTo>
                    <a:pt x="647" y="603"/>
                  </a:lnTo>
                  <a:lnTo>
                    <a:pt x="1009" y="603"/>
                  </a:lnTo>
                  <a:lnTo>
                    <a:pt x="1009" y="603"/>
                  </a:lnTo>
                  <a:cubicBezTo>
                    <a:pt x="1015" y="572"/>
                    <a:pt x="1019" y="541"/>
                    <a:pt x="1019" y="509"/>
                  </a:cubicBezTo>
                  <a:lnTo>
                    <a:pt x="1019" y="509"/>
                  </a:lnTo>
                  <a:cubicBezTo>
                    <a:pt x="1019" y="428"/>
                    <a:pt x="998" y="353"/>
                    <a:pt x="965" y="285"/>
                  </a:cubicBezTo>
                  <a:moveTo>
                    <a:pt x="670" y="485"/>
                  </a:moveTo>
                  <a:lnTo>
                    <a:pt x="931" y="224"/>
                  </a:lnTo>
                  <a:lnTo>
                    <a:pt x="931" y="224"/>
                  </a:lnTo>
                  <a:cubicBezTo>
                    <a:pt x="869" y="132"/>
                    <a:pt x="777" y="64"/>
                    <a:pt x="670" y="28"/>
                  </a:cubicBezTo>
                  <a:lnTo>
                    <a:pt x="670" y="28"/>
                  </a:lnTo>
                  <a:lnTo>
                    <a:pt x="670" y="485"/>
                  </a:lnTo>
                  <a:close/>
                  <a:moveTo>
                    <a:pt x="533" y="670"/>
                  </a:moveTo>
                  <a:lnTo>
                    <a:pt x="794" y="931"/>
                  </a:lnTo>
                  <a:lnTo>
                    <a:pt x="794" y="931"/>
                  </a:lnTo>
                  <a:cubicBezTo>
                    <a:pt x="886" y="869"/>
                    <a:pt x="954" y="777"/>
                    <a:pt x="990" y="670"/>
                  </a:cubicBezTo>
                  <a:lnTo>
                    <a:pt x="990" y="670"/>
                  </a:lnTo>
                  <a:lnTo>
                    <a:pt x="533" y="670"/>
                  </a:lnTo>
                  <a:close/>
                  <a:moveTo>
                    <a:pt x="603" y="373"/>
                  </a:moveTo>
                  <a:lnTo>
                    <a:pt x="603" y="9"/>
                  </a:lnTo>
                  <a:lnTo>
                    <a:pt x="603" y="9"/>
                  </a:lnTo>
                  <a:cubicBezTo>
                    <a:pt x="572" y="3"/>
                    <a:pt x="541" y="0"/>
                    <a:pt x="509" y="0"/>
                  </a:cubicBezTo>
                  <a:lnTo>
                    <a:pt x="509" y="0"/>
                  </a:lnTo>
                  <a:cubicBezTo>
                    <a:pt x="428" y="0"/>
                    <a:pt x="352" y="20"/>
                    <a:pt x="284" y="54"/>
                  </a:cubicBezTo>
                  <a:lnTo>
                    <a:pt x="284" y="54"/>
                  </a:lnTo>
                  <a:lnTo>
                    <a:pt x="603" y="373"/>
                  </a:lnTo>
                  <a:close/>
                  <a:moveTo>
                    <a:pt x="415" y="648"/>
                  </a:moveTo>
                  <a:lnTo>
                    <a:pt x="415" y="1009"/>
                  </a:lnTo>
                  <a:lnTo>
                    <a:pt x="415" y="1009"/>
                  </a:lnTo>
                  <a:cubicBezTo>
                    <a:pt x="446" y="1015"/>
                    <a:pt x="477" y="1019"/>
                    <a:pt x="509" y="1019"/>
                  </a:cubicBezTo>
                  <a:lnTo>
                    <a:pt x="509" y="1019"/>
                  </a:lnTo>
                  <a:cubicBezTo>
                    <a:pt x="590" y="1019"/>
                    <a:pt x="665" y="998"/>
                    <a:pt x="733" y="965"/>
                  </a:cubicBezTo>
                  <a:lnTo>
                    <a:pt x="733" y="965"/>
                  </a:lnTo>
                  <a:lnTo>
                    <a:pt x="415" y="648"/>
                  </a:lnTo>
                  <a:close/>
                  <a:moveTo>
                    <a:pt x="348" y="534"/>
                  </a:moveTo>
                  <a:lnTo>
                    <a:pt x="87" y="795"/>
                  </a:lnTo>
                  <a:lnTo>
                    <a:pt x="87" y="795"/>
                  </a:lnTo>
                  <a:cubicBezTo>
                    <a:pt x="149" y="886"/>
                    <a:pt x="241" y="954"/>
                    <a:pt x="348" y="990"/>
                  </a:cubicBezTo>
                  <a:lnTo>
                    <a:pt x="348" y="990"/>
                  </a:lnTo>
                  <a:lnTo>
                    <a:pt x="348" y="534"/>
                  </a:lnTo>
                  <a:close/>
                  <a:moveTo>
                    <a:pt x="9" y="415"/>
                  </a:moveTo>
                  <a:cubicBezTo>
                    <a:pt x="3" y="446"/>
                    <a:pt x="0" y="477"/>
                    <a:pt x="0" y="509"/>
                  </a:cubicBezTo>
                  <a:lnTo>
                    <a:pt x="0" y="509"/>
                  </a:lnTo>
                  <a:cubicBezTo>
                    <a:pt x="0" y="590"/>
                    <a:pt x="20" y="665"/>
                    <a:pt x="53" y="733"/>
                  </a:cubicBezTo>
                  <a:lnTo>
                    <a:pt x="53" y="733"/>
                  </a:lnTo>
                  <a:lnTo>
                    <a:pt x="371" y="415"/>
                  </a:lnTo>
                  <a:lnTo>
                    <a:pt x="9" y="415"/>
                  </a:lnTo>
                  <a:lnTo>
                    <a:pt x="9" y="415"/>
                  </a:lnTo>
                  <a:close/>
                  <a:moveTo>
                    <a:pt x="222" y="88"/>
                  </a:moveTo>
                  <a:cubicBezTo>
                    <a:pt x="131" y="150"/>
                    <a:pt x="64" y="242"/>
                    <a:pt x="28" y="348"/>
                  </a:cubicBezTo>
                  <a:lnTo>
                    <a:pt x="28" y="348"/>
                  </a:lnTo>
                  <a:lnTo>
                    <a:pt x="482" y="348"/>
                  </a:lnTo>
                  <a:lnTo>
                    <a:pt x="222" y="8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9" name="path"/>
          <p:cNvSpPr/>
          <p:nvPr/>
        </p:nvSpPr>
        <p:spPr>
          <a:xfrm>
            <a:off x="4231491" y="2456713"/>
            <a:ext cx="1083233" cy="999091"/>
          </a:xfrm>
          <a:custGeom>
            <a:rect l="0" t="0" r="0" b="0"/>
            <a:pathLst>
              <a:path w="1705" h="1573">
                <a:moveTo>
                  <a:pt x="863" y="521"/>
                </a:moveTo>
                <a:lnTo>
                  <a:pt x="724" y="324"/>
                </a:lnTo>
                <a:lnTo>
                  <a:pt x="1428" y="344"/>
                </a:lnTo>
                <a:lnTo>
                  <a:pt x="1210" y="1014"/>
                </a:lnTo>
                <a:lnTo>
                  <a:pt x="1067" y="812"/>
                </a:lnTo>
                <a:lnTo>
                  <a:pt x="1067" y="812"/>
                </a:lnTo>
                <a:cubicBezTo>
                  <a:pt x="738" y="1044"/>
                  <a:pt x="563" y="1285"/>
                  <a:pt x="519" y="1573"/>
                </a:cubicBezTo>
                <a:lnTo>
                  <a:pt x="519" y="1573"/>
                </a:lnTo>
                <a:cubicBezTo>
                  <a:pt x="412" y="1280"/>
                  <a:pt x="436" y="895"/>
                  <a:pt x="863" y="521"/>
                </a:cubicBezTo>
              </a:path>
            </a:pathLst>
          </a:custGeom>
          <a:solidFill>
            <a:srgbClr val="43AEF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0" name="textbox 300"/>
          <p:cNvSpPr/>
          <p:nvPr/>
        </p:nvSpPr>
        <p:spPr>
          <a:xfrm>
            <a:off x="442263" y="318468"/>
            <a:ext cx="2313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613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3000"/>
          </a:p>
        </p:txBody>
      </p:sp>
      <p:grpSp>
        <p:nvGrpSpPr>
          <p:cNvPr id="84" name="group 8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0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1" name="path"/>
          <p:cNvSpPr/>
          <p:nvPr/>
        </p:nvSpPr>
        <p:spPr>
          <a:xfrm>
            <a:off x="6768961" y="3904086"/>
            <a:ext cx="582776" cy="582777"/>
          </a:xfrm>
          <a:custGeom>
            <a:rect l="0" t="0" r="0" b="0"/>
            <a:pathLst>
              <a:path w="917" h="917">
                <a:moveTo>
                  <a:pt x="630" y="0"/>
                </a:moveTo>
                <a:cubicBezTo>
                  <a:pt x="472" y="0"/>
                  <a:pt x="344" y="128"/>
                  <a:pt x="344" y="286"/>
                </a:cubicBezTo>
                <a:lnTo>
                  <a:pt x="344" y="286"/>
                </a:lnTo>
                <a:cubicBezTo>
                  <a:pt x="344" y="304"/>
                  <a:pt x="345" y="322"/>
                  <a:pt x="348" y="339"/>
                </a:cubicBezTo>
                <a:lnTo>
                  <a:pt x="348" y="339"/>
                </a:lnTo>
                <a:lnTo>
                  <a:pt x="0" y="688"/>
                </a:lnTo>
                <a:lnTo>
                  <a:pt x="0" y="860"/>
                </a:lnTo>
                <a:lnTo>
                  <a:pt x="0" y="860"/>
                </a:lnTo>
                <a:cubicBezTo>
                  <a:pt x="0" y="892"/>
                  <a:pt x="25" y="917"/>
                  <a:pt x="57" y="917"/>
                </a:cubicBezTo>
                <a:lnTo>
                  <a:pt x="57" y="917"/>
                </a:lnTo>
                <a:lnTo>
                  <a:pt x="114" y="917"/>
                </a:lnTo>
                <a:lnTo>
                  <a:pt x="114" y="860"/>
                </a:lnTo>
                <a:lnTo>
                  <a:pt x="229" y="860"/>
                </a:lnTo>
                <a:lnTo>
                  <a:pt x="229" y="745"/>
                </a:lnTo>
                <a:lnTo>
                  <a:pt x="344" y="745"/>
                </a:lnTo>
                <a:lnTo>
                  <a:pt x="344" y="630"/>
                </a:lnTo>
                <a:lnTo>
                  <a:pt x="458" y="630"/>
                </a:lnTo>
                <a:lnTo>
                  <a:pt x="533" y="556"/>
                </a:lnTo>
                <a:lnTo>
                  <a:pt x="533" y="556"/>
                </a:lnTo>
                <a:cubicBezTo>
                  <a:pt x="563" y="567"/>
                  <a:pt x="596" y="573"/>
                  <a:pt x="630" y="573"/>
                </a:cubicBezTo>
                <a:lnTo>
                  <a:pt x="630" y="573"/>
                </a:lnTo>
                <a:cubicBezTo>
                  <a:pt x="789" y="573"/>
                  <a:pt x="917" y="445"/>
                  <a:pt x="917" y="286"/>
                </a:cubicBezTo>
                <a:lnTo>
                  <a:pt x="917" y="286"/>
                </a:lnTo>
                <a:cubicBezTo>
                  <a:pt x="917" y="128"/>
                  <a:pt x="789" y="0"/>
                  <a:pt x="630" y="0"/>
                </a:cubicBezTo>
                <a:moveTo>
                  <a:pt x="716" y="286"/>
                </a:moveTo>
                <a:cubicBezTo>
                  <a:pt x="669" y="286"/>
                  <a:pt x="630" y="248"/>
                  <a:pt x="630" y="200"/>
                </a:cubicBezTo>
                <a:lnTo>
                  <a:pt x="630" y="200"/>
                </a:lnTo>
                <a:cubicBezTo>
                  <a:pt x="630" y="153"/>
                  <a:pt x="669" y="114"/>
                  <a:pt x="716" y="114"/>
                </a:cubicBezTo>
                <a:lnTo>
                  <a:pt x="716" y="114"/>
                </a:lnTo>
                <a:cubicBezTo>
                  <a:pt x="764" y="114"/>
                  <a:pt x="802" y="153"/>
                  <a:pt x="802" y="200"/>
                </a:cubicBezTo>
                <a:lnTo>
                  <a:pt x="802" y="200"/>
                </a:lnTo>
                <a:cubicBezTo>
                  <a:pt x="802" y="248"/>
                  <a:pt x="764" y="286"/>
                  <a:pt x="716" y="286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2" name="path"/>
          <p:cNvSpPr/>
          <p:nvPr/>
        </p:nvSpPr>
        <p:spPr>
          <a:xfrm>
            <a:off x="4660934" y="3885853"/>
            <a:ext cx="570475" cy="570475"/>
          </a:xfrm>
          <a:custGeom>
            <a:rect l="0" t="0" r="0" b="0"/>
            <a:pathLst>
              <a:path w="898" h="898">
                <a:moveTo>
                  <a:pt x="0" y="269"/>
                </a:moveTo>
                <a:lnTo>
                  <a:pt x="449" y="0"/>
                </a:lnTo>
                <a:lnTo>
                  <a:pt x="898" y="269"/>
                </a:lnTo>
                <a:lnTo>
                  <a:pt x="898" y="359"/>
                </a:lnTo>
                <a:lnTo>
                  <a:pt x="0" y="359"/>
                </a:lnTo>
                <a:lnTo>
                  <a:pt x="0" y="269"/>
                </a:lnTo>
                <a:close/>
                <a:moveTo>
                  <a:pt x="0" y="808"/>
                </a:moveTo>
                <a:lnTo>
                  <a:pt x="898" y="808"/>
                </a:lnTo>
                <a:lnTo>
                  <a:pt x="898" y="898"/>
                </a:lnTo>
                <a:lnTo>
                  <a:pt x="0" y="898"/>
                </a:lnTo>
                <a:lnTo>
                  <a:pt x="0" y="808"/>
                </a:lnTo>
                <a:close/>
                <a:moveTo>
                  <a:pt x="89" y="718"/>
                </a:moveTo>
                <a:lnTo>
                  <a:pt x="808" y="718"/>
                </a:lnTo>
                <a:lnTo>
                  <a:pt x="808" y="808"/>
                </a:lnTo>
                <a:lnTo>
                  <a:pt x="89" y="808"/>
                </a:lnTo>
                <a:lnTo>
                  <a:pt x="89" y="718"/>
                </a:lnTo>
                <a:close/>
                <a:moveTo>
                  <a:pt x="89" y="359"/>
                </a:moveTo>
                <a:lnTo>
                  <a:pt x="269" y="359"/>
                </a:lnTo>
                <a:lnTo>
                  <a:pt x="269" y="718"/>
                </a:lnTo>
                <a:lnTo>
                  <a:pt x="89" y="718"/>
                </a:lnTo>
                <a:lnTo>
                  <a:pt x="89" y="359"/>
                </a:lnTo>
                <a:close/>
                <a:moveTo>
                  <a:pt x="359" y="359"/>
                </a:moveTo>
                <a:lnTo>
                  <a:pt x="539" y="359"/>
                </a:lnTo>
                <a:lnTo>
                  <a:pt x="539" y="718"/>
                </a:lnTo>
                <a:lnTo>
                  <a:pt x="359" y="718"/>
                </a:lnTo>
                <a:lnTo>
                  <a:pt x="359" y="359"/>
                </a:lnTo>
                <a:close/>
                <a:moveTo>
                  <a:pt x="628" y="359"/>
                </a:moveTo>
                <a:lnTo>
                  <a:pt x="808" y="359"/>
                </a:lnTo>
                <a:lnTo>
                  <a:pt x="808" y="718"/>
                </a:lnTo>
                <a:lnTo>
                  <a:pt x="628" y="718"/>
                </a:lnTo>
                <a:lnTo>
                  <a:pt x="628" y="35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3" name="picture 3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24" name="textbox 324"/>
          <p:cNvSpPr/>
          <p:nvPr/>
        </p:nvSpPr>
        <p:spPr>
          <a:xfrm>
            <a:off x="3805300" y="2009981"/>
            <a:ext cx="4589779" cy="1805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1926900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49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成长计划具体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https://d.book118.com/326043112034010101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2024-09-25T14:49:07.476</cp:lastPrinted>
  <dcterms:created xsi:type="dcterms:W3CDTF">2024-09-25T06:49:07Z</dcterms:created>
  <dcterms:modified xsi:type="dcterms:W3CDTF">2024-09-25T06:49:09Z</dcterms:modified>
</cp:coreProperties>
</file>