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AADC488-8AE4-42FF-A8FC-BE92D61A39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55FA4B-9155-406D-A87A-4D785B145E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1298C0D-DD46-46D3-88B4-538E0F30B8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D08531B-62EF-4CF8-8D5E-D6A26B9251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4E69AC-377F-42A0-842E-6A5A49F0F96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2FB1572-5F39-47FD-B3B1-D8E6200497A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936D0F4-82BD-4BBB-97CB-A17890C83A2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855C3D-A0CB-40EF-8E39-21E36CCA99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81EB0A-907E-40CB-BCDA-1936AEDB08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C00CFA-83EF-4050-AF34-B8F41E2A89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8BC807-0F21-49DA-AE1F-98A7879791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2147483647" hasCustomPrompt="1"/>
          </p:nvPr>
        </p:nvSpPr>
        <p:spPr>
          <a:xfrm>
            <a:off x="571500" y="2606765"/>
            <a:ext cx="5506636" cy="1200329"/>
          </a:xfrm>
        </p:spPr>
        <p:txBody>
          <a:bodyPr wrap="none" anchor="t">
            <a:spAutoFit/>
          </a:bodyPr>
          <a:lstStyle>
            <a:lvl1pPr algn="l">
              <a:defRPr sz="8000" b="1" i="0" spc="300">
                <a:solidFill>
                  <a:schemeClr val="accent1">
                    <a:lumMod val="50000"/>
                  </a:schemeClr>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副标题 2"/>
          <p:cNvSpPr>
            <a:spLocks noGrp="1"/>
          </p:cNvSpPr>
          <p:nvPr>
            <p:ph type="subTitle" idx="1" hasCustomPrompt="1"/>
          </p:nvPr>
        </p:nvSpPr>
        <p:spPr>
          <a:xfrm>
            <a:off x="571500" y="3984896"/>
            <a:ext cx="3070071" cy="397032"/>
          </a:xfrm>
        </p:spPr>
        <p:txBody>
          <a:bodyPr wrap="none">
            <a:spAutoFit/>
          </a:bodyPr>
          <a:lstStyle>
            <a:lvl1pPr marL="0" indent="0" algn="l">
              <a:buNone/>
              <a:defRPr sz="2200" b="0" i="0" spc="300">
                <a:solidFill>
                  <a:schemeClr val="accent1">
                    <a:lumMod val="50000"/>
                  </a:schemeClr>
                </a:solidFill>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点击编辑副标题样式</a:t>
            </a:r>
            <a:endParaRPr/>
          </a:p>
        </p:txBody>
      </p:sp>
      <p:sp>
        <p:nvSpPr>
          <p:cNvPr id="5" name="文本占位符 17"/>
          <p:cNvSpPr>
            <a:spLocks noGrp="1"/>
          </p:cNvSpPr>
          <p:nvPr>
            <p:ph type="body" sz="quarter" idx="10" hasCustomPrompt="1"/>
          </p:nvPr>
        </p:nvSpPr>
        <p:spPr>
          <a:xfrm>
            <a:off x="571500" y="1406436"/>
            <a:ext cx="5506636" cy="1200329"/>
          </a:xfrm>
        </p:spPr>
        <p:txBody>
          <a:bodyPr wrap="none" anchor="b">
            <a:spAutoFit/>
          </a:bodyPr>
          <a:lstStyle>
            <a:lvl1pPr marL="0" indent="0">
              <a:buNone/>
              <a:defRPr sz="8000" b="0" i="0" spc="300">
                <a:solidFill>
                  <a:schemeClr val="accent1">
                    <a:lumMod val="50000"/>
                  </a:schemeClr>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7" name=""/>
        <p:cNvGrpSpPr/>
        <p:nvPr/>
      </p:nvGrpSpPr>
      <p:grpSpPr>
        <a:xfrm>
          <a:off x="0" y="0"/>
          <a:ext cx="0" cy="0"/>
        </a:xfrm>
      </p:grpSpPr>
      <p:pic>
        <p:nvPicPr>
          <p:cNvPr id="18"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9"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0"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1"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2"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3" name=""/>
        <p:cNvGrpSpPr/>
        <p:nvPr/>
      </p:nvGrpSpPr>
      <p:grpSpPr>
        <a:xfrm>
          <a:off x="0" y="0"/>
          <a:ext cx="0" cy="0"/>
        </a:xfrm>
      </p:grpSpPr>
      <p:sp>
        <p:nvSpPr>
          <p:cNvPr id="24"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5"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6"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7" name=""/>
        <p:cNvGrpSpPr/>
        <p:nvPr/>
      </p:nvGrpSpPr>
      <p:grpSpPr>
        <a:xfrm>
          <a:off x="0" y="0"/>
          <a:ext cx="0" cy="0"/>
        </a:xfrm>
      </p:grpSpPr>
      <p:pic>
        <p:nvPicPr>
          <p:cNvPr id="2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emf" /><Relationship Id="rId3"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 Id="rId3" Type="http://schemas.openxmlformats.org/officeDocument/2006/relationships/image" Target="../media/image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6054050111010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气管插管护理图片展示\n## 1.气管插管护理的基本概念与重要性\n### 1.1气管插管护理的定义与目的\n### 1.2气管插管护理的重要性及其对患者的影响\n### 1.3气管插管护理的适应症与禁忌症\n## 2.气管插管护理的操作流程与技巧\n### 2.1气管插管护理前的准备工作与评估\n### 2.2气管插管护理的操作步骤与技巧\n### 2.3气管插管护理后的观察与护理\n## 3.气管插管护理的常见并发症与预防\n### 3.1气管插管护理中可能出现的并发症\n### 3.2气管插管护理并发症的预防措施\n### 3.3气管插管护理并发症的处理方法与技巧\n## 4.气管插管护理的案例分析与实践\n### 4.1气管插管护理的成功案例分享\n### 4.2气管插管护理的失败案例分析\n### 4.3气管插管护理的实践经验与教训\n## 5.气管插管护理的未来发展趋势与挑战\n### 5.1气管插管护理技术的创新与进展\n### 5.2气管插管护理未来面临的挑战与机遇\n### 5.3气管插管护理的发展趋势与前景展望\n&quot;,&quot;templateId&quot;:&quot;ujpcqsuz1ifzxno4qckwkhkbir&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571500" y="2606765"/>
            <a:ext cx="11055350" cy="1187450"/>
          </a:xfrm>
        </p:spPr>
        <p:txBody>
          <a:bodyPr vert="horz" wrap="square" lIns="91440" tIns="45720" rIns="91440" bIns="45720" anchor="b">
            <a:spAutoFit/>
          </a:bodyPr>
          <a:lstStyle/>
          <a:p>
            <a:pPr>
              <a:buNone/>
            </a:pPr>
            <a:r>
              <a:rPr lang="zh-CN"/>
              <a:t>气管插管护理图片展示</a:t>
            </a:r>
            <a:endParaRPr/>
          </a:p>
        </p:txBody>
      </p:sp>
      <p:sp>
        <p:nvSpPr>
          <p:cNvPr id="3" name="副标题 2"/>
          <p:cNvSpPr>
            <a:spLocks noGrp="1"/>
          </p:cNvSpPr>
          <p:nvPr>
            <p:ph type="subTitle" idx="1"/>
          </p:nvPr>
        </p:nvSpPr>
        <p:spPr>
          <a:xfrm>
            <a:off x="571500" y="3984896"/>
            <a:ext cx="5581650" cy="400050"/>
          </a:xfrm>
        </p:spPr>
        <p:txBody>
          <a:bodyPr/>
          <a:lstStyle/>
          <a:p>
            <a:r>
              <a:rPr lang="en-US"/>
              <a:t>TENCENT DOCS SMART CREATE</a:t>
            </a:r>
            <a:endParaRPr/>
          </a:p>
        </p:txBody>
      </p:sp>
      <p:cxnSp>
        <p:nvCxnSpPr>
          <p:cNvPr id="4" name="直线连接符 4"/>
          <p:cNvCxnSpPr/>
          <p:nvPr/>
        </p:nvCxnSpPr>
        <p:spPr>
          <a:xfrm>
            <a:off x="660400" y="6014027"/>
            <a:ext cx="825500"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占位符 20"/>
          <p:cNvSpPr txBox="1"/>
          <p:nvPr/>
        </p:nvSpPr>
        <p:spPr>
          <a:xfrm>
            <a:off x="571499" y="6129521"/>
            <a:ext cx="2093843" cy="37555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en-US" altLang="zh-CN" sz="1400" spc="80">
                <a:solidFill>
                  <a:schemeClr val="accent1">
                    <a:lumMod val="50000"/>
                  </a:schemeClr>
                </a:solidFill>
                <a:effectLst/>
                <a:latin typeface="+mn-lt"/>
              </a:rPr>
              <a:t>CREATE TOGETHER</a:t>
            </a:r>
            <a:endParaRPr kumimoji="1" lang="en-US" altLang="zh-CN" sz="1400" spc="80">
              <a:solidFill>
                <a:schemeClr val="accent1">
                  <a:lumMod val="50000"/>
                </a:schemeClr>
              </a:solidFill>
              <a:latin typeface="+mn-lt"/>
            </a:endParaRPr>
          </a:p>
        </p:txBody>
      </p:sp>
      <p:sp>
        <p:nvSpPr>
          <p:cNvPr id="6" name="文本占位符 20"/>
          <p:cNvSpPr txBox="1"/>
          <p:nvPr/>
        </p:nvSpPr>
        <p:spPr>
          <a:xfrm>
            <a:off x="9937347" y="6129521"/>
            <a:ext cx="1683154" cy="377411"/>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en-US" altLang="zh-CN" sz="1400" spc="80">
                <a:solidFill>
                  <a:schemeClr val="accent1">
                    <a:lumMod val="50000"/>
                  </a:schemeClr>
                </a:solidFill>
                <a:effectLst/>
              </a:rPr>
              <a:t>TENCENT</a:t>
            </a:r>
            <a:r>
              <a:rPr lang="zh-CN" altLang="en-US" sz="1400" spc="80">
                <a:solidFill>
                  <a:schemeClr val="accent1">
                    <a:lumMod val="50000"/>
                  </a:schemeClr>
                </a:solidFill>
                <a:effectLst/>
              </a:rPr>
              <a:t> </a:t>
            </a:r>
            <a:r>
              <a:rPr lang="en-US" altLang="zh-CN" sz="1400" spc="80">
                <a:solidFill>
                  <a:schemeClr val="accent1">
                    <a:lumMod val="50000"/>
                  </a:schemeClr>
                </a:solidFill>
                <a:effectLst/>
              </a:rPr>
              <a:t>DOCS</a:t>
            </a:r>
            <a:endParaRPr kumimoji="1" lang="en-US" altLang="zh-CN" sz="1400" spc="80">
              <a:solidFill>
                <a:schemeClr val="accent1">
                  <a:lumMod val="50000"/>
                </a:schemeClr>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0" name="" descr="{&quot;isTemplate&quot;:true,&quot;type&quot;:2}"/>
        <p:cNvGrpSpPr/>
        <p:nvPr/>
      </p:nvGrpSpPr>
      <p:grpSpPr>
        <a:xfrm>
          <a:off x="0" y="0"/>
          <a:ext cx="0" cy="0"/>
        </a:xfrm>
      </p:grpSpPr>
      <p:sp>
        <p:nvSpPr>
          <p:cNvPr id="71"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气管插管护理的基本概念与重要性</a:t>
            </a:r>
            <a:endParaRPr/>
          </a:p>
        </p:txBody>
      </p:sp>
      <p:sp>
        <p:nvSpPr>
          <p:cNvPr id="72"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01</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73"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4" name="" descr="{&quot;isTemplate&quot;:true,&quot;type&quot;:3}"/>
        <p:cNvGrpSpPr/>
        <p:nvPr/>
      </p:nvGrpSpPr>
      <p:grpSpPr>
        <a:xfrm>
          <a:off x="0" y="0"/>
          <a:ext cx="0" cy="0"/>
        </a:xfrm>
      </p:grpSpPr>
      <p:grpSp>
        <p:nvGrpSpPr>
          <p:cNvPr id="115"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16" name=""/>
            <p:cNvGrpSpPr/>
            <p:nvPr/>
          </p:nvGrpSpPr>
          <p:grpSpPr>
            <a:xfrm>
              <a:off x="685800" y="3146904"/>
              <a:ext cx="5760000" cy="3225487"/>
              <a:chOff x="685800" y="3146904"/>
              <a:chExt cx="5760000" cy="3225487"/>
            </a:xfrm>
          </p:grpSpPr>
          <p:sp>
            <p:nvSpPr>
              <p:cNvPr id="117"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气管插管护理是指对需要进行气管插管的患者进行护理和监测的过程</a:t>
                </a:r>
                <a:endParaRPr kumimoji="1" lang="en-US" altLang="zh-CN" sz="1800" b="1">
                  <a:solidFill>
                    <a:schemeClr val="bg1"/>
                  </a:solidFill>
                  <a:latin typeface="+mj-ea"/>
                  <a:ea typeface="+mj-ea"/>
                </a:endParaRPr>
              </a:p>
            </p:txBody>
          </p:sp>
          <p:sp>
            <p:nvSpPr>
              <p:cNvPr id="118"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确保气管插管的稳定性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预防并发症的发生</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促进患者的康复</a:t>
                </a:r>
                <a:endParaRPr/>
              </a:p>
            </p:txBody>
          </p:sp>
        </p:grpSp>
        <p:grpSp>
          <p:nvGrpSpPr>
            <p:cNvPr id="119" name=""/>
            <p:cNvGrpSpPr/>
            <p:nvPr/>
          </p:nvGrpSpPr>
          <p:grpSpPr>
            <a:xfrm>
              <a:off x="6016236" y="3146904"/>
              <a:ext cx="5400000" cy="3225487"/>
              <a:chOff x="6016236" y="3146904"/>
              <a:chExt cx="5400000" cy="3225487"/>
            </a:xfrm>
          </p:grpSpPr>
          <p:sp>
            <p:nvSpPr>
              <p:cNvPr id="120"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气管插管护理的目的是维持呼吸道通畅，保障患者的生命安全</a:t>
                </a:r>
                <a:endParaRPr kumimoji="1" lang="en-US" altLang="zh-CN" sz="1800" b="1">
                  <a:solidFill>
                    <a:schemeClr val="bg1"/>
                  </a:solidFill>
                  <a:latin typeface="+mj-ea"/>
                  <a:ea typeface="+mj-ea"/>
                </a:endParaRPr>
              </a:p>
            </p:txBody>
          </p:sp>
          <p:sp>
            <p:nvSpPr>
              <p:cNvPr id="121"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为患者提供良好的通气支持</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减少患者的痛苦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提高患者的生活质量</a:t>
                </a:r>
                <a:endParaRPr/>
              </a:p>
            </p:txBody>
          </p:sp>
        </p:grpSp>
      </p:grpSp>
      <p:sp>
        <p:nvSpPr>
          <p:cNvPr id="12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气管插管护理的定义与目的</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3" name="" descr="{&quot;isTemplate&quot;:true,&quot;type&quot;:3}"/>
        <p:cNvGrpSpPr/>
        <p:nvPr/>
      </p:nvGrpSpPr>
      <p:grpSpPr>
        <a:xfrm>
          <a:off x="0" y="0"/>
          <a:ext cx="0" cy="0"/>
        </a:xfrm>
      </p:grpSpPr>
      <p:grpSp>
        <p:nvGrpSpPr>
          <p:cNvPr id="124"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25" name="Group 686"/>
            <p:cNvGrpSpPr/>
            <p:nvPr/>
          </p:nvGrpSpPr>
          <p:grpSpPr>
            <a:xfrm>
              <a:off x="1075314" y="1520189"/>
              <a:ext cx="9868911" cy="2072418"/>
              <a:chOff x="1075314" y="1520189"/>
              <a:chExt cx="9868911" cy="2072418"/>
            </a:xfrm>
          </p:grpSpPr>
          <p:sp>
            <p:nvSpPr>
              <p:cNvPr id="126"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有助于降低</a:t>
                </a:r>
                <a:r>
                  <a:rPr lang="zh-CN" sz="1400" b="1">
                    <a:solidFill>
                      <a:schemeClr val="tx1">
                        <a:alpha val="100000"/>
                      </a:schemeClr>
                    </a:solidFill>
                    <a:latin typeface="Microsoft Yahei"/>
                    <a:ea typeface="Microsoft Yahei"/>
                  </a:rPr>
                  <a:t>感染</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并发症</a:t>
                </a:r>
                <a:r>
                  <a:rPr lang="zh-CN" sz="1400">
                    <a:solidFill>
                      <a:schemeClr val="tx1">
                        <a:alpha val="100000"/>
                      </a:schemeClr>
                    </a:solidFill>
                    <a:latin typeface="Microsoft Yahei"/>
                    <a:ea typeface="Microsoft Yahei"/>
                  </a:rPr>
                  <a:t>的发生率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缩短患者的</a:t>
                </a:r>
                <a:r>
                  <a:rPr lang="zh-CN" sz="1400" b="1">
                    <a:solidFill>
                      <a:schemeClr val="tx1">
                        <a:alpha val="100000"/>
                      </a:schemeClr>
                    </a:solidFill>
                    <a:latin typeface="Microsoft Yahei"/>
                    <a:ea typeface="Microsoft Yahei"/>
                  </a:rPr>
                  <a:t>住院时间</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降低</a:t>
                </a:r>
                <a:r>
                  <a:rPr lang="zh-CN" sz="1400" b="1">
                    <a:solidFill>
                      <a:schemeClr val="tx1">
                        <a:alpha val="100000"/>
                      </a:schemeClr>
                    </a:solidFill>
                    <a:latin typeface="Microsoft Yahei"/>
                    <a:ea typeface="Microsoft Yahei"/>
                  </a:rPr>
                  <a:t>治疗费用</a:t>
                </a:r>
                <a:endParaRPr/>
              </a:p>
            </p:txBody>
          </p:sp>
          <p:sp>
            <p:nvSpPr>
              <p:cNvPr id="127"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气管插管护理对于患者的治疗效果和康复过程具有重要意义</a:t>
                </a:r>
                <a:endParaRPr/>
              </a:p>
            </p:txBody>
          </p:sp>
          <p:sp>
            <p:nvSpPr>
              <p:cNvPr id="128"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9"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0" name="Group 691"/>
            <p:cNvGrpSpPr/>
            <p:nvPr/>
          </p:nvGrpSpPr>
          <p:grpSpPr>
            <a:xfrm>
              <a:off x="1075314" y="3881882"/>
              <a:ext cx="9868911" cy="2072418"/>
              <a:chOff x="1075314" y="3881882"/>
              <a:chExt cx="9868911" cy="2072418"/>
            </a:xfrm>
          </p:grpSpPr>
          <p:sp>
            <p:nvSpPr>
              <p:cNvPr id="131"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良好的护理可以</a:t>
                </a:r>
                <a:r>
                  <a:rPr lang="zh-CN" sz="1400" b="1">
                    <a:solidFill>
                      <a:schemeClr val="tx1">
                        <a:alpha val="100000"/>
                      </a:schemeClr>
                    </a:solidFill>
                    <a:latin typeface="Microsoft Yahei"/>
                    <a:ea typeface="Microsoft Yahei"/>
                  </a:rPr>
                  <a:t>提高患者的生活质量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减少患者的</a:t>
                </a:r>
                <a:r>
                  <a:rPr lang="zh-CN" sz="1400" b="1">
                    <a:solidFill>
                      <a:schemeClr val="tx1">
                        <a:alpha val="100000"/>
                      </a:schemeClr>
                    </a:solidFill>
                    <a:latin typeface="Microsoft Yahei"/>
                    <a:ea typeface="Microsoft Yahei"/>
                  </a:rPr>
                  <a:t>痛苦</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降低死亡率</a:t>
                </a:r>
                <a:endParaRPr/>
              </a:p>
            </p:txBody>
          </p:sp>
          <p:sp>
            <p:nvSpPr>
              <p:cNvPr id="132"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气管插管护理的质量直接影响到患者的生活质量和生命安全</a:t>
                </a:r>
                <a:endParaRPr/>
              </a:p>
            </p:txBody>
          </p:sp>
          <p:sp>
            <p:nvSpPr>
              <p:cNvPr id="133"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13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气管插管护理的重要性及其对患者的影响</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6" name="" descr="{&quot;isTemplate&quot;:true,&quot;type&quot;:3}"/>
        <p:cNvGrpSpPr/>
        <p:nvPr/>
      </p:nvGrpSpPr>
      <p:grpSpPr>
        <a:xfrm>
          <a:off x="0" y="0"/>
          <a:ext cx="0" cy="0"/>
        </a:xfrm>
      </p:grpSpPr>
      <p:pic>
        <p:nvPicPr>
          <p:cNvPr id="137"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38"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39" name="Group 598"/>
            <p:cNvGrpSpPr/>
            <p:nvPr/>
          </p:nvGrpSpPr>
          <p:grpSpPr>
            <a:xfrm>
              <a:off x="763829" y="1414808"/>
              <a:ext cx="6972294" cy="2337649"/>
              <a:chOff x="763829" y="1414808"/>
              <a:chExt cx="6972294" cy="2337649"/>
            </a:xfrm>
          </p:grpSpPr>
          <p:sp>
            <p:nvSpPr>
              <p:cNvPr id="140"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气管插管护理的适应症主要包括：</a:t>
                </a:r>
                <a:endParaRPr/>
              </a:p>
            </p:txBody>
          </p:sp>
          <p:sp>
            <p:nvSpPr>
              <p:cNvPr id="141"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呼吸功能不全</a:t>
                </a:r>
                <a:r>
                  <a:rPr lang="zh-CN" sz="1400">
                    <a:solidFill>
                      <a:schemeClr val="tx1">
                        <a:alpha val="100000"/>
                      </a:schemeClr>
                    </a:solidFill>
                    <a:latin typeface="Microsoft Yahei"/>
                    <a:ea typeface="Microsoft Yahei"/>
                  </a:rPr>
                  <a:t>的患者</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中枢神经系统疾病</a:t>
                </a:r>
                <a:r>
                  <a:rPr lang="zh-CN" sz="1400">
                    <a:solidFill>
                      <a:schemeClr val="tx1">
                        <a:alpha val="100000"/>
                      </a:schemeClr>
                    </a:solidFill>
                    <a:latin typeface="Microsoft Yahei"/>
                    <a:ea typeface="Microsoft Yahei"/>
                  </a:rPr>
                  <a:t>导致呼吸功能障碍的患者</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急性呼吸窘迫综合症</a:t>
                </a:r>
                <a:r>
                  <a:rPr lang="zh-CN" sz="1400">
                    <a:solidFill>
                      <a:schemeClr val="tx1">
                        <a:alpha val="100000"/>
                      </a:schemeClr>
                    </a:solidFill>
                    <a:latin typeface="Microsoft Yahei"/>
                    <a:ea typeface="Microsoft Yahei"/>
                  </a:rPr>
                  <a:t>（ARDS）患者</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重大手术</a:t>
                </a:r>
                <a:r>
                  <a:rPr lang="zh-CN" sz="1400">
                    <a:solidFill>
                      <a:schemeClr val="tx1">
                        <a:alpha val="100000"/>
                      </a:schemeClr>
                    </a:solidFill>
                    <a:latin typeface="Microsoft Yahei"/>
                    <a:ea typeface="Microsoft Yahei"/>
                  </a:rPr>
                  <a:t>需要通气支持的患者</a:t>
                </a:r>
                <a:endParaRPr/>
              </a:p>
            </p:txBody>
          </p:sp>
          <p:sp>
            <p:nvSpPr>
              <p:cNvPr id="142"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4"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45"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46" name="Group 591"/>
            <p:cNvGrpSpPr/>
            <p:nvPr/>
          </p:nvGrpSpPr>
          <p:grpSpPr>
            <a:xfrm>
              <a:off x="689593" y="3949139"/>
              <a:ext cx="7078256" cy="2128975"/>
              <a:chOff x="689593" y="3949139"/>
              <a:chExt cx="7078256" cy="2128975"/>
            </a:xfrm>
          </p:grpSpPr>
          <p:sp>
            <p:nvSpPr>
              <p:cNvPr id="147"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气管插管护理的禁忌症主要包括：</a:t>
                </a:r>
                <a:endParaRPr/>
              </a:p>
            </p:txBody>
          </p:sp>
          <p:sp>
            <p:nvSpPr>
              <p:cNvPr id="148"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局部感染</a:t>
                </a:r>
                <a:r>
                  <a:rPr lang="zh-CN" sz="1400">
                    <a:solidFill>
                      <a:schemeClr val="tx1">
                        <a:alpha val="100000"/>
                      </a:schemeClr>
                    </a:solidFill>
                    <a:latin typeface="Microsoft Yahei"/>
                    <a:ea typeface="Microsoft Yahei"/>
                  </a:rPr>
                  <a:t>或</a:t>
                </a:r>
                <a:r>
                  <a:rPr lang="zh-CN" sz="1400" b="1">
                    <a:solidFill>
                      <a:schemeClr val="tx1">
                        <a:alpha val="100000"/>
                      </a:schemeClr>
                    </a:solidFill>
                    <a:latin typeface="Microsoft Yahei"/>
                    <a:ea typeface="Microsoft Yahei"/>
                  </a:rPr>
                  <a:t>出血倾向</a:t>
                </a:r>
                <a:r>
                  <a:rPr lang="zh-CN" sz="1400">
                    <a:solidFill>
                      <a:schemeClr val="tx1">
                        <a:alpha val="100000"/>
                      </a:schemeClr>
                    </a:solidFill>
                    <a:latin typeface="Microsoft Yahei"/>
                    <a:ea typeface="Microsoft Yahei"/>
                  </a:rPr>
                  <a:t>的患者</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凝血功能障碍</a:t>
                </a:r>
                <a:r>
                  <a:rPr lang="zh-CN" sz="1400">
                    <a:solidFill>
                      <a:schemeClr val="tx1">
                        <a:alpha val="100000"/>
                      </a:schemeClr>
                    </a:solidFill>
                    <a:latin typeface="Microsoft Yahei"/>
                    <a:ea typeface="Microsoft Yahei"/>
                  </a:rPr>
                  <a:t>的患者</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严重颈椎损伤</a:t>
                </a:r>
                <a:r>
                  <a:rPr lang="zh-CN" sz="1400">
                    <a:solidFill>
                      <a:schemeClr val="tx1">
                        <a:alpha val="100000"/>
                      </a:schemeClr>
                    </a:solidFill>
                    <a:latin typeface="Microsoft Yahei"/>
                    <a:ea typeface="Microsoft Yahei"/>
                  </a:rPr>
                  <a:t>患者</a:t>
                </a:r>
                <a:endParaRPr/>
              </a:p>
            </p:txBody>
          </p:sp>
          <p:sp>
            <p:nvSpPr>
              <p:cNvPr id="149"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0"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1"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52"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5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气管插管护理的适应症与禁忌症</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 name="" descr="{&quot;isTemplate&quot;:true,&quot;type&quot;:2}"/>
        <p:cNvGrpSpPr/>
        <p:nvPr/>
      </p:nvGrpSpPr>
      <p:grpSpPr>
        <a:xfrm>
          <a:off x="0" y="0"/>
          <a:ext cx="0" cy="0"/>
        </a:xfrm>
      </p:grpSpPr>
      <p:sp>
        <p:nvSpPr>
          <p:cNvPr id="155"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气管插管护理的操作流程与技巧</a:t>
            </a:r>
            <a:endParaRPr/>
          </a:p>
        </p:txBody>
      </p:sp>
      <p:sp>
        <p:nvSpPr>
          <p:cNvPr id="156"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02</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157"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8" name="" descr="{&quot;isTemplate&quot;:true,&quot;type&quot;:3}"/>
        <p:cNvGrpSpPr/>
        <p:nvPr/>
      </p:nvGrpSpPr>
      <p:grpSpPr>
        <a:xfrm>
          <a:off x="0" y="0"/>
          <a:ext cx="0" cy="0"/>
        </a:xfrm>
      </p:grpSpPr>
      <p:sp>
        <p:nvSpPr>
          <p:cNvPr id="159" name="矩形 6"/>
          <p:cNvSpPr/>
          <p:nvPr/>
        </p:nvSpPr>
        <p:spPr>
          <a:xfrm>
            <a:off x="0" y="0"/>
            <a:ext cx="4680000" cy="6858000"/>
          </a:xfrm>
          <a:prstGeom prst="rect">
            <a:avLst/>
          </a:prstGeom>
          <a:blipFill dpi="0" rotWithShape="1">
            <a:blip r:embed="rId2"/>
            <a:tile tx="0" ty="0" sx="100000" sy="100000" flip="none" algn="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p>
        </p:txBody>
      </p:sp>
      <p:sp>
        <p:nvSpPr>
          <p:cNvPr id="160" name="Tencent" descr="{&quot;isTemplate&quot;:true,&quot;type&quot;:&quot;title&quot;,&quot;canOmit&quot;:false,&quot;range&quot;:0}"/>
          <p:cNvSpPr txBox="1"/>
          <p:nvPr/>
        </p:nvSpPr>
        <p:spPr>
          <a:xfrm>
            <a:off x="5192268"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气管插管护理前的准备工作与评估</a:t>
            </a:r>
            <a:endParaRPr lang="en-US" sz="3600" b="1">
              <a:latin typeface="微软雅黑"/>
              <a:ea typeface="微软雅黑"/>
            </a:endParaRPr>
          </a:p>
        </p:txBody>
      </p:sp>
      <p:sp>
        <p:nvSpPr>
          <p:cNvPr id="161" name="Tencent" descr="{&quot;isTemplate&quot;:true,&quot;type&quot;:&quot;content&quot;,&quot;canOmit&quot;:true,&quot;range&quot;:0}"/>
          <p:cNvSpPr txBox="1"/>
          <p:nvPr/>
        </p:nvSpPr>
        <p:spPr>
          <a:xfrm>
            <a:off x="5192268" y="3429000"/>
            <a:ext cx="6480000" cy="3147007"/>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气管插管护理前的准备工作包括：</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洗手</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戴口罩</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准备</a:t>
            </a:r>
            <a:r>
              <a:rPr lang="zh-CN" sz="1400" b="1" spc="300">
                <a:solidFill>
                  <a:schemeClr val="tx1">
                    <a:lumMod val="50000"/>
                    <a:lumOff val="50000"/>
                    <a:alpha val="100000"/>
                  </a:schemeClr>
                </a:solidFill>
                <a:latin typeface="微软雅黑"/>
                <a:ea typeface="微软雅黑"/>
              </a:rPr>
              <a:t>气管插管</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护理用品</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检查</a:t>
            </a:r>
            <a:r>
              <a:rPr lang="zh-CN" sz="1400" b="1" spc="300">
                <a:solidFill>
                  <a:schemeClr val="tx1">
                    <a:lumMod val="50000"/>
                    <a:lumOff val="50000"/>
                    <a:alpha val="100000"/>
                  </a:schemeClr>
                </a:solidFill>
                <a:latin typeface="微软雅黑"/>
                <a:ea typeface="微软雅黑"/>
              </a:rPr>
              <a:t>患者的生命体征</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血氧饱和度</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气管插管护理前的评估内容包括：   -患者的</a:t>
            </a:r>
            <a:r>
              <a:rPr lang="zh-CN" sz="1400" b="1" spc="300">
                <a:solidFill>
                  <a:schemeClr val="tx1">
                    <a:lumMod val="50000"/>
                    <a:lumOff val="50000"/>
                    <a:alpha val="100000"/>
                  </a:schemeClr>
                </a:solidFill>
                <a:latin typeface="微软雅黑"/>
                <a:ea typeface="微软雅黑"/>
              </a:rPr>
              <a:t>意识状态</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合作程度</a:t>
            </a:r>
            <a:r>
              <a:rPr lang="zh-CN" sz="1400" spc="300">
                <a:solidFill>
                  <a:schemeClr val="tx1">
                    <a:lumMod val="50000"/>
                    <a:lumOff val="50000"/>
                    <a:alpha val="100000"/>
                  </a:schemeClr>
                </a:solidFill>
                <a:latin typeface="微软雅黑"/>
                <a:ea typeface="微软雅黑"/>
              </a:rPr>
              <a:t>   -患者的</a:t>
            </a:r>
            <a:r>
              <a:rPr lang="zh-CN" sz="1400" b="1" spc="300">
                <a:solidFill>
                  <a:schemeClr val="tx1">
                    <a:lumMod val="50000"/>
                    <a:lumOff val="50000"/>
                    <a:alpha val="100000"/>
                  </a:schemeClr>
                </a:solidFill>
                <a:latin typeface="微软雅黑"/>
                <a:ea typeface="微软雅黑"/>
              </a:rPr>
              <a:t>呼吸道状况</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插管难易程度</a:t>
            </a:r>
            <a:r>
              <a:rPr lang="zh-CN" sz="1400" spc="300">
                <a:solidFill>
                  <a:schemeClr val="tx1">
                    <a:lumMod val="50000"/>
                    <a:lumOff val="50000"/>
                    <a:alpha val="100000"/>
                  </a:schemeClr>
                </a:solidFill>
                <a:latin typeface="微软雅黑"/>
                <a:ea typeface="微软雅黑"/>
              </a:rPr>
              <a:t>   -患者的</a:t>
            </a:r>
            <a:r>
              <a:rPr lang="zh-CN" sz="1400" b="1" spc="300">
                <a:solidFill>
                  <a:schemeClr val="tx1">
                    <a:lumMod val="50000"/>
                    <a:lumOff val="50000"/>
                    <a:alpha val="100000"/>
                  </a:schemeClr>
                </a:solidFill>
                <a:latin typeface="微软雅黑"/>
                <a:ea typeface="微软雅黑"/>
              </a:rPr>
              <a:t>凝血功能</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既往病史</a:t>
            </a:r>
            <a:endParaRPr/>
          </a:p>
        </p:txBody>
      </p:sp>
      <p:cxnSp>
        <p:nvCxnSpPr>
          <p:cNvPr id="162" name="直线连接符 9"/>
          <p:cNvCxnSpPr/>
          <p:nvPr/>
        </p:nvCxnSpPr>
        <p:spPr>
          <a:xfrm>
            <a:off x="5281168"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3" name="图片 1" descr="{&quot;isTemplate&quot;:true,&quot;type&quot;:&quot;image&quot;,&quot;canOmit&quot;:false,&quot;range&quot;:0}"/>
          <p:cNvPicPr>
            <a:picLocks noChangeAspect="1"/>
          </p:cNvPicPr>
          <p:nvPr/>
        </p:nvPicPr>
        <p:blipFill>
          <a:blip r:embed="rId3"/>
          <a:srcRect l="30807" r="30807"/>
          <a:stretch>
            <a:fillRect/>
          </a:stretch>
        </p:blipFill>
        <p:spPr>
          <a:xfrm>
            <a:off x="0" y="0"/>
            <a:ext cx="4679999" cy="6858000"/>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4" name="" descr="{&quot;isTemplate&quot;:true,&quot;type&quot;:3}"/>
        <p:cNvGrpSpPr/>
        <p:nvPr/>
      </p:nvGrpSpPr>
      <p:grpSpPr>
        <a:xfrm>
          <a:off x="0" y="0"/>
          <a:ext cx="0" cy="0"/>
        </a:xfrm>
      </p:grpSpPr>
      <p:sp>
        <p:nvSpPr>
          <p:cNvPr id="165"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气管插管护理的操作步骤与技巧</a:t>
            </a:r>
            <a:endParaRPr lang="en-US" altLang="zh-CN" sz="2800" b="1">
              <a:latin typeface="+mj-ea"/>
              <a:ea typeface="+mj-ea"/>
            </a:endParaRPr>
          </a:p>
        </p:txBody>
      </p:sp>
      <p:grpSp>
        <p:nvGrpSpPr>
          <p:cNvPr id="166"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167" name=""/>
            <p:cNvGrpSpPr/>
            <p:nvPr/>
          </p:nvGrpSpPr>
          <p:grpSpPr>
            <a:xfrm>
              <a:off x="660399" y="2074672"/>
              <a:ext cx="5100082" cy="4536540"/>
              <a:chOff x="660399" y="2074672"/>
              <a:chExt cx="5100082" cy="4536540"/>
            </a:xfrm>
          </p:grpSpPr>
          <p:sp>
            <p:nvSpPr>
              <p:cNvPr id="168"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69"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气管插管护理的操作步骤包括：</a:t>
                </a:r>
                <a:endParaRPr lang="en-US" altLang="zh-CN" sz="2000" b="1">
                  <a:latin typeface="Microsoft YaHei" panose="020b0503020204020204" pitchFamily="34" charset="-122"/>
                  <a:ea typeface="Microsoft YaHei" panose="020b0503020204020204" pitchFamily="34" charset="-122"/>
                </a:endParaRPr>
              </a:p>
            </p:txBody>
          </p:sp>
          <p:sp>
            <p:nvSpPr>
              <p:cNvPr id="170"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选择合适的气管插管</a:t>
                </a:r>
                <a:endParaRPr/>
              </a:p>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清洁患者口腔</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鼻腔</a:t>
                </a:r>
                <a:endParaRPr/>
              </a:p>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使用局部麻醉药物</a:t>
                </a:r>
                <a:r>
                  <a:rPr lang="zh-CN" sz="1400">
                    <a:solidFill>
                      <a:schemeClr val="tx1">
                        <a:lumMod val="50000"/>
                        <a:lumOff val="50000"/>
                        <a:alpha val="100000"/>
                      </a:schemeClr>
                    </a:solidFill>
                    <a:latin typeface="微软雅黑"/>
                    <a:ea typeface="微软雅黑"/>
                  </a:rPr>
                  <a:t>进行表面麻醉</a:t>
                </a:r>
                <a:endParaRPr/>
              </a:p>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进行气管插管</a:t>
                </a:r>
                <a:r>
                  <a:rPr lang="zh-CN" sz="1400">
                    <a:solidFill>
                      <a:schemeClr val="tx1">
                        <a:lumMod val="50000"/>
                        <a:lumOff val="50000"/>
                        <a:alpha val="100000"/>
                      </a:schemeClr>
                    </a:solidFill>
                    <a:latin typeface="微软雅黑"/>
                    <a:ea typeface="微软雅黑"/>
                  </a:rPr>
                  <a:t>并</a:t>
                </a:r>
                <a:r>
                  <a:rPr lang="zh-CN" sz="1400" b="1">
                    <a:solidFill>
                      <a:schemeClr val="tx1">
                        <a:lumMod val="50000"/>
                        <a:lumOff val="50000"/>
                        <a:alpha val="100000"/>
                      </a:schemeClr>
                    </a:solidFill>
                    <a:latin typeface="微软雅黑"/>
                    <a:ea typeface="微软雅黑"/>
                  </a:rPr>
                  <a:t>固定气管插管</a:t>
                </a:r>
                <a:endParaRPr/>
              </a:p>
            </p:txBody>
          </p:sp>
          <p:pic>
            <p:nvPicPr>
              <p:cNvPr id="171"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172" name=""/>
            <p:cNvGrpSpPr/>
            <p:nvPr/>
          </p:nvGrpSpPr>
          <p:grpSpPr>
            <a:xfrm>
              <a:off x="6431519" y="2074672"/>
              <a:ext cx="5100082" cy="4536540"/>
              <a:chOff x="660399" y="2074672"/>
              <a:chExt cx="5100082" cy="4536540"/>
            </a:xfrm>
          </p:grpSpPr>
          <p:sp>
            <p:nvSpPr>
              <p:cNvPr id="173"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74"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气管插管护理的技巧包括：</a:t>
                </a:r>
                <a:endParaRPr lang="en-US" altLang="zh-CN" sz="2000" b="1">
                  <a:latin typeface="Microsoft YaHei" panose="020b0503020204020204" pitchFamily="34" charset="-122"/>
                  <a:ea typeface="Microsoft YaHei" panose="020b0503020204020204" pitchFamily="34" charset="-122"/>
                </a:endParaRPr>
              </a:p>
            </p:txBody>
          </p:sp>
          <p:sp>
            <p:nvSpPr>
              <p:cNvPr id="175"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选择合适的插管位置</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角度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注意</a:t>
                </a:r>
                <a:r>
                  <a:rPr lang="zh-CN" sz="1400" b="1">
                    <a:solidFill>
                      <a:schemeClr val="tx1">
                        <a:lumMod val="50000"/>
                        <a:lumOff val="50000"/>
                        <a:alpha val="100000"/>
                      </a:schemeClr>
                    </a:solidFill>
                    <a:latin typeface="微软雅黑"/>
                    <a:ea typeface="微软雅黑"/>
                  </a:rPr>
                  <a:t>插管深度</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固定方法</a:t>
                </a:r>
                <a:endParaRPr/>
              </a:p>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密切观察患者的生命体征</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血氧饱和度</a:t>
                </a:r>
                <a:endParaRPr/>
              </a:p>
            </p:txBody>
          </p:sp>
          <p:pic>
            <p:nvPicPr>
              <p:cNvPr id="176"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 name="" descr="{&quot;isTemplate&quot;:true,&quot;type&quot;:3}"/>
        <p:cNvGrpSpPr/>
        <p:nvPr/>
      </p:nvGrpSpPr>
      <p:grpSpPr>
        <a:xfrm>
          <a:off x="0" y="0"/>
          <a:ext cx="0" cy="0"/>
        </a:xfrm>
      </p:grpSpPr>
      <p:pic>
        <p:nvPicPr>
          <p:cNvPr id="178"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79"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80" name="Group 598"/>
            <p:cNvGrpSpPr/>
            <p:nvPr/>
          </p:nvGrpSpPr>
          <p:grpSpPr>
            <a:xfrm>
              <a:off x="763829" y="1414808"/>
              <a:ext cx="6972294" cy="2337649"/>
              <a:chOff x="763829" y="1414808"/>
              <a:chExt cx="6972294" cy="2337649"/>
            </a:xfrm>
          </p:grpSpPr>
          <p:sp>
            <p:nvSpPr>
              <p:cNvPr id="181"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气管插管护理后的观察内容包括：</a:t>
                </a:r>
                <a:endParaRPr/>
              </a:p>
            </p:txBody>
          </p:sp>
          <p:sp>
            <p:nvSpPr>
              <p:cNvPr id="182"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患者的呼吸状况</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血氧饱和度</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气管插管的稳定性</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通畅程度</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患者的舒适度</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并发症</a:t>
                </a:r>
                <a:endParaRPr/>
              </a:p>
            </p:txBody>
          </p:sp>
          <p:sp>
            <p:nvSpPr>
              <p:cNvPr id="183"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4"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5"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86"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87" name="Group 591"/>
            <p:cNvGrpSpPr/>
            <p:nvPr/>
          </p:nvGrpSpPr>
          <p:grpSpPr>
            <a:xfrm>
              <a:off x="689593" y="3949139"/>
              <a:ext cx="7078256" cy="2128975"/>
              <a:chOff x="689593" y="3949139"/>
              <a:chExt cx="7078256" cy="2128975"/>
            </a:xfrm>
          </p:grpSpPr>
          <p:sp>
            <p:nvSpPr>
              <p:cNvPr id="188"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气管插管护理后的护理内容包括：</a:t>
                </a:r>
                <a:endParaRPr/>
              </a:p>
            </p:txBody>
          </p:sp>
          <p:sp>
            <p:nvSpPr>
              <p:cNvPr id="189"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定期更换气管插管</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护理用品</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保持呼吸道湿润</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清洁</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进行肺部物理治疗</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拍背</a:t>
                </a:r>
                <a:endParaRPr/>
              </a:p>
            </p:txBody>
          </p:sp>
          <p:sp>
            <p:nvSpPr>
              <p:cNvPr id="190"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1"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2"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93"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9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气管插管护理后的观察与护理</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气管插管护理的常见并发症与预防</a:t>
            </a:r>
            <a:endParaRPr/>
          </a:p>
        </p:txBody>
      </p:sp>
      <p:sp>
        <p:nvSpPr>
          <p:cNvPr id="9"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03</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10"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 name="" descr="{&quot;isTemplate&quot;:true,&quot;type&quot;:3}"/>
        <p:cNvGrpSpPr/>
        <p:nvPr/>
      </p:nvGrpSpPr>
      <p:grpSpPr>
        <a:xfrm>
          <a:off x="0" y="0"/>
          <a:ext cx="0" cy="0"/>
        </a:xfrm>
      </p:grpSpPr>
      <p:sp>
        <p:nvSpPr>
          <p:cNvPr id="12"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气管插管护理中可能出现的并发症</a:t>
            </a:r>
            <a:endParaRPr lang="en-US" sz="3600" b="1">
              <a:latin typeface="微软雅黑"/>
              <a:ea typeface="微软雅黑"/>
            </a:endParaRPr>
          </a:p>
        </p:txBody>
      </p:sp>
      <p:sp>
        <p:nvSpPr>
          <p:cNvPr id="13"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气管插管护理中可能出现的并发症包括：</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呼吸道感染</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炎症</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气管插管移位</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脱落</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气管插管堵塞</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出血</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气管插管导致的组织损伤</a:t>
            </a:r>
            <a:endParaRPr/>
          </a:p>
        </p:txBody>
      </p:sp>
      <p:cxnSp>
        <p:nvCxnSpPr>
          <p:cNvPr id="14"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https://d.book118.com/326054050111010052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ray_blue">
      <a:dk1>
        <a:srgbClr val="000000"/>
      </a:dk1>
      <a:lt1>
        <a:srgbClr val="FFFFFF"/>
      </a:lt1>
      <a:dk2>
        <a:srgbClr val="0A102F"/>
      </a:dk2>
      <a:lt2>
        <a:srgbClr val="DEEFF8"/>
      </a:lt2>
      <a:accent1>
        <a:srgbClr val="2A68D2"/>
      </a:accent1>
      <a:accent2>
        <a:srgbClr val="70AEE1"/>
      </a:accent2>
      <a:accent3>
        <a:srgbClr val="2B4FAD"/>
      </a:accent3>
      <a:accent4>
        <a:srgbClr val="F4796D"/>
      </a:accent4>
      <a:accent5>
        <a:srgbClr val="B53F55"/>
      </a:accent5>
      <a:accent6>
        <a:srgbClr val="7D2F61"/>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气管插管护理图片展示</vt:lpstr>
      <vt:lpstr>气管插管护理的基本概念与重要性</vt:lpstr>
      <vt:lpstr>PowerPoint Presentation</vt:lpstr>
      <vt:lpstr>PowerPoint Presentation</vt:lpstr>
      <vt:lpstr>PowerPoint Presentation</vt:lpstr>
      <vt:lpstr>气管插管护理的操作流程与技巧</vt:lpstr>
      <vt:lpstr>PowerPoint Presentation</vt:lpstr>
      <vt:lpstr>PowerPoint Presentation</vt:lpstr>
      <vt:lpstr>PowerPoint Presentation</vt:lpstr>
      <vt:lpstr>气管插管护理的常见并发症与预防</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2024-09-18T19:46:20.259</cp:lastPrinted>
  <dcterms:created xsi:type="dcterms:W3CDTF">2024-09-18T11:46:20Z</dcterms:created>
  <dcterms:modified xsi:type="dcterms:W3CDTF">2024-09-18T11:46:22Z</dcterms:modified>
</cp:coreProperties>
</file>