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E660109-18D4-42FD-AFA6-AE2637C0C90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9" name="PlaceHolder 1"/>
          <p:cNvSpPr>
            <a:spLocks noGrp="1"/>
          </p:cNvSpPr>
          <p:nvPr>
            <p:ph type="sldImg"/>
          </p:nvPr>
        </p:nvSpPr>
        <p:spPr>
          <a:xfrm>
            <a:off x="685800" y="1143000"/>
            <a:ext cx="5486040" cy="3085920"/>
          </a:xfrm>
          <a:prstGeom prst="rect">
            <a:avLst/>
          </a:prstGeom>
          <a:ln w="0">
            <a:noFill/>
          </a:ln>
        </p:spPr>
      </p:sp>
      <p:sp>
        <p:nvSpPr>
          <p:cNvPr id="38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BBC817-6ED7-446C-BDA0-12DCD67C24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63E825-9B0B-439B-A24B-EBAEE817D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C9916D-F2DC-4591-A5A5-18DFEAA2B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939A56-CF69-4FC4-A2CA-B6E9225E80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467F17-CC7D-492E-899A-0170580AAF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51260B-AF82-45FA-814E-BCE155BB59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DFA5F5-C2FD-4BE4-A5B0-B8EADCA89C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2B7D27-B729-4ABD-AB8F-2C33CA35D3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AAE219-7D33-4E94-98D8-29BB649FA5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9F2423-954C-4AA7-8944-C8E16357B1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E755CB-6094-49C2-B96F-2D3375D58B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38A8B0D-85FE-448B-9E50-C901EC763BE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7C321C5-94D1-4DFC-BD1D-C4B79639683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113044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Freeform 5"/>
          <p:cNvSpPr/>
          <p:nvPr/>
        </p:nvSpPr>
        <p:spPr>
          <a:xfrm>
            <a:off x="0" y="418464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学校安全管理培训概述</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lt1"/>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Freeform 5"/>
          <p:cNvSpPr/>
          <p:nvPr/>
        </p:nvSpPr>
        <p:spPr>
          <a:xfrm rot="10800000">
            <a:off x="459360" y="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学校安全管理培训概述</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学校安全管理培训计划制定</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学校安全管理培训内容</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学校安全管理培训的实施与效果评估</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学校安全管理培训的监督与管理</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学校安全管理培训总结与展望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第一章 学校安全管理培训概述</a:t>
            </a:r>
            <a:endParaRPr lang="en-US" sz="3600" b="0" strike="noStrike" spc="-1">
              <a:solidFill>
                <a:schemeClr val="dk1"/>
              </a:solidFill>
              <a:latin typeface="Arial"/>
            </a:endParaRPr>
          </a:p>
        </p:txBody>
      </p:sp>
      <p:sp>
        <p:nvSpPr>
          <p:cNvPr id="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82"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什么是学校安全管理培训</a:t>
            </a:r>
            <a:endParaRPr lang="en-US" sz="2800" b="0" strike="noStrike" spc="-1">
              <a:solidFill>
                <a:srgbClr val="FFFFFF"/>
              </a:solidFill>
              <a:latin typeface="Arial"/>
            </a:endParaRPr>
          </a:p>
        </p:txBody>
      </p:sp>
      <p:sp>
        <p:nvSpPr>
          <p:cNvPr id="8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学校安全管理培训是为了提高学校内部安全水平和应对突发事件而进行的培训，旨在保障学校师生员工的安全。在当前社会环境下，学校安全管理培训显得尤为重要。</a:t>
            </a:r>
            <a:endParaRPr lang="en-US" sz="1800" b="0" strike="noStrike" spc="-1">
              <a:solidFill>
                <a:srgbClr val="FFFFFF"/>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88"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0"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确保学校内部安全</a:t>
            </a:r>
            <a:endParaRPr lang="en-US" sz="1600" b="0" strike="noStrike" spc="-1">
              <a:solidFill>
                <a:srgbClr val="FFFFFF"/>
              </a:solidFill>
              <a:latin typeface="Arial"/>
            </a:endParaRPr>
          </a:p>
        </p:txBody>
      </p:sp>
      <p:sp>
        <p:nvSpPr>
          <p:cNvPr id="9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学校安全管理培训的目的</a:t>
            </a:r>
            <a:endParaRPr lang="en-US" sz="3600" b="0" strike="noStrike" spc="-1">
              <a:solidFill>
                <a:schemeClr val="dk1"/>
              </a:solidFill>
              <a:latin typeface="Arial"/>
            </a:endParaRPr>
          </a:p>
        </p:txBody>
      </p:sp>
      <p:sp>
        <p:nvSpPr>
          <p:cNvPr id="92"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保障学生和教职员工的安全</a:t>
            </a:r>
            <a:endParaRPr lang="en-US" sz="2000" b="0" strike="noStrike" spc="-1">
              <a:solidFill>
                <a:srgbClr val="FFFFFF"/>
              </a:solidFill>
              <a:latin typeface="Arial"/>
            </a:endParaRPr>
          </a:p>
        </p:txBody>
      </p:sp>
      <p:sp>
        <p:nvSpPr>
          <p:cNvPr id="93"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提供紧急情况处理能力</a:t>
            </a:r>
            <a:endParaRPr lang="en-US" sz="1600" b="0" strike="noStrike" spc="-1">
              <a:solidFill>
                <a:srgbClr val="FFFFFF"/>
              </a:solidFill>
              <a:latin typeface="Arial"/>
            </a:endParaRPr>
          </a:p>
        </p:txBody>
      </p:sp>
      <p:sp>
        <p:nvSpPr>
          <p:cNvPr id="94"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预防和应对突发事件</a:t>
            </a:r>
            <a:endParaRPr lang="en-US" sz="2000" b="0" strike="noStrike" spc="-1">
              <a:solidFill>
                <a:srgbClr val="FFFFFF"/>
              </a:solidFill>
              <a:latin typeface="Arial"/>
            </a:endParaRPr>
          </a:p>
        </p:txBody>
      </p:sp>
      <p:sp>
        <p:nvSpPr>
          <p:cNvPr id="95"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96"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97"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98"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9"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0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学校安全管理培训的范围</a:t>
            </a:r>
            <a:endParaRPr lang="en-US" sz="3600" b="0" strike="noStrike" spc="-1">
              <a:solidFill>
                <a:schemeClr val="dk1"/>
              </a:solidFill>
              <a:latin typeface="Arial"/>
            </a:endParaRPr>
          </a:p>
        </p:txBody>
      </p:sp>
      <p:sp>
        <p:nvSpPr>
          <p:cNvPr id="10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灾难事故应急处理、校园安全巡视等</a:t>
            </a:r>
            <a:endParaRPr lang="en-US" sz="1600" b="0" strike="noStrike" spc="-1">
              <a:solidFill>
                <a:srgbClr val="FFFFFF"/>
              </a:solidFill>
              <a:latin typeface="Arial"/>
            </a:endParaRPr>
          </a:p>
        </p:txBody>
      </p:sp>
      <p:sp>
        <p:nvSpPr>
          <p:cNvPr id="10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包括的方面和内容</a:t>
            </a:r>
            <a:endParaRPr lang="en-US" sz="2000" b="0" strike="noStrike" spc="-1">
              <a:solidFill>
                <a:srgbClr val="FFFFFF"/>
              </a:solidFill>
              <a:latin typeface="Arial"/>
            </a:endParaRPr>
          </a:p>
        </p:txBody>
      </p:sp>
      <p:sp>
        <p:nvSpPr>
          <p:cNvPr id="10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0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0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学生、教职员工、家长等</a:t>
            </a:r>
            <a:endParaRPr lang="en-US" sz="1600" b="0" strike="noStrike" spc="-1">
              <a:solidFill>
                <a:srgbClr val="FFFFFF"/>
              </a:solidFill>
              <a:latin typeface="Arial"/>
            </a:endParaRPr>
          </a:p>
        </p:txBody>
      </p:sp>
      <p:sp>
        <p:nvSpPr>
          <p:cNvPr id="10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针对不同人群的不同培训内容</a:t>
            </a:r>
            <a:endParaRPr lang="en-US" sz="2000" b="0" strike="noStrike" spc="-1">
              <a:solidFill>
                <a:srgbClr val="FFFFFF"/>
              </a:solidFill>
              <a:latin typeface="Arial"/>
            </a:endParaRPr>
          </a:p>
        </p:txBody>
      </p:sp>
      <p:sp>
        <p:nvSpPr>
          <p:cNvPr id="110"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学校应如何遵守法律规定</a:t>
            </a:r>
            <a:endParaRPr lang="en-US" sz="1800" b="0" strike="noStrike" spc="-1">
              <a:solidFill>
                <a:srgbClr val="FFFFFF"/>
              </a:solidFill>
              <a:latin typeface="Arial"/>
            </a:endParaRPr>
          </a:p>
        </p:txBody>
      </p:sp>
      <p:sp>
        <p:nvSpPr>
          <p:cNvPr id="114"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制定安全管理制度</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定期安全演练</a:t>
            </a:r>
            <a:endParaRPr lang="en-US" sz="1400" b="0" strike="noStrike" spc="-1">
              <a:solidFill>
                <a:srgbClr val="FFFFFF"/>
              </a:solidFill>
              <a:latin typeface="Arial"/>
            </a:endParaRPr>
          </a:p>
        </p:txBody>
      </p:sp>
      <p:sp>
        <p:nvSpPr>
          <p:cNvPr id="11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17"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1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20"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2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学校安全管理培训的法律依据</a:t>
            </a:r>
            <a:endParaRPr lang="en-US" sz="3600" b="0" strike="noStrike" spc="-1">
              <a:solidFill>
                <a:schemeClr val="dk1"/>
              </a:solidFill>
              <a:latin typeface="Arial"/>
            </a:endParaRPr>
          </a:p>
        </p:txBody>
      </p:sp>
      <p:sp>
        <p:nvSpPr>
          <p:cNvPr id="12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相关法律法规的规定</a:t>
            </a:r>
            <a:endParaRPr lang="en-US" sz="1800" b="0" strike="noStrike" spc="-1">
              <a:solidFill>
                <a:srgbClr val="FFFFFF"/>
              </a:solidFill>
              <a:latin typeface="Arial"/>
            </a:endParaRPr>
          </a:p>
        </p:txBody>
      </p:sp>
      <p:sp>
        <p:nvSpPr>
          <p:cNvPr id="124"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《中小学校校舍卫生标准》</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《教育部关于中小学校校舍安全工作的通知》</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第二章 学校安全管理培训计划制定</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28"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9"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制定学校安全管理培训计划的目的</a:t>
            </a:r>
            <a:endParaRPr lang="en-US" sz="2800" b="0" strike="noStrike" spc="-1">
              <a:solidFill>
                <a:srgbClr val="FFFFFF"/>
              </a:solidFill>
              <a:latin typeface="Arial"/>
            </a:endParaRPr>
          </a:p>
        </p:txBody>
      </p:sp>
      <p:sp>
        <p:nvSpPr>
          <p:cNvPr id="13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学校安全管理培训计划的制定旨在确保培训内容的系统性和全面性，同时也确保培训的针对性和有效性。通过制定计划，可以有效提升学校安全管理工作的效率和水平。</a:t>
            </a:r>
            <a:endParaRPr lang="en-US" sz="1800" b="0" strike="noStrike" spc="-1">
              <a:solidFill>
                <a:srgbClr val="FFFFFF"/>
              </a:solidFill>
              <a:latin typeface="Arial"/>
            </a:endParaRPr>
          </a:p>
        </p:txBody>
      </p:sp>
      <p:sp>
        <p:nvSpPr>
          <p:cNvPr id="13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34"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6"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深入了解潜在安全风险因素</a:t>
            </a:r>
            <a:endParaRPr lang="en-US" sz="1600" b="0" strike="noStrike" spc="-1">
              <a:solidFill>
                <a:srgbClr val="FFFFFF"/>
              </a:solidFill>
              <a:latin typeface="Arial"/>
            </a:endParaRPr>
          </a:p>
        </p:txBody>
      </p:sp>
      <p:sp>
        <p:nvSpPr>
          <p:cNvPr id="13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学校安全管理培训计划的制定步骤</a:t>
            </a:r>
            <a:endParaRPr lang="en-US" sz="3600" b="0" strike="noStrike" spc="-1">
              <a:solidFill>
                <a:schemeClr val="dk1"/>
              </a:solidFill>
              <a:latin typeface="Arial"/>
            </a:endParaRPr>
          </a:p>
        </p:txBody>
      </p:sp>
      <p:sp>
        <p:nvSpPr>
          <p:cNvPr id="138"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分析学校安全风险</a:t>
            </a:r>
            <a:endParaRPr lang="en-US" sz="2000" b="0" strike="noStrike" spc="-1">
              <a:solidFill>
                <a:srgbClr val="FFFFFF"/>
              </a:solidFill>
              <a:latin typeface="Arial"/>
            </a:endParaRPr>
          </a:p>
        </p:txBody>
      </p:sp>
      <p:sp>
        <p:nvSpPr>
          <p:cNvPr id="139"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明确培训的目的和具体内容</a:t>
            </a:r>
            <a:endParaRPr lang="en-US" sz="1600" b="0" strike="noStrike" spc="-1">
              <a:solidFill>
                <a:srgbClr val="FFFFFF"/>
              </a:solidFill>
              <a:latin typeface="Arial"/>
            </a:endParaRPr>
          </a:p>
        </p:txBody>
      </p:sp>
      <p:sp>
        <p:nvSpPr>
          <p:cNvPr id="140"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制定培训目标和内容</a:t>
            </a:r>
            <a:endParaRPr lang="en-US" sz="2000" b="0" strike="noStrike" spc="-1">
              <a:solidFill>
                <a:srgbClr val="FFFFFF"/>
              </a:solidFill>
              <a:latin typeface="Arial"/>
            </a:endParaRPr>
          </a:p>
        </p:txBody>
      </p:sp>
      <p:sp>
        <p:nvSpPr>
          <p:cNvPr id="141"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确定培训的时间安排和方式方法</a:t>
            </a:r>
            <a:endParaRPr lang="en-US" sz="1600" b="0" strike="noStrike" spc="-1">
              <a:solidFill>
                <a:srgbClr val="FFFFFF"/>
              </a:solidFill>
              <a:latin typeface="Arial"/>
            </a:endParaRPr>
          </a:p>
        </p:txBody>
      </p:sp>
      <p:sp>
        <p:nvSpPr>
          <p:cNvPr id="142"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制定培训时间和方式</a:t>
            </a:r>
            <a:endParaRPr lang="en-US" sz="2000" b="0" strike="noStrike" spc="-1">
              <a:solidFill>
                <a:srgbClr val="FFFFFF"/>
              </a:solidFill>
              <a:latin typeface="Arial"/>
            </a:endParaRPr>
          </a:p>
        </p:txBody>
      </p:sp>
      <p:sp>
        <p:nvSpPr>
          <p:cNvPr id="143"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44"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6"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选择合适的培训人员进行培训</a:t>
            </a:r>
            <a:endParaRPr lang="en-US" sz="1600" b="0" strike="noStrike" spc="-1">
              <a:solidFill>
                <a:srgbClr val="FFFFFF"/>
              </a:solidFill>
              <a:latin typeface="Arial"/>
            </a:endParaRPr>
          </a:p>
        </p:txBody>
      </p:sp>
      <p:sp>
        <p:nvSpPr>
          <p:cNvPr id="14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学校安全管理培训计划的执行</a:t>
            </a:r>
            <a:endParaRPr lang="en-US" sz="3600" b="0" strike="noStrike" spc="-1">
              <a:solidFill>
                <a:schemeClr val="dk1"/>
              </a:solidFill>
              <a:latin typeface="Arial"/>
            </a:endParaRPr>
          </a:p>
        </p:txBody>
      </p:sp>
      <p:sp>
        <p:nvSpPr>
          <p:cNvPr id="148"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培训人员的选拔和培训</a:t>
            </a:r>
            <a:endParaRPr lang="en-US" sz="2000" b="0" strike="noStrike" spc="-1">
              <a:solidFill>
                <a:srgbClr val="FFFFFF"/>
              </a:solidFill>
              <a:latin typeface="Arial"/>
            </a:endParaRPr>
          </a:p>
        </p:txBody>
      </p:sp>
      <p:sp>
        <p:nvSpPr>
          <p:cNvPr id="149"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准备足够的培训资源，并合理调配使用</a:t>
            </a:r>
            <a:endParaRPr lang="en-US" sz="1600" b="0" strike="noStrike" spc="-1">
              <a:solidFill>
                <a:srgbClr val="FFFFFF"/>
              </a:solidFill>
              <a:latin typeface="Arial"/>
            </a:endParaRPr>
          </a:p>
        </p:txBody>
      </p:sp>
      <p:sp>
        <p:nvSpPr>
          <p:cNvPr id="150"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培训资源的准备和调配</a:t>
            </a:r>
            <a:endParaRPr lang="en-US" sz="2000" b="0" strike="noStrike" spc="-1">
              <a:solidFill>
                <a:srgbClr val="FFFFFF"/>
              </a:solidFill>
              <a:latin typeface="Arial"/>
            </a:endParaRPr>
          </a:p>
        </p:txBody>
      </p:sp>
      <p:sp>
        <p:nvSpPr>
          <p:cNvPr id="151"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52"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53"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54"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学校安全管理培训计划的评估和改进</a:t>
            </a:r>
            <a:endParaRPr lang="en-US" sz="2800" b="0" strike="noStrike" spc="-1">
              <a:solidFill>
                <a:srgbClr val="FFFFFF"/>
              </a:solidFill>
              <a:latin typeface="Arial"/>
            </a:endParaRPr>
          </a:p>
        </p:txBody>
      </p:sp>
      <p:sp>
        <p:nvSpPr>
          <p:cNvPr id="15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评估培训效果的方法至关重要，只有通过评估，才能及时调整和改进培训计划，提高培训的实效性和效率。建立持续改进机制，是学校安全管理培训计划成功的关键所在。</a:t>
            </a:r>
            <a:endParaRPr lang="en-US" sz="1800" b="0" strike="noStrike" spc="-1">
              <a:solidFill>
                <a:srgbClr val="FFFFFF"/>
              </a:solidFill>
              <a:latin typeface="Arial"/>
            </a:endParaRPr>
          </a:p>
        </p:txBody>
      </p:sp>
      <p:sp>
        <p:nvSpPr>
          <p:cNvPr id="15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60"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学校安全管理培训内容</a:t>
            </a:r>
            <a:endParaRPr lang="en-US" sz="3600" b="0" strike="noStrike" spc="-1">
              <a:solidFill>
                <a:schemeClr val="dk1"/>
              </a:solidFill>
              <a:latin typeface="Arial"/>
            </a:endParaRPr>
          </a:p>
        </p:txBody>
      </p:sp>
      <p:sp>
        <p:nvSpPr>
          <p:cNvPr id="16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64"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6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应急预案培训</a:t>
            </a:r>
            <a:endParaRPr lang="en-US" sz="3600" b="0" strike="noStrike" spc="-1">
              <a:solidFill>
                <a:schemeClr val="dk1"/>
              </a:solidFill>
              <a:latin typeface="Arial"/>
            </a:endParaRPr>
          </a:p>
        </p:txBody>
      </p:sp>
      <p:sp>
        <p:nvSpPr>
          <p:cNvPr id="16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详细制定应急预案并定期演练</a:t>
            </a:r>
            <a:endParaRPr lang="en-US" sz="1600" b="0" strike="noStrike" spc="-1">
              <a:solidFill>
                <a:srgbClr val="FFFFFF"/>
              </a:solidFill>
              <a:latin typeface="Arial"/>
            </a:endParaRPr>
          </a:p>
        </p:txBody>
      </p:sp>
      <p:sp>
        <p:nvSpPr>
          <p:cNvPr id="16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应急预案的编制和演练</a:t>
            </a:r>
            <a:endParaRPr lang="en-US" sz="2000" b="0" strike="noStrike" spc="-1">
              <a:solidFill>
                <a:srgbClr val="FFFFFF"/>
              </a:solidFill>
              <a:latin typeface="Arial"/>
            </a:endParaRPr>
          </a:p>
        </p:txBody>
      </p:sp>
      <p:sp>
        <p:nvSpPr>
          <p:cNvPr id="16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7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7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7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培训员工按流程处理各类紧急事件</a:t>
            </a:r>
            <a:endParaRPr lang="en-US" sz="1600" b="0" strike="noStrike" spc="-1">
              <a:solidFill>
                <a:srgbClr val="FFFFFF"/>
              </a:solidFill>
              <a:latin typeface="Arial"/>
            </a:endParaRPr>
          </a:p>
        </p:txBody>
      </p:sp>
      <p:sp>
        <p:nvSpPr>
          <p:cNvPr id="17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应急处置流程的培训</a:t>
            </a:r>
            <a:endParaRPr lang="en-US" sz="2000" b="0" strike="noStrike" spc="-1">
              <a:solidFill>
                <a:srgbClr val="FFFFFF"/>
              </a:solidFill>
              <a:latin typeface="Arial"/>
            </a:endParaRPr>
          </a:p>
        </p:txBody>
      </p:sp>
      <p:sp>
        <p:nvSpPr>
          <p:cNvPr id="176"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8"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培养学生和员工对安全问题的重视</a:t>
            </a:r>
            <a:endParaRPr lang="en-US" sz="1600" b="0" strike="noStrike" spc="-1">
              <a:solidFill>
                <a:srgbClr val="FFFFFF"/>
              </a:solidFill>
              <a:latin typeface="Arial"/>
            </a:endParaRPr>
          </a:p>
        </p:txBody>
      </p:sp>
      <p:sp>
        <p:nvSpPr>
          <p:cNvPr id="17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安全意识培训</a:t>
            </a:r>
            <a:endParaRPr lang="en-US" sz="3600" b="0" strike="noStrike" spc="-1">
              <a:solidFill>
                <a:schemeClr val="dk1"/>
              </a:solidFill>
              <a:latin typeface="Arial"/>
            </a:endParaRPr>
          </a:p>
        </p:txBody>
      </p:sp>
      <p:sp>
        <p:nvSpPr>
          <p:cNvPr id="180"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学生和教职员工的安全意识培养</a:t>
            </a:r>
            <a:endParaRPr lang="en-US" sz="2000" b="0" strike="noStrike" spc="-1">
              <a:solidFill>
                <a:srgbClr val="FFFFFF"/>
              </a:solidFill>
              <a:latin typeface="Arial"/>
            </a:endParaRPr>
          </a:p>
        </p:txBody>
      </p:sp>
      <p:sp>
        <p:nvSpPr>
          <p:cNvPr id="181"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介绍不同方式和途径进行安全意识培训</a:t>
            </a:r>
            <a:endParaRPr lang="en-US" sz="1600" b="0" strike="noStrike" spc="-1">
              <a:solidFill>
                <a:srgbClr val="FFFFFF"/>
              </a:solidFill>
              <a:latin typeface="Arial"/>
            </a:endParaRPr>
          </a:p>
        </p:txBody>
      </p:sp>
      <p:sp>
        <p:nvSpPr>
          <p:cNvPr id="182"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安全意识培训的方法和途径</a:t>
            </a:r>
            <a:endParaRPr lang="en-US" sz="2000" b="0" strike="noStrike" spc="-1">
              <a:solidFill>
                <a:srgbClr val="FFFFFF"/>
              </a:solidFill>
              <a:latin typeface="Arial"/>
            </a:endParaRPr>
          </a:p>
        </p:txBody>
      </p:sp>
      <p:sp>
        <p:nvSpPr>
          <p:cNvPr id="183"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84"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85"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86"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7"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消防安全常识的普及</a:t>
            </a:r>
            <a:endParaRPr lang="en-US" sz="1800" b="0" strike="noStrike" spc="-1">
              <a:solidFill>
                <a:srgbClr val="FFFFFF"/>
              </a:solidFill>
              <a:latin typeface="Arial"/>
            </a:endParaRPr>
          </a:p>
        </p:txBody>
      </p:sp>
      <p:sp>
        <p:nvSpPr>
          <p:cNvPr id="190"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普及火灾预防知识</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介绍应对火灾的基本常识</a:t>
            </a:r>
            <a:endParaRPr lang="en-US" sz="1400" b="0" strike="noStrike" spc="-1">
              <a:solidFill>
                <a:srgbClr val="FFFFFF"/>
              </a:solidFill>
              <a:latin typeface="Arial"/>
            </a:endParaRPr>
          </a:p>
        </p:txBody>
      </p:sp>
      <p:sp>
        <p:nvSpPr>
          <p:cNvPr id="19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93"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9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96"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9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消防安全培训</a:t>
            </a:r>
            <a:endParaRPr lang="en-US" sz="3600" b="0" strike="noStrike" spc="-1">
              <a:solidFill>
                <a:schemeClr val="dk1"/>
              </a:solidFill>
              <a:latin typeface="Arial"/>
            </a:endParaRPr>
          </a:p>
        </p:txBody>
      </p:sp>
      <p:sp>
        <p:nvSpPr>
          <p:cNvPr id="19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灭火器使用和火灾逃生演练</a:t>
            </a:r>
            <a:endParaRPr lang="en-US" sz="1800" b="0" strike="noStrike" spc="-1">
              <a:solidFill>
                <a:srgbClr val="FFFFFF"/>
              </a:solidFill>
              <a:latin typeface="Arial"/>
            </a:endParaRPr>
          </a:p>
        </p:txBody>
      </p:sp>
      <p:sp>
        <p:nvSpPr>
          <p:cNvPr id="200"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培训正确使用灭火器</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演练火灾逃生技巧</a:t>
            </a:r>
            <a:endParaRPr lang="en-US" sz="14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1"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20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校园安全管理制度培训</a:t>
            </a:r>
            <a:endParaRPr lang="en-US" sz="3600" b="0" strike="noStrike" spc="-1">
              <a:solidFill>
                <a:schemeClr val="dk1"/>
              </a:solidFill>
              <a:latin typeface="Arial"/>
            </a:endParaRPr>
          </a:p>
        </p:txBody>
      </p:sp>
      <p:sp>
        <p:nvSpPr>
          <p:cNvPr id="20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培训各项制度的执行和内容</a:t>
            </a:r>
            <a:endParaRPr lang="en-US" sz="1600" b="0" strike="noStrike" spc="-1">
              <a:solidFill>
                <a:srgbClr val="FFFFFF"/>
              </a:solidFill>
              <a:latin typeface="Arial"/>
            </a:endParaRPr>
          </a:p>
        </p:txBody>
      </p:sp>
      <p:sp>
        <p:nvSpPr>
          <p:cNvPr id="20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学校各项安全管理制度的培训</a:t>
            </a:r>
            <a:endParaRPr lang="en-US" sz="2000" b="0" strike="noStrike" spc="-1">
              <a:solidFill>
                <a:srgbClr val="FFFFFF"/>
              </a:solidFill>
              <a:latin typeface="Arial"/>
            </a:endParaRPr>
          </a:p>
        </p:txBody>
      </p:sp>
      <p:sp>
        <p:nvSpPr>
          <p:cNvPr id="20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0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0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20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培训不同部门如何协作应对各种安全问题</a:t>
            </a:r>
            <a:endParaRPr lang="en-US" sz="1600" b="0" strike="noStrike" spc="-1">
              <a:solidFill>
                <a:srgbClr val="FFFFFF"/>
              </a:solidFill>
              <a:latin typeface="Arial"/>
            </a:endParaRPr>
          </a:p>
        </p:txBody>
      </p:sp>
      <p:sp>
        <p:nvSpPr>
          <p:cNvPr id="21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各部门之间的协作和配合培训</a:t>
            </a:r>
            <a:endParaRPr lang="en-US" sz="2000" b="0" strike="noStrike" spc="-1">
              <a:solidFill>
                <a:srgbClr val="FFFFFF"/>
              </a:solidFill>
              <a:latin typeface="Arial"/>
            </a:endParaRPr>
          </a:p>
        </p:txBody>
      </p:sp>
      <p:sp>
        <p:nvSpPr>
          <p:cNvPr id="212"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3"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安全管理培训总结</a:t>
            </a:r>
            <a:endParaRPr lang="en-US" sz="2800" b="0" strike="noStrike" spc="-1">
              <a:solidFill>
                <a:srgbClr val="FFFFFF"/>
              </a:solidFill>
              <a:latin typeface="Arial"/>
            </a:endParaRPr>
          </a:p>
        </p:txBody>
      </p:sp>
      <p:sp>
        <p:nvSpPr>
          <p:cNvPr id="21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学校安全管理培训是确保学生和教职员工安全的重要举措。通过应急预案、安全意识、消防安全和管理制度培训，促进学校安全文化建设，提升应对紧急事件的能力。</a:t>
            </a:r>
            <a:endParaRPr lang="en-US" sz="1800" b="0" strike="noStrike" spc="-1">
              <a:solidFill>
                <a:srgbClr val="FFFFFF"/>
              </a:solidFill>
              <a:latin typeface="Arial"/>
            </a:endParaRPr>
          </a:p>
        </p:txBody>
      </p:sp>
      <p:sp>
        <p:nvSpPr>
          <p:cNvPr id="2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18"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2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4</a:t>
            </a:r>
            <a:r>
              <a:rPr lang="zh-CN" sz="3600" b="1" strike="noStrike" spc="299">
                <a:solidFill>
                  <a:schemeClr val="lt1"/>
                </a:solidFill>
                <a:latin typeface="Arial"/>
                <a:ea typeface="微软雅黑"/>
              </a:rPr>
              <a:t>章 学校安全管理培训的实施与效果评估</a:t>
            </a:r>
            <a:endParaRPr lang="en-US" sz="3600" b="0" strike="noStrike" spc="-1">
              <a:solidFill>
                <a:schemeClr val="dk1"/>
              </a:solidFill>
              <a:latin typeface="Arial"/>
            </a:endParaRPr>
          </a:p>
        </p:txBody>
      </p:sp>
      <p:sp>
        <p:nvSpPr>
          <p:cNvPr id="22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22"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https://d.book118.com/326113044012010104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学校安全管理培训概述</vt:lpstr>
      <vt:lpstr>目录</vt:lpstr>
      <vt:lpstr>第一章 学校安全管理培训概述</vt:lpstr>
      <vt:lpstr> </vt:lpstr>
      <vt:lpstr>学校安全管理培训的目的</vt:lpstr>
      <vt:lpstr>学校安全管理培训的范围</vt:lpstr>
      <vt:lpstr>学校安全管理培训的法律依据</vt:lpstr>
      <vt:lpstr>第二章 学校安全管理培训计划制定</vt:lpstr>
      <vt:lpstr> </vt:lpstr>
      <vt:lpstr>学校安全管理培训计划的制定步骤</vt:lpstr>
      <vt:lpstr>学校安全管理培训计划的执行</vt:lpstr>
      <vt:lpstr> </vt:lpstr>
      <vt:lpstr>第3章 学校安全管理培训内容</vt:lpstr>
      <vt:lpstr>应急预案培训</vt:lpstr>
      <vt:lpstr>安全意识培训</vt:lpstr>
      <vt:lpstr>消防安全培训</vt:lpstr>
      <vt:lpstr>校园安全管理制度培训</vt:lpstr>
      <vt:lpstr> </vt:lpstr>
      <vt:lpstr>第4章 学校安全管理培训的实施与效果评估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2024-09-29T14:13:41.134</cp:lastPrinted>
  <dcterms:created xsi:type="dcterms:W3CDTF">2024-09-29T06:13:41Z</dcterms:created>
  <dcterms:modified xsi:type="dcterms:W3CDTF">2024-09-29T06:13:45Z</dcterms:modified>
</cp:coreProperties>
</file>