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TJHWEI+TVOHDT+MicrosoftYaHei-Bold"/>
      <p:regular r:id="rId18"/>
    </p:embeddedFont>
    <p:embeddedFont>
      <p:font typeface="NAVOOH+MS-UIGothic"/>
      <p:regular r:id="rId19"/>
    </p:embeddedFont>
    <p:embeddedFont>
      <p:font typeface="MVJCOH+MTWUKE+ArialMT"/>
      <p:regular r:id="rId20"/>
    </p:embeddedFont>
    <p:embeddedFont>
      <p:font typeface="NDFTSI+REKFNJ+MicrosoftYaHei"/>
      <p:regular r:id="rId21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0B9F60-C2DB-4B72-A1C4-2EA324F1FD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3C0107-F158-4DD9-9D2A-4B3C0380D0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9266C1-4AC7-44C6-8FDB-DABCB20D37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61BE47-2E09-48C6-8138-2B3DEF7522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C3C9D70-32C0-4EE6-B3AD-811F8622A8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274DEFB-8855-4247-A5FC-93D4ECA541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F1EB7D-A757-4A37-A2F8-1884FE2672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FE3A7F-DD2A-48D3-AC63-C5F712E1BD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E5E18F-CCC9-4562-9BBB-95D2498590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97E9E7-3C75-4205-A96C-E39EF78CD3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0FB8E3-5AA5-4E4E-AE23-86A83345EB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6125003132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682239" y="360273"/>
            <a:ext cx="854684" cy="5810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75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006B73"/>
                </a:solidFill>
                <a:latin typeface="TJHWEI+TVOHDT+MicrosoftYaHei-Bold"/>
                <a:cs typeface="TJHWEI+TVOHDT+MicrosoftYaHei-Bold"/>
              </a:rPr>
              <a:t>ONE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072369" y="360908"/>
            <a:ext cx="1597953" cy="5810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875"/>
              </a:lnSpc>
              <a:spcBef>
                <a:spcPct val="0"/>
              </a:spcBef>
              <a:spcAft>
                <a:spcPct val="0"/>
              </a:spcAft>
            </a:pPr>
            <a:r>
              <a:rPr sz="1800">
                <a:solidFill>
                  <a:srgbClr val="006B73"/>
                </a:solidFill>
                <a:latin typeface="TJHWEI+TVOHDT+MicrosoftYaHei-Bold"/>
                <a:cs typeface="TJHWEI+TVOHDT+MicrosoftYaHei-Bold"/>
              </a:rPr>
              <a:t>KEEP</a:t>
            </a:r>
            <a:r>
              <a:rPr sz="1800" spc="88">
                <a:solidFill>
                  <a:srgbClr val="006B73"/>
                </a:solidFill>
                <a:latin typeface="TJHWEI+TVOHDT+MicrosoftYaHei-Bold"/>
                <a:cs typeface="TJHWEI+TVOHDT+MicrosoftYaHei-Bold"/>
              </a:rPr>
              <a:t> </a:t>
            </a:r>
            <a:r>
              <a:rPr sz="1800">
                <a:solidFill>
                  <a:srgbClr val="006B73"/>
                </a:solidFill>
                <a:latin typeface="TJHWEI+TVOHDT+MicrosoftYaHei-Bold"/>
                <a:cs typeface="TJHWEI+TVOHDT+MicrosoftYaHei-Bold"/>
              </a:rPr>
              <a:t>VIEW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361690" y="2169045"/>
            <a:ext cx="6600825" cy="23260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1B1B1B"/>
                </a:solidFill>
                <a:latin typeface="NAVOOH+MS-UIGothic"/>
                <a:cs typeface="NAVOOH+MS-UIGothic"/>
              </a:rPr>
              <a:t>第一房</a:t>
            </a:r>
            <a:r>
              <a:rPr sz="4950">
                <a:solidFill>
                  <a:srgbClr val="1B1B1B"/>
                </a:solidFill>
                <a:latin typeface="SimSun"/>
                <a:cs typeface="SimSun"/>
              </a:rPr>
              <a:t>产</a:t>
            </a:r>
            <a:r>
              <a:rPr sz="4950">
                <a:solidFill>
                  <a:srgbClr val="1B1B1B"/>
                </a:solidFill>
                <a:latin typeface="NAVOOH+MS-UIGothic"/>
                <a:cs typeface="NAVOOH+MS-UIGothic"/>
              </a:rPr>
              <a:t>子</a:t>
            </a:r>
            <a:r>
              <a:rPr sz="4950">
                <a:solidFill>
                  <a:srgbClr val="1B1B1B"/>
                </a:solidFill>
                <a:latin typeface="SimSun"/>
                <a:cs typeface="SimSun"/>
              </a:rPr>
              <a:t>栏</a:t>
            </a:r>
            <a:r>
              <a:rPr sz="4950">
                <a:solidFill>
                  <a:srgbClr val="1B1B1B"/>
                </a:solidFill>
                <a:latin typeface="NAVOOH+MS-UIGothic"/>
                <a:cs typeface="NAVOOH+MS-UIGothic"/>
              </a:rPr>
              <a:t>目策划</a:t>
            </a:r>
          </a:p>
          <a:p>
            <a:pPr marL="1571625" marR="0">
              <a:lnSpc>
                <a:spcPts val="4950"/>
              </a:lnSpc>
              <a:spcBef>
                <a:spcPts val="990"/>
              </a:spcBef>
              <a:spcAft>
                <a:spcPct val="0"/>
              </a:spcAft>
            </a:pPr>
            <a:r>
              <a:rPr sz="4950">
                <a:solidFill>
                  <a:srgbClr val="1B1B1B"/>
                </a:solidFill>
                <a:latin typeface="NAVOOH+MS-UIGothic"/>
                <a:cs typeface="NAVOOH+MS-UIGothic"/>
              </a:rPr>
              <a:t>方案</a:t>
            </a:r>
            <a:r>
              <a:rPr sz="4950">
                <a:solidFill>
                  <a:srgbClr val="1B1B1B"/>
                </a:solidFill>
                <a:latin typeface="SimSun"/>
                <a:cs typeface="SimSun"/>
              </a:rPr>
              <a:t>课</a:t>
            </a:r>
            <a:r>
              <a:rPr sz="4950">
                <a:solidFill>
                  <a:srgbClr val="1B1B1B"/>
                </a:solidFill>
                <a:latin typeface="NAVOOH+MS-UIGothic"/>
                <a:cs typeface="NAVOOH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347209" y="1420685"/>
            <a:ext cx="1881454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MVJCOH+MTWUKE+ArialMT"/>
                <a:cs typeface="MVJCOH+MTWUKE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栏</a:t>
            </a:r>
            <a:r>
              <a:rPr sz="2400">
                <a:solidFill>
                  <a:srgbClr val="000000"/>
                </a:solidFill>
                <a:latin typeface="NAVOOH+MS-UIGothic"/>
                <a:cs typeface="NAVOOH+MS-UIGothic"/>
              </a:rPr>
              <a:t>目概述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347209" y="1859470"/>
            <a:ext cx="2490646" cy="21024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MVJCOH+MTWUKE+ArialMT"/>
                <a:cs typeface="MVJCOH+MTWUKE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栏</a:t>
            </a:r>
            <a:r>
              <a:rPr sz="2400">
                <a:solidFill>
                  <a:srgbClr val="000000"/>
                </a:solidFill>
                <a:latin typeface="NAVOOH+MS-UIGothic"/>
                <a:cs typeface="NAVOOH+MS-UIGothic"/>
              </a:rPr>
              <a:t>目内容策划</a:t>
            </a:r>
          </a:p>
          <a:p>
            <a:pPr marL="0" marR="0">
              <a:lnSpc>
                <a:spcPts val="2552"/>
              </a:lnSpc>
              <a:spcBef>
                <a:spcPts val="857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MVJCOH+MTWUKE+ArialMT"/>
                <a:cs typeface="MVJCOH+MTWUKE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栏</a:t>
            </a:r>
            <a:r>
              <a:rPr sz="2400">
                <a:solidFill>
                  <a:srgbClr val="000000"/>
                </a:solidFill>
                <a:latin typeface="NAVOOH+MS-UIGothic"/>
                <a:cs typeface="NAVOOH+MS-UIGothic"/>
              </a:rPr>
              <a:t>目形式策划</a:t>
            </a:r>
          </a:p>
          <a:p>
            <a:pPr marL="0" marR="0">
              <a:lnSpc>
                <a:spcPts val="2552"/>
              </a:lnSpc>
              <a:spcBef>
                <a:spcPts val="907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MVJCOH+MTWUKE+ArialMT"/>
                <a:cs typeface="MVJCOH+MTWUKE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栏</a:t>
            </a:r>
            <a:r>
              <a:rPr sz="2400">
                <a:solidFill>
                  <a:srgbClr val="000000"/>
                </a:solidFill>
                <a:latin typeface="NAVOOH+MS-UIGothic"/>
                <a:cs typeface="NAVOOH+MS-UIGothic"/>
              </a:rPr>
              <a:t>目运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营</a:t>
            </a:r>
            <a:r>
              <a:rPr sz="2400">
                <a:solidFill>
                  <a:srgbClr val="000000"/>
                </a:solidFill>
                <a:latin typeface="NAVOOH+MS-UIGothic"/>
                <a:cs typeface="NAVOOH+MS-UIGothic"/>
              </a:rPr>
              <a:t>策划</a:t>
            </a:r>
          </a:p>
          <a:p>
            <a:pPr marL="0" marR="0">
              <a:lnSpc>
                <a:spcPts val="2552"/>
              </a:lnSpc>
              <a:spcBef>
                <a:spcPts val="857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MVJCOH+MTWUKE+ArialMT"/>
                <a:cs typeface="MVJCOH+MTWUKE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栏</a:t>
            </a:r>
            <a:r>
              <a:rPr sz="2400">
                <a:solidFill>
                  <a:srgbClr val="000000"/>
                </a:solidFill>
                <a:latin typeface="NAVOOH+MS-UIGothic"/>
                <a:cs typeface="NAVOOH+MS-UIGothic"/>
              </a:rPr>
              <a:t>目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2400">
                <a:solidFill>
                  <a:srgbClr val="000000"/>
                </a:solidFill>
                <a:latin typeface="NAVOOH+MS-UIGothic"/>
                <a:cs typeface="NAVOOH+MS-UIGothic"/>
              </a:rPr>
              <a:t>算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929764" y="2576012"/>
            <a:ext cx="1809750" cy="1809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700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000000"/>
                </a:solidFill>
                <a:latin typeface="NAVOOH+MS-UIGothic"/>
                <a:cs typeface="NAVOOH+MS-UIGothic"/>
              </a:rPr>
              <a:t>目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929764" y="3569153"/>
            <a:ext cx="1809750" cy="1809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700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000000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347209" y="3615245"/>
            <a:ext cx="1881454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MVJCOH+MTWUKE+ArialMT"/>
                <a:cs typeface="MVJCOH+MTWUKE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时间</a:t>
            </a:r>
            <a:r>
              <a:rPr sz="2400">
                <a:solidFill>
                  <a:srgbClr val="000000"/>
                </a:solidFill>
                <a:latin typeface="NAVOOH+MS-UIGothic"/>
                <a:cs typeface="NAVOOH+MS-UIGothic"/>
              </a:rPr>
              <a:t>安排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623050" y="1631364"/>
            <a:ext cx="1874564" cy="17432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626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TJHWEI+TVOHDT+MicrosoftYaHei-Bold"/>
                <a:cs typeface="TJHWEI+TVOHDT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130040" y="1679624"/>
            <a:ext cx="2902929" cy="17432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626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TJHWEI+TVOHDT+MicrosoftYaHei-Bold"/>
                <a:cs typeface="TJHWEI+TVOHDT+MicrosoftYaHei-Bold"/>
              </a:rPr>
              <a:t>PART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953000" y="3441675"/>
            <a:ext cx="3143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栏</a:t>
            </a:r>
            <a:r>
              <a:rPr sz="4500">
                <a:solidFill>
                  <a:srgbClr val="000000"/>
                </a:solidFill>
                <a:latin typeface="NAVOOH+MS-UIGothic"/>
                <a:cs typeface="NAVOOH+MS-UIGothic"/>
              </a:rPr>
              <a:t>目概述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栏</a:t>
            </a:r>
            <a:r>
              <a:rPr sz="3000">
                <a:solidFill>
                  <a:srgbClr val="006B73"/>
                </a:solidFill>
                <a:latin typeface="NAVOOH+MS-UIGothic"/>
                <a:cs typeface="NAVOOH+MS-UIGothic"/>
              </a:rPr>
              <a:t>目定位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TJHWEI+TVOHDT+MicrosoftYaHei-Bold"/>
                <a:cs typeface="TJHWEI+TVOHDT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TJHWEI+TVOHDT+MicrosoftYaHei-Bold"/>
                <a:cs typeface="TJHWEI+TVOHDT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TJHWEI+TVOHDT+MicrosoftYaHei-Bold"/>
                <a:cs typeface="TJHWEI+TVOHDT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6B73"/>
                </a:solidFill>
                <a:latin typeface="NAVOOH+MS-UIGothic"/>
                <a:cs typeface="NAVOOH+MS-UIGothic"/>
              </a:rPr>
              <a:t>定位一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6B73"/>
                </a:solidFill>
                <a:latin typeface="NAVOOH+MS-UIGothic"/>
                <a:cs typeface="NAVOOH+MS-UIGothic"/>
              </a:rPr>
              <a:t>定位二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6B73"/>
                </a:solidFill>
                <a:latin typeface="NAVOOH+MS-UIGothic"/>
                <a:cs typeface="NAVOOH+MS-UIGothic"/>
              </a:rPr>
              <a:t>定位三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336229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为购</a:t>
            </a:r>
            <a:r>
              <a:rPr sz="1500">
                <a:solidFill>
                  <a:srgbClr val="000000"/>
                </a:solidFill>
                <a:latin typeface="NAVOOH+MS-UIGothic"/>
                <a:cs typeface="NAVOOH+MS-UIGothic"/>
              </a:rPr>
              <a:t>房者提供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专业</a:t>
            </a:r>
            <a:r>
              <a:rPr sz="1500">
                <a:solidFill>
                  <a:srgbClr val="000000"/>
                </a:solidFill>
                <a:latin typeface="NAVOOH+MS-UIGothic"/>
                <a:cs typeface="NAVOOH+MS-UIGothic"/>
              </a:rPr>
              <a:t>、全面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AVOOH+MS-UIGothic"/>
                <a:cs typeface="NAVOOH+MS-UIGothic"/>
              </a:rPr>
              <a:t>的房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NAVOOH+MS-UIGothic"/>
                <a:cs typeface="NAVOOH+MS-UIGothic"/>
              </a:rPr>
              <a:t>信息，帮助他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000000"/>
                </a:solidFill>
                <a:latin typeface="NAVOOH+MS-UIGothic"/>
                <a:cs typeface="NAVOOH+MS-UIGothic"/>
              </a:rPr>
              <a:t>做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AVOOH+MS-UIGothic"/>
                <a:cs typeface="NAVOOH+MS-UIGothic"/>
              </a:rPr>
              <a:t>出明智的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购</a:t>
            </a:r>
            <a:r>
              <a:rPr sz="1500">
                <a:solidFill>
                  <a:srgbClr val="000000"/>
                </a:solidFill>
                <a:latin typeface="NAVOOH+MS-UIGothic"/>
                <a:cs typeface="NAVOOH+MS-UIGothic"/>
              </a:rPr>
              <a:t>房决策。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336229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AVOOH+MS-UIGothic"/>
                <a:cs typeface="NAVOOH+MS-UIGothic"/>
              </a:rPr>
              <a:t>打造一个集房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产资讯</a:t>
            </a:r>
            <a:r>
              <a:rPr sz="1500">
                <a:solidFill>
                  <a:srgbClr val="000000"/>
                </a:solidFill>
                <a:latin typeface="NAVOOH+MS-UIGothic"/>
                <a:cs typeface="NAVOOH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购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AVOOH+MS-UIGothic"/>
                <a:cs typeface="NAVOOH+MS-UIGothic"/>
              </a:rPr>
              <a:t>房指南、社区交流于一体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AVOOH+MS-UIGothic"/>
                <a:cs typeface="NAVOOH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综</a:t>
            </a:r>
            <a:r>
              <a:rPr sz="1500">
                <a:solidFill>
                  <a:srgbClr val="000000"/>
                </a:solidFill>
                <a:latin typeface="NAVOOH+MS-UIGothic"/>
                <a:cs typeface="NAVOOH+MS-UIGothic"/>
              </a:rPr>
              <a:t>合性房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NAVOOH+MS-UIGothic"/>
                <a:cs typeface="NAVOOH+MS-UIGothic"/>
              </a:rPr>
              <a:t>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NAVOOH+MS-UIGothic"/>
                <a:cs typeface="NAVOOH+MS-UIGothic"/>
              </a:rPr>
              <a:t>平台。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336229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AVOOH+MS-UIGothic"/>
                <a:cs typeface="NAVOOH+MS-UIGothic"/>
              </a:rPr>
              <a:t>以用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NAVOOH+MS-UIGothic"/>
                <a:cs typeface="NAVOOH+MS-UIGothic"/>
              </a:rPr>
              <a:t>需求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为导</a:t>
            </a:r>
            <a:r>
              <a:rPr sz="1500">
                <a:solidFill>
                  <a:srgbClr val="000000"/>
                </a:solidFill>
                <a:latin typeface="NAVOOH+MS-UIGothic"/>
                <a:cs typeface="NAVOOH+MS-UIGothic"/>
              </a:rPr>
              <a:t>向，提供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AVOOH+MS-UIGothic"/>
                <a:cs typeface="NAVOOH+MS-UIGothic"/>
              </a:rPr>
              <a:t>个性化、定制化的房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NAVOOH+MS-UIGothic"/>
                <a:cs typeface="NAVOOH+MS-UIGothic"/>
              </a:rPr>
              <a:t>服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NAVOOH+MS-UIGothic"/>
                <a:cs typeface="NAVOOH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000000"/>
                </a:solidFill>
                <a:latin typeface="NAVOOH+MS-UIGothic"/>
                <a:cs typeface="NAVOOH+MS-UIGothic"/>
              </a:rPr>
              <a:t>足不同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层</a:t>
            </a:r>
            <a:r>
              <a:rPr sz="1500">
                <a:solidFill>
                  <a:srgbClr val="000000"/>
                </a:solidFill>
                <a:latin typeface="NAVOOH+MS-UIGothic"/>
                <a:cs typeface="NAVOOH+MS-UIGothic"/>
              </a:rPr>
              <a:t>次、不同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AVOOH+MS-UIGothic"/>
                <a:cs typeface="NAVOOH+MS-UIGothic"/>
              </a:rPr>
              <a:t>需求的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购</a:t>
            </a:r>
            <a:r>
              <a:rPr sz="1500">
                <a:solidFill>
                  <a:srgbClr val="000000"/>
                </a:solidFill>
                <a:latin typeface="NAVOOH+MS-UIGothic"/>
                <a:cs typeface="NAVOOH+MS-UIGothic"/>
              </a:rPr>
              <a:t>房者。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栏</a:t>
            </a:r>
            <a:r>
              <a:rPr sz="3000">
                <a:solidFill>
                  <a:srgbClr val="006B73"/>
                </a:solidFill>
                <a:latin typeface="NAVOOH+MS-UIGothic"/>
                <a:cs typeface="NAVOOH+MS-UIGothic"/>
              </a:rPr>
              <a:t>目目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B73"/>
                </a:solidFill>
                <a:latin typeface="NAVOOH+MS-UIGothic"/>
                <a:cs typeface="NAVOOH+MS-UIGothic"/>
              </a:rPr>
              <a:t>目</a:t>
            </a:r>
            <a:r>
              <a:rPr sz="2300" spc="25">
                <a:solidFill>
                  <a:srgbClr val="006B73"/>
                </a:solidFill>
                <a:latin typeface="SimSun"/>
                <a:cs typeface="SimSun"/>
              </a:rPr>
              <a:t>标</a:t>
            </a:r>
            <a:r>
              <a:rPr sz="2300">
                <a:solidFill>
                  <a:srgbClr val="006B73"/>
                </a:solidFill>
                <a:latin typeface="NAVOOH+MS-UIGothic"/>
                <a:cs typeface="NAVOOH+MS-UIGothic"/>
              </a:rPr>
              <a:t>一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B73"/>
                </a:solidFill>
                <a:latin typeface="NAVOOH+MS-UIGothic"/>
                <a:cs typeface="NAVOOH+MS-UIGothic"/>
              </a:rPr>
              <a:t>目</a:t>
            </a:r>
            <a:r>
              <a:rPr sz="2300" spc="25">
                <a:solidFill>
                  <a:srgbClr val="006B73"/>
                </a:solidFill>
                <a:latin typeface="SimSun"/>
                <a:cs typeface="SimSun"/>
              </a:rPr>
              <a:t>标</a:t>
            </a:r>
            <a:r>
              <a:rPr sz="2300">
                <a:solidFill>
                  <a:srgbClr val="006B73"/>
                </a:solidFill>
                <a:latin typeface="NAVOOH+MS-UIGothic"/>
                <a:cs typeface="NAVOOH+MS-UIGothic"/>
              </a:rPr>
              <a:t>二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320875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B73"/>
                </a:solidFill>
                <a:latin typeface="NAVOOH+MS-UIGothic"/>
                <a:cs typeface="NAVOOH+MS-UIGothic"/>
              </a:rPr>
              <a:t>目</a:t>
            </a:r>
            <a:r>
              <a:rPr sz="2300" spc="25">
                <a:solidFill>
                  <a:srgbClr val="006B73"/>
                </a:solidFill>
                <a:latin typeface="SimSun"/>
                <a:cs typeface="SimSun"/>
              </a:rPr>
              <a:t>标</a:t>
            </a:r>
            <a:r>
              <a:rPr sz="2300">
                <a:solidFill>
                  <a:srgbClr val="006B73"/>
                </a:solidFill>
                <a:latin typeface="NAVOOH+MS-UIGothic"/>
                <a:cs typeface="NAVOOH+MS-UIGothic"/>
              </a:rPr>
              <a:t>三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409825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AVOOH+MS-UIGothic"/>
                <a:cs typeface="NAVOOH+MS-UIGothic"/>
              </a:rPr>
              <a:t>提高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栏</a:t>
            </a:r>
            <a:r>
              <a:rPr sz="1500">
                <a:solidFill>
                  <a:srgbClr val="000000"/>
                </a:solidFill>
                <a:latin typeface="NAVOOH+MS-UIGothic"/>
                <a:cs typeface="NAVOOH+MS-UIGothic"/>
              </a:rPr>
              <a:t>目的知名度和影响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AVOOH+MS-UIGothic"/>
                <a:cs typeface="NAVOOH+MS-UIGothic"/>
              </a:rPr>
              <a:t>力，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树</a:t>
            </a:r>
            <a:r>
              <a:rPr sz="1500">
                <a:solidFill>
                  <a:srgbClr val="000000"/>
                </a:solidFill>
                <a:latin typeface="NAVOOH+MS-UIGothic"/>
                <a:cs typeface="NAVOOH+MS-UIGothic"/>
              </a:rPr>
              <a:t>立行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NAVOOH+MS-UIGothic"/>
                <a:cs typeface="NAVOOH+MS-UIGothic"/>
              </a:rPr>
              <a:t>品牌形象。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409825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AVOOH+MS-UIGothic"/>
                <a:cs typeface="NAVOOH+MS-UIGothic"/>
              </a:rPr>
              <a:t>吸引更多的用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NAVOOH+MS-UIGothic"/>
                <a:cs typeface="NAVOOH+MS-UIGothic"/>
              </a:rPr>
              <a:t>关注和参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409825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AVOOH+MS-UIGothic"/>
                <a:cs typeface="NAVOOH+MS-UIGothic"/>
              </a:rPr>
              <a:t>提升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购</a:t>
            </a:r>
            <a:r>
              <a:rPr sz="1500">
                <a:solidFill>
                  <a:srgbClr val="000000"/>
                </a:solidFill>
                <a:latin typeface="NAVOOH+MS-UIGothic"/>
                <a:cs typeface="NAVOOH+MS-UIGothic"/>
              </a:rPr>
              <a:t>房者的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000000"/>
                </a:solidFill>
                <a:latin typeface="NAVOOH+MS-UIGothic"/>
                <a:cs typeface="NAVOOH+MS-UIGothic"/>
              </a:rPr>
              <a:t>意度和信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857115" y="4973058"/>
            <a:ext cx="270078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AVOOH+MS-UIGothic"/>
                <a:cs typeface="NAVOOH+MS-UIGothic"/>
              </a:rPr>
              <a:t>与，提高用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NAVOOH+MS-UIGothic"/>
                <a:cs typeface="NAVOOH+MS-UIGothic"/>
              </a:rPr>
              <a:t>粘性和活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跃</a:t>
            </a:r>
            <a:r>
              <a:rPr sz="1500">
                <a:solidFill>
                  <a:srgbClr val="000000"/>
                </a:solidFill>
                <a:latin typeface="NAVOOH+MS-UIGothic"/>
                <a:cs typeface="NAVOOH+MS-UIGothic"/>
              </a:rPr>
              <a:t>度。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526780" y="4973058"/>
            <a:ext cx="270078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AVOOH+MS-UIGothic"/>
                <a:cs typeface="NAVOOH+MS-UIGothic"/>
              </a:rPr>
              <a:t>任度，促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NAVOOH+MS-UIGothic"/>
                <a:cs typeface="NAVOOH+MS-UIGothic"/>
              </a:rPr>
              <a:t>房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NAVOOH+MS-UIGothic"/>
                <a:cs typeface="NAVOOH+MS-UIGothic"/>
              </a:rPr>
              <a:t>交易的达成。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栏</a:t>
            </a:r>
            <a:r>
              <a:rPr sz="3000">
                <a:solidFill>
                  <a:srgbClr val="006B73"/>
                </a:solidFill>
                <a:latin typeface="NAVOOH+MS-UIGothic"/>
                <a:cs typeface="NAVOOH+MS-UIGothic"/>
              </a:rPr>
              <a:t>目受众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320875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B73"/>
                </a:solidFill>
                <a:latin typeface="NAVOOH+MS-UIGothic"/>
                <a:cs typeface="NAVOOH+MS-UIGothic"/>
              </a:rPr>
              <a:t>受众二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2125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AVOOH+MS-UIGothic"/>
                <a:cs typeface="NAVOOH+MS-UIGothic"/>
              </a:rPr>
              <a:t>改善型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购</a:t>
            </a:r>
            <a:r>
              <a:rPr sz="1500">
                <a:solidFill>
                  <a:srgbClr val="000000"/>
                </a:solidFill>
                <a:latin typeface="NAVOOH+MS-UIGothic"/>
                <a:cs typeface="NAVOOH+MS-UIGothic"/>
              </a:rPr>
              <a:t>房者，他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000000"/>
                </a:solidFill>
                <a:latin typeface="NAVOOH+MS-UIGothic"/>
                <a:cs typeface="NAVOOH+MS-UIGothic"/>
              </a:rPr>
              <a:t>希望了解更多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AVOOH+MS-UIGothic"/>
                <a:cs typeface="NAVOOH+MS-UIGothic"/>
              </a:rPr>
              <a:t>关于房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NAVOOH+MS-UIGothic"/>
                <a:cs typeface="NAVOOH+MS-UIGothic"/>
              </a:rPr>
              <a:t>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000000"/>
                </a:solidFill>
                <a:latin typeface="NAVOOH+MS-UIGothic"/>
                <a:cs typeface="NAVOOH+MS-UIGothic"/>
              </a:rPr>
              <a:t>、升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000000"/>
                </a:solidFill>
                <a:latin typeface="NAVOOH+MS-UIGothic"/>
                <a:cs typeface="NAVOOH+MS-UIGothic"/>
              </a:rPr>
              <a:t>潜力等方面的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AVOOH+MS-UIGothic"/>
                <a:cs typeface="NAVOOH+MS-UIGothic"/>
              </a:rPr>
              <a:t>信息。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317114" y="225722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B73"/>
                </a:solidFill>
                <a:latin typeface="NAVOOH+MS-UIGothic"/>
                <a:cs typeface="NAVOOH+MS-UIGothic"/>
              </a:rPr>
              <a:t>受众一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115" y="2820408"/>
            <a:ext cx="32125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AVOOH+MS-UIGothic"/>
                <a:cs typeface="NAVOOH+MS-UIGothic"/>
              </a:rPr>
              <a:t>首次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购</a:t>
            </a:r>
            <a:r>
              <a:rPr sz="1500">
                <a:solidFill>
                  <a:srgbClr val="000000"/>
                </a:solidFill>
                <a:latin typeface="NAVOOH+MS-UIGothic"/>
                <a:cs typeface="NAVOOH+MS-UIGothic"/>
              </a:rPr>
              <a:t>房者，他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000000"/>
                </a:solidFill>
                <a:latin typeface="NAVOOH+MS-UIGothic"/>
                <a:cs typeface="NAVOOH+MS-UIGothic"/>
              </a:rPr>
              <a:t>需要了解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购</a:t>
            </a:r>
            <a:r>
              <a:rPr sz="1500">
                <a:solidFill>
                  <a:srgbClr val="000000"/>
                </a:solidFill>
                <a:latin typeface="NAVOOH+MS-UIGothic"/>
                <a:cs typeface="NAVOOH+MS-UIGothic"/>
              </a:rPr>
              <a:t>房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AVOOH+MS-UIGothic"/>
                <a:cs typeface="NAVOOH+MS-UIGothic"/>
              </a:rPr>
              <a:t>流程、市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场动态</a:t>
            </a:r>
            <a:r>
              <a:rPr sz="1500">
                <a:solidFill>
                  <a:srgbClr val="000000"/>
                </a:solidFill>
                <a:latin typeface="NAVOOH+MS-UIGothic"/>
                <a:cs typeface="NAVOOH+MS-UIGothic"/>
              </a:rPr>
              <a:t>、房源信息等方</a:t>
            </a:r>
          </a:p>
          <a:p>
            <a:pPr marL="19050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AVOOH+MS-UIGothic"/>
                <a:cs typeface="NAVOOH+MS-UIGothic"/>
              </a:rPr>
              <a:t>面的知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000000"/>
                </a:solidFill>
                <a:latin typeface="NAVOOH+MS-UIGothic"/>
                <a:cs typeface="NAVOOH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735694" y="4350186"/>
            <a:ext cx="1320875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B73"/>
                </a:solidFill>
                <a:latin typeface="NAVOOH+MS-UIGothic"/>
                <a:cs typeface="NAVOOH+MS-UIGothic"/>
              </a:rPr>
              <a:t>受众三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886063"/>
            <a:ext cx="32125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购</a:t>
            </a:r>
            <a:r>
              <a:rPr sz="1500">
                <a:solidFill>
                  <a:srgbClr val="000000"/>
                </a:solidFill>
                <a:latin typeface="NAVOOH+MS-UIGothic"/>
                <a:cs typeface="NAVOOH+MS-UIGothic"/>
              </a:rPr>
              <a:t>房投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000000"/>
                </a:solidFill>
                <a:latin typeface="NAVOOH+MS-UIGothic"/>
                <a:cs typeface="NAVOOH+MS-UIGothic"/>
              </a:rPr>
              <a:t>者，他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000000"/>
                </a:solidFill>
                <a:latin typeface="NAVOOH+MS-UIGothic"/>
                <a:cs typeface="NAVOOH+MS-UIGothic"/>
              </a:rPr>
              <a:t>关注房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NAVOOH+MS-UIGothic"/>
                <a:cs typeface="NAVOOH+MS-UIGothic"/>
              </a:rPr>
              <a:t>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NAVOOH+MS-UIGothic"/>
                <a:cs typeface="NAVOOH+MS-UIGothic"/>
              </a:rPr>
              <a:t>的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AVOOH+MS-UIGothic"/>
                <a:cs typeface="NAVOOH+MS-UIGothic"/>
              </a:rPr>
              <a:t>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000000"/>
                </a:solidFill>
                <a:latin typeface="NAVOOH+MS-UIGothic"/>
                <a:cs typeface="NAVOOH+MS-UIGothic"/>
              </a:rPr>
              <a:t>机会、回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报</a:t>
            </a:r>
            <a:r>
              <a:rPr sz="1500">
                <a:solidFill>
                  <a:srgbClr val="000000"/>
                </a:solidFill>
                <a:latin typeface="NAVOOH+MS-UIGothic"/>
                <a:cs typeface="NAVOOH+MS-UIGothic"/>
              </a:rPr>
              <a:t>率等方面的信息。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623050" y="1631364"/>
            <a:ext cx="1874564" cy="17432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626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TJHWEI+TVOHDT+MicrosoftYaHei-Bold"/>
                <a:cs typeface="TJHWEI+TVOHDT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130040" y="1679624"/>
            <a:ext cx="2902929" cy="17432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626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TJHWEI+TVOHDT+MicrosoftYaHei-Bold"/>
                <a:cs typeface="TJHWEI+TVOHDT+MicrosoftYaHei-Bold"/>
              </a:rPr>
              <a:t>PART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381500" y="3441675"/>
            <a:ext cx="4286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栏</a:t>
            </a:r>
            <a:r>
              <a:rPr sz="4500">
                <a:solidFill>
                  <a:srgbClr val="000000"/>
                </a:solidFill>
                <a:latin typeface="NAVOOH+MS-UIGothic"/>
                <a:cs typeface="NAVOOH+MS-UIGothic"/>
              </a:rPr>
              <a:t>目内容策划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NAVOOH+MS-UIGothic"/>
                <a:cs typeface="NAVOOH+MS-UIGothic"/>
              </a:rPr>
              <a:t>内容定位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164714" y="170995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NAVOOH+MS-UIGothic"/>
                <a:cs typeface="NAVOOH+MS-UIGothic"/>
              </a:rPr>
              <a:t>定位清晰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083675" y="170995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实</a:t>
            </a:r>
            <a:r>
              <a:rPr sz="2000" spc="25">
                <a:solidFill>
                  <a:srgbClr val="FFFDFD"/>
                </a:solidFill>
                <a:latin typeface="NAVOOH+MS-UIGothic"/>
                <a:cs typeface="NAVOOH+MS-UIGothic"/>
              </a:rPr>
              <a:t>用性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999730" y="2281292"/>
            <a:ext cx="3431604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NAVOOH+MS-UIGothic"/>
                <a:cs typeface="NAVOOH+MS-UIGothic"/>
              </a:rPr>
              <a:t>注重内容的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FFFDFD"/>
                </a:solidFill>
                <a:latin typeface="NAVOOH+MS-UIGothic"/>
                <a:cs typeface="NAVOOH+MS-UIGothic"/>
              </a:rPr>
              <a:t>用性和指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DFD"/>
                </a:solidFill>
                <a:latin typeface="NAVOOH+MS-UIGothic"/>
                <a:cs typeface="NAVOOH+MS-UIGothic"/>
              </a:rPr>
              <a:t>性，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NAVOOH+MS-UIGothic"/>
                <a:cs typeface="NAVOOH+MS-UIGothic"/>
              </a:rPr>
              <a:t>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户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NAVOOH+MS-UIGothic"/>
                <a:cs typeface="NAVOOH+MS-UIGothic"/>
              </a:rPr>
              <a:t>提供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购</a:t>
            </a:r>
            <a:r>
              <a:rPr sz="1500">
                <a:solidFill>
                  <a:srgbClr val="FFFDFD"/>
                </a:solidFill>
                <a:latin typeface="NAVOOH+MS-UIGothic"/>
                <a:cs typeface="NAVOOH+MS-UIGothic"/>
              </a:rPr>
              <a:t>房、投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FFFDFD"/>
                </a:solidFill>
                <a:latin typeface="NAVOOH+MS-UIGothic"/>
                <a:cs typeface="NAVOOH+MS-UIGothic"/>
              </a:rPr>
              <a:t>等方面的具体建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议</a:t>
            </a:r>
            <a:r>
              <a:rPr sz="1500">
                <a:solidFill>
                  <a:srgbClr val="FFFDFD"/>
                </a:solidFill>
                <a:latin typeface="NAVOOH+MS-UIGothic"/>
                <a:cs typeface="NAVOOH+MS-UIGothic"/>
              </a:rPr>
              <a:t>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NAVOOH+MS-UIGothic"/>
                <a:cs typeface="NAVOOH+MS-UIGothic"/>
              </a:rPr>
              <a:t>解决方案，帮助用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DFD"/>
                </a:solidFill>
                <a:latin typeface="NAVOOH+MS-UIGothic"/>
                <a:cs typeface="NAVOOH+MS-UIGothic"/>
              </a:rPr>
              <a:t>解决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实际问题</a:t>
            </a:r>
            <a:r>
              <a:rPr sz="1500">
                <a:solidFill>
                  <a:srgbClr val="FFFDFD"/>
                </a:solidFill>
                <a:latin typeface="NAVOOH+MS-UIGothic"/>
                <a:cs typeface="NAVOOH+MS-UIGothic"/>
              </a:rPr>
              <a:t>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NAVOOH+MS-UIGothic"/>
                <a:cs typeface="NAVOOH+MS-UIGothic"/>
              </a:rPr>
              <a:t>需求。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209675" y="2452742"/>
            <a:ext cx="357708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NAVOOH+MS-UIGothic"/>
                <a:cs typeface="NAVOOH+MS-UIGothic"/>
              </a:rPr>
              <a:t>明确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栏</a:t>
            </a:r>
            <a:r>
              <a:rPr sz="1500">
                <a:solidFill>
                  <a:srgbClr val="FFFDFD"/>
                </a:solidFill>
                <a:latin typeface="NAVOOH+MS-UIGothic"/>
                <a:cs typeface="NAVOOH+MS-UIGothic"/>
              </a:rPr>
              <a:t>目面向的受众群体，如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购</a:t>
            </a:r>
            <a:r>
              <a:rPr sz="1500">
                <a:solidFill>
                  <a:srgbClr val="FFFDFD"/>
                </a:solidFill>
                <a:latin typeface="NAVOOH+MS-UIGothic"/>
                <a:cs typeface="NAVOOH+MS-UIGothic"/>
              </a:rPr>
              <a:t>房者、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NAVOOH+MS-UIGothic"/>
                <a:cs typeface="NAVOOH+MS-UIGothic"/>
              </a:rPr>
              <a:t>房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DFD"/>
                </a:solidFill>
                <a:latin typeface="NAVOOH+MS-UIGothic"/>
                <a:cs typeface="NAVOOH+MS-UIGothic"/>
              </a:rPr>
              <a:t>投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FFFDFD"/>
                </a:solidFill>
                <a:latin typeface="NAVOOH+MS-UIGothic"/>
                <a:cs typeface="NAVOOH+MS-UIGothic"/>
              </a:rPr>
              <a:t>者、行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DFD"/>
                </a:solidFill>
                <a:latin typeface="NAVOOH+MS-UIGothic"/>
                <a:cs typeface="NAVOOH+MS-UIGothic"/>
              </a:rPr>
              <a:t>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DFD"/>
                </a:solidFill>
                <a:latin typeface="NAVOOH+MS-UIGothic"/>
                <a:cs typeface="NAVOOH+MS-UIGothic"/>
              </a:rPr>
              <a:t>者等，根据受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NAVOOH+MS-UIGothic"/>
                <a:cs typeface="NAVOOH+MS-UIGothic"/>
              </a:rPr>
              <a:t>众需求制定内容方向。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688329" y="385371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专业</a:t>
            </a:r>
            <a:r>
              <a:rPr sz="2000">
                <a:solidFill>
                  <a:srgbClr val="FFFDFD"/>
                </a:solidFill>
                <a:latin typeface="NAVOOH+MS-UIGothic"/>
                <a:cs typeface="NAVOOH+MS-UIGothic"/>
              </a:rPr>
              <a:t>性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425688"/>
            <a:ext cx="3505200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NAVOOH+MS-UIGothic"/>
                <a:cs typeface="NAVOOH+MS-UIGothic"/>
              </a:rPr>
              <a:t>提供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专业</a:t>
            </a:r>
            <a:r>
              <a:rPr sz="1500">
                <a:solidFill>
                  <a:srgbClr val="FFFDFD"/>
                </a:solidFill>
                <a:latin typeface="NAVOOH+MS-UIGothic"/>
                <a:cs typeface="NAVOOH+MS-UIGothic"/>
              </a:rPr>
              <a:t>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权</a:t>
            </a:r>
            <a:r>
              <a:rPr sz="1500">
                <a:solidFill>
                  <a:srgbClr val="FFFDFD"/>
                </a:solidFill>
                <a:latin typeface="NAVOOH+MS-UIGothic"/>
                <a:cs typeface="NAVOOH+MS-UIGothic"/>
              </a:rPr>
              <a:t>威的房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产资讯</a:t>
            </a:r>
            <a:r>
              <a:rPr sz="1500">
                <a:solidFill>
                  <a:srgbClr val="FFFDFD"/>
                </a:solidFill>
                <a:latin typeface="NAVOOH+MS-UIGothic"/>
                <a:cs typeface="NAVOOH+MS-UIGothic"/>
              </a:rPr>
              <a:t>和知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FFFDFD"/>
                </a:solidFill>
                <a:latin typeface="NAVOOH+MS-UIGothic"/>
                <a:cs typeface="NAVOOH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NAVOOH+MS-UIGothic"/>
                <a:cs typeface="NAVOOH+MS-UIGothic"/>
              </a:rPr>
              <a:t>确保内容具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FFFDFD"/>
                </a:solidFill>
                <a:latin typeface="NAVOOH+MS-UIGothic"/>
                <a:cs typeface="NAVOOH+MS-UIGothic"/>
              </a:rPr>
              <a:t>一定深度和广度，能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够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FFFDFD"/>
                </a:solidFill>
                <a:latin typeface="NAVOOH+MS-UIGothic"/>
                <a:cs typeface="NAVOOH+MS-UIGothic"/>
              </a:rPr>
              <a:t>足用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户对</a:t>
            </a:r>
            <a:r>
              <a:rPr sz="1500">
                <a:solidFill>
                  <a:srgbClr val="FFFDFD"/>
                </a:solidFill>
                <a:latin typeface="NAVOOH+MS-UIGothic"/>
                <a:cs typeface="NAVOOH+MS-UIGothic"/>
              </a:rPr>
              <a:t>房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DFD"/>
                </a:solidFill>
                <a:latin typeface="NAVOOH+MS-UIGothic"/>
                <a:cs typeface="NAVOOH+MS-UIGothic"/>
              </a:rPr>
              <a:t>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DFD"/>
                </a:solidFill>
                <a:latin typeface="NAVOOH+MS-UIGothic"/>
                <a:cs typeface="NAVOOH+MS-UIGothic"/>
              </a:rPr>
              <a:t>的了解和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认</a:t>
            </a:r>
            <a:r>
              <a:rPr sz="1500">
                <a:solidFill>
                  <a:srgbClr val="FFFDFD"/>
                </a:solidFill>
                <a:latin typeface="NAVOOH+MS-UIGothic"/>
                <a:cs typeface="NAVOOH+MS-UIGothic"/>
              </a:rPr>
              <a:t>知需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NAVOOH+MS-UIGothic"/>
                <a:cs typeface="NAVOOH+MS-UIGothic"/>
              </a:rPr>
              <a:t>求。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NAVOOH+MS-UIGothic"/>
                <a:cs typeface="NAVOOH+MS-UIGothic"/>
              </a:rPr>
              <a:t>内容形式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409825" y="2105655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6B73"/>
                </a:solidFill>
                <a:latin typeface="SimSun"/>
                <a:cs typeface="SimSun"/>
              </a:rPr>
              <a:t>图</a:t>
            </a:r>
            <a:r>
              <a:rPr sz="1550" spc="25">
                <a:solidFill>
                  <a:srgbClr val="006B73"/>
                </a:solidFill>
                <a:latin typeface="NAVOOH+MS-UIGothic"/>
                <a:cs typeface="NAVOOH+MS-UIGothic"/>
              </a:rPr>
              <a:t>文</a:t>
            </a:r>
            <a:r>
              <a:rPr sz="1550" spc="25">
                <a:solidFill>
                  <a:srgbClr val="006B73"/>
                </a:solidFill>
                <a:latin typeface="SimSun"/>
                <a:cs typeface="SimSun"/>
              </a:rPr>
              <a:t>结</a:t>
            </a:r>
            <a:r>
              <a:rPr sz="1550">
                <a:solidFill>
                  <a:srgbClr val="006B73"/>
                </a:solidFill>
                <a:latin typeface="NAVOOH+MS-UIGothic"/>
                <a:cs typeface="NAVOOH+MS-UIGothic"/>
              </a:rPr>
              <a:t>合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6B73"/>
                </a:solidFill>
                <a:latin typeface="SimSun"/>
                <a:cs typeface="SimSun"/>
              </a:rPr>
              <a:t>专题报</a:t>
            </a:r>
            <a:r>
              <a:rPr sz="1550">
                <a:solidFill>
                  <a:srgbClr val="006B73"/>
                </a:solidFill>
                <a:latin typeface="NAVOOH+MS-UIGothic"/>
                <a:cs typeface="NAVOOH+MS-UIGothic"/>
              </a:rPr>
              <a:t>道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09625" y="2537948"/>
            <a:ext cx="2825028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AVOOH+MS-UIGothic"/>
                <a:cs typeface="NAVOOH+MS-UIGothic"/>
              </a:rPr>
              <a:t>采用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图</a:t>
            </a:r>
            <a:r>
              <a:rPr sz="1350">
                <a:solidFill>
                  <a:srgbClr val="000000"/>
                </a:solidFill>
                <a:latin typeface="NAVOOH+MS-UIGothic"/>
                <a:cs typeface="NAVOOH+MS-UIGothic"/>
              </a:rPr>
              <a:t>文并茂的形式呈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NAVOOH+MS-UIGothic"/>
                <a:cs typeface="NAVOOH+MS-UIGothic"/>
              </a:rPr>
              <a:t>内容，</a:t>
            </a:r>
          </a:p>
          <a:p>
            <a:pPr marL="34290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AVOOH+MS-UIGothic"/>
                <a:cs typeface="NAVOOH+MS-UIGothic"/>
              </a:rPr>
              <a:t>使信息更加直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000000"/>
                </a:solidFill>
                <a:latin typeface="NAVOOH+MS-UIGothic"/>
                <a:cs typeface="NAVOOH+MS-UIGothic"/>
              </a:rPr>
              <a:t>、易于理解。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963659" y="2537948"/>
            <a:ext cx="2496941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针对</a:t>
            </a:r>
            <a:r>
              <a:rPr sz="1350">
                <a:solidFill>
                  <a:srgbClr val="000000"/>
                </a:solidFill>
                <a:latin typeface="NAVOOH+MS-UIGothic"/>
                <a:cs typeface="NAVOOH+MS-UIGothic"/>
              </a:rPr>
              <a:t>房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NAVOOH+MS-UIGothic"/>
                <a:cs typeface="NAVOOH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NAVOOH+MS-UIGothic"/>
                <a:cs typeface="NAVOOH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热</a:t>
            </a:r>
            <a:r>
              <a:rPr sz="1350">
                <a:solidFill>
                  <a:srgbClr val="000000"/>
                </a:solidFill>
                <a:latin typeface="NAVOOH+MS-UIGothic"/>
                <a:cs typeface="NAVOOH+MS-UIGothic"/>
              </a:rPr>
              <a:t>点事件、政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AVOOH+MS-UIGothic"/>
                <a:cs typeface="NAVOOH+MS-UIGothic"/>
              </a:rPr>
              <a:t>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000000"/>
                </a:solidFill>
                <a:latin typeface="NAVOOH+MS-UIGothic"/>
                <a:cs typeface="NAVOOH+MS-UIGothic"/>
              </a:rPr>
              <a:t>化等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NAVOOH+MS-UIGothic"/>
                <a:cs typeface="NAVOOH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专题报</a:t>
            </a:r>
            <a:r>
              <a:rPr sz="1350">
                <a:solidFill>
                  <a:srgbClr val="000000"/>
                </a:solidFill>
                <a:latin typeface="NAVOOH+MS-UIGothic"/>
                <a:cs typeface="NAVOOH+MS-UIGothic"/>
              </a:rPr>
              <a:t>道，深入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AVOOH+MS-UIGothic"/>
                <a:cs typeface="NAVOOH+MS-UIGothic"/>
              </a:rPr>
              <a:t>剖析事件背景和影响。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032000" y="4764401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6B73"/>
                </a:solidFill>
                <a:latin typeface="SimSun"/>
                <a:cs typeface="SimSun"/>
              </a:rPr>
              <a:t>视频</a:t>
            </a:r>
            <a:r>
              <a:rPr sz="1550" spc="25">
                <a:solidFill>
                  <a:srgbClr val="006B73"/>
                </a:solidFill>
                <a:latin typeface="NAVOOH+MS-UIGothic"/>
                <a:cs typeface="NAVOOH+MS-UIGothic"/>
              </a:rPr>
              <a:t>内容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9507219" y="4764401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6B73"/>
                </a:solidFill>
                <a:latin typeface="NAVOOH+MS-UIGothic"/>
                <a:cs typeface="NAVOOH+MS-UIGothic"/>
              </a:rPr>
              <a:t>互</a:t>
            </a:r>
            <a:r>
              <a:rPr sz="1550" spc="25">
                <a:solidFill>
                  <a:srgbClr val="006B73"/>
                </a:solidFill>
                <a:latin typeface="SimSun"/>
                <a:cs typeface="SimSun"/>
              </a:rPr>
              <a:t>动</a:t>
            </a:r>
            <a:r>
              <a:rPr sz="1550" spc="25">
                <a:solidFill>
                  <a:srgbClr val="006B73"/>
                </a:solidFill>
                <a:latin typeface="NAVOOH+MS-UIGothic"/>
                <a:cs typeface="NAVOOH+MS-UIGothic"/>
              </a:rPr>
              <a:t>形式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2032000" y="5183992"/>
            <a:ext cx="243070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AVOOH+MS-UIGothic"/>
                <a:cs typeface="NAVOOH+MS-UIGothic"/>
              </a:rPr>
              <a:t>制作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专业</a:t>
            </a:r>
            <a:r>
              <a:rPr sz="1350">
                <a:solidFill>
                  <a:srgbClr val="000000"/>
                </a:solidFill>
                <a:latin typeface="NAVOOH+MS-UIGothic"/>
                <a:cs typeface="NAVOOH+MS-UIGothic"/>
              </a:rPr>
              <a:t>、精良的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视频</a:t>
            </a:r>
            <a:r>
              <a:rPr sz="1350">
                <a:solidFill>
                  <a:srgbClr val="000000"/>
                </a:solidFill>
                <a:latin typeface="NAVOOH+MS-UIGothic"/>
                <a:cs typeface="NAVOOH+MS-UIGothic"/>
              </a:rPr>
              <a:t>内容，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046719" y="5248762"/>
            <a:ext cx="2627860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</a:t>
            </a:r>
            <a:r>
              <a:rPr sz="1350">
                <a:solidFill>
                  <a:srgbClr val="000000"/>
                </a:solidFill>
                <a:latin typeface="NAVOOH+MS-UIGothic"/>
                <a:cs typeface="NAVOOH+MS-UIGothic"/>
              </a:rPr>
              <a:t>置互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动环节</a:t>
            </a:r>
            <a:r>
              <a:rPr sz="1350">
                <a:solidFill>
                  <a:srgbClr val="000000"/>
                </a:solidFill>
                <a:latin typeface="NAVOOH+MS-UIGothic"/>
                <a:cs typeface="NAVOOH+MS-UIGothic"/>
              </a:rPr>
              <a:t>，如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问</a:t>
            </a:r>
            <a:r>
              <a:rPr sz="1350">
                <a:solidFill>
                  <a:srgbClr val="000000"/>
                </a:solidFill>
                <a:latin typeface="NAVOOH+MS-UIGothic"/>
                <a:cs typeface="NAVOOH+MS-UIGothic"/>
              </a:rPr>
              <a:t>答、投票</a:t>
            </a:r>
          </a:p>
          <a:p>
            <a:pPr marL="17145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AVOOH+MS-UIGothic"/>
                <a:cs typeface="NAVOOH+MS-UIGothic"/>
              </a:rPr>
              <a:t>等，增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000000"/>
                </a:solidFill>
                <a:latin typeface="NAVOOH+MS-UIGothic"/>
                <a:cs typeface="NAVOOH+MS-UIGothic"/>
              </a:rPr>
              <a:t>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000000"/>
                </a:solidFill>
                <a:latin typeface="NAVOOH+MS-UIGothic"/>
                <a:cs typeface="NAVOOH+MS-UIGothic"/>
              </a:rPr>
              <a:t>参与感和粘性。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2032000" y="5431008"/>
            <a:ext cx="2496941" cy="9213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AVOOH+MS-UIGothic"/>
                <a:cs typeface="NAVOOH+MS-UIGothic"/>
              </a:rPr>
              <a:t>包括房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NAVOOH+MS-UIGothic"/>
                <a:cs typeface="NAVOOH+MS-UIGothic"/>
              </a:rPr>
              <a:t>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识讲</a:t>
            </a:r>
            <a:r>
              <a:rPr sz="1350">
                <a:solidFill>
                  <a:srgbClr val="000000"/>
                </a:solidFill>
                <a:latin typeface="NAVOOH+MS-UIGothic"/>
                <a:cs typeface="NAVOOH+MS-UIGothic"/>
              </a:rPr>
              <a:t>解、楼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盘</a:t>
            </a:r>
            <a:r>
              <a:rPr sz="1350">
                <a:solidFill>
                  <a:srgbClr val="000000"/>
                </a:solidFill>
                <a:latin typeface="NAVOOH+MS-UIGothic"/>
                <a:cs typeface="NAVOOH+MS-UIGothic"/>
              </a:rPr>
              <a:t>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访</a:t>
            </a:r>
          </a:p>
          <a:p>
            <a:pPr marL="0" marR="0">
              <a:lnSpc>
                <a:spcPts val="1350"/>
              </a:lnSpc>
              <a:spcBef>
                <a:spcPts val="59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AVOOH+MS-UIGothic"/>
                <a:cs typeface="NAVOOH+MS-UIGothic"/>
              </a:rPr>
              <a:t>等，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满</a:t>
            </a:r>
            <a:r>
              <a:rPr sz="1350">
                <a:solidFill>
                  <a:srgbClr val="000000"/>
                </a:solidFill>
                <a:latin typeface="NAVOOH+MS-UIGothic"/>
                <a:cs typeface="NAVOOH+MS-UIGothic"/>
              </a:rPr>
              <a:t>足用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000000"/>
                </a:solidFill>
                <a:latin typeface="NAVOOH+MS-UIGothic"/>
                <a:cs typeface="NAVOOH+MS-UIGothic"/>
              </a:rPr>
              <a:t>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样</a:t>
            </a:r>
            <a:r>
              <a:rPr sz="1350">
                <a:solidFill>
                  <a:srgbClr val="000000"/>
                </a:solidFill>
                <a:latin typeface="NAVOOH+MS-UIGothic"/>
                <a:cs typeface="NAVOOH+MS-UIGothic"/>
              </a:rPr>
              <a:t>化的信息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获</a:t>
            </a:r>
          </a:p>
          <a:p>
            <a:pPr marL="0" marR="0">
              <a:lnSpc>
                <a:spcPts val="1350"/>
              </a:lnSpc>
              <a:spcBef>
                <a:spcPts val="53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AVOOH+MS-UIGothic"/>
                <a:cs typeface="NAVOOH+MS-UIGothic"/>
              </a:rPr>
              <a:t>取需求。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NAVOOH+MS-UIGothic"/>
                <a:cs typeface="NAVOOH+MS-UIGothic"/>
              </a:rPr>
              <a:t>内容更新与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维护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NDFTSI+REKFNJ+MicrosoftYaHei"/>
                <a:cs typeface="NDFTSI+REKFNJ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NDFTSI+REKFNJ+MicrosoftYaHei"/>
                <a:cs typeface="NDFTSI+REKFNJ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NDFTSI+REKFNJ+MicrosoftYaHei"/>
                <a:cs typeface="NDFTSI+REKFNJ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NDFTSI+REKFNJ+MicrosoftYaHei"/>
                <a:cs typeface="NDFTSI+REKFNJ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676400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6B73"/>
                </a:solidFill>
                <a:latin typeface="NAVOOH+MS-UIGothic"/>
                <a:cs typeface="NAVOOH+MS-UIGothic"/>
              </a:rPr>
              <a:t>定期更新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383404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6B73"/>
                </a:solidFill>
                <a:latin typeface="SimSun"/>
                <a:cs typeface="SimSun"/>
              </a:rPr>
              <a:t>质</a:t>
            </a:r>
            <a:r>
              <a:rPr sz="1550" spc="25">
                <a:solidFill>
                  <a:srgbClr val="006B73"/>
                </a:solidFill>
                <a:latin typeface="NAVOOH+MS-UIGothic"/>
                <a:cs typeface="NAVOOH+MS-UIGothic"/>
              </a:rPr>
              <a:t>量把关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02818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6B73"/>
                </a:solidFill>
                <a:latin typeface="NAVOOH+MS-UIGothic"/>
                <a:cs typeface="NAVOOH+MS-UIGothic"/>
              </a:rPr>
              <a:t>用</a:t>
            </a:r>
            <a:r>
              <a:rPr sz="1550" spc="25">
                <a:solidFill>
                  <a:srgbClr val="006B73"/>
                </a:solidFill>
                <a:latin typeface="SimSun"/>
                <a:cs typeface="SimSun"/>
              </a:rPr>
              <a:t>户</a:t>
            </a:r>
            <a:r>
              <a:rPr sz="1550" spc="25">
                <a:solidFill>
                  <a:srgbClr val="006B73"/>
                </a:solidFill>
                <a:latin typeface="NAVOOH+MS-UIGothic"/>
                <a:cs typeface="NAVOOH+MS-UIGothic"/>
              </a:rPr>
              <a:t>反</a:t>
            </a:r>
            <a:r>
              <a:rPr sz="1550">
                <a:solidFill>
                  <a:srgbClr val="006B73"/>
                </a:solidFill>
                <a:latin typeface="SimSun"/>
                <a:cs typeface="SimSun"/>
              </a:rPr>
              <a:t>馈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73455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6B73"/>
                </a:solidFill>
                <a:latin typeface="NAVOOH+MS-UIGothic"/>
                <a:cs typeface="NAVOOH+MS-UIGothic"/>
              </a:rPr>
              <a:t>数据分析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010919" y="5274162"/>
            <a:ext cx="2563177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AVOOH+MS-UIGothic"/>
                <a:cs typeface="NAVOOH+MS-UIGothic"/>
              </a:rPr>
              <a:t>根据房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NAVOOH+MS-UIGothic"/>
                <a:cs typeface="NAVOOH+MS-UIGothic"/>
              </a:rPr>
              <a:t>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000000"/>
                </a:solidFill>
                <a:latin typeface="NAVOOH+MS-UIGothic"/>
                <a:cs typeface="NAVOOH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000000"/>
                </a:solidFill>
                <a:latin typeface="NAVOOH+MS-UIGothic"/>
                <a:cs typeface="NAVOOH+MS-UIGothic"/>
              </a:rPr>
              <a:t>化和用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000000"/>
                </a:solidFill>
                <a:latin typeface="NAVOOH+MS-UIGothic"/>
                <a:cs typeface="NAVOOH+MS-UIGothic"/>
              </a:rPr>
              <a:t>需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AVOOH+MS-UIGothic"/>
                <a:cs typeface="NAVOOH+MS-UIGothic"/>
              </a:rPr>
              <a:t>求，定期更新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栏</a:t>
            </a:r>
            <a:r>
              <a:rPr sz="1350">
                <a:solidFill>
                  <a:srgbClr val="000000"/>
                </a:solidFill>
                <a:latin typeface="NAVOOH+MS-UIGothic"/>
                <a:cs typeface="NAVOOH+MS-UIGothic"/>
              </a:rPr>
              <a:t>目内容，保持</a:t>
            </a:r>
          </a:p>
          <a:p>
            <a:pPr marL="428625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NAVOOH+MS-UIGothic"/>
                <a:cs typeface="NAVOOH+MS-UIGothic"/>
              </a:rPr>
              <a:t>效性和新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鲜</a:t>
            </a:r>
            <a:r>
              <a:rPr sz="1350">
                <a:solidFill>
                  <a:srgbClr val="000000"/>
                </a:solidFill>
                <a:latin typeface="NAVOOH+MS-UIGothic"/>
                <a:cs typeface="NAVOOH+MS-UIGothic"/>
              </a:rPr>
              <a:t>感。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689350" y="5274162"/>
            <a:ext cx="2496941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AVOOH+MS-UIGothic"/>
                <a:cs typeface="NAVOOH+MS-UIGothic"/>
              </a:rPr>
              <a:t>建立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严</a:t>
            </a:r>
            <a:r>
              <a:rPr sz="1350">
                <a:solidFill>
                  <a:srgbClr val="000000"/>
                </a:solidFill>
                <a:latin typeface="NAVOOH+MS-UIGothic"/>
                <a:cs typeface="NAVOOH+MS-UIGothic"/>
              </a:rPr>
              <a:t>格的内容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审</a:t>
            </a:r>
            <a:r>
              <a:rPr sz="1350">
                <a:solidFill>
                  <a:srgbClr val="000000"/>
                </a:solidFill>
                <a:latin typeface="NAVOOH+MS-UIGothic"/>
                <a:cs typeface="NAVOOH+MS-UIGothic"/>
              </a:rPr>
              <a:t>核机制，确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AVOOH+MS-UIGothic"/>
                <a:cs typeface="NAVOOH+MS-UIGothic"/>
              </a:rPr>
              <a:t>保内容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NAVOOH+MS-UIGothic"/>
                <a:cs typeface="NAVOOH+MS-UIGothic"/>
              </a:rPr>
              <a:t>量，避免出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现错误</a:t>
            </a:r>
            <a:r>
              <a:rPr sz="1350">
                <a:solidFill>
                  <a:srgbClr val="000000"/>
                </a:solidFill>
                <a:latin typeface="NAVOOH+MS-UIGothic"/>
                <a:cs typeface="NAVOOH+MS-UIGothic"/>
              </a:rPr>
              <a:t>或</a:t>
            </a:r>
          </a:p>
          <a:p>
            <a:pPr marL="428625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误导</a:t>
            </a:r>
            <a:r>
              <a:rPr sz="1350">
                <a:solidFill>
                  <a:srgbClr val="000000"/>
                </a:solidFill>
                <a:latin typeface="NAVOOH+MS-UIGothic"/>
                <a:cs typeface="NAVOOH+MS-UIGothic"/>
              </a:rPr>
              <a:t>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000000"/>
                </a:solidFill>
                <a:latin typeface="NAVOOH+MS-UIGothic"/>
                <a:cs typeface="NAVOOH+MS-UIGothic"/>
              </a:rPr>
              <a:t>的信息。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367145" y="5274162"/>
            <a:ext cx="2563177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积</a:t>
            </a:r>
            <a:r>
              <a:rPr sz="1350">
                <a:solidFill>
                  <a:srgbClr val="000000"/>
                </a:solidFill>
                <a:latin typeface="NAVOOH+MS-UIGothic"/>
                <a:cs typeface="NAVOOH+MS-UIGothic"/>
              </a:rPr>
              <a:t>极收集用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000000"/>
                </a:solidFill>
                <a:latin typeface="NAVOOH+MS-UIGothic"/>
                <a:cs typeface="NAVOOH+MS-UIGothic"/>
              </a:rPr>
              <a:t>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馈</a:t>
            </a:r>
            <a:r>
              <a:rPr sz="1350">
                <a:solidFill>
                  <a:srgbClr val="000000"/>
                </a:solidFill>
                <a:latin typeface="NAVOOH+MS-UIGothic"/>
                <a:cs typeface="NAVOOH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NAVOOH+MS-UIGothic"/>
                <a:cs typeface="NAVOOH+MS-UIGothic"/>
              </a:rPr>
              <a:t>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000000"/>
                </a:solidFill>
                <a:latin typeface="NAVOOH+MS-UIGothic"/>
                <a:cs typeface="NAVOOH+MS-UIGothic"/>
              </a:rPr>
              <a:t>提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AVOOH+MS-UIGothic"/>
                <a:cs typeface="NAVOOH+MS-UIGothic"/>
              </a:rPr>
              <a:t>出的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000000"/>
                </a:solidFill>
                <a:latin typeface="NAVOOH+MS-UIGothic"/>
                <a:cs typeface="NAVOOH+MS-UIGothic"/>
              </a:rPr>
              <a:t>和建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议进</a:t>
            </a:r>
            <a:r>
              <a:rPr sz="1350">
                <a:solidFill>
                  <a:srgbClr val="000000"/>
                </a:solidFill>
                <a:latin typeface="NAVOOH+MS-UIGothic"/>
                <a:cs typeface="NAVOOH+MS-UIGothic"/>
              </a:rPr>
              <a:t>行及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NAVOOH+MS-UIGothic"/>
                <a:cs typeface="NAVOOH+MS-UIGothic"/>
              </a:rPr>
              <a:t>回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</a:p>
          <a:p>
            <a:pPr marL="85725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AVOOH+MS-UIGothic"/>
                <a:cs typeface="NAVOOH+MS-UIGothic"/>
              </a:rPr>
              <a:t>和改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NAVOOH+MS-UIGothic"/>
                <a:cs typeface="NAVOOH+MS-UIGothic"/>
              </a:rPr>
              <a:t>，提高用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户满</a:t>
            </a:r>
            <a:r>
              <a:rPr sz="1350">
                <a:solidFill>
                  <a:srgbClr val="000000"/>
                </a:solidFill>
                <a:latin typeface="NAVOOH+MS-UIGothic"/>
                <a:cs typeface="NAVOOH+MS-UIGothic"/>
              </a:rPr>
              <a:t>意度。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9045575" y="5274162"/>
            <a:ext cx="2563177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AVOOH+MS-UIGothic"/>
                <a:cs typeface="NAVOOH+MS-UIGothic"/>
              </a:rPr>
              <a:t>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NAVOOH+MS-UIGothic"/>
                <a:cs typeface="NAVOOH+MS-UIGothic"/>
              </a:rPr>
              <a:t>数据分析了解用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000000"/>
                </a:solidFill>
                <a:latin typeface="NAVOOH+MS-UIGothic"/>
                <a:cs typeface="NAVOOH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NAVOOH+MS-UIGothic"/>
                <a:cs typeface="NAVOOH+MS-UIGothic"/>
              </a:rPr>
              <a:t>和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AVOOH+MS-UIGothic"/>
                <a:cs typeface="NAVOOH+MS-UIGothic"/>
              </a:rPr>
              <a:t>需求，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350">
                <a:solidFill>
                  <a:srgbClr val="000000"/>
                </a:solidFill>
                <a:latin typeface="NAVOOH+MS-UIGothic"/>
                <a:cs typeface="NAVOOH+MS-UIGothic"/>
              </a:rPr>
              <a:t>化内容策划和呈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NAVOOH+MS-UIGothic"/>
                <a:cs typeface="NAVOOH+MS-UIGothic"/>
              </a:rPr>
              <a:t>方</a:t>
            </a:r>
          </a:p>
          <a:p>
            <a:pPr marL="85725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NAVOOH+MS-UIGothic"/>
                <a:cs typeface="NAVOOH+MS-UIGothic"/>
              </a:rPr>
              <a:t>式，提升用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350">
                <a:solidFill>
                  <a:srgbClr val="000000"/>
                </a:solidFill>
                <a:latin typeface="NAVOOH+MS-UIGothic"/>
                <a:cs typeface="NAVOOH+MS-UIGothic"/>
              </a:rPr>
              <a:t>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验</a:t>
            </a:r>
            <a:r>
              <a:rPr sz="1350">
                <a:solidFill>
                  <a:srgbClr val="000000"/>
                </a:solidFill>
                <a:latin typeface="NAVOOH+MS-UIGothic"/>
                <a:cs typeface="NAVOOH+MS-UIGothic"/>
              </a:rPr>
              <a:t>和价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000000"/>
                </a:solidFill>
                <a:latin typeface="NAVOOH+MS-UIGothic"/>
                <a:cs typeface="NAVOOH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623050" y="1631364"/>
            <a:ext cx="1874564" cy="17432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626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TJHWEI+TVOHDT+MicrosoftYaHei-Bold"/>
                <a:cs typeface="TJHWEI+TVOHDT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130040" y="1679624"/>
            <a:ext cx="2902929" cy="17432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626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TJHWEI+TVOHDT+MicrosoftYaHei-Bold"/>
                <a:cs typeface="TJHWEI+TVOHDT+MicrosoftYaHei-Bold"/>
              </a:rPr>
              <a:t>PART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381500" y="3441675"/>
            <a:ext cx="4286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栏</a:t>
            </a:r>
            <a:r>
              <a:rPr sz="4500">
                <a:solidFill>
                  <a:srgbClr val="000000"/>
                </a:solidFill>
                <a:latin typeface="NAVOOH+MS-UIGothic"/>
                <a:cs typeface="NAVOOH+MS-UIGothic"/>
              </a:rPr>
              <a:t>目形式策划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栏</a:t>
            </a:r>
            <a:r>
              <a:rPr sz="3000">
                <a:solidFill>
                  <a:srgbClr val="006B73"/>
                </a:solidFill>
                <a:latin typeface="NAVOOH+MS-UIGothic"/>
                <a:cs typeface="NAVOOH+MS-UIGothic"/>
              </a:rPr>
              <a:t>目布局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06575" y="34104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6B73"/>
                </a:solidFill>
                <a:latin typeface="NAVOOH+MS-UIGothic"/>
                <a:cs typeface="NAVOOH+MS-UIGothic"/>
              </a:rPr>
              <a:t>布局合理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581650" y="34104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6B73"/>
                </a:solidFill>
                <a:latin typeface="SimSun"/>
                <a:cs typeface="SimSun"/>
              </a:rPr>
              <a:t>导</a:t>
            </a:r>
            <a:r>
              <a:rPr sz="2000" spc="25">
                <a:solidFill>
                  <a:srgbClr val="006B73"/>
                </a:solidFill>
                <a:latin typeface="NAVOOH+MS-UIGothic"/>
                <a:cs typeface="NAVOOH+MS-UIGothic"/>
              </a:rPr>
              <a:t>航明确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476105" y="341048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6B73"/>
                </a:solidFill>
                <a:latin typeface="NAVOOH+MS-UIGothic"/>
                <a:cs typeface="NAVOOH+MS-UIGothic"/>
              </a:rPr>
              <a:t>适</a:t>
            </a:r>
            <a:r>
              <a:rPr sz="2000" spc="25">
                <a:solidFill>
                  <a:srgbClr val="006B73"/>
                </a:solidFill>
                <a:latin typeface="SimSun"/>
                <a:cs typeface="SimSun"/>
              </a:rPr>
              <a:t>应</a:t>
            </a:r>
            <a:r>
              <a:rPr sz="2000">
                <a:solidFill>
                  <a:srgbClr val="006B73"/>
                </a:solidFill>
                <a:latin typeface="NAVOOH+MS-UIGothic"/>
                <a:cs typeface="NAVOOH+MS-UIGothic"/>
              </a:rPr>
              <a:t>性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7425" y="4031988"/>
            <a:ext cx="299345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AVOOH+MS-UIGothic"/>
                <a:cs typeface="NAVOOH+MS-UIGothic"/>
              </a:rPr>
              <a:t>确保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栏</a:t>
            </a:r>
            <a:r>
              <a:rPr sz="1500">
                <a:solidFill>
                  <a:srgbClr val="000000"/>
                </a:solidFill>
                <a:latin typeface="NAVOOH+MS-UIGothic"/>
                <a:cs typeface="NAVOOH+MS-UIGothic"/>
              </a:rPr>
              <a:t>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00000"/>
                </a:solidFill>
                <a:latin typeface="NAVOOH+MS-UIGothic"/>
                <a:cs typeface="NAVOOH+MS-UIGothic"/>
              </a:rPr>
              <a:t>构清晰，各部分内容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AVOOH+MS-UIGothic"/>
                <a:cs typeface="NAVOOH+MS-UIGothic"/>
              </a:rPr>
              <a:t>布局合理，方便用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户浏览</a:t>
            </a:r>
            <a:r>
              <a:rPr sz="1500">
                <a:solidFill>
                  <a:srgbClr val="000000"/>
                </a:solidFill>
                <a:latin typeface="NAVOOH+MS-UIGothic"/>
                <a:cs typeface="NAVOOH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获</a:t>
            </a:r>
            <a:r>
              <a:rPr sz="1500">
                <a:solidFill>
                  <a:srgbClr val="000000"/>
                </a:solidFill>
                <a:latin typeface="NAVOOH+MS-UIGothic"/>
                <a:cs typeface="NAVOOH+MS-UIGothic"/>
              </a:rPr>
              <a:t>取</a:t>
            </a:r>
          </a:p>
          <a:p>
            <a:pPr marL="104775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AVOOH+MS-UIGothic"/>
                <a:cs typeface="NAVOOH+MS-UIGothic"/>
              </a:rPr>
              <a:t>信息。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62500" y="4031988"/>
            <a:ext cx="306705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AVOOH+MS-UIGothic"/>
                <a:cs typeface="NAVOOH+MS-UIGothic"/>
              </a:rPr>
              <a:t>提供明确的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NAVOOH+MS-UIGothic"/>
                <a:cs typeface="NAVOOH+MS-UIGothic"/>
              </a:rPr>
              <a:t>航菜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单</a:t>
            </a:r>
            <a:r>
              <a:rPr sz="1500">
                <a:solidFill>
                  <a:srgbClr val="000000"/>
                </a:solidFill>
                <a:latin typeface="NAVOOH+MS-UIGothic"/>
                <a:cs typeface="NAVOOH+MS-UIGothic"/>
              </a:rPr>
              <a:t>和面包屑路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AVOOH+MS-UIGothic"/>
                <a:cs typeface="NAVOOH+MS-UIGothic"/>
              </a:rPr>
              <a:t>径，使用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00000"/>
                </a:solidFill>
                <a:latin typeface="NAVOOH+MS-UIGothic"/>
                <a:cs typeface="NAVOOH+MS-UIGothic"/>
              </a:rPr>
              <a:t>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NAVOOH+MS-UIGothic"/>
                <a:cs typeface="NAVOOH+MS-UIGothic"/>
              </a:rPr>
              <a:t>快速找到所需内</a:t>
            </a:r>
          </a:p>
          <a:p>
            <a:pPr marL="11430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AVOOH+MS-UIGothic"/>
                <a:cs typeface="NAVOOH+MS-UIGothic"/>
              </a:rPr>
              <a:t>容。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8050" y="4031988"/>
            <a:ext cx="3067050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AVOOH+MS-UIGothic"/>
                <a:cs typeface="NAVOOH+MS-UIGothic"/>
              </a:rPr>
              <a:t>确保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栏</a:t>
            </a:r>
            <a:r>
              <a:rPr sz="1500">
                <a:solidFill>
                  <a:srgbClr val="000000"/>
                </a:solidFill>
                <a:latin typeface="NAVOOH+MS-UIGothic"/>
                <a:cs typeface="NAVOOH+MS-UIGothic"/>
              </a:rPr>
              <a:t>目在不同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000000"/>
                </a:solidFill>
                <a:latin typeface="NAVOOH+MS-UIGothic"/>
                <a:cs typeface="NAVOOH+MS-UIGothic"/>
              </a:rPr>
              <a:t>和屏幕分辨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AVOOH+MS-UIGothic"/>
                <a:cs typeface="NAVOOH+MS-UIGothic"/>
              </a:rPr>
              <a:t>率上的适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NAVOOH+MS-UIGothic"/>
                <a:cs typeface="NAVOOH+MS-UIGothic"/>
              </a:rPr>
              <a:t>性，提供良好的用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户</a:t>
            </a:r>
          </a:p>
          <a:p>
            <a:pPr marL="104775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AVOOH+MS-UIGothic"/>
                <a:cs typeface="NAVOOH+MS-UIGothic"/>
              </a:rPr>
              <a:t>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验</a:t>
            </a:r>
            <a:r>
              <a:rPr sz="1500">
                <a:solidFill>
                  <a:srgbClr val="000000"/>
                </a:solidFill>
                <a:latin typeface="NAVOOH+MS-UIGothic"/>
                <a:cs typeface="NAVOOH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栏</a:t>
            </a:r>
            <a:r>
              <a:rPr sz="3000">
                <a:solidFill>
                  <a:srgbClr val="006B73"/>
                </a:solidFill>
                <a:latin typeface="NAVOOH+MS-UIGothic"/>
                <a:cs typeface="NAVOOH+MS-UIGothic"/>
              </a:rPr>
              <a:t>目</a:t>
            </a:r>
            <a:r>
              <a:rPr sz="3000">
                <a:solidFill>
                  <a:srgbClr val="006B73"/>
                </a:solidFill>
                <a:latin typeface="SimSun"/>
                <a:cs typeface="SimSun"/>
              </a:rPr>
              <a:t>风</a:t>
            </a:r>
            <a:r>
              <a:rPr sz="3000">
                <a:solidFill>
                  <a:srgbClr val="006B73"/>
                </a:solidFill>
                <a:latin typeface="NAVOOH+MS-UIGothic"/>
                <a:cs typeface="NAVOOH+MS-UIGothic"/>
              </a:rPr>
              <a:t>格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08710" y="158857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B73"/>
                </a:solidFill>
                <a:latin typeface="SimSun"/>
                <a:cs typeface="SimSun"/>
              </a:rPr>
              <a:t>专业</a:t>
            </a:r>
            <a:r>
              <a:rPr sz="2300">
                <a:solidFill>
                  <a:srgbClr val="006B73"/>
                </a:solidFill>
                <a:latin typeface="NAVOOH+MS-UIGothic"/>
                <a:cs typeface="NAVOOH+MS-UIGothic"/>
              </a:rPr>
              <a:t>性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08710" y="2137147"/>
            <a:ext cx="452697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AVOOH+MS-UIGothic"/>
                <a:cs typeface="NAVOOH+MS-UIGothic"/>
              </a:rPr>
              <a:t>保持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栏</a:t>
            </a:r>
            <a:r>
              <a:rPr sz="1500">
                <a:solidFill>
                  <a:srgbClr val="000000"/>
                </a:solidFill>
                <a:latin typeface="NAVOOH+MS-UIGothic"/>
                <a:cs typeface="NAVOOH+MS-UIGothic"/>
              </a:rPr>
              <a:t>目的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专业</a:t>
            </a:r>
            <a:r>
              <a:rPr sz="1500">
                <a:solidFill>
                  <a:srgbClr val="000000"/>
                </a:solidFill>
                <a:latin typeface="NAVOOH+MS-UIGothic"/>
                <a:cs typeface="NAVOOH+MS-UIGothic"/>
              </a:rPr>
              <a:t>形象，使用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专业术语</a:t>
            </a:r>
            <a:r>
              <a:rPr sz="1500">
                <a:solidFill>
                  <a:srgbClr val="000000"/>
                </a:solidFill>
                <a:latin typeface="NAVOOH+MS-UIGothic"/>
                <a:cs typeface="NAVOOH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严谨</a:t>
            </a:r>
            <a:r>
              <a:rPr sz="1500">
                <a:solidFill>
                  <a:srgbClr val="000000"/>
                </a:solidFill>
                <a:latin typeface="NAVOOH+MS-UIGothic"/>
                <a:cs typeface="NAVOOH+MS-UIGothic"/>
              </a:rPr>
              <a:t>的表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08710" y="2411468"/>
            <a:ext cx="983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AVOOH+MS-UIGothic"/>
                <a:cs typeface="NAVOOH+MS-UIGothic"/>
              </a:rPr>
              <a:t>达方式。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8710" y="319766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B73"/>
                </a:solidFill>
                <a:latin typeface="SimSun"/>
                <a:cs typeface="SimSun"/>
              </a:rPr>
              <a:t>亲</a:t>
            </a:r>
            <a:r>
              <a:rPr sz="2300" spc="25">
                <a:solidFill>
                  <a:srgbClr val="006B73"/>
                </a:solidFill>
                <a:latin typeface="NAVOOH+MS-UIGothic"/>
                <a:cs typeface="NAVOOH+MS-UIGothic"/>
              </a:rPr>
              <a:t>和力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108710" y="3746238"/>
            <a:ext cx="452697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AVOOH+MS-UIGothic"/>
                <a:cs typeface="NAVOOH+MS-UIGothic"/>
              </a:rPr>
              <a:t>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强栏</a:t>
            </a:r>
            <a:r>
              <a:rPr sz="1500">
                <a:solidFill>
                  <a:srgbClr val="000000"/>
                </a:solidFill>
                <a:latin typeface="NAVOOH+MS-UIGothic"/>
                <a:cs typeface="NAVOOH+MS-UIGothic"/>
              </a:rPr>
              <a:t>目的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亲</a:t>
            </a:r>
            <a:r>
              <a:rPr sz="1500">
                <a:solidFill>
                  <a:srgbClr val="000000"/>
                </a:solidFill>
                <a:latin typeface="NAVOOH+MS-UIGothic"/>
                <a:cs typeface="NAVOOH+MS-UIGothic"/>
              </a:rPr>
              <a:t>和力，使用通俗易懂的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语</a:t>
            </a:r>
            <a:r>
              <a:rPr sz="1500">
                <a:solidFill>
                  <a:srgbClr val="000000"/>
                </a:solidFill>
                <a:latin typeface="NAVOOH+MS-UIGothic"/>
                <a:cs typeface="NAVOOH+MS-UIGothic"/>
              </a:rPr>
              <a:t>言和适当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1108710" y="4020558"/>
            <a:ext cx="1174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AVOOH+MS-UIGothic"/>
                <a:cs typeface="NAVOOH+MS-UIGothic"/>
              </a:rPr>
              <a:t>的幽默感。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8710" y="483405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6B73"/>
                </a:solidFill>
                <a:latin typeface="SimSun"/>
                <a:cs typeface="SimSun"/>
              </a:rPr>
              <a:t>统</a:t>
            </a:r>
            <a:r>
              <a:rPr sz="2300" spc="25">
                <a:solidFill>
                  <a:srgbClr val="006B73"/>
                </a:solidFill>
                <a:latin typeface="NAVOOH+MS-UIGothic"/>
                <a:cs typeface="NAVOOH+MS-UIGothic"/>
              </a:rPr>
              <a:t>一性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1108710" y="5383268"/>
            <a:ext cx="4526979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NAVOOH+MS-UIGothic"/>
                <a:cs typeface="NAVOOH+MS-UIGothic"/>
              </a:rPr>
              <a:t>保持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栏</a:t>
            </a:r>
            <a:r>
              <a:rPr sz="1500">
                <a:solidFill>
                  <a:srgbClr val="000000"/>
                </a:solidFill>
                <a:latin typeface="NAVOOH+MS-UIGothic"/>
                <a:cs typeface="NAVOOH+MS-UIGothic"/>
              </a:rPr>
              <a:t>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</a:t>
            </a:r>
            <a:r>
              <a:rPr sz="1500">
                <a:solidFill>
                  <a:srgbClr val="000000"/>
                </a:solidFill>
                <a:latin typeface="NAVOOH+MS-UIGothic"/>
                <a:cs typeface="NAVOOH+MS-UIGothic"/>
              </a:rPr>
              <a:t>格的一致性，确保整体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视觉</a:t>
            </a:r>
            <a:r>
              <a:rPr sz="1500">
                <a:solidFill>
                  <a:srgbClr val="000000"/>
                </a:solidFill>
                <a:latin typeface="NAVOOH+MS-UIGothic"/>
                <a:cs typeface="NAVOOH+MS-UIGothic"/>
              </a:rPr>
              <a:t>效果和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谐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0000"/>
                </a:solidFill>
                <a:latin typeface="NAVOOH+MS-UIGothic"/>
                <a:cs typeface="NAVOOH+MS-UIGothic"/>
              </a:rPr>
              <a:t>一。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https://d.book118.com/326125003132010054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TJHWEI+TVOHDT+MicrosoftYaHei-Bold</vt:lpstr>
      <vt:lpstr>NAVOOH+MS-UIGothic</vt:lpstr>
      <vt:lpstr>SimSun</vt:lpstr>
      <vt:lpstr>MVJCOH+MTWUKE+ArialMT</vt:lpstr>
      <vt:lpstr>Times New Roman</vt:lpstr>
      <vt:lpstr>NDFTSI+REKFNJ+MicrosoftYaHei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2024-09-21T16:34:06.134</cp:lastPrinted>
  <dcterms:created xsi:type="dcterms:W3CDTF">2024-09-21T08:34:06Z</dcterms:created>
  <dcterms:modified xsi:type="dcterms:W3CDTF">2024-09-21T08:34:07Z</dcterms:modified>
</cp:coreProperties>
</file>