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D34B80-245B-4B8A-BD91-F51729F101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7E71EF-9D8C-4998-A5B8-DBDE267963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D217A4A-03AD-4412-A69F-88E70D467A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05A8004-F429-4CEC-A960-1760E56C61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16607AC-0613-4367-B0C1-FDE3095FBB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E974D8C-A88C-4AB6-8373-6F566D3EC1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E93B43D-CDE8-43EB-92A7-D980A7CA82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2A35C2C-D4F7-4903-B35F-EFFEA8B271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D0E3C7A-FFE8-4670-B61C-04C04AB385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2B00B7-862D-44C9-BB51-09EF512A6E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D988F0-81A0-4B2E-962D-1C965BA6F2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t>Click to edit Master text styles</a:t>
            </a:r>
          </a:p>
          <a:p>
            <a:r>
              <a:t>Second level</a:t>
            </a:r>
          </a:p>
          <a:p>
            <a:r>
              <a:t>Third level</a:t>
            </a:r>
          </a:p>
          <a:p>
            <a:r>
              <a:t>Fourth level</a:t>
            </a:r>
          </a:p>
          <a:p>
            <a:r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8/1/2011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‹#›</a:t>
            </a: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26133223015010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9297988" y="3463925"/>
            <a:ext cx="3041650" cy="3565525"/>
          </a:xfrm>
          <a:prstGeom prst="line">
            <a:avLst/>
          </a:prstGeom>
          <a:ln w="2540">
            <a:solidFill>
              <a:schemeClr val="lt1"/>
            </a:solidFill>
            <a:prstDash val="solid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>
            <a:off x="10520363" y="-190500"/>
            <a:ext cx="885825" cy="1038225"/>
          </a:xfrm>
          <a:prstGeom prst="line">
            <a:avLst/>
          </a:prstGeom>
          <a:ln w="2540">
            <a:solidFill>
              <a:schemeClr val="lt1"/>
            </a:solidFill>
            <a:prstDash val="solid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3702710" y="1308257"/>
            <a:ext cx="4881433" cy="1420727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健康教育学——社会认知理论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704397" y="3288030"/>
            <a:ext cx="2783205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汇报人：AA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704397" y="3754755"/>
            <a:ext cx="2783205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2024-01-23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00000">
            <a:off x="-425346" y="-2696323"/>
            <a:ext cx="4457492" cy="445749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21821" y="612775"/>
            <a:ext cx="1563158" cy="76993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目 录</a:t>
            </a:r>
          </a:p>
        </p:txBody>
      </p:sp>
      <p:sp>
        <p:nvSpPr>
          <p:cNvPr id="4" name="AutoShape 4"/>
          <p:cNvSpPr/>
          <p:nvPr/>
        </p:nvSpPr>
        <p:spPr>
          <a:xfrm>
            <a:off x="10615613" y="1795463"/>
            <a:ext cx="1339850" cy="338137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788641" y="930592"/>
            <a:ext cx="5050155" cy="4996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社会认知理论概述</a:t>
            </a:r>
          </a:p>
          <a:p>
            <a:r>
              <a:t>社会认知过程</a:t>
            </a:r>
          </a:p>
          <a:p>
            <a:r>
              <a:t>社会认知在健康教育中的应用</a:t>
            </a:r>
          </a:p>
          <a:p>
            <a:r>
              <a:t>社会认知在健康教育中的实践案例</a:t>
            </a:r>
          </a:p>
          <a:p>
            <a:r>
              <a:t>社会认知在健康教育中的挑战与前景</a:t>
            </a:r>
          </a:p>
          <a:p>
            <a:r>
              <a:t>结论与建议</a:t>
            </a:r>
          </a:p>
        </p:txBody>
      </p:sp>
      <p:sp>
        <p:nvSpPr>
          <p:cNvPr id="6" name="AutoShape 6"/>
          <p:cNvSpPr/>
          <p:nvPr/>
        </p:nvSpPr>
        <p:spPr>
          <a:xfrm rot="2700000">
            <a:off x="1152099" y="3867101"/>
            <a:ext cx="1030027" cy="103002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700000">
            <a:off x="2095422" y="2929440"/>
            <a:ext cx="600059" cy="6000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社会认知理论概述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定义与背景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社会认知理论是一种心理学理论，强调个体在社会环境中如何学习和形成认知、情感和行为。</a:t>
            </a:r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该理论起源于20世纪60年代，由阿尔伯特·班杜拉（Albert Bandura）提出，是社会心理学、教育学和健康行为领域的重要理论之一。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个体通过观察他人的行为及其后果来学习新的行为模式。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观察学习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个体对自己能够成功完成某项任务的信念，对行为动机和结果有重要影响。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自我效能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环境、个体和行为三者之间相互影响、相互决定。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三元交互决定论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社会认知理论的核心观点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995" r="30995"/>
          <a:stretch>
            <a:fillRect/>
          </a:stretch>
        </p:blipFill>
        <p:spPr>
          <a:xfrm>
            <a:off x="1256535" y="1126660"/>
            <a:ext cx="3172116" cy="556376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298700" y="1457325"/>
            <a:ext cx="9242457" cy="4849697"/>
            <a:chOff x="2298700" y="1457325"/>
            <a:chExt cx="9242457" cy="4849697"/>
          </a:xfrm>
        </p:grpSpPr>
        <p:cxnSp>
          <p:nvCxnSpPr>
            <p:cNvPr id="4" name="Connector 4"/>
            <p:cNvCxnSpPr/>
            <p:nvPr/>
          </p:nvCxnSpPr>
          <p:spPr>
            <a:xfrm>
              <a:off x="4422775" y="1963738"/>
              <a:ext cx="1419225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cxnSp>
          <p:nvCxnSpPr>
            <p:cNvPr id="5" name="Connector 5"/>
            <p:cNvCxnSpPr/>
            <p:nvPr/>
          </p:nvCxnSpPr>
          <p:spPr>
            <a:xfrm>
              <a:off x="3970338" y="3735388"/>
              <a:ext cx="2301875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cxnSp>
          <p:nvCxnSpPr>
            <p:cNvPr id="6" name="Connector 6"/>
            <p:cNvCxnSpPr/>
            <p:nvPr/>
          </p:nvCxnSpPr>
          <p:spPr>
            <a:xfrm>
              <a:off x="2298700" y="5410200"/>
              <a:ext cx="2921000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7" name="Freeform 7"/>
            <p:cNvSpPr/>
            <p:nvPr/>
          </p:nvSpPr>
          <p:spPr>
            <a:xfrm>
              <a:off x="5541931" y="1492282"/>
              <a:ext cx="1192244" cy="973169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643563" y="1590675"/>
              <a:ext cx="773144" cy="77628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5986463" y="3243263"/>
              <a:ext cx="1192244" cy="971550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088094" y="3341656"/>
              <a:ext cx="773144" cy="774668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18043" y="4924425"/>
              <a:ext cx="1193768" cy="971550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022818" y="5022818"/>
              <a:ext cx="774668" cy="774668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5753100" y="1714071"/>
              <a:ext cx="693277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01</a:t>
              </a:r>
            </a:p>
          </p:txBody>
        </p:sp>
        <p:sp>
          <p:nvSpPr>
            <p:cNvPr id="14" name="TextBox 14"/>
            <p:cNvSpPr txBox="1"/>
            <p:nvPr/>
          </p:nvSpPr>
          <p:spPr>
            <a:xfrm>
              <a:off x="6176010" y="3464243"/>
              <a:ext cx="697230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02</a:t>
              </a:r>
            </a:p>
          </p:txBody>
        </p:sp>
        <p:sp>
          <p:nvSpPr>
            <p:cNvPr id="15" name="TextBox 15"/>
            <p:cNvSpPr txBox="1"/>
            <p:nvPr/>
          </p:nvSpPr>
          <p:spPr>
            <a:xfrm>
              <a:off x="5118735" y="5145405"/>
              <a:ext cx="697230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03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6861239" y="1457325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与行为主义理论的关联</a:t>
              </a:r>
            </a:p>
          </p:txBody>
        </p:sp>
        <p:sp>
          <p:nvSpPr>
            <p:cNvPr id="17" name="TextBox 17"/>
            <p:cNvSpPr txBox="1"/>
            <p:nvPr/>
          </p:nvSpPr>
          <p:spPr>
            <a:xfrm>
              <a:off x="6861239" y="1795982"/>
              <a:ext cx="4364355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社会认知理论强调观察学习和自我效能对行为的影响，与行为主义理论关注环境刺激对行为的影响有相似之处。</a:t>
              </a:r>
            </a:p>
          </p:txBody>
        </p:sp>
        <p:sp>
          <p:nvSpPr>
            <p:cNvPr id="18" name="TextBox 18"/>
            <p:cNvSpPr txBox="1"/>
            <p:nvPr/>
          </p:nvSpPr>
          <p:spPr>
            <a:xfrm>
              <a:off x="7178707" y="3213215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与认知心理学理论的关联</a:t>
              </a:r>
            </a:p>
          </p:txBody>
        </p:sp>
        <p:sp>
          <p:nvSpPr>
            <p:cNvPr id="19" name="TextBox 19"/>
            <p:cNvSpPr txBox="1"/>
            <p:nvPr/>
          </p:nvSpPr>
          <p:spPr>
            <a:xfrm>
              <a:off x="7178707" y="3551872"/>
              <a:ext cx="4362450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社会认知理论关注个体内部的认知过程，如自我效能和信念，与认知心理学研究个体内部心理过程有共同之处。</a:t>
              </a:r>
            </a:p>
          </p:txBody>
        </p:sp>
        <p:sp>
          <p:nvSpPr>
            <p:cNvPr id="20" name="TextBox 20"/>
            <p:cNvSpPr txBox="1"/>
            <p:nvPr/>
          </p:nvSpPr>
          <p:spPr>
            <a:xfrm>
              <a:off x="6257377" y="4914900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与人本主义心理学的关联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6257377" y="5253557"/>
              <a:ext cx="4362450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社会认知理论强调个体的主观能动性和自我实现的重要性，与人本主义心理学关注个体的自我成长和发展有相似之处。</a:t>
              </a:r>
            </a:p>
          </p:txBody>
        </p:sp>
      </p:grp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与其他心理学理论的关联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社会认知过程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4941" r="14941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感知是个体通过感觉器官接收并解释外界刺激的过程。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感知的定义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注意是心理活动对一定对象的指向和集中，是伴随着感知、记忆、思维、想象等心理过程的一种共同的心理特征。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注意的定义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感知是注意的前提，没有感知就不会有注意；注意又影响感知，使感知更加清晰、深刻。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感知与注意的关系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感知与注意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记忆的定义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记忆是人脑对过去经验的识记、保持、再现或再认，它是进行思维、想象等高级心理活动的基础。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回忆的定义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回忆是恢复过去经验的过程，是记忆的第三环节（识记、保持、回忆与再认）。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记忆与回忆的关系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记忆是回忆的前提，没有记忆就不会有回忆；回忆又是检验记忆效果的重要指标。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记忆与回忆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决策的定义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决策是为了达到一定的目标，采用一定的科学方法和手段，从两个以上的方案中选择一个满意方案的分析判断过程。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思维与决策的关系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思维是决策的基础，没有思维就不会有决策；决策又是思维的体现和应用，是思维活动的结果。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思维的定义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思维是人脑对客观事物间接的、概括的反映，它反映的是事物的本质和事物间规律性的联系。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思维与决策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社会认知在健康教育中的应用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9024" r="29024"/>
          <a:stretch>
            <a:fillRect/>
          </a:stretch>
        </p:blipFill>
        <p:spPr>
          <a:xfrm>
            <a:off x="1241255" y="1314002"/>
            <a:ext cx="2902138" cy="509023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知识传播与普及</a:t>
              </a:r>
            </a:p>
          </p:txBody>
        </p:sp>
      </p:grpSp>
      <p:cxnSp>
        <p:nvCxnSpPr>
          <p:cNvPr id="25" name="Connector 25"/>
          <p:cNvCxnSpPr/>
          <p:nvPr/>
        </p:nvCxnSpPr>
        <p:spPr>
          <a:xfrm>
            <a:off x="4146550" y="1868488"/>
            <a:ext cx="1419225" cy="0"/>
          </a:xfrm>
          <a:prstGeom prst="line">
            <a:avLst/>
          </a:prstGeom>
          <a:ln w="635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6" name="Connector 26"/>
          <p:cNvCxnSpPr/>
          <p:nvPr/>
        </p:nvCxnSpPr>
        <p:spPr>
          <a:xfrm>
            <a:off x="3970338" y="3735388"/>
            <a:ext cx="2301875" cy="0"/>
          </a:xfrm>
          <a:prstGeom prst="line">
            <a:avLst/>
          </a:prstGeom>
          <a:ln w="635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7" name="Connector 27"/>
          <p:cNvCxnSpPr/>
          <p:nvPr/>
        </p:nvCxnSpPr>
        <p:spPr>
          <a:xfrm>
            <a:off x="2298700" y="5591175"/>
            <a:ext cx="2921000" cy="0"/>
          </a:xfrm>
          <a:prstGeom prst="line">
            <a:avLst/>
          </a:prstGeom>
          <a:ln w="635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8" name="Freeform 28"/>
          <p:cNvSpPr/>
          <p:nvPr/>
        </p:nvSpPr>
        <p:spPr>
          <a:xfrm>
            <a:off x="5541931" y="1397032"/>
            <a:ext cx="1192244" cy="973169"/>
          </a:xfrm>
          <a:custGeom>
            <a:rect l="l" t="t" r="r" b="b"/>
            <a:pathLst>
              <a:path w="1210" h="984">
                <a:moveTo>
                  <a:pt x="1210" y="491"/>
                </a:moveTo>
                <a:cubicBezTo>
                  <a:pt x="982" y="424"/>
                  <a:pt x="982" y="424"/>
                  <a:pt x="982" y="424"/>
                </a:cubicBezTo>
                <a:cubicBezTo>
                  <a:pt x="949" y="184"/>
                  <a:pt x="743" y="0"/>
                  <a:pt x="494" y="0"/>
                </a:cubicBezTo>
                <a:cubicBezTo>
                  <a:pt x="221" y="0"/>
                  <a:pt x="0" y="221"/>
                  <a:pt x="0" y="493"/>
                </a:cubicBezTo>
                <a:cubicBezTo>
                  <a:pt x="0" y="766"/>
                  <a:pt x="221" y="986"/>
                  <a:pt x="494" y="986"/>
                </a:cubicBezTo>
                <a:cubicBezTo>
                  <a:pt x="745" y="986"/>
                  <a:pt x="952" y="799"/>
                  <a:pt x="983" y="557"/>
                </a:cubicBezTo>
                <a:lnTo>
                  <a:pt x="1210" y="491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643563" y="1495425"/>
            <a:ext cx="773144" cy="77628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5986463" y="3243263"/>
            <a:ext cx="1192244" cy="971550"/>
          </a:xfrm>
          <a:custGeom>
            <a:rect l="l" t="t" r="r" b="b"/>
            <a:pathLst>
              <a:path w="1210" h="984">
                <a:moveTo>
                  <a:pt x="1210" y="491"/>
                </a:moveTo>
                <a:cubicBezTo>
                  <a:pt x="982" y="424"/>
                  <a:pt x="982" y="424"/>
                  <a:pt x="982" y="424"/>
                </a:cubicBezTo>
                <a:cubicBezTo>
                  <a:pt x="949" y="184"/>
                  <a:pt x="743" y="0"/>
                  <a:pt x="494" y="0"/>
                </a:cubicBezTo>
                <a:cubicBezTo>
                  <a:pt x="221" y="0"/>
                  <a:pt x="0" y="221"/>
                  <a:pt x="0" y="493"/>
                </a:cubicBezTo>
                <a:cubicBezTo>
                  <a:pt x="0" y="766"/>
                  <a:pt x="221" y="986"/>
                  <a:pt x="494" y="986"/>
                </a:cubicBezTo>
                <a:cubicBezTo>
                  <a:pt x="745" y="986"/>
                  <a:pt x="952" y="799"/>
                  <a:pt x="983" y="557"/>
                </a:cubicBezTo>
                <a:lnTo>
                  <a:pt x="1210" y="491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088094" y="3341656"/>
            <a:ext cx="773144" cy="77466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4918043" y="5105400"/>
            <a:ext cx="1193768" cy="971550"/>
          </a:xfrm>
          <a:custGeom>
            <a:rect l="l" t="t" r="r" b="b"/>
            <a:pathLst>
              <a:path w="1210" h="984">
                <a:moveTo>
                  <a:pt x="1210" y="491"/>
                </a:moveTo>
                <a:cubicBezTo>
                  <a:pt x="982" y="424"/>
                  <a:pt x="982" y="424"/>
                  <a:pt x="982" y="424"/>
                </a:cubicBezTo>
                <a:cubicBezTo>
                  <a:pt x="949" y="184"/>
                  <a:pt x="743" y="0"/>
                  <a:pt x="494" y="0"/>
                </a:cubicBezTo>
                <a:cubicBezTo>
                  <a:pt x="221" y="0"/>
                  <a:pt x="0" y="221"/>
                  <a:pt x="0" y="493"/>
                </a:cubicBezTo>
                <a:cubicBezTo>
                  <a:pt x="0" y="766"/>
                  <a:pt x="221" y="986"/>
                  <a:pt x="494" y="986"/>
                </a:cubicBezTo>
                <a:cubicBezTo>
                  <a:pt x="745" y="986"/>
                  <a:pt x="952" y="799"/>
                  <a:pt x="983" y="557"/>
                </a:cubicBezTo>
                <a:lnTo>
                  <a:pt x="1210" y="491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022818" y="5203793"/>
            <a:ext cx="774668" cy="77466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5753100" y="1618821"/>
            <a:ext cx="693277" cy="5295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01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176010" y="3464243"/>
            <a:ext cx="697230" cy="5295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02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5118735" y="5326380"/>
            <a:ext cx="697230" cy="5295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03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861239" y="1206532"/>
            <a:ext cx="4364355" cy="135716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通过大众传媒、社交媒体等途径，将健康知识广泛传播给公众，提高人们对健康问题的认识和理解。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178707" y="3037856"/>
            <a:ext cx="4364355" cy="13773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利用专家讲座、健康课程等形式，向特定人群传授专业的健康知识和技能。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6118675" y="4936127"/>
            <a:ext cx="4362450" cy="1348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针对不同人群的特点和需求，设计个性化的健康教育方案，提高健康教育的针对性和有效性。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https://d.book118.com/326133223015010043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68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6">
      <vt:lpstr>Arial</vt:lpstr>
      <vt:lpstr>Calibri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2024-09-10T20:56:34.044</cp:lastPrinted>
  <dcterms:created xsi:type="dcterms:W3CDTF">2024-09-10T12:56:34Z</dcterms:created>
  <dcterms:modified xsi:type="dcterms:W3CDTF">2024-09-10T12:56:35Z</dcterms:modified>
</cp:coreProperties>
</file>