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2985D5-E09D-47E8-92B3-E7375E8D91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0E1998-3552-47D1-A82D-BFE589134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CC17E4-BE6C-4E98-A425-BB27A5653E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A20B47-1701-4462-8B89-DDFFC96188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CB15F9-BD66-4131-A65C-D99D32F1B2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44DA2A-52BD-4491-9D56-0CD86AC0F7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976530-AAE0-4581-B99D-ADF244C957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1AFF98-1EFB-434A-A070-6F601A3C71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2F3F33-E91E-405F-8F7D-102F5FFD3B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8B51F5-27D9-4A4E-A4C3-D98C9B3193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6DAFCA-8B1E-4467-A52D-A00B3118C6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62231550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2024-01-22</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安全生产管理制度与危险源辨识与控制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安全生产管理制度概述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危险源辨识与控制基础知识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安全生产管理制度在危险源辨识中的应用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危险源辨识与控制实践案例分析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安全生产管理制度与危险源辨识的互动关系</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安全生产管理制度概述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安全生产管理制度的目的和意义</a:t>
              </a:r>
            </a:p>
          </p:txBody>
        </p:sp>
      </p:grpSp>
      <p:grpSp>
        <p:nvGrpSpPr>
          <p:cNvPr id="25" name="Group 25"/>
          <p:cNvGrpSpPr/>
          <p:nvPr/>
        </p:nvGrpSpPr>
        <p:grpSpPr>
          <a:xfrm>
            <a:off x="2005013" y="2780824"/>
            <a:ext cx="2267763" cy="1552257"/>
            <a:chOff x="2005013" y="2780824"/>
            <a:chExt cx="2267763" cy="1552257"/>
          </a:xfrm>
        </p:grpSpPr>
        <p:sp>
          <p:nvSpPr>
            <p:cNvPr id="26" name="TextBox 26"/>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确保生产过程中的安全，保障员工生命财产安全</a:t>
              </a:r>
            </a:p>
          </p:txBody>
        </p:sp>
      </p:grpSp>
      <p:grpSp>
        <p:nvGrpSpPr>
          <p:cNvPr id="27" name="Group 27"/>
          <p:cNvGrpSpPr/>
          <p:nvPr/>
        </p:nvGrpSpPr>
        <p:grpSpPr>
          <a:xfrm>
            <a:off x="5850265" y="2780824"/>
            <a:ext cx="2267763" cy="1552257"/>
            <a:chOff x="5850265" y="2780824"/>
            <a:chExt cx="2267763" cy="1552257"/>
          </a:xfrm>
        </p:grpSpPr>
        <p:sp>
          <p:nvSpPr>
            <p:cNvPr id="28" name="TextBox 28"/>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规范企业安全生产行为，提高企业安全管理水平</a:t>
              </a:r>
            </a:p>
          </p:txBody>
        </p:sp>
      </p:grpSp>
      <p:grpSp>
        <p:nvGrpSpPr>
          <p:cNvPr id="29" name="Group 29"/>
          <p:cNvGrpSpPr/>
          <p:nvPr/>
        </p:nvGrpSpPr>
        <p:grpSpPr>
          <a:xfrm>
            <a:off x="9743259" y="2780824"/>
            <a:ext cx="2267763" cy="1552257"/>
            <a:chOff x="9743259" y="2780824"/>
            <a:chExt cx="2267763" cy="1552257"/>
          </a:xfrm>
        </p:grpSpPr>
        <p:sp>
          <p:nvSpPr>
            <p:cNvPr id="30" name="TextBox 30"/>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促进企业可持续发展，维护社会稳定</a:t>
              </a:r>
            </a:p>
          </p:txBody>
        </p:sp>
      </p:gr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506694" y="1497044"/>
            <a:ext cx="2843213" cy="831818"/>
            <a:chOff x="2506694" y="1497044"/>
            <a:chExt cx="2843213" cy="831818"/>
          </a:xfrm>
        </p:grpSpPr>
        <p:sp>
          <p:nvSpPr>
            <p:cNvPr id="5" name="AutoShape 5"/>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5941441" y="2961291"/>
            <a:ext cx="534543" cy="529019"/>
            <a:chOff x="5941441" y="2961291"/>
            <a:chExt cx="534543" cy="529019"/>
          </a:xfrm>
        </p:grpSpPr>
        <p:sp>
          <p:nvSpPr>
            <p:cNvPr id="7" name="Freeform 7"/>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安全生产管理制度的体系结构</a:t>
              </a:r>
            </a:p>
          </p:txBody>
        </p:sp>
      </p:grpSp>
      <p:grpSp>
        <p:nvGrpSpPr>
          <p:cNvPr id="31" name="Group 31"/>
          <p:cNvGrpSpPr/>
          <p:nvPr/>
        </p:nvGrpSpPr>
        <p:grpSpPr>
          <a:xfrm>
            <a:off x="1449149" y="1107618"/>
            <a:ext cx="3394996" cy="490334"/>
            <a:chOff x="1449149" y="1107618"/>
            <a:chExt cx="3394996" cy="490334"/>
          </a:xfrm>
        </p:grpSpPr>
        <p:sp>
          <p:nvSpPr>
            <p:cNvPr id="32" name="TextBox 32"/>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安全生产责任制度</a:t>
              </a:r>
            </a:p>
          </p:txBody>
        </p:sp>
      </p:grpSp>
      <p:grpSp>
        <p:nvGrpSpPr>
          <p:cNvPr id="33" name="Group 33"/>
          <p:cNvGrpSpPr/>
          <p:nvPr/>
        </p:nvGrpSpPr>
        <p:grpSpPr>
          <a:xfrm>
            <a:off x="1680979" y="1460180"/>
            <a:ext cx="2931336" cy="1654845"/>
            <a:chOff x="1680979" y="1460180"/>
            <a:chExt cx="2931336" cy="1654845"/>
          </a:xfrm>
        </p:grpSpPr>
        <p:sp>
          <p:nvSpPr>
            <p:cNvPr id="34" name="TextBox 34"/>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明确各级管理人员和员工的安全生产职责</a:t>
              </a:r>
            </a:p>
          </p:txBody>
        </p:sp>
      </p:grpSp>
      <p:grpSp>
        <p:nvGrpSpPr>
          <p:cNvPr id="35" name="Group 35"/>
          <p:cNvGrpSpPr/>
          <p:nvPr/>
        </p:nvGrpSpPr>
        <p:grpSpPr>
          <a:xfrm>
            <a:off x="1449149" y="3556745"/>
            <a:ext cx="3394996" cy="490334"/>
            <a:chOff x="1449149" y="3556745"/>
            <a:chExt cx="3394996" cy="490334"/>
          </a:xfrm>
        </p:grpSpPr>
        <p:sp>
          <p:nvSpPr>
            <p:cNvPr id="36" name="TextBox 36"/>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安全生产检查制度</a:t>
              </a:r>
            </a:p>
          </p:txBody>
        </p:sp>
      </p:grpSp>
      <p:grpSp>
        <p:nvGrpSpPr>
          <p:cNvPr id="37" name="Group 37"/>
          <p:cNvGrpSpPr/>
          <p:nvPr/>
        </p:nvGrpSpPr>
        <p:grpSpPr>
          <a:xfrm>
            <a:off x="1680979" y="3909306"/>
            <a:ext cx="2931336" cy="1654845"/>
            <a:chOff x="1680979" y="3909306"/>
            <a:chExt cx="2931336" cy="1654845"/>
          </a:xfrm>
        </p:grpSpPr>
        <p:sp>
          <p:nvSpPr>
            <p:cNvPr id="38" name="TextBox 38"/>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定期对生产场所、设备等进行安全检查</a:t>
              </a:r>
            </a:p>
          </p:txBody>
        </p:sp>
      </p:grpSp>
      <p:grpSp>
        <p:nvGrpSpPr>
          <p:cNvPr id="39" name="Group 39"/>
          <p:cNvGrpSpPr/>
          <p:nvPr/>
        </p:nvGrpSpPr>
        <p:grpSpPr>
          <a:xfrm>
            <a:off x="7463317" y="1107618"/>
            <a:ext cx="3394996" cy="490334"/>
            <a:chOff x="7463317" y="1107618"/>
            <a:chExt cx="3394996" cy="490334"/>
          </a:xfrm>
        </p:grpSpPr>
        <p:sp>
          <p:nvSpPr>
            <p:cNvPr id="40" name="TextBox 40"/>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安全生产规章制度</a:t>
              </a:r>
            </a:p>
          </p:txBody>
        </p:sp>
      </p:grpSp>
      <p:grpSp>
        <p:nvGrpSpPr>
          <p:cNvPr id="41" name="Group 41"/>
          <p:cNvGrpSpPr/>
          <p:nvPr/>
        </p:nvGrpSpPr>
        <p:grpSpPr>
          <a:xfrm>
            <a:off x="7695147" y="1460180"/>
            <a:ext cx="2931336" cy="1654845"/>
            <a:chOff x="7695147" y="1460180"/>
            <a:chExt cx="2931336" cy="1654845"/>
          </a:xfrm>
        </p:grpSpPr>
        <p:sp>
          <p:nvSpPr>
            <p:cNvPr id="42" name="TextBox 42"/>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制定各类安全操作规程和应急预案</a:t>
              </a:r>
            </a:p>
          </p:txBody>
        </p:sp>
      </p:grpSp>
      <p:grpSp>
        <p:nvGrpSpPr>
          <p:cNvPr id="43" name="Group 43"/>
          <p:cNvGrpSpPr/>
          <p:nvPr/>
        </p:nvGrpSpPr>
        <p:grpSpPr>
          <a:xfrm>
            <a:off x="7463317" y="3556745"/>
            <a:ext cx="3394996" cy="490334"/>
            <a:chOff x="7463317" y="3556745"/>
            <a:chExt cx="3394996" cy="490334"/>
          </a:xfrm>
        </p:grpSpPr>
        <p:sp>
          <p:nvSpPr>
            <p:cNvPr id="44" name="TextBox 44"/>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安全生产培训制度</a:t>
              </a:r>
            </a:p>
          </p:txBody>
        </p:sp>
      </p:grpSp>
      <p:grpSp>
        <p:nvGrpSpPr>
          <p:cNvPr id="45" name="Group 45"/>
          <p:cNvGrpSpPr/>
          <p:nvPr/>
        </p:nvGrpSpPr>
        <p:grpSpPr>
          <a:xfrm>
            <a:off x="7695147" y="3909306"/>
            <a:ext cx="2931336" cy="1654845"/>
            <a:chOff x="7695147" y="3909306"/>
            <a:chExt cx="2931336" cy="1654845"/>
          </a:xfrm>
        </p:grpSpPr>
        <p:sp>
          <p:nvSpPr>
            <p:cNvPr id="46" name="TextBox 46"/>
            <p:cNvSpPr txBox="1"/>
            <p:nvPr/>
          </p:nvSpPr>
          <p:spPr>
            <a:xfrm>
              <a:off x="7695147" y="3909306"/>
              <a:ext cx="2931336"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对员工进行安全知识和技能的培训</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332131" y="4551331"/>
            <a:ext cx="333375" cy="333375"/>
            <a:chOff x="3332131" y="4551331"/>
            <a:chExt cx="333375" cy="333375"/>
          </a:xfrm>
        </p:grpSpPr>
        <p:sp>
          <p:nvSpPr>
            <p:cNvPr id="7" name="AutoShape 7"/>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8" name="Group 8"/>
          <p:cNvGrpSpPr/>
          <p:nvPr/>
        </p:nvGrpSpPr>
        <p:grpSpPr>
          <a:xfrm>
            <a:off x="8688419" y="1750981"/>
            <a:ext cx="333375" cy="334994"/>
            <a:chOff x="8688419" y="1750981"/>
            <a:chExt cx="333375" cy="334994"/>
          </a:xfrm>
        </p:grpSpPr>
        <p:sp>
          <p:nvSpPr>
            <p:cNvPr id="9" name="AutoShape 9"/>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10" name="Group 10"/>
          <p:cNvGrpSpPr/>
          <p:nvPr/>
        </p:nvGrpSpPr>
        <p:grpSpPr>
          <a:xfrm>
            <a:off x="8915400" y="4337018"/>
            <a:ext cx="333375" cy="334994"/>
            <a:chOff x="8915400" y="4337018"/>
            <a:chExt cx="333375" cy="334994"/>
          </a:xfrm>
        </p:grpSpPr>
        <p:sp>
          <p:nvSpPr>
            <p:cNvPr id="11" name="AutoShape 11"/>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安全生产管理制度的实施与监管</a:t>
              </a:r>
            </a:p>
          </p:txBody>
        </p:sp>
      </p:grpSp>
      <p:sp>
        <p:nvSpPr>
          <p:cNvPr id="34" name="Freeform 34"/>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438456" y="1876743"/>
            <a:ext cx="2267763" cy="1552257"/>
            <a:chOff x="438456" y="1876743"/>
            <a:chExt cx="2267763" cy="1552257"/>
          </a:xfrm>
        </p:grpSpPr>
        <p:sp>
          <p:nvSpPr>
            <p:cNvPr id="36" name="TextBox 36"/>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加强宣传教育，提高员工安全意识</a:t>
              </a:r>
            </a:p>
          </p:txBody>
        </p:sp>
      </p:grpSp>
      <p:grpSp>
        <p:nvGrpSpPr>
          <p:cNvPr id="37" name="Group 37"/>
          <p:cNvGrpSpPr/>
          <p:nvPr/>
        </p:nvGrpSpPr>
        <p:grpSpPr>
          <a:xfrm>
            <a:off x="9328252" y="1433831"/>
            <a:ext cx="2267763" cy="1552257"/>
            <a:chOff x="9328252" y="1433831"/>
            <a:chExt cx="2267763" cy="1552257"/>
          </a:xfrm>
        </p:grpSpPr>
        <p:sp>
          <p:nvSpPr>
            <p:cNvPr id="38" name="TextBox 38"/>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建立健全安全监管机构，配备专职安全管理人员</a:t>
              </a:r>
            </a:p>
          </p:txBody>
        </p:sp>
      </p:grpSp>
      <p:grpSp>
        <p:nvGrpSpPr>
          <p:cNvPr id="39" name="Group 39"/>
          <p:cNvGrpSpPr/>
          <p:nvPr/>
        </p:nvGrpSpPr>
        <p:grpSpPr>
          <a:xfrm>
            <a:off x="9407729" y="4148477"/>
            <a:ext cx="2267763" cy="1552257"/>
            <a:chOff x="9407729" y="4148477"/>
            <a:chExt cx="2267763" cy="1552257"/>
          </a:xfrm>
        </p:grpSpPr>
        <p:sp>
          <p:nvSpPr>
            <p:cNvPr id="40" name="TextBox 40"/>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强化监督检查，及时发现和纠正安全生产违法行为</a:t>
              </a:r>
            </a:p>
          </p:txBody>
        </p:sp>
      </p:grpSp>
      <p:grpSp>
        <p:nvGrpSpPr>
          <p:cNvPr id="41" name="Group 41"/>
          <p:cNvGrpSpPr/>
          <p:nvPr/>
        </p:nvGrpSpPr>
        <p:grpSpPr>
          <a:xfrm>
            <a:off x="773817" y="4651799"/>
            <a:ext cx="2267763" cy="1552257"/>
            <a:chOff x="773817" y="4651799"/>
            <a:chExt cx="2267763" cy="1552257"/>
          </a:xfrm>
        </p:grpSpPr>
        <p:sp>
          <p:nvSpPr>
            <p:cNvPr id="42" name="TextBox 42"/>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加强事故应急管理，提高应急处置能力</a:t>
              </a:r>
            </a:p>
          </p:txBody>
        </p:sp>
      </p:grpSp>
      <p:grpSp>
        <p:nvGrpSpPr>
          <p:cNvPr id="43" name="Group 43"/>
          <p:cNvGrpSpPr/>
          <p:nvPr/>
        </p:nvGrpSpPr>
        <p:grpSpPr>
          <a:xfrm>
            <a:off x="3652304" y="1008278"/>
            <a:ext cx="4886325" cy="4876800"/>
            <a:chOff x="3652304" y="1008278"/>
            <a:chExt cx="4886325" cy="4876800"/>
          </a:xfrm>
        </p:grpSpPr>
        <p:sp>
          <p:nvSpPr>
            <p:cNvPr id="44" name="Freeform 4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危险源辨识与控制基础知识</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可能导致人身伤害和（或）健康损害的根源、状态或行为，或其组合。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危险源定义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危险源在事故发生、发展中的作用，可分为第一类危险源和第二类危险源。第一类危险源是指生产过程中存在的，可能发生意外释放的能量（能源或能量载体）或危险物质。第二类危险源是指导致能量或危险物质约束或限制措施破坏或失效的各种因素，主要包括物的故障、人的失误和环境因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危险源分类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危险源辨识的方法与步骤</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危险源辨识方法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包括询问交谈、现场观察、查阅有关记录、获取外部信息、工作任务分析、安全检查表、危险与可操作性研究、事件树分析、故障树分析等方法。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危险源辨识步骤</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包括确定辨识范围、组建辨识小组、收集相关资料、开展危险源辨识、整理辨识结果等步骤。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危险源控制原则</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包括消除、预防、减弱、隔离、连锁、警告等原则。</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危险源控制措施</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工程技术措施（如采用安全可靠的工艺技术和设备，减少或消除危险源）、管理措施（如建立健全安全管理制度和操作规程，加强安全培训和教育）、个体防护措施（如配备符合国家标准的劳动防护用品，确保员工正确使用）和应急救援措施（如制定应急预案，配备应急救援器材和装备，开展应急演练）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危险源控制的原则与措施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安全生产管理制度在危险源辨识中的应用</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438" r="2443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明确各级管理人员和员工的安全职责</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通过安全生产责任制，明确企业各级管理人员和员工在危险源辨识和控制中的具体职责，形成全员参与的安全管理格局。</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强化安全意识和技能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安全生产责任制要求相关人员具备相应的安全意识和技能，能够主动辨识和控制危险源，降低事故发生的可能性。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落实安全考核和奖惩机制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通过安全考核和奖惩机制，对在危险源辨识和控制中表现突出的人员进行表彰和奖励，对违反安全规定的人员进行惩罚，从而推动全员积极参与危险源辨识和控制工作。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安全生产责任制在危险源辨识中的作用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企业应建立定期安全检查制度，组织专业人员对生产现场进行全面、系统的检查，及时发现和辨识存在的危险源。</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定期开展安全检查</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针对不同类型的危险源，企业应制定相应的安全检查表，明确检查项目、检查标准和检查周期，确保安全检查工作的规范化和系统化。</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制定安全检查表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对于安全检查中发现的问题和隐患，企业应制定整改措施并落实整改责任，确保危险源得到及时有效的控制。</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落实隐患整改措施</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安全检查制度在危险源辨识中的应用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https://d.book118.com/326223155040010045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2024-09-13T22:05:46.220</cp:lastPrinted>
  <dcterms:created xsi:type="dcterms:W3CDTF">2024-09-13T14:05:46Z</dcterms:created>
  <dcterms:modified xsi:type="dcterms:W3CDTF">2024-09-13T14:05:48Z</dcterms:modified>
</cp:coreProperties>
</file>