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99CCDD2-F1E8-4E0F-A336-B23D4D78AD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4DBBD0-7C1C-44E2-9B61-A5ACBCC5CD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B1342C5-E02B-41A8-BA52-2E5F85EA30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E566D13-D125-4DF2-8672-DD99930913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6318091-7479-4A8C-A85D-BC98C17A976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7B8046C-ED72-4285-89FE-A5FC37AE6CB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66A603A-8408-4E11-B999-11BDCADDBB3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1BDD9D-5AC0-48F9-A991-93E6741E3B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C64196-B601-4A3E-B847-FCA8CF785B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85C102-8D6C-4B43-B9D4-251D17D8AF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9B3D06-E254-44B9-A817-99A3078432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6224052100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《材料力学总结》ppt课件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材料力学概述</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材料力学的基本原理</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材料力学的主要分析方法</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材料力学的应用领域</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材料力学的未来发展</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材料力学概述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材料力学的定义</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材料力学是一门研究材料在力作用下变形、破坏和恢复的学科。</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材料力学主要关注材料在不同外力作用下的行为，包括材料的变形、断裂、疲劳等，以及这些行为对材料性能的影响。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材料力学在工程设计和产品开发中具有至关重要的作用。</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在许多工程领域，如机械、航空航天、土木等，都需要对材料在力作用下的行为有深入的理解。材料力学为这些领域提供了理论基础和实践指导，帮助工程师设计出更安全、更可靠的工程结构和产品。</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材料力学的重要性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材料力学的发展历程可以追溯到古代，但真正的快速发展是在工业革命之后。</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在古代，人们就已经开始研究材料的性质和行为，如中国的青铜器制造和古罗马的混凝土使用。然而，真正的材料力学研究始于18世纪，随着工业革命的发展，人们对材料性能的要求越来越高，推动了材料力学的发展。如今，随着科技的不断进步，材料力学的研究和应用范围也在不断扩大。</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材料力学的发展历程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材料力学的基本原理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弹性力学是研究材料在弹性范围内变形和应力的学科。</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σ=Eε</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公式</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弹性力学原理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塑性力学原理</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塑性力学是研究材料在塑性变形阶段行为和性能的学科。</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F=k*dF</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公式</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断裂力学是研究材料在裂纹扩展和断裂过程中的行为和性能的学科。</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公式</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K=Y*(σ)1/2</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断裂力学原理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824831" y="1475793"/>
            <a:ext cx="674481" cy="674481"/>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21675" y="1573370"/>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6034" y="5792552"/>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137333" y="2069399"/>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a:off x="1137333" y="6143637"/>
            <a:ext cx="4730545"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6244186" y="1522937"/>
            <a:ext cx="674481" cy="674481"/>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341031" y="1620514"/>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555390" y="5839696"/>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a:off x="6556688" y="2116543"/>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flipH="1">
            <a:off x="6556688" y="6190781"/>
            <a:ext cx="4730545"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1446384" y="2003158"/>
            <a:ext cx="4421494"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a:t>
            </a:r>
          </a:p>
        </p:txBody>
      </p:sp>
      <p:sp>
        <p:nvSpPr>
          <p:cNvPr id="13" name="TextBox 13"/>
          <p:cNvSpPr txBox="1"/>
          <p:nvPr/>
        </p:nvSpPr>
        <p:spPr>
          <a:xfrm>
            <a:off x="1446384" y="3066374"/>
            <a:ext cx="4421494"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复合材料力学是研究由两种或多种材料组成复合材料的力学行为的学科。</a:t>
            </a:r>
          </a:p>
        </p:txBody>
      </p:sp>
      <p:sp>
        <p:nvSpPr>
          <p:cNvPr id="14" name="TextBox 14"/>
          <p:cNvSpPr txBox="1"/>
          <p:nvPr/>
        </p:nvSpPr>
        <p:spPr>
          <a:xfrm>
            <a:off x="6918667" y="2003158"/>
            <a:ext cx="4421494"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公式</a:t>
            </a:r>
          </a:p>
        </p:txBody>
      </p:sp>
      <p:sp>
        <p:nvSpPr>
          <p:cNvPr id="15" name="TextBox 15"/>
          <p:cNvSpPr txBox="1"/>
          <p:nvPr/>
        </p:nvSpPr>
        <p:spPr>
          <a:xfrm>
            <a:off x="6918667" y="3067862"/>
            <a:ext cx="4421494"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E=E1*V1+E2*V2+…+En*Vn</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复合材料力学原理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03</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材料力学的主要分析方法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有限元分析法</a:t>
              </a:r>
            </a:p>
          </p:txBody>
        </p:sp>
      </p:grpSp>
      <p:sp>
        <p:nvSpPr>
          <p:cNvPr id="24" name="AutoShape 24"/>
          <p:cNvSpPr/>
          <p:nvPr/>
        </p:nvSpPr>
        <p:spPr>
          <a:xfrm>
            <a:off x="1373831" y="1678692"/>
            <a:ext cx="1782794" cy="1782794"/>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470129" y="1774799"/>
            <a:ext cx="1597342" cy="159743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116400" y="2605189"/>
            <a:ext cx="309658" cy="476345"/>
          </a:xfrm>
          <a:custGeom>
            <a:rect l="l" t="t" r="r" b="b"/>
            <a:pathLst>
              <a:path w="82" h="125">
                <a:moveTo>
                  <a:pt x="76" y="105"/>
                </a:moveTo>
                <a:cubicBezTo>
                  <a:pt x="61" y="105"/>
                  <a:pt x="61" y="105"/>
                  <a:pt x="61" y="105"/>
                </a:cubicBezTo>
                <a:cubicBezTo>
                  <a:pt x="54" y="88"/>
                  <a:pt x="55" y="70"/>
                  <a:pt x="63" y="53"/>
                </a:cubicBezTo>
                <a:cubicBezTo>
                  <a:pt x="64" y="53"/>
                  <a:pt x="64" y="53"/>
                  <a:pt x="64" y="53"/>
                </a:cubicBezTo>
                <a:cubicBezTo>
                  <a:pt x="66" y="53"/>
                  <a:pt x="68" y="51"/>
                  <a:pt x="68" y="49"/>
                </a:cubicBezTo>
                <a:cubicBezTo>
                  <a:pt x="68" y="40"/>
                  <a:pt x="68" y="40"/>
                  <a:pt x="68" y="40"/>
                </a:cubicBezTo>
                <a:cubicBezTo>
                  <a:pt x="68" y="37"/>
                  <a:pt x="66" y="36"/>
                  <a:pt x="64" y="36"/>
                </a:cubicBezTo>
                <a:cubicBezTo>
                  <a:pt x="62" y="36"/>
                  <a:pt x="62" y="36"/>
                  <a:pt x="62" y="36"/>
                </a:cubicBezTo>
                <a:cubicBezTo>
                  <a:pt x="57" y="27"/>
                  <a:pt x="55" y="18"/>
                  <a:pt x="57" y="9"/>
                </a:cubicBezTo>
                <a:cubicBezTo>
                  <a:pt x="41" y="0"/>
                  <a:pt x="41" y="0"/>
                  <a:pt x="41" y="0"/>
                </a:cubicBezTo>
                <a:cubicBezTo>
                  <a:pt x="25" y="8"/>
                  <a:pt x="25" y="8"/>
                  <a:pt x="25" y="8"/>
                </a:cubicBezTo>
                <a:cubicBezTo>
                  <a:pt x="27" y="17"/>
                  <a:pt x="25" y="27"/>
                  <a:pt x="20" y="36"/>
                </a:cubicBezTo>
                <a:cubicBezTo>
                  <a:pt x="18" y="36"/>
                  <a:pt x="18" y="36"/>
                  <a:pt x="18" y="36"/>
                </a:cubicBezTo>
                <a:cubicBezTo>
                  <a:pt x="16" y="36"/>
                  <a:pt x="14" y="37"/>
                  <a:pt x="14" y="40"/>
                </a:cubicBezTo>
                <a:cubicBezTo>
                  <a:pt x="14" y="49"/>
                  <a:pt x="14" y="49"/>
                  <a:pt x="14" y="49"/>
                </a:cubicBezTo>
                <a:cubicBezTo>
                  <a:pt x="14" y="51"/>
                  <a:pt x="16" y="53"/>
                  <a:pt x="18" y="53"/>
                </a:cubicBezTo>
                <a:cubicBezTo>
                  <a:pt x="19" y="53"/>
                  <a:pt x="19" y="53"/>
                  <a:pt x="19" y="53"/>
                </a:cubicBezTo>
                <a:cubicBezTo>
                  <a:pt x="27" y="70"/>
                  <a:pt x="28" y="88"/>
                  <a:pt x="21" y="105"/>
                </a:cubicBezTo>
                <a:cubicBezTo>
                  <a:pt x="5" y="105"/>
                  <a:pt x="5" y="105"/>
                  <a:pt x="5" y="105"/>
                </a:cubicBezTo>
                <a:cubicBezTo>
                  <a:pt x="2" y="105"/>
                  <a:pt x="0" y="109"/>
                  <a:pt x="0" y="114"/>
                </a:cubicBezTo>
                <a:cubicBezTo>
                  <a:pt x="0" y="126"/>
                  <a:pt x="0" y="126"/>
                  <a:pt x="0" y="126"/>
                </a:cubicBezTo>
                <a:cubicBezTo>
                  <a:pt x="82" y="126"/>
                  <a:pt x="82" y="126"/>
                  <a:pt x="82" y="126"/>
                </a:cubicBezTo>
                <a:cubicBezTo>
                  <a:pt x="82" y="114"/>
                  <a:pt x="82" y="114"/>
                  <a:pt x="82" y="114"/>
                </a:cubicBezTo>
                <a:cubicBezTo>
                  <a:pt x="82" y="109"/>
                  <a:pt x="79" y="105"/>
                  <a:pt x="76" y="10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1946474" y="2065312"/>
            <a:ext cx="644652" cy="611315"/>
          </a:xfrm>
          <a:custGeom>
            <a:rect l="l" t="t" r="r" b="b"/>
            <a:pathLst>
              <a:path w="171" h="162">
                <a:moveTo>
                  <a:pt x="170" y="61"/>
                </a:moveTo>
                <a:cubicBezTo>
                  <a:pt x="169" y="58"/>
                  <a:pt x="166" y="56"/>
                  <a:pt x="163" y="55"/>
                </a:cubicBezTo>
                <a:cubicBezTo>
                  <a:pt x="115" y="48"/>
                  <a:pt x="115" y="48"/>
                  <a:pt x="115" y="48"/>
                </a:cubicBezTo>
                <a:cubicBezTo>
                  <a:pt x="93" y="5"/>
                  <a:pt x="93" y="5"/>
                  <a:pt x="93" y="5"/>
                </a:cubicBezTo>
                <a:cubicBezTo>
                  <a:pt x="92" y="2"/>
                  <a:pt x="89" y="0"/>
                  <a:pt x="86" y="0"/>
                </a:cubicBezTo>
                <a:cubicBezTo>
                  <a:pt x="82" y="0"/>
                  <a:pt x="79" y="2"/>
                  <a:pt x="78" y="5"/>
                </a:cubicBezTo>
                <a:cubicBezTo>
                  <a:pt x="56" y="48"/>
                  <a:pt x="56" y="48"/>
                  <a:pt x="56" y="48"/>
                </a:cubicBezTo>
                <a:cubicBezTo>
                  <a:pt x="8" y="55"/>
                  <a:pt x="8" y="55"/>
                  <a:pt x="8" y="55"/>
                </a:cubicBezTo>
                <a:cubicBezTo>
                  <a:pt x="5" y="56"/>
                  <a:pt x="3" y="58"/>
                  <a:pt x="1" y="61"/>
                </a:cubicBezTo>
                <a:cubicBezTo>
                  <a:pt x="0" y="64"/>
                  <a:pt x="1" y="68"/>
                  <a:pt x="4" y="70"/>
                </a:cubicBezTo>
                <a:cubicBezTo>
                  <a:pt x="38" y="104"/>
                  <a:pt x="38" y="104"/>
                  <a:pt x="38" y="104"/>
                </a:cubicBezTo>
                <a:cubicBezTo>
                  <a:pt x="30" y="151"/>
                  <a:pt x="30" y="151"/>
                  <a:pt x="30" y="151"/>
                </a:cubicBezTo>
                <a:cubicBezTo>
                  <a:pt x="30" y="155"/>
                  <a:pt x="31" y="158"/>
                  <a:pt x="34" y="160"/>
                </a:cubicBezTo>
                <a:cubicBezTo>
                  <a:pt x="36" y="162"/>
                  <a:pt x="40" y="162"/>
                  <a:pt x="43" y="161"/>
                </a:cubicBezTo>
                <a:cubicBezTo>
                  <a:pt x="86" y="138"/>
                  <a:pt x="86" y="138"/>
                  <a:pt x="86" y="138"/>
                </a:cubicBezTo>
                <a:cubicBezTo>
                  <a:pt x="129" y="160"/>
                  <a:pt x="129" y="160"/>
                  <a:pt x="129" y="160"/>
                </a:cubicBezTo>
                <a:cubicBezTo>
                  <a:pt x="130" y="161"/>
                  <a:pt x="131" y="161"/>
                  <a:pt x="133" y="161"/>
                </a:cubicBezTo>
                <a:cubicBezTo>
                  <a:pt x="133" y="161"/>
                  <a:pt x="133" y="161"/>
                  <a:pt x="133" y="161"/>
                </a:cubicBezTo>
                <a:cubicBezTo>
                  <a:pt x="137" y="161"/>
                  <a:pt x="141" y="158"/>
                  <a:pt x="141" y="153"/>
                </a:cubicBezTo>
                <a:cubicBezTo>
                  <a:pt x="141" y="152"/>
                  <a:pt x="141" y="152"/>
                  <a:pt x="141" y="151"/>
                </a:cubicBezTo>
                <a:cubicBezTo>
                  <a:pt x="133" y="104"/>
                  <a:pt x="133" y="104"/>
                  <a:pt x="133" y="104"/>
                </a:cubicBezTo>
                <a:cubicBezTo>
                  <a:pt x="168" y="70"/>
                  <a:pt x="168" y="70"/>
                  <a:pt x="168" y="70"/>
                </a:cubicBezTo>
                <a:cubicBezTo>
                  <a:pt x="170" y="68"/>
                  <a:pt x="171" y="64"/>
                  <a:pt x="170" y="61"/>
                </a:cubicBezTo>
                <a:close/>
                <a:moveTo>
                  <a:pt x="118" y="94"/>
                </a:moveTo>
                <a:cubicBezTo>
                  <a:pt x="116" y="96"/>
                  <a:pt x="115" y="99"/>
                  <a:pt x="115" y="102"/>
                </a:cubicBezTo>
                <a:cubicBezTo>
                  <a:pt x="121" y="137"/>
                  <a:pt x="121" y="137"/>
                  <a:pt x="121" y="137"/>
                </a:cubicBezTo>
                <a:cubicBezTo>
                  <a:pt x="90" y="121"/>
                  <a:pt x="90" y="121"/>
                  <a:pt x="90" y="121"/>
                </a:cubicBezTo>
                <a:cubicBezTo>
                  <a:pt x="87" y="119"/>
                  <a:pt x="84" y="119"/>
                  <a:pt x="82" y="121"/>
                </a:cubicBezTo>
                <a:cubicBezTo>
                  <a:pt x="50" y="137"/>
                  <a:pt x="50" y="137"/>
                  <a:pt x="50" y="137"/>
                </a:cubicBezTo>
                <a:cubicBezTo>
                  <a:pt x="56" y="102"/>
                  <a:pt x="56" y="102"/>
                  <a:pt x="56" y="102"/>
                </a:cubicBezTo>
                <a:cubicBezTo>
                  <a:pt x="57" y="99"/>
                  <a:pt x="56" y="96"/>
                  <a:pt x="54" y="94"/>
                </a:cubicBezTo>
                <a:cubicBezTo>
                  <a:pt x="28" y="70"/>
                  <a:pt x="28" y="70"/>
                  <a:pt x="28" y="70"/>
                </a:cubicBezTo>
                <a:cubicBezTo>
                  <a:pt x="63" y="65"/>
                  <a:pt x="63" y="65"/>
                  <a:pt x="63" y="65"/>
                </a:cubicBezTo>
                <a:cubicBezTo>
                  <a:pt x="66" y="64"/>
                  <a:pt x="69" y="62"/>
                  <a:pt x="70" y="60"/>
                </a:cubicBezTo>
                <a:cubicBezTo>
                  <a:pt x="86" y="28"/>
                  <a:pt x="86" y="28"/>
                  <a:pt x="86" y="28"/>
                </a:cubicBezTo>
                <a:cubicBezTo>
                  <a:pt x="101" y="60"/>
                  <a:pt x="101" y="60"/>
                  <a:pt x="101" y="60"/>
                </a:cubicBezTo>
                <a:cubicBezTo>
                  <a:pt x="103" y="62"/>
                  <a:pt x="105" y="64"/>
                  <a:pt x="108" y="65"/>
                </a:cubicBezTo>
                <a:cubicBezTo>
                  <a:pt x="143" y="70"/>
                  <a:pt x="143" y="70"/>
                  <a:pt x="143" y="70"/>
                </a:cubicBezTo>
                <a:lnTo>
                  <a:pt x="118" y="9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8" name="Connector 28"/>
          <p:cNvCxnSpPr/>
          <p:nvPr/>
        </p:nvCxnSpPr>
        <p:spPr>
          <a:xfrm flipH="1">
            <a:off x="2265228" y="3474155"/>
            <a:ext cx="0" cy="460258"/>
          </a:xfrm>
          <a:prstGeom prst="line">
            <a:avLst/>
          </a:prstGeom>
          <a:ln w="34925">
            <a:solidFill>
              <a:srgbClr val="C1C0C0">
                <a:alpha val="100000"/>
              </a:srgbClr>
            </a:solidFill>
            <a:prstDash val="solid"/>
          </a:ln>
        </p:spPr>
      </p:cxnSp>
      <p:sp>
        <p:nvSpPr>
          <p:cNvPr id="29" name="AutoShape 29"/>
          <p:cNvSpPr/>
          <p:nvPr/>
        </p:nvSpPr>
        <p:spPr>
          <a:xfrm>
            <a:off x="1578619" y="3909161"/>
            <a:ext cx="1362075" cy="101632"/>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221708" y="4285843"/>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chemeClr val="dk1">
                    <a:alpha val="100000"/>
                  </a:schemeClr>
                </a:solidFill>
                <a:latin typeface="Microsoft Yahei"/>
                <a:ea typeface="Microsoft Yahei"/>
                <a:cs typeface="Microsoft Yahei"/>
              </a:rPr>
              <a:t>有限元分析法是一种数值分析方法，用于求解各种复杂的工程问题。</a:t>
            </a:r>
          </a:p>
        </p:txBody>
      </p:sp>
      <p:sp>
        <p:nvSpPr>
          <p:cNvPr id="31" name="AutoShape 31"/>
          <p:cNvSpPr/>
          <p:nvPr/>
        </p:nvSpPr>
        <p:spPr>
          <a:xfrm>
            <a:off x="3927679" y="1678692"/>
            <a:ext cx="1782794" cy="1782794"/>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017309" y="1776323"/>
            <a:ext cx="1597342" cy="15974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20453" y="1776323"/>
            <a:ext cx="1597342" cy="159743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595286" y="2108174"/>
            <a:ext cx="452533" cy="131826"/>
          </a:xfrm>
          <a:custGeom>
            <a:rect l="l" t="t" r="r" b="b"/>
            <a:pathLst>
              <a:path w="120" h="35">
                <a:moveTo>
                  <a:pt x="60" y="35"/>
                </a:moveTo>
                <a:cubicBezTo>
                  <a:pt x="91" y="35"/>
                  <a:pt x="116" y="28"/>
                  <a:pt x="119" y="19"/>
                </a:cubicBezTo>
                <a:cubicBezTo>
                  <a:pt x="120" y="19"/>
                  <a:pt x="120" y="18"/>
                  <a:pt x="120" y="18"/>
                </a:cubicBezTo>
                <a:cubicBezTo>
                  <a:pt x="120" y="8"/>
                  <a:pt x="93" y="0"/>
                  <a:pt x="60" y="0"/>
                </a:cubicBezTo>
                <a:cubicBezTo>
                  <a:pt x="27" y="0"/>
                  <a:pt x="0" y="8"/>
                  <a:pt x="0" y="18"/>
                </a:cubicBezTo>
                <a:cubicBezTo>
                  <a:pt x="0" y="18"/>
                  <a:pt x="0" y="19"/>
                  <a:pt x="1" y="19"/>
                </a:cubicBezTo>
                <a:cubicBezTo>
                  <a:pt x="4" y="28"/>
                  <a:pt x="29" y="35"/>
                  <a:pt x="60" y="35"/>
                </a:cubicBezTo>
                <a:close/>
                <a:moveTo>
                  <a:pt x="10" y="15"/>
                </a:moveTo>
                <a:cubicBezTo>
                  <a:pt x="13" y="14"/>
                  <a:pt x="17" y="12"/>
                  <a:pt x="22" y="11"/>
                </a:cubicBezTo>
                <a:cubicBezTo>
                  <a:pt x="33" y="9"/>
                  <a:pt x="46" y="7"/>
                  <a:pt x="60" y="7"/>
                </a:cubicBezTo>
                <a:cubicBezTo>
                  <a:pt x="74" y="7"/>
                  <a:pt x="87" y="9"/>
                  <a:pt x="98" y="11"/>
                </a:cubicBezTo>
                <a:cubicBezTo>
                  <a:pt x="102" y="12"/>
                  <a:pt x="106" y="14"/>
                  <a:pt x="109" y="15"/>
                </a:cubicBezTo>
                <a:cubicBezTo>
                  <a:pt x="111" y="16"/>
                  <a:pt x="112" y="17"/>
                  <a:pt x="113" y="18"/>
                </a:cubicBezTo>
                <a:cubicBezTo>
                  <a:pt x="112" y="18"/>
                  <a:pt x="111" y="19"/>
                  <a:pt x="109" y="20"/>
                </a:cubicBezTo>
                <a:cubicBezTo>
                  <a:pt x="106" y="22"/>
                  <a:pt x="102" y="23"/>
                  <a:pt x="98" y="24"/>
                </a:cubicBezTo>
                <a:cubicBezTo>
                  <a:pt x="87" y="27"/>
                  <a:pt x="74" y="28"/>
                  <a:pt x="60" y="28"/>
                </a:cubicBezTo>
                <a:cubicBezTo>
                  <a:pt x="46" y="28"/>
                  <a:pt x="33" y="27"/>
                  <a:pt x="22" y="24"/>
                </a:cubicBezTo>
                <a:cubicBezTo>
                  <a:pt x="17" y="23"/>
                  <a:pt x="13" y="22"/>
                  <a:pt x="10" y="20"/>
                </a:cubicBezTo>
                <a:cubicBezTo>
                  <a:pt x="9" y="19"/>
                  <a:pt x="8" y="18"/>
                  <a:pt x="7" y="18"/>
                </a:cubicBezTo>
                <a:cubicBezTo>
                  <a:pt x="8" y="17"/>
                  <a:pt x="9" y="16"/>
                  <a:pt x="10" y="1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444410" y="2203520"/>
            <a:ext cx="751046" cy="898779"/>
          </a:xfrm>
          <a:custGeom>
            <a:rect l="l" t="t" r="r" b="b"/>
            <a:pathLst>
              <a:path w="199" h="238">
                <a:moveTo>
                  <a:pt x="198" y="11"/>
                </a:moveTo>
                <a:cubicBezTo>
                  <a:pt x="198" y="8"/>
                  <a:pt x="194" y="5"/>
                  <a:pt x="191" y="5"/>
                </a:cubicBezTo>
                <a:cubicBezTo>
                  <a:pt x="160" y="5"/>
                  <a:pt x="160" y="5"/>
                  <a:pt x="160" y="5"/>
                </a:cubicBezTo>
                <a:cubicBezTo>
                  <a:pt x="160" y="3"/>
                  <a:pt x="160" y="1"/>
                  <a:pt x="160" y="0"/>
                </a:cubicBezTo>
                <a:cubicBezTo>
                  <a:pt x="156" y="3"/>
                  <a:pt x="150" y="6"/>
                  <a:pt x="141" y="9"/>
                </a:cubicBezTo>
                <a:cubicBezTo>
                  <a:pt x="130" y="12"/>
                  <a:pt x="115" y="14"/>
                  <a:pt x="100" y="14"/>
                </a:cubicBezTo>
                <a:cubicBezTo>
                  <a:pt x="85" y="14"/>
                  <a:pt x="70" y="12"/>
                  <a:pt x="59" y="9"/>
                </a:cubicBezTo>
                <a:cubicBezTo>
                  <a:pt x="50" y="6"/>
                  <a:pt x="44" y="3"/>
                  <a:pt x="40" y="0"/>
                </a:cubicBezTo>
                <a:cubicBezTo>
                  <a:pt x="40" y="1"/>
                  <a:pt x="40" y="3"/>
                  <a:pt x="40" y="5"/>
                </a:cubicBezTo>
                <a:cubicBezTo>
                  <a:pt x="8" y="5"/>
                  <a:pt x="8" y="5"/>
                  <a:pt x="8" y="5"/>
                </a:cubicBezTo>
                <a:cubicBezTo>
                  <a:pt x="4" y="5"/>
                  <a:pt x="1" y="8"/>
                  <a:pt x="1" y="11"/>
                </a:cubicBezTo>
                <a:cubicBezTo>
                  <a:pt x="1" y="12"/>
                  <a:pt x="0" y="23"/>
                  <a:pt x="1" y="38"/>
                </a:cubicBezTo>
                <a:cubicBezTo>
                  <a:pt x="3" y="47"/>
                  <a:pt x="4" y="55"/>
                  <a:pt x="7" y="62"/>
                </a:cubicBezTo>
                <a:cubicBezTo>
                  <a:pt x="10" y="71"/>
                  <a:pt x="15" y="79"/>
                  <a:pt x="20" y="85"/>
                </a:cubicBezTo>
                <a:cubicBezTo>
                  <a:pt x="30" y="96"/>
                  <a:pt x="43" y="102"/>
                  <a:pt x="60" y="102"/>
                </a:cubicBezTo>
                <a:cubicBezTo>
                  <a:pt x="67" y="113"/>
                  <a:pt x="77" y="122"/>
                  <a:pt x="90" y="125"/>
                </a:cubicBezTo>
                <a:cubicBezTo>
                  <a:pt x="91" y="133"/>
                  <a:pt x="91" y="142"/>
                  <a:pt x="90" y="150"/>
                </a:cubicBezTo>
                <a:cubicBezTo>
                  <a:pt x="68" y="150"/>
                  <a:pt x="68" y="150"/>
                  <a:pt x="68" y="150"/>
                </a:cubicBezTo>
                <a:cubicBezTo>
                  <a:pt x="63" y="150"/>
                  <a:pt x="60" y="154"/>
                  <a:pt x="59" y="158"/>
                </a:cubicBezTo>
                <a:cubicBezTo>
                  <a:pt x="58" y="159"/>
                  <a:pt x="57" y="160"/>
                  <a:pt x="56" y="161"/>
                </a:cubicBezTo>
                <a:cubicBezTo>
                  <a:pt x="49" y="161"/>
                  <a:pt x="49" y="161"/>
                  <a:pt x="49" y="161"/>
                </a:cubicBezTo>
                <a:cubicBezTo>
                  <a:pt x="45" y="161"/>
                  <a:pt x="41" y="165"/>
                  <a:pt x="41" y="169"/>
                </a:cubicBezTo>
                <a:cubicBezTo>
                  <a:pt x="41" y="230"/>
                  <a:pt x="41" y="230"/>
                  <a:pt x="41" y="230"/>
                </a:cubicBezTo>
                <a:cubicBezTo>
                  <a:pt x="41" y="234"/>
                  <a:pt x="45" y="238"/>
                  <a:pt x="49" y="238"/>
                </a:cubicBezTo>
                <a:cubicBezTo>
                  <a:pt x="149" y="238"/>
                  <a:pt x="149" y="238"/>
                  <a:pt x="149" y="238"/>
                </a:cubicBezTo>
                <a:cubicBezTo>
                  <a:pt x="154" y="238"/>
                  <a:pt x="157" y="234"/>
                  <a:pt x="157" y="230"/>
                </a:cubicBezTo>
                <a:cubicBezTo>
                  <a:pt x="157" y="169"/>
                  <a:pt x="157" y="169"/>
                  <a:pt x="157" y="169"/>
                </a:cubicBezTo>
                <a:cubicBezTo>
                  <a:pt x="157" y="165"/>
                  <a:pt x="154" y="161"/>
                  <a:pt x="149" y="161"/>
                </a:cubicBezTo>
                <a:cubicBezTo>
                  <a:pt x="144" y="161"/>
                  <a:pt x="144" y="161"/>
                  <a:pt x="144" y="161"/>
                </a:cubicBezTo>
                <a:cubicBezTo>
                  <a:pt x="143" y="160"/>
                  <a:pt x="141" y="159"/>
                  <a:pt x="139" y="158"/>
                </a:cubicBezTo>
                <a:cubicBezTo>
                  <a:pt x="138" y="154"/>
                  <a:pt x="135" y="150"/>
                  <a:pt x="131" y="150"/>
                </a:cubicBezTo>
                <a:cubicBezTo>
                  <a:pt x="110" y="150"/>
                  <a:pt x="110" y="150"/>
                  <a:pt x="110" y="150"/>
                </a:cubicBezTo>
                <a:cubicBezTo>
                  <a:pt x="109" y="142"/>
                  <a:pt x="109" y="133"/>
                  <a:pt x="110" y="125"/>
                </a:cubicBezTo>
                <a:cubicBezTo>
                  <a:pt x="123" y="122"/>
                  <a:pt x="133" y="113"/>
                  <a:pt x="140" y="102"/>
                </a:cubicBezTo>
                <a:cubicBezTo>
                  <a:pt x="156" y="101"/>
                  <a:pt x="169" y="96"/>
                  <a:pt x="178" y="85"/>
                </a:cubicBezTo>
                <a:cubicBezTo>
                  <a:pt x="184" y="79"/>
                  <a:pt x="189" y="71"/>
                  <a:pt x="192" y="62"/>
                </a:cubicBezTo>
                <a:cubicBezTo>
                  <a:pt x="194" y="55"/>
                  <a:pt x="196" y="47"/>
                  <a:pt x="197" y="38"/>
                </a:cubicBezTo>
                <a:cubicBezTo>
                  <a:pt x="199" y="23"/>
                  <a:pt x="198" y="12"/>
                  <a:pt x="198" y="11"/>
                </a:cubicBezTo>
                <a:close/>
                <a:moveTo>
                  <a:pt x="43" y="84"/>
                </a:moveTo>
                <a:cubicBezTo>
                  <a:pt x="38" y="82"/>
                  <a:pt x="34" y="79"/>
                  <a:pt x="31" y="76"/>
                </a:cubicBezTo>
                <a:cubicBezTo>
                  <a:pt x="16" y="60"/>
                  <a:pt x="15" y="32"/>
                  <a:pt x="15" y="19"/>
                </a:cubicBezTo>
                <a:cubicBezTo>
                  <a:pt x="40" y="19"/>
                  <a:pt x="40" y="19"/>
                  <a:pt x="40" y="19"/>
                </a:cubicBezTo>
                <a:cubicBezTo>
                  <a:pt x="41" y="39"/>
                  <a:pt x="44" y="65"/>
                  <a:pt x="52" y="87"/>
                </a:cubicBezTo>
                <a:cubicBezTo>
                  <a:pt x="49" y="86"/>
                  <a:pt x="46" y="85"/>
                  <a:pt x="43" y="84"/>
                </a:cubicBezTo>
                <a:close/>
                <a:moveTo>
                  <a:pt x="135" y="177"/>
                </a:moveTo>
                <a:cubicBezTo>
                  <a:pt x="135" y="219"/>
                  <a:pt x="135" y="219"/>
                  <a:pt x="135" y="219"/>
                </a:cubicBezTo>
                <a:cubicBezTo>
                  <a:pt x="64" y="219"/>
                  <a:pt x="64" y="219"/>
                  <a:pt x="64" y="219"/>
                </a:cubicBezTo>
                <a:cubicBezTo>
                  <a:pt x="64" y="177"/>
                  <a:pt x="64" y="177"/>
                  <a:pt x="64" y="177"/>
                </a:cubicBezTo>
                <a:lnTo>
                  <a:pt x="135" y="177"/>
                </a:lnTo>
                <a:close/>
                <a:moveTo>
                  <a:pt x="168" y="76"/>
                </a:moveTo>
                <a:cubicBezTo>
                  <a:pt x="164" y="79"/>
                  <a:pt x="160" y="82"/>
                  <a:pt x="156" y="84"/>
                </a:cubicBezTo>
                <a:cubicBezTo>
                  <a:pt x="153" y="85"/>
                  <a:pt x="151" y="86"/>
                  <a:pt x="148" y="87"/>
                </a:cubicBezTo>
                <a:cubicBezTo>
                  <a:pt x="156" y="65"/>
                  <a:pt x="159" y="39"/>
                  <a:pt x="159" y="19"/>
                </a:cubicBezTo>
                <a:cubicBezTo>
                  <a:pt x="184" y="19"/>
                  <a:pt x="184" y="19"/>
                  <a:pt x="184" y="19"/>
                </a:cubicBezTo>
                <a:cubicBezTo>
                  <a:pt x="184" y="32"/>
                  <a:pt x="182" y="60"/>
                  <a:pt x="168" y="7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6" name="Connector 36"/>
          <p:cNvCxnSpPr/>
          <p:nvPr/>
        </p:nvCxnSpPr>
        <p:spPr>
          <a:xfrm flipH="1">
            <a:off x="4819076" y="3474155"/>
            <a:ext cx="0" cy="460258"/>
          </a:xfrm>
          <a:prstGeom prst="line">
            <a:avLst/>
          </a:prstGeom>
          <a:ln w="34925">
            <a:solidFill>
              <a:srgbClr val="C1C0C0">
                <a:alpha val="100000"/>
              </a:srgbClr>
            </a:solidFill>
            <a:prstDash val="solid"/>
          </a:ln>
        </p:spPr>
      </p:cxnSp>
      <p:sp>
        <p:nvSpPr>
          <p:cNvPr id="37" name="AutoShape 37"/>
          <p:cNvSpPr/>
          <p:nvPr/>
        </p:nvSpPr>
        <p:spPr>
          <a:xfrm>
            <a:off x="4149897" y="3907542"/>
            <a:ext cx="1362075" cy="101632"/>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3775555" y="4298512"/>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chemeClr val="dk1">
                    <a:alpha val="100000"/>
                  </a:schemeClr>
                </a:solidFill>
                <a:latin typeface="Microsoft Yahei"/>
                <a:ea typeface="Microsoft Yahei"/>
                <a:cs typeface="Microsoft Yahei"/>
              </a:rPr>
              <a:t>它将连续的求解域离散化为有限个小的单元，通过这些单元的集合来逼近整个求解域。</a:t>
            </a:r>
          </a:p>
        </p:txBody>
      </p:sp>
      <p:sp>
        <p:nvSpPr>
          <p:cNvPr id="39" name="AutoShape 39"/>
          <p:cNvSpPr/>
          <p:nvPr/>
        </p:nvSpPr>
        <p:spPr>
          <a:xfrm>
            <a:off x="6481526" y="1677073"/>
            <a:ext cx="1782794" cy="1782794"/>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584968" y="1776323"/>
            <a:ext cx="1597342" cy="15974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584968" y="1776323"/>
            <a:ext cx="1597342" cy="159743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7121607" y="2124081"/>
            <a:ext cx="520827" cy="150876"/>
          </a:xfrm>
          <a:custGeom>
            <a:rect l="l" t="t" r="r" b="b"/>
            <a:pathLst>
              <a:path w="138" h="40">
                <a:moveTo>
                  <a:pt x="69" y="40"/>
                </a:moveTo>
                <a:cubicBezTo>
                  <a:pt x="105" y="40"/>
                  <a:pt x="134" y="32"/>
                  <a:pt x="138" y="22"/>
                </a:cubicBezTo>
                <a:cubicBezTo>
                  <a:pt x="138" y="21"/>
                  <a:pt x="138" y="21"/>
                  <a:pt x="138" y="20"/>
                </a:cubicBezTo>
                <a:cubicBezTo>
                  <a:pt x="138" y="9"/>
                  <a:pt x="107" y="0"/>
                  <a:pt x="69" y="0"/>
                </a:cubicBezTo>
                <a:cubicBezTo>
                  <a:pt x="31" y="0"/>
                  <a:pt x="0" y="9"/>
                  <a:pt x="0" y="20"/>
                </a:cubicBezTo>
                <a:cubicBezTo>
                  <a:pt x="0" y="21"/>
                  <a:pt x="0" y="21"/>
                  <a:pt x="1" y="22"/>
                </a:cubicBezTo>
                <a:cubicBezTo>
                  <a:pt x="4" y="32"/>
                  <a:pt x="33" y="40"/>
                  <a:pt x="69" y="40"/>
                </a:cubicBezTo>
                <a:close/>
                <a:moveTo>
                  <a:pt x="12" y="17"/>
                </a:moveTo>
                <a:cubicBezTo>
                  <a:pt x="15" y="16"/>
                  <a:pt x="20" y="14"/>
                  <a:pt x="26" y="13"/>
                </a:cubicBezTo>
                <a:cubicBezTo>
                  <a:pt x="38" y="9"/>
                  <a:pt x="53" y="8"/>
                  <a:pt x="69" y="8"/>
                </a:cubicBezTo>
                <a:cubicBezTo>
                  <a:pt x="85" y="8"/>
                  <a:pt x="101" y="9"/>
                  <a:pt x="113" y="13"/>
                </a:cubicBezTo>
                <a:cubicBezTo>
                  <a:pt x="118" y="14"/>
                  <a:pt x="123" y="16"/>
                  <a:pt x="126" y="17"/>
                </a:cubicBezTo>
                <a:cubicBezTo>
                  <a:pt x="128" y="19"/>
                  <a:pt x="130" y="19"/>
                  <a:pt x="130" y="20"/>
                </a:cubicBezTo>
                <a:cubicBezTo>
                  <a:pt x="130" y="21"/>
                  <a:pt x="128" y="22"/>
                  <a:pt x="126" y="23"/>
                </a:cubicBezTo>
                <a:cubicBezTo>
                  <a:pt x="123" y="25"/>
                  <a:pt x="118" y="26"/>
                  <a:pt x="113" y="28"/>
                </a:cubicBezTo>
                <a:cubicBezTo>
                  <a:pt x="101" y="31"/>
                  <a:pt x="85" y="32"/>
                  <a:pt x="69" y="32"/>
                </a:cubicBezTo>
                <a:cubicBezTo>
                  <a:pt x="53" y="32"/>
                  <a:pt x="38" y="31"/>
                  <a:pt x="26" y="28"/>
                </a:cubicBezTo>
                <a:cubicBezTo>
                  <a:pt x="20" y="26"/>
                  <a:pt x="15" y="25"/>
                  <a:pt x="12" y="23"/>
                </a:cubicBezTo>
                <a:cubicBezTo>
                  <a:pt x="10" y="22"/>
                  <a:pt x="9" y="21"/>
                  <a:pt x="8" y="20"/>
                </a:cubicBezTo>
                <a:cubicBezTo>
                  <a:pt x="9" y="19"/>
                  <a:pt x="10" y="19"/>
                  <a:pt x="12" y="1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6905675" y="2228856"/>
            <a:ext cx="951071" cy="797147"/>
          </a:xfrm>
          <a:custGeom>
            <a:rect l="l" t="t" r="r" b="b"/>
            <a:pathLst>
              <a:path w="251" h="211">
                <a:moveTo>
                  <a:pt x="250" y="19"/>
                </a:moveTo>
                <a:cubicBezTo>
                  <a:pt x="248" y="16"/>
                  <a:pt x="245" y="11"/>
                  <a:pt x="236" y="8"/>
                </a:cubicBezTo>
                <a:cubicBezTo>
                  <a:pt x="231" y="6"/>
                  <a:pt x="226" y="6"/>
                  <a:pt x="220" y="6"/>
                </a:cubicBezTo>
                <a:cubicBezTo>
                  <a:pt x="220" y="6"/>
                  <a:pt x="220" y="6"/>
                  <a:pt x="220" y="6"/>
                </a:cubicBezTo>
                <a:cubicBezTo>
                  <a:pt x="209" y="6"/>
                  <a:pt x="200" y="8"/>
                  <a:pt x="195" y="13"/>
                </a:cubicBezTo>
                <a:cubicBezTo>
                  <a:pt x="195" y="8"/>
                  <a:pt x="195" y="3"/>
                  <a:pt x="195" y="0"/>
                </a:cubicBezTo>
                <a:cubicBezTo>
                  <a:pt x="191" y="4"/>
                  <a:pt x="184" y="8"/>
                  <a:pt x="173" y="11"/>
                </a:cubicBezTo>
                <a:cubicBezTo>
                  <a:pt x="160" y="14"/>
                  <a:pt x="144" y="16"/>
                  <a:pt x="126" y="16"/>
                </a:cubicBezTo>
                <a:cubicBezTo>
                  <a:pt x="109" y="16"/>
                  <a:pt x="92" y="14"/>
                  <a:pt x="79" y="11"/>
                </a:cubicBezTo>
                <a:cubicBezTo>
                  <a:pt x="69" y="8"/>
                  <a:pt x="61" y="4"/>
                  <a:pt x="57" y="0"/>
                </a:cubicBezTo>
                <a:cubicBezTo>
                  <a:pt x="57" y="3"/>
                  <a:pt x="57" y="8"/>
                  <a:pt x="57" y="13"/>
                </a:cubicBezTo>
                <a:cubicBezTo>
                  <a:pt x="52" y="8"/>
                  <a:pt x="44" y="6"/>
                  <a:pt x="32" y="6"/>
                </a:cubicBezTo>
                <a:cubicBezTo>
                  <a:pt x="32" y="6"/>
                  <a:pt x="32" y="6"/>
                  <a:pt x="32" y="6"/>
                </a:cubicBezTo>
                <a:cubicBezTo>
                  <a:pt x="26" y="6"/>
                  <a:pt x="21" y="6"/>
                  <a:pt x="16" y="8"/>
                </a:cubicBezTo>
                <a:cubicBezTo>
                  <a:pt x="8" y="11"/>
                  <a:pt x="4" y="16"/>
                  <a:pt x="2" y="20"/>
                </a:cubicBezTo>
                <a:cubicBezTo>
                  <a:pt x="0" y="24"/>
                  <a:pt x="0" y="28"/>
                  <a:pt x="1" y="32"/>
                </a:cubicBezTo>
                <a:cubicBezTo>
                  <a:pt x="2" y="36"/>
                  <a:pt x="5" y="39"/>
                  <a:pt x="7" y="42"/>
                </a:cubicBezTo>
                <a:cubicBezTo>
                  <a:pt x="12" y="47"/>
                  <a:pt x="18" y="50"/>
                  <a:pt x="23" y="53"/>
                </a:cubicBezTo>
                <a:cubicBezTo>
                  <a:pt x="33" y="58"/>
                  <a:pt x="41" y="64"/>
                  <a:pt x="48" y="71"/>
                </a:cubicBezTo>
                <a:cubicBezTo>
                  <a:pt x="54" y="78"/>
                  <a:pt x="58" y="86"/>
                  <a:pt x="58" y="91"/>
                </a:cubicBezTo>
                <a:cubicBezTo>
                  <a:pt x="57" y="92"/>
                  <a:pt x="57" y="94"/>
                  <a:pt x="53" y="96"/>
                </a:cubicBezTo>
                <a:cubicBezTo>
                  <a:pt x="52" y="96"/>
                  <a:pt x="50" y="97"/>
                  <a:pt x="46" y="97"/>
                </a:cubicBezTo>
                <a:cubicBezTo>
                  <a:pt x="44" y="98"/>
                  <a:pt x="43" y="98"/>
                  <a:pt x="42" y="98"/>
                </a:cubicBezTo>
                <a:cubicBezTo>
                  <a:pt x="41" y="97"/>
                  <a:pt x="41" y="96"/>
                  <a:pt x="40" y="95"/>
                </a:cubicBezTo>
                <a:cubicBezTo>
                  <a:pt x="37" y="92"/>
                  <a:pt x="32" y="93"/>
                  <a:pt x="30" y="96"/>
                </a:cubicBezTo>
                <a:cubicBezTo>
                  <a:pt x="29" y="98"/>
                  <a:pt x="28" y="99"/>
                  <a:pt x="28" y="101"/>
                </a:cubicBezTo>
                <a:cubicBezTo>
                  <a:pt x="28" y="104"/>
                  <a:pt x="28" y="106"/>
                  <a:pt x="30" y="108"/>
                </a:cubicBezTo>
                <a:cubicBezTo>
                  <a:pt x="32" y="110"/>
                  <a:pt x="36" y="112"/>
                  <a:pt x="42" y="112"/>
                </a:cubicBezTo>
                <a:cubicBezTo>
                  <a:pt x="43" y="112"/>
                  <a:pt x="45" y="112"/>
                  <a:pt x="46" y="111"/>
                </a:cubicBezTo>
                <a:cubicBezTo>
                  <a:pt x="50" y="111"/>
                  <a:pt x="56" y="110"/>
                  <a:pt x="59" y="109"/>
                </a:cubicBezTo>
                <a:cubicBezTo>
                  <a:pt x="65" y="106"/>
                  <a:pt x="69" y="101"/>
                  <a:pt x="70" y="98"/>
                </a:cubicBezTo>
                <a:cubicBezTo>
                  <a:pt x="78" y="120"/>
                  <a:pt x="91" y="138"/>
                  <a:pt x="112" y="144"/>
                </a:cubicBezTo>
                <a:cubicBezTo>
                  <a:pt x="113" y="147"/>
                  <a:pt x="116" y="174"/>
                  <a:pt x="108" y="184"/>
                </a:cubicBezTo>
                <a:cubicBezTo>
                  <a:pt x="96" y="184"/>
                  <a:pt x="96" y="184"/>
                  <a:pt x="96" y="184"/>
                </a:cubicBezTo>
                <a:cubicBezTo>
                  <a:pt x="90" y="184"/>
                  <a:pt x="86" y="188"/>
                  <a:pt x="86" y="194"/>
                </a:cubicBezTo>
                <a:cubicBezTo>
                  <a:pt x="86" y="194"/>
                  <a:pt x="86" y="194"/>
                  <a:pt x="86" y="194"/>
                </a:cubicBezTo>
                <a:cubicBezTo>
                  <a:pt x="80" y="194"/>
                  <a:pt x="75" y="199"/>
                  <a:pt x="75" y="204"/>
                </a:cubicBezTo>
                <a:cubicBezTo>
                  <a:pt x="75" y="211"/>
                  <a:pt x="75" y="211"/>
                  <a:pt x="75" y="211"/>
                </a:cubicBezTo>
                <a:cubicBezTo>
                  <a:pt x="177" y="211"/>
                  <a:pt x="177" y="211"/>
                  <a:pt x="177" y="211"/>
                </a:cubicBezTo>
                <a:cubicBezTo>
                  <a:pt x="177" y="204"/>
                  <a:pt x="177" y="204"/>
                  <a:pt x="177" y="204"/>
                </a:cubicBezTo>
                <a:cubicBezTo>
                  <a:pt x="177" y="199"/>
                  <a:pt x="173" y="195"/>
                  <a:pt x="167" y="194"/>
                </a:cubicBezTo>
                <a:cubicBezTo>
                  <a:pt x="167" y="194"/>
                  <a:pt x="167" y="194"/>
                  <a:pt x="167" y="194"/>
                </a:cubicBezTo>
                <a:cubicBezTo>
                  <a:pt x="167" y="188"/>
                  <a:pt x="162" y="184"/>
                  <a:pt x="157" y="184"/>
                </a:cubicBezTo>
                <a:cubicBezTo>
                  <a:pt x="144" y="184"/>
                  <a:pt x="144" y="184"/>
                  <a:pt x="144" y="184"/>
                </a:cubicBezTo>
                <a:cubicBezTo>
                  <a:pt x="136" y="174"/>
                  <a:pt x="140" y="147"/>
                  <a:pt x="140" y="144"/>
                </a:cubicBezTo>
                <a:cubicBezTo>
                  <a:pt x="161" y="138"/>
                  <a:pt x="174" y="120"/>
                  <a:pt x="182" y="98"/>
                </a:cubicBezTo>
                <a:cubicBezTo>
                  <a:pt x="184" y="101"/>
                  <a:pt x="187" y="106"/>
                  <a:pt x="193" y="109"/>
                </a:cubicBezTo>
                <a:cubicBezTo>
                  <a:pt x="196" y="110"/>
                  <a:pt x="203" y="111"/>
                  <a:pt x="206" y="111"/>
                </a:cubicBezTo>
                <a:cubicBezTo>
                  <a:pt x="208" y="112"/>
                  <a:pt x="209" y="112"/>
                  <a:pt x="210" y="112"/>
                </a:cubicBezTo>
                <a:cubicBezTo>
                  <a:pt x="216" y="112"/>
                  <a:pt x="220" y="110"/>
                  <a:pt x="222" y="108"/>
                </a:cubicBezTo>
                <a:cubicBezTo>
                  <a:pt x="224" y="106"/>
                  <a:pt x="225" y="104"/>
                  <a:pt x="224" y="101"/>
                </a:cubicBezTo>
                <a:cubicBezTo>
                  <a:pt x="224" y="99"/>
                  <a:pt x="223" y="98"/>
                  <a:pt x="222" y="96"/>
                </a:cubicBezTo>
                <a:cubicBezTo>
                  <a:pt x="220" y="93"/>
                  <a:pt x="216" y="92"/>
                  <a:pt x="213" y="95"/>
                </a:cubicBezTo>
                <a:cubicBezTo>
                  <a:pt x="212" y="96"/>
                  <a:pt x="211" y="97"/>
                  <a:pt x="210" y="98"/>
                </a:cubicBezTo>
                <a:cubicBezTo>
                  <a:pt x="209" y="98"/>
                  <a:pt x="208" y="98"/>
                  <a:pt x="206" y="97"/>
                </a:cubicBezTo>
                <a:cubicBezTo>
                  <a:pt x="203" y="97"/>
                  <a:pt x="200" y="96"/>
                  <a:pt x="199" y="96"/>
                </a:cubicBezTo>
                <a:cubicBezTo>
                  <a:pt x="196" y="94"/>
                  <a:pt x="195" y="92"/>
                  <a:pt x="195" y="91"/>
                </a:cubicBezTo>
                <a:cubicBezTo>
                  <a:pt x="194" y="86"/>
                  <a:pt x="198" y="78"/>
                  <a:pt x="205" y="71"/>
                </a:cubicBezTo>
                <a:cubicBezTo>
                  <a:pt x="212" y="64"/>
                  <a:pt x="219" y="58"/>
                  <a:pt x="229" y="53"/>
                </a:cubicBezTo>
                <a:cubicBezTo>
                  <a:pt x="234" y="50"/>
                  <a:pt x="240" y="47"/>
                  <a:pt x="245" y="42"/>
                </a:cubicBezTo>
                <a:cubicBezTo>
                  <a:pt x="248" y="39"/>
                  <a:pt x="250" y="36"/>
                  <a:pt x="251" y="32"/>
                </a:cubicBezTo>
                <a:cubicBezTo>
                  <a:pt x="252" y="28"/>
                  <a:pt x="252" y="24"/>
                  <a:pt x="250" y="19"/>
                </a:cubicBezTo>
                <a:close/>
                <a:moveTo>
                  <a:pt x="58" y="62"/>
                </a:moveTo>
                <a:cubicBezTo>
                  <a:pt x="50" y="53"/>
                  <a:pt x="41" y="46"/>
                  <a:pt x="29" y="40"/>
                </a:cubicBezTo>
                <a:cubicBezTo>
                  <a:pt x="26" y="38"/>
                  <a:pt x="21" y="35"/>
                  <a:pt x="17" y="32"/>
                </a:cubicBezTo>
                <a:cubicBezTo>
                  <a:pt x="14" y="28"/>
                  <a:pt x="15" y="26"/>
                  <a:pt x="15" y="25"/>
                </a:cubicBezTo>
                <a:cubicBezTo>
                  <a:pt x="17" y="21"/>
                  <a:pt x="25" y="19"/>
                  <a:pt x="32" y="19"/>
                </a:cubicBezTo>
                <a:cubicBezTo>
                  <a:pt x="32" y="19"/>
                  <a:pt x="32" y="19"/>
                  <a:pt x="32" y="19"/>
                </a:cubicBezTo>
                <a:cubicBezTo>
                  <a:pt x="40" y="19"/>
                  <a:pt x="46" y="21"/>
                  <a:pt x="48" y="24"/>
                </a:cubicBezTo>
                <a:cubicBezTo>
                  <a:pt x="49" y="25"/>
                  <a:pt x="49" y="27"/>
                  <a:pt x="49" y="27"/>
                </a:cubicBezTo>
                <a:cubicBezTo>
                  <a:pt x="48" y="31"/>
                  <a:pt x="50" y="35"/>
                  <a:pt x="53" y="36"/>
                </a:cubicBezTo>
                <a:cubicBezTo>
                  <a:pt x="55" y="37"/>
                  <a:pt x="57" y="36"/>
                  <a:pt x="58" y="36"/>
                </a:cubicBezTo>
                <a:cubicBezTo>
                  <a:pt x="59" y="45"/>
                  <a:pt x="60" y="56"/>
                  <a:pt x="62" y="67"/>
                </a:cubicBezTo>
                <a:cubicBezTo>
                  <a:pt x="61" y="65"/>
                  <a:pt x="59" y="63"/>
                  <a:pt x="58" y="62"/>
                </a:cubicBezTo>
                <a:close/>
                <a:moveTo>
                  <a:pt x="235" y="32"/>
                </a:moveTo>
                <a:cubicBezTo>
                  <a:pt x="232" y="35"/>
                  <a:pt x="227" y="38"/>
                  <a:pt x="223" y="40"/>
                </a:cubicBezTo>
                <a:cubicBezTo>
                  <a:pt x="211" y="46"/>
                  <a:pt x="203" y="53"/>
                  <a:pt x="194" y="62"/>
                </a:cubicBezTo>
                <a:cubicBezTo>
                  <a:pt x="193" y="63"/>
                  <a:pt x="192" y="65"/>
                  <a:pt x="190" y="66"/>
                </a:cubicBezTo>
                <a:cubicBezTo>
                  <a:pt x="192" y="56"/>
                  <a:pt x="193" y="45"/>
                  <a:pt x="194" y="36"/>
                </a:cubicBezTo>
                <a:cubicBezTo>
                  <a:pt x="196" y="36"/>
                  <a:pt x="197" y="37"/>
                  <a:pt x="199" y="36"/>
                </a:cubicBezTo>
                <a:cubicBezTo>
                  <a:pt x="203" y="35"/>
                  <a:pt x="205" y="31"/>
                  <a:pt x="203" y="27"/>
                </a:cubicBezTo>
                <a:cubicBezTo>
                  <a:pt x="203" y="27"/>
                  <a:pt x="203" y="25"/>
                  <a:pt x="204" y="24"/>
                </a:cubicBezTo>
                <a:cubicBezTo>
                  <a:pt x="206" y="21"/>
                  <a:pt x="212" y="19"/>
                  <a:pt x="220" y="19"/>
                </a:cubicBezTo>
                <a:cubicBezTo>
                  <a:pt x="220" y="19"/>
                  <a:pt x="220" y="19"/>
                  <a:pt x="220" y="19"/>
                </a:cubicBezTo>
                <a:cubicBezTo>
                  <a:pt x="227" y="19"/>
                  <a:pt x="235" y="21"/>
                  <a:pt x="237" y="25"/>
                </a:cubicBezTo>
                <a:cubicBezTo>
                  <a:pt x="238" y="26"/>
                  <a:pt x="239" y="28"/>
                  <a:pt x="235" y="3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4" name="Connector 44"/>
          <p:cNvCxnSpPr/>
          <p:nvPr/>
        </p:nvCxnSpPr>
        <p:spPr>
          <a:xfrm flipH="1">
            <a:off x="7372924" y="3474155"/>
            <a:ext cx="0" cy="460258"/>
          </a:xfrm>
          <a:prstGeom prst="line">
            <a:avLst/>
          </a:prstGeom>
          <a:ln w="34925">
            <a:solidFill>
              <a:srgbClr val="C1C0C0">
                <a:alpha val="100000"/>
              </a:srgbClr>
            </a:solidFill>
            <a:prstDash val="solid"/>
          </a:ln>
        </p:spPr>
      </p:cxnSp>
      <p:sp>
        <p:nvSpPr>
          <p:cNvPr id="45" name="AutoShape 45"/>
          <p:cNvSpPr/>
          <p:nvPr/>
        </p:nvSpPr>
        <p:spPr>
          <a:xfrm>
            <a:off x="6700601" y="3920210"/>
            <a:ext cx="1362075" cy="101632"/>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6329403" y="4298512"/>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chemeClr val="dk1">
                    <a:alpha val="100000"/>
                  </a:schemeClr>
                </a:solidFill>
                <a:latin typeface="Microsoft Yahei"/>
                <a:ea typeface="Microsoft Yahei"/>
                <a:cs typeface="Microsoft Yahei"/>
              </a:rPr>
              <a:t>有限元分析法广泛应用于结构分析、热传导、流体动力学等领域。</a:t>
            </a:r>
          </a:p>
        </p:txBody>
      </p:sp>
      <p:sp>
        <p:nvSpPr>
          <p:cNvPr id="47" name="AutoShape 47"/>
          <p:cNvSpPr/>
          <p:nvPr/>
        </p:nvSpPr>
        <p:spPr>
          <a:xfrm>
            <a:off x="9035375" y="1691360"/>
            <a:ext cx="1782794" cy="1782794"/>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129576" y="1776323"/>
            <a:ext cx="1598867" cy="15974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129576" y="1779562"/>
            <a:ext cx="1598867" cy="159743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9598016" y="2143131"/>
            <a:ext cx="657320" cy="516065"/>
          </a:xfrm>
          <a:custGeom>
            <a:rect l="l" t="t" r="r" b="b"/>
            <a:pathLst>
              <a:path w="174" h="137">
                <a:moveTo>
                  <a:pt x="16" y="137"/>
                </a:moveTo>
                <a:cubicBezTo>
                  <a:pt x="18" y="134"/>
                  <a:pt x="20" y="133"/>
                  <a:pt x="24" y="133"/>
                </a:cubicBezTo>
                <a:cubicBezTo>
                  <a:pt x="28" y="133"/>
                  <a:pt x="28" y="133"/>
                  <a:pt x="28" y="133"/>
                </a:cubicBezTo>
                <a:cubicBezTo>
                  <a:pt x="18" y="120"/>
                  <a:pt x="12" y="104"/>
                  <a:pt x="12" y="87"/>
                </a:cubicBezTo>
                <a:cubicBezTo>
                  <a:pt x="12" y="67"/>
                  <a:pt x="20" y="48"/>
                  <a:pt x="34" y="34"/>
                </a:cubicBezTo>
                <a:cubicBezTo>
                  <a:pt x="48" y="20"/>
                  <a:pt x="67" y="12"/>
                  <a:pt x="87" y="12"/>
                </a:cubicBezTo>
                <a:cubicBezTo>
                  <a:pt x="107" y="12"/>
                  <a:pt x="126" y="20"/>
                  <a:pt x="140" y="34"/>
                </a:cubicBezTo>
                <a:cubicBezTo>
                  <a:pt x="154" y="48"/>
                  <a:pt x="162" y="67"/>
                  <a:pt x="162" y="87"/>
                </a:cubicBezTo>
                <a:cubicBezTo>
                  <a:pt x="162" y="104"/>
                  <a:pt x="157" y="120"/>
                  <a:pt x="146" y="133"/>
                </a:cubicBezTo>
                <a:cubicBezTo>
                  <a:pt x="151" y="133"/>
                  <a:pt x="151" y="133"/>
                  <a:pt x="151" y="133"/>
                </a:cubicBezTo>
                <a:cubicBezTo>
                  <a:pt x="154" y="133"/>
                  <a:pt x="157" y="134"/>
                  <a:pt x="159" y="137"/>
                </a:cubicBezTo>
                <a:cubicBezTo>
                  <a:pt x="162" y="132"/>
                  <a:pt x="165" y="126"/>
                  <a:pt x="168" y="121"/>
                </a:cubicBezTo>
                <a:cubicBezTo>
                  <a:pt x="172" y="110"/>
                  <a:pt x="174" y="99"/>
                  <a:pt x="174" y="87"/>
                </a:cubicBezTo>
                <a:cubicBezTo>
                  <a:pt x="174" y="75"/>
                  <a:pt x="172" y="64"/>
                  <a:pt x="168" y="53"/>
                </a:cubicBezTo>
                <a:cubicBezTo>
                  <a:pt x="163" y="42"/>
                  <a:pt x="157" y="33"/>
                  <a:pt x="149" y="25"/>
                </a:cubicBezTo>
                <a:cubicBezTo>
                  <a:pt x="141" y="17"/>
                  <a:pt x="132" y="11"/>
                  <a:pt x="121" y="6"/>
                </a:cubicBezTo>
                <a:cubicBezTo>
                  <a:pt x="110" y="2"/>
                  <a:pt x="99" y="0"/>
                  <a:pt x="87" y="0"/>
                </a:cubicBezTo>
                <a:cubicBezTo>
                  <a:pt x="75" y="0"/>
                  <a:pt x="64" y="2"/>
                  <a:pt x="53" y="6"/>
                </a:cubicBezTo>
                <a:cubicBezTo>
                  <a:pt x="43" y="11"/>
                  <a:pt x="34" y="17"/>
                  <a:pt x="26" y="25"/>
                </a:cubicBezTo>
                <a:cubicBezTo>
                  <a:pt x="18" y="33"/>
                  <a:pt x="11" y="42"/>
                  <a:pt x="7" y="53"/>
                </a:cubicBezTo>
                <a:cubicBezTo>
                  <a:pt x="2" y="64"/>
                  <a:pt x="0" y="75"/>
                  <a:pt x="0" y="87"/>
                </a:cubicBezTo>
                <a:cubicBezTo>
                  <a:pt x="0" y="99"/>
                  <a:pt x="2" y="110"/>
                  <a:pt x="7" y="121"/>
                </a:cubicBezTo>
                <a:cubicBezTo>
                  <a:pt x="9" y="126"/>
                  <a:pt x="12" y="132"/>
                  <a:pt x="16" y="13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9666311" y="2209806"/>
            <a:ext cx="522351" cy="435102"/>
          </a:xfrm>
          <a:custGeom>
            <a:rect l="l" t="t" r="r" b="b"/>
            <a:pathLst>
              <a:path w="138" h="115">
                <a:moveTo>
                  <a:pt x="110" y="115"/>
                </a:moveTo>
                <a:cubicBezTo>
                  <a:pt x="121" y="115"/>
                  <a:pt x="121" y="115"/>
                  <a:pt x="121" y="115"/>
                </a:cubicBezTo>
                <a:cubicBezTo>
                  <a:pt x="132" y="102"/>
                  <a:pt x="138" y="86"/>
                  <a:pt x="138" y="69"/>
                </a:cubicBezTo>
                <a:cubicBezTo>
                  <a:pt x="138" y="50"/>
                  <a:pt x="131" y="33"/>
                  <a:pt x="118" y="20"/>
                </a:cubicBezTo>
                <a:cubicBezTo>
                  <a:pt x="105" y="7"/>
                  <a:pt x="88" y="0"/>
                  <a:pt x="69" y="0"/>
                </a:cubicBezTo>
                <a:cubicBezTo>
                  <a:pt x="51" y="0"/>
                  <a:pt x="33" y="7"/>
                  <a:pt x="20" y="20"/>
                </a:cubicBezTo>
                <a:cubicBezTo>
                  <a:pt x="7" y="33"/>
                  <a:pt x="0" y="50"/>
                  <a:pt x="0" y="69"/>
                </a:cubicBezTo>
                <a:cubicBezTo>
                  <a:pt x="0" y="86"/>
                  <a:pt x="6" y="102"/>
                  <a:pt x="18" y="115"/>
                </a:cubicBezTo>
                <a:cubicBezTo>
                  <a:pt x="28" y="115"/>
                  <a:pt x="28" y="115"/>
                  <a:pt x="28" y="115"/>
                </a:cubicBezTo>
                <a:cubicBezTo>
                  <a:pt x="27" y="114"/>
                  <a:pt x="26" y="113"/>
                  <a:pt x="26" y="112"/>
                </a:cubicBezTo>
                <a:cubicBezTo>
                  <a:pt x="14" y="101"/>
                  <a:pt x="8" y="85"/>
                  <a:pt x="8" y="69"/>
                </a:cubicBezTo>
                <a:cubicBezTo>
                  <a:pt x="8" y="52"/>
                  <a:pt x="14" y="37"/>
                  <a:pt x="26" y="25"/>
                </a:cubicBezTo>
                <a:cubicBezTo>
                  <a:pt x="37" y="14"/>
                  <a:pt x="53" y="7"/>
                  <a:pt x="69" y="7"/>
                </a:cubicBezTo>
                <a:cubicBezTo>
                  <a:pt x="86" y="7"/>
                  <a:pt x="101" y="14"/>
                  <a:pt x="113" y="25"/>
                </a:cubicBezTo>
                <a:cubicBezTo>
                  <a:pt x="124" y="37"/>
                  <a:pt x="131" y="52"/>
                  <a:pt x="131" y="69"/>
                </a:cubicBezTo>
                <a:cubicBezTo>
                  <a:pt x="131" y="85"/>
                  <a:pt x="124" y="101"/>
                  <a:pt x="113" y="112"/>
                </a:cubicBezTo>
                <a:cubicBezTo>
                  <a:pt x="112" y="113"/>
                  <a:pt x="111" y="114"/>
                  <a:pt x="110" y="11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9431328" y="2656052"/>
            <a:ext cx="990790" cy="358902"/>
          </a:xfrm>
          <a:custGeom>
            <a:rect l="l" t="t" r="r" b="b"/>
            <a:pathLst>
              <a:path w="262" h="95">
                <a:moveTo>
                  <a:pt x="259" y="84"/>
                </a:moveTo>
                <a:cubicBezTo>
                  <a:pt x="224" y="59"/>
                  <a:pt x="224" y="59"/>
                  <a:pt x="224" y="59"/>
                </a:cubicBezTo>
                <a:cubicBezTo>
                  <a:pt x="259" y="35"/>
                  <a:pt x="259" y="35"/>
                  <a:pt x="259" y="35"/>
                </a:cubicBezTo>
                <a:cubicBezTo>
                  <a:pt x="261" y="33"/>
                  <a:pt x="262" y="30"/>
                  <a:pt x="261" y="28"/>
                </a:cubicBezTo>
                <a:cubicBezTo>
                  <a:pt x="261" y="25"/>
                  <a:pt x="258" y="23"/>
                  <a:pt x="256" y="23"/>
                </a:cubicBezTo>
                <a:cubicBezTo>
                  <a:pt x="201" y="23"/>
                  <a:pt x="201" y="23"/>
                  <a:pt x="201" y="23"/>
                </a:cubicBezTo>
                <a:cubicBezTo>
                  <a:pt x="201" y="6"/>
                  <a:pt x="201" y="6"/>
                  <a:pt x="201" y="6"/>
                </a:cubicBezTo>
                <a:cubicBezTo>
                  <a:pt x="201" y="3"/>
                  <a:pt x="198" y="0"/>
                  <a:pt x="195" y="0"/>
                </a:cubicBezTo>
                <a:cubicBezTo>
                  <a:pt x="68" y="0"/>
                  <a:pt x="68" y="0"/>
                  <a:pt x="68" y="0"/>
                </a:cubicBezTo>
                <a:cubicBezTo>
                  <a:pt x="64" y="0"/>
                  <a:pt x="62" y="3"/>
                  <a:pt x="62" y="6"/>
                </a:cubicBezTo>
                <a:cubicBezTo>
                  <a:pt x="62" y="23"/>
                  <a:pt x="62" y="23"/>
                  <a:pt x="62" y="23"/>
                </a:cubicBezTo>
                <a:cubicBezTo>
                  <a:pt x="7" y="23"/>
                  <a:pt x="7" y="23"/>
                  <a:pt x="7" y="23"/>
                </a:cubicBezTo>
                <a:cubicBezTo>
                  <a:pt x="4" y="23"/>
                  <a:pt x="2" y="25"/>
                  <a:pt x="1" y="28"/>
                </a:cubicBezTo>
                <a:cubicBezTo>
                  <a:pt x="0" y="30"/>
                  <a:pt x="1" y="33"/>
                  <a:pt x="3" y="35"/>
                </a:cubicBezTo>
                <a:cubicBezTo>
                  <a:pt x="39" y="59"/>
                  <a:pt x="39" y="59"/>
                  <a:pt x="39" y="59"/>
                </a:cubicBezTo>
                <a:cubicBezTo>
                  <a:pt x="4" y="84"/>
                  <a:pt x="4" y="84"/>
                  <a:pt x="4" y="84"/>
                </a:cubicBezTo>
                <a:cubicBezTo>
                  <a:pt x="2" y="85"/>
                  <a:pt x="1" y="88"/>
                  <a:pt x="1" y="91"/>
                </a:cubicBezTo>
                <a:cubicBezTo>
                  <a:pt x="2" y="93"/>
                  <a:pt x="5" y="95"/>
                  <a:pt x="7" y="95"/>
                </a:cubicBezTo>
                <a:cubicBezTo>
                  <a:pt x="84" y="95"/>
                  <a:pt x="84" y="95"/>
                  <a:pt x="84" y="95"/>
                </a:cubicBezTo>
                <a:cubicBezTo>
                  <a:pt x="87" y="95"/>
                  <a:pt x="90" y="92"/>
                  <a:pt x="90" y="89"/>
                </a:cubicBezTo>
                <a:cubicBezTo>
                  <a:pt x="90" y="72"/>
                  <a:pt x="90" y="72"/>
                  <a:pt x="90" y="72"/>
                </a:cubicBezTo>
                <a:cubicBezTo>
                  <a:pt x="172" y="72"/>
                  <a:pt x="172" y="72"/>
                  <a:pt x="172" y="72"/>
                </a:cubicBezTo>
                <a:cubicBezTo>
                  <a:pt x="172" y="89"/>
                  <a:pt x="172" y="89"/>
                  <a:pt x="172" y="89"/>
                </a:cubicBezTo>
                <a:cubicBezTo>
                  <a:pt x="172" y="92"/>
                  <a:pt x="175" y="95"/>
                  <a:pt x="179" y="95"/>
                </a:cubicBezTo>
                <a:cubicBezTo>
                  <a:pt x="255" y="95"/>
                  <a:pt x="255" y="95"/>
                  <a:pt x="255" y="95"/>
                </a:cubicBezTo>
                <a:cubicBezTo>
                  <a:pt x="258" y="95"/>
                  <a:pt x="260" y="93"/>
                  <a:pt x="261" y="91"/>
                </a:cubicBezTo>
                <a:cubicBezTo>
                  <a:pt x="262" y="88"/>
                  <a:pt x="261" y="85"/>
                  <a:pt x="259" y="84"/>
                </a:cubicBezTo>
                <a:close/>
                <a:moveTo>
                  <a:pt x="78" y="83"/>
                </a:moveTo>
                <a:cubicBezTo>
                  <a:pt x="27" y="83"/>
                  <a:pt x="27" y="83"/>
                  <a:pt x="27" y="83"/>
                </a:cubicBezTo>
                <a:cubicBezTo>
                  <a:pt x="53" y="64"/>
                  <a:pt x="53" y="64"/>
                  <a:pt x="53" y="64"/>
                </a:cubicBezTo>
                <a:cubicBezTo>
                  <a:pt x="55" y="63"/>
                  <a:pt x="56" y="61"/>
                  <a:pt x="56" y="59"/>
                </a:cubicBezTo>
                <a:cubicBezTo>
                  <a:pt x="56" y="57"/>
                  <a:pt x="55" y="56"/>
                  <a:pt x="53" y="54"/>
                </a:cubicBezTo>
                <a:cubicBezTo>
                  <a:pt x="27" y="36"/>
                  <a:pt x="27" y="36"/>
                  <a:pt x="27" y="36"/>
                </a:cubicBezTo>
                <a:cubicBezTo>
                  <a:pt x="62" y="36"/>
                  <a:pt x="62" y="36"/>
                  <a:pt x="62" y="36"/>
                </a:cubicBezTo>
                <a:cubicBezTo>
                  <a:pt x="62" y="66"/>
                  <a:pt x="62" y="66"/>
                  <a:pt x="62" y="66"/>
                </a:cubicBezTo>
                <a:cubicBezTo>
                  <a:pt x="62" y="69"/>
                  <a:pt x="64" y="72"/>
                  <a:pt x="68" y="72"/>
                </a:cubicBezTo>
                <a:cubicBezTo>
                  <a:pt x="78" y="72"/>
                  <a:pt x="78" y="72"/>
                  <a:pt x="78" y="72"/>
                </a:cubicBezTo>
                <a:lnTo>
                  <a:pt x="78" y="83"/>
                </a:lnTo>
                <a:close/>
                <a:moveTo>
                  <a:pt x="74" y="60"/>
                </a:moveTo>
                <a:cubicBezTo>
                  <a:pt x="74" y="12"/>
                  <a:pt x="74" y="12"/>
                  <a:pt x="74" y="12"/>
                </a:cubicBezTo>
                <a:cubicBezTo>
                  <a:pt x="188" y="12"/>
                  <a:pt x="188" y="12"/>
                  <a:pt x="188" y="12"/>
                </a:cubicBezTo>
                <a:cubicBezTo>
                  <a:pt x="188" y="60"/>
                  <a:pt x="188" y="60"/>
                  <a:pt x="188" y="60"/>
                </a:cubicBezTo>
                <a:lnTo>
                  <a:pt x="74" y="60"/>
                </a:lnTo>
                <a:close/>
                <a:moveTo>
                  <a:pt x="185" y="83"/>
                </a:moveTo>
                <a:cubicBezTo>
                  <a:pt x="185" y="72"/>
                  <a:pt x="185" y="72"/>
                  <a:pt x="185" y="72"/>
                </a:cubicBezTo>
                <a:cubicBezTo>
                  <a:pt x="195" y="72"/>
                  <a:pt x="195" y="72"/>
                  <a:pt x="195" y="72"/>
                </a:cubicBezTo>
                <a:cubicBezTo>
                  <a:pt x="198" y="72"/>
                  <a:pt x="201" y="69"/>
                  <a:pt x="201" y="66"/>
                </a:cubicBezTo>
                <a:cubicBezTo>
                  <a:pt x="201" y="36"/>
                  <a:pt x="201" y="36"/>
                  <a:pt x="201" y="36"/>
                </a:cubicBezTo>
                <a:cubicBezTo>
                  <a:pt x="236" y="36"/>
                  <a:pt x="236" y="36"/>
                  <a:pt x="236" y="36"/>
                </a:cubicBezTo>
                <a:cubicBezTo>
                  <a:pt x="209" y="54"/>
                  <a:pt x="209" y="54"/>
                  <a:pt x="209" y="54"/>
                </a:cubicBezTo>
                <a:cubicBezTo>
                  <a:pt x="208" y="56"/>
                  <a:pt x="207" y="57"/>
                  <a:pt x="207" y="59"/>
                </a:cubicBezTo>
                <a:cubicBezTo>
                  <a:pt x="207" y="61"/>
                  <a:pt x="208" y="63"/>
                  <a:pt x="209" y="64"/>
                </a:cubicBezTo>
                <a:cubicBezTo>
                  <a:pt x="236" y="83"/>
                  <a:pt x="236" y="83"/>
                  <a:pt x="236" y="83"/>
                </a:cubicBezTo>
                <a:lnTo>
                  <a:pt x="185" y="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828235" y="2338489"/>
            <a:ext cx="201644" cy="260414"/>
          </a:xfrm>
          <a:custGeom>
            <a:rect l="l" t="t" r="r" b="b"/>
            <a:pathLst>
              <a:path w="52" h="69">
                <a:moveTo>
                  <a:pt x="0" y="53"/>
                </a:moveTo>
                <a:cubicBezTo>
                  <a:pt x="0" y="69"/>
                  <a:pt x="0" y="69"/>
                  <a:pt x="0" y="69"/>
                </a:cubicBezTo>
                <a:cubicBezTo>
                  <a:pt x="53" y="69"/>
                  <a:pt x="53" y="69"/>
                  <a:pt x="53" y="69"/>
                </a:cubicBezTo>
                <a:cubicBezTo>
                  <a:pt x="53" y="53"/>
                  <a:pt x="53" y="53"/>
                  <a:pt x="53" y="53"/>
                </a:cubicBezTo>
                <a:cubicBezTo>
                  <a:pt x="39" y="53"/>
                  <a:pt x="39" y="53"/>
                  <a:pt x="39" y="53"/>
                </a:cubicBezTo>
                <a:cubicBezTo>
                  <a:pt x="39" y="0"/>
                  <a:pt x="39" y="0"/>
                  <a:pt x="39" y="0"/>
                </a:cubicBezTo>
                <a:cubicBezTo>
                  <a:pt x="16" y="0"/>
                  <a:pt x="16" y="0"/>
                  <a:pt x="16" y="0"/>
                </a:cubicBezTo>
                <a:cubicBezTo>
                  <a:pt x="15" y="4"/>
                  <a:pt x="15" y="7"/>
                  <a:pt x="13" y="8"/>
                </a:cubicBezTo>
                <a:cubicBezTo>
                  <a:pt x="11" y="9"/>
                  <a:pt x="5" y="9"/>
                  <a:pt x="0" y="9"/>
                </a:cubicBezTo>
                <a:cubicBezTo>
                  <a:pt x="0" y="24"/>
                  <a:pt x="0" y="24"/>
                  <a:pt x="0" y="24"/>
                </a:cubicBezTo>
                <a:cubicBezTo>
                  <a:pt x="14" y="24"/>
                  <a:pt x="14" y="24"/>
                  <a:pt x="14" y="24"/>
                </a:cubicBezTo>
                <a:cubicBezTo>
                  <a:pt x="14" y="53"/>
                  <a:pt x="14" y="53"/>
                  <a:pt x="14" y="53"/>
                </a:cubicBezTo>
                <a:lnTo>
                  <a:pt x="0" y="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4" name="Connector 54"/>
          <p:cNvCxnSpPr/>
          <p:nvPr/>
        </p:nvCxnSpPr>
        <p:spPr>
          <a:xfrm flipH="1">
            <a:off x="9926772" y="3474155"/>
            <a:ext cx="0" cy="460258"/>
          </a:xfrm>
          <a:prstGeom prst="line">
            <a:avLst/>
          </a:prstGeom>
          <a:ln w="34925">
            <a:solidFill>
              <a:srgbClr val="C1C0C0">
                <a:alpha val="100000"/>
              </a:srgbClr>
            </a:solidFill>
            <a:prstDash val="solid"/>
          </a:ln>
        </p:spPr>
      </p:cxnSp>
      <p:sp>
        <p:nvSpPr>
          <p:cNvPr id="55" name="AutoShape 55"/>
          <p:cNvSpPr/>
          <p:nvPr/>
        </p:nvSpPr>
        <p:spPr>
          <a:xfrm>
            <a:off x="9273500" y="3907542"/>
            <a:ext cx="1362075" cy="101632"/>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TextBox 56"/>
          <p:cNvSpPr txBox="1"/>
          <p:nvPr/>
        </p:nvSpPr>
        <p:spPr>
          <a:xfrm>
            <a:off x="8883251" y="4298512"/>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chemeClr val="dk1">
                    <a:alpha val="100000"/>
                  </a:schemeClr>
                </a:solidFill>
                <a:latin typeface="Microsoft Yahei"/>
                <a:ea typeface="Microsoft Yahei"/>
                <a:cs typeface="Microsoft Yahei"/>
              </a:rPr>
              <a:t>它能够处理复杂的边界条件和几何形状，提供高精度的数值结果。</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https://d.book118.com/326224052100010044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2024-09-12T16:21:05.433</cp:lastPrinted>
  <dcterms:created xsi:type="dcterms:W3CDTF">2024-09-12T08:21:05Z</dcterms:created>
  <dcterms:modified xsi:type="dcterms:W3CDTF">2024-09-12T08:21:07Z</dcterms:modified>
</cp:coreProperties>
</file>