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1" r:id="rId37"/>
    <p:sldId id="364" r:id="rId38"/>
    <p:sldId id="367" r:id="rId39"/>
    <p:sldId id="370" r:id="rId40"/>
    <p:sldId id="373" r:id="rId41"/>
    <p:sldId id="376" r:id="rId42"/>
    <p:sldId id="378" r:id="rId43"/>
  </p:sldIdLst>
  <p:sldSz cx="9144000" cy="6858000"/>
  <p:notesSz cx="6858000" cy="9144000"/>
  <p:custDataLst>
    <p:tags r:id="rId4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 Type="http://schemas.openxmlformats.org/officeDocument/2006/relationships/slide" Target="slides/slide2.xml" /><Relationship Id="rId40" Type="http://schemas.openxmlformats.org/officeDocument/2006/relationships/slide" Target="slides/slide38.xml" /><Relationship Id="rId41" Type="http://schemas.openxmlformats.org/officeDocument/2006/relationships/slide" Target="slides/slide39.xml" /><Relationship Id="rId42" Type="http://schemas.openxmlformats.org/officeDocument/2006/relationships/slide" Target="slides/slide40.xml" /><Relationship Id="rId43" Type="http://schemas.openxmlformats.org/officeDocument/2006/relationships/slide" Target="slides/slide41.xml" /><Relationship Id="rId44" Type="http://schemas.openxmlformats.org/officeDocument/2006/relationships/tags" Target="tags/tag1.xml" /><Relationship Id="rId45" Type="http://schemas.openxmlformats.org/officeDocument/2006/relationships/presProps" Target="presProps.xml" /><Relationship Id="rId46" Type="http://schemas.openxmlformats.org/officeDocument/2006/relationships/viewProps" Target="viewProps.xml" /><Relationship Id="rId47" Type="http://schemas.openxmlformats.org/officeDocument/2006/relationships/theme" Target="theme/theme1.xml" /><Relationship Id="rId48"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614E9B-50EF-42C7-A7EE-050225E997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05FB01-FFAF-44F2-A471-C4BDFA1570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1458E8C-115F-4BF0-AC36-23B7CFD51E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A0C475D-9EAF-4A19-9753-628463817F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CE0515F-2009-48DA-88E0-F9D617A2330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E15D099-A752-49BA-8D39-0F684C60926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0A3A4C3-75FB-4111-8BAE-19C46D4CDF2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475A21-A635-4EC2-9472-E87884A7B5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830E04-60AB-4179-9E38-FCE2FE7EAD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D0F7A3-4480-4364-879A-C8094562BF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6C4328-C254-42E7-86AA-6A7F60D6F9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685800" y="2130427"/>
            <a:ext cx="7772400" cy="1470025"/>
          </a:xfrm>
        </p:spPr>
        <p:txBody>
          <a:bodyPr/>
          <a:lstStyle/>
          <a:p>
            <a:r>
              <a:rPr lang="zh-CN" altLang="en-US"/>
              <a:t>单击此处编辑母版标题样式</a:t>
            </a:r>
          </a:p>
        </p:txBody>
      </p:sp>
      <p:sp>
        <p:nvSpPr>
          <p:cNvPr id="3" name="副标题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530820CF-B880-4189-942D-D702A7CBA730}" type="datetimeFigureOut">
              <a:rPr lang="zh-CN" altLang="en-US" smtClean="0"/>
              <a:t>2022-09-12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30820CF-B880-4189-942D-D702A7CBA730}" type="datetimeFigureOut">
              <a:rPr lang="zh-CN" altLang="en-US" smtClean="0"/>
              <a:t>2022-09-12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2"/>
            <a:ext cx="7772400" cy="1362075"/>
          </a:xfrm>
        </p:spPr>
        <p:txBody>
          <a:bodyPr anchor="t"/>
          <a:lstStyle>
            <a:lvl1pPr algn="l">
              <a:defRPr sz="3000" b="1" cap="all"/>
            </a:lvl1pPr>
          </a:lstStyle>
          <a:p>
            <a:r>
              <a:rPr lang="zh-CN" altLang="en-US"/>
              <a:t>单击此处编辑母版标题样式</a:t>
            </a:r>
          </a:p>
        </p:txBody>
      </p:sp>
      <p:sp>
        <p:nvSpPr>
          <p:cNvPr id="3" name="文本占位符 2"/>
          <p:cNvSpPr>
            <a:spLocks noGrp="1"/>
          </p:cNvSpPr>
          <p:nvPr>
            <p:ph type="body" idx="1"/>
          </p:nvPr>
        </p:nvSpPr>
        <p:spPr>
          <a:xfrm>
            <a:off x="722313" y="2906713"/>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530820CF-B880-4189-942D-D702A7CBA730}" type="datetimeFigureOut">
              <a:rPr lang="zh-CN" altLang="en-US" smtClean="0"/>
              <a:t>2022-09-12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457200" y="1600202"/>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4648200" y="1600202"/>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530820CF-B880-4189-942D-D702A7CBA730}" type="datetimeFigureOut">
              <a:rPr lang="zh-CN" altLang="en-US" smtClean="0"/>
              <a:t>2022-09-12</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zh-CN" altLang="en-US"/>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zh-CN" altLang="en-US"/>
              <a:t>单击此处编辑母版文本样式</a:t>
            </a:r>
          </a:p>
        </p:txBody>
      </p:sp>
      <p:sp>
        <p:nvSpPr>
          <p:cNvPr id="6" name="内容占位符 5"/>
          <p:cNvSpPr>
            <a:spLocks noGrp="1"/>
          </p:cNvSpPr>
          <p:nvPr>
            <p:ph sz="quarter" idx="4"/>
          </p:nvPr>
        </p:nvSpPr>
        <p:spPr>
          <a:xfrm>
            <a:off x="4645026"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530820CF-B880-4189-942D-D702A7CBA730}" type="datetimeFigureOut">
              <a:rPr lang="zh-CN" altLang="en-US" smtClean="0"/>
              <a:t>2022-09-12</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530820CF-B880-4189-942D-D702A7CBA730}" type="datetimeFigureOut">
              <a:rPr lang="zh-CN" altLang="en-US" smtClean="0"/>
              <a:t>2022-09-12</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530820CF-B880-4189-942D-D702A7CBA730}" type="datetimeFigureOut">
              <a:rPr lang="zh-CN" altLang="en-US" smtClean="0"/>
              <a:t>2022-09-12</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1" y="273050"/>
            <a:ext cx="3008313" cy="1162050"/>
          </a:xfrm>
        </p:spPr>
        <p:txBody>
          <a:bodyPr anchor="b"/>
          <a:lstStyle>
            <a:lvl1pPr algn="l">
              <a:defRPr sz="1500" b="1"/>
            </a:lvl1pPr>
          </a:lstStyle>
          <a:p>
            <a:r>
              <a:rPr lang="zh-CN" altLang="en-US"/>
              <a:t>单击此处编辑母版标题样式</a:t>
            </a:r>
          </a:p>
        </p:txBody>
      </p:sp>
      <p:sp>
        <p:nvSpPr>
          <p:cNvPr id="3" name="内容占位符 2"/>
          <p:cNvSpPr>
            <a:spLocks noGrp="1"/>
          </p:cNvSpPr>
          <p:nvPr>
            <p:ph idx="1"/>
          </p:nvPr>
        </p:nvSpPr>
        <p:spPr>
          <a:xfrm>
            <a:off x="3575050" y="273052"/>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457201" y="1435102"/>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530820CF-B880-4189-942D-D702A7CBA730}" type="datetimeFigureOut">
              <a:rPr lang="zh-CN" altLang="en-US" smtClean="0"/>
              <a:t>2022-09-12</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1500" b="1"/>
            </a:lvl1pPr>
          </a:lstStyle>
          <a:p>
            <a:r>
              <a:rPr lang="zh-CN" altLang="en-US"/>
              <a:t>单击此处编辑母版标题样式</a:t>
            </a:r>
          </a:p>
        </p:txBody>
      </p:sp>
      <p:sp>
        <p:nvSpPr>
          <p:cNvPr id="3" name="图片占位符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CN" altLang="en-US"/>
          </a:p>
        </p:txBody>
      </p:sp>
      <p:sp>
        <p:nvSpPr>
          <p:cNvPr id="4" name="文本占位符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530820CF-B880-4189-942D-D702A7CBA730}" type="datetimeFigureOut">
              <a:rPr lang="zh-CN" altLang="en-US" smtClean="0"/>
              <a:t>2022-09-12</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30820CF-B880-4189-942D-D702A7CBA730}" type="datetimeFigureOut">
              <a:rPr lang="zh-CN" altLang="en-US" smtClean="0"/>
              <a:t>2022-09-12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274640"/>
            <a:ext cx="2057400" cy="5851525"/>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457200" y="274640"/>
            <a:ext cx="6019800" cy="5851525"/>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30820CF-B880-4189-942D-D702A7CBA730}" type="datetimeFigureOut">
              <a:rPr lang="zh-CN" altLang="en-US" smtClean="0"/>
              <a:t>2022-09-12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457200" y="1600202"/>
            <a:ext cx="8229600" cy="4525963"/>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defPPr>
              <a:defRPr lang="zh-CN"/>
            </a:defPPr>
            <a:lvl1pPr marL="0" algn="l" defTabSz="914400" rtl="0" eaLnBrk="1" latinLnBrk="0" hangingPunct="1">
              <a:defRPr sz="900" kern="1200">
                <a:solidFill>
                  <a:schemeClr val="tx1">
                    <a:tint val="75000"/>
                  </a:schemeClr>
                </a:solidFill>
                <a:latin typeface="+mn-lt"/>
                <a:ea typeface="黑体" panose="0201060906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t>2022-09-12</a:t>
            </a:fld>
            <a:endParaRPr lang="zh-CN" altLang="en-US"/>
          </a:p>
        </p:txBody>
      </p:sp>
      <p:sp>
        <p:nvSpPr>
          <p:cNvPr id="5" name="页脚占位符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defPPr>
              <a:defRPr lang="zh-CN"/>
            </a:defPPr>
            <a:lvl1pPr marL="0" algn="ctr" defTabSz="914400" rtl="0" eaLnBrk="1" latinLnBrk="0" hangingPunct="1">
              <a:defRPr sz="900" kern="1200">
                <a:solidFill>
                  <a:schemeClr val="tx1">
                    <a:tint val="75000"/>
                  </a:schemeClr>
                </a:solidFill>
                <a:latin typeface="+mn-lt"/>
                <a:ea typeface="黑体" panose="0201060906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defPPr>
              <a:defRPr lang="zh-CN"/>
            </a:defPPr>
            <a:lvl1pPr marL="0" algn="r" defTabSz="914400" rtl="0" eaLnBrk="1" latinLnBrk="0" hangingPunct="1">
              <a:defRPr sz="900" kern="1200">
                <a:solidFill>
                  <a:schemeClr val="tx1">
                    <a:tint val="75000"/>
                  </a:schemeClr>
                </a:solidFill>
                <a:latin typeface="+mn-lt"/>
                <a:ea typeface="黑体" panose="0201060906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ctr" defTabSz="685800" rtl="0" eaLnBrk="1" latinLnBrk="0" hangingPunct="1">
        <a:spcBef>
          <a:spcPct val="0"/>
        </a:spcBef>
        <a:buNone/>
        <a:defRPr sz="3300" kern="1200">
          <a:solidFill>
            <a:schemeClr val="tx1"/>
          </a:solidFill>
          <a:latin typeface="+mj-lt"/>
          <a:ea typeface="黑体" panose="02010609060101010101" pitchFamily="49" charset="-122"/>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黑体" panose="02010609060101010101" pitchFamily="49" charset="-122"/>
          <a:cs typeface="+mn-cs"/>
        </a:defRPr>
      </a:lvl1pPr>
      <a:lvl2pPr marL="557530" indent="-214630" algn="l" defTabSz="685800" rtl="0" eaLnBrk="1" latinLnBrk="0" hangingPunct="1">
        <a:spcBef>
          <a:spcPct val="20000"/>
        </a:spcBef>
        <a:buFont typeface="Arial" pitchFamily="34" charset="0"/>
        <a:buChar char="–"/>
        <a:defRPr sz="2100" kern="1200">
          <a:solidFill>
            <a:schemeClr val="tx1"/>
          </a:solidFill>
          <a:latin typeface="+mn-lt"/>
          <a:ea typeface="黑体" panose="02010609060101010101" pitchFamily="49" charset="-122"/>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黑体" panose="02010609060101010101" pitchFamily="49" charset="-122"/>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黑体" panose="02010609060101010101" pitchFamily="49" charset="-122"/>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黑体" panose="02010609060101010101" pitchFamily="49" charset="-122"/>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7001032002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1"/>
          <p:cNvSpPr>
            <a:spLocks noGrp="1"/>
          </p:cNvSpPr>
          <p:nvPr>
            <p:ph type="title"/>
          </p:nvPr>
        </p:nvSpPr>
        <p:spPr>
          <a:xfrm>
            <a:off x="457199" y="782171"/>
            <a:ext cx="8229600" cy="1143000"/>
          </a:xfrm>
        </p:spPr>
        <p:txBody>
          <a:bodyPr>
            <a:normAutofit fontScale="90000"/>
          </a:bodyPr>
          <a:lstStyle/>
          <a:p>
            <a:r>
              <a:rPr lang="zh-CN" altLang="en-US" sz="4000" b="1">
                <a:latin typeface="黑体" panose="02010609060101010101" pitchFamily="49" charset="-122"/>
              </a:rPr>
              <a:t>第八章  持有待售的非流动资产、</a:t>
            </a:r>
            <a:br>
              <a:rPr lang="en-US" altLang="zh-CN" sz="4000" b="1">
                <a:latin typeface="黑体" panose="02010609060101010101" pitchFamily="49" charset="-122"/>
              </a:rPr>
            </a:br>
            <a:r>
              <a:rPr lang="en-US" altLang="zh-CN" sz="4000" b="1">
                <a:latin typeface="黑体" panose="02010609060101010101" pitchFamily="49" charset="-122"/>
              </a:rPr>
              <a:t>     </a:t>
            </a:r>
            <a:r>
              <a:rPr lang="zh-CN" altLang="en-US" sz="4000" b="1">
                <a:latin typeface="黑体" panose="02010609060101010101" pitchFamily="49" charset="-122"/>
              </a:rPr>
              <a:t>处置组和终止经营</a:t>
            </a:r>
          </a:p>
        </p:txBody>
      </p:sp>
      <p:sp>
        <p:nvSpPr>
          <p:cNvPr id="7" name="内容占位符 2"/>
          <p:cNvSpPr txBox="1">
            <a:spLocks noGrp="1"/>
          </p:cNvSpPr>
          <p:nvPr>
            <p:ph idx="1"/>
          </p:nvPr>
        </p:nvSpPr>
        <p:spPr>
          <a:xfrm>
            <a:off x="1345323" y="2797465"/>
            <a:ext cx="6642539" cy="2005761"/>
          </a:xfrm>
          <a:prstGeom prst="rect">
            <a:avLst/>
          </a:prstGeom>
          <a:noFill/>
          <a:ln w="9525">
            <a:noFill/>
          </a:ln>
        </p:spPr>
        <p:txBody>
          <a:bodyPr vert="horz" wrap="square" lIns="91440" tIns="45720" rIns="91440" bIns="45720" numCol="1" anchor="t" anchorCtr="0" compatLnSpc="1">
            <a:normAutofit/>
          </a:bodyPr>
          <a:lstStyle>
            <a:lvl1pPr marL="365125" indent="-255905" algn="l" rtl="0" eaLnBrk="0" fontAlgn="base" hangingPunct="0">
              <a:lnSpc>
                <a:spcPct val="125000"/>
              </a:lnSpc>
              <a:spcBef>
                <a:spcPts val="400"/>
              </a:spcBef>
              <a:spcAft>
                <a:spcPct val="0"/>
              </a:spcAft>
              <a:buClr>
                <a:schemeClr val="accent1"/>
              </a:buClr>
              <a:buSzPct val="68000"/>
              <a:buFont typeface="Wingdings 3" panose="05040102010807070707" pitchFamily="18" charset="2"/>
              <a:buChar char=""/>
              <a:defRPr sz="2700" b="1" kern="1200">
                <a:solidFill>
                  <a:srgbClr val="3F6D19"/>
                </a:solidFill>
                <a:latin typeface="宋体" panose="02010600030101010101" pitchFamily="2" charset="-122"/>
                <a:ea typeface="宋体" panose="02010600030101010101" pitchFamily="2" charset="-122"/>
                <a:cs typeface="+mn-cs"/>
              </a:defRPr>
            </a:lvl1pPr>
            <a:lvl2pPr marL="622300" indent="-228600" algn="l" rtl="0" eaLnBrk="0" fontAlgn="base" hangingPunct="0">
              <a:lnSpc>
                <a:spcPct val="125000"/>
              </a:lnSpc>
              <a:spcBef>
                <a:spcPts val="325"/>
              </a:spcBef>
              <a:spcAft>
                <a:spcPct val="0"/>
              </a:spcAft>
              <a:buClr>
                <a:schemeClr val="accent1"/>
              </a:buClr>
              <a:buFont typeface="Verdana" panose="020b0604030504040204" pitchFamily="34" charset="0"/>
              <a:buChar char="◦"/>
              <a:defRPr sz="2400" b="1" kern="1200">
                <a:solidFill>
                  <a:srgbClr val="2C3F71"/>
                </a:solidFill>
                <a:latin typeface="宋体" panose="02010600030101010101" pitchFamily="2" charset="-122"/>
                <a:ea typeface="宋体" panose="02010600030101010101" pitchFamily="2" charset="-122"/>
                <a:cs typeface="+mn-cs"/>
              </a:defRPr>
            </a:lvl2pPr>
            <a:lvl3pPr marL="860425" indent="-228600" algn="l" rtl="0" eaLnBrk="0" fontAlgn="base" hangingPunct="0">
              <a:lnSpc>
                <a:spcPct val="125000"/>
              </a:lnSpc>
              <a:spcBef>
                <a:spcPts val="350"/>
              </a:spcBef>
              <a:spcAft>
                <a:spcPct val="0"/>
              </a:spcAft>
              <a:buClr>
                <a:schemeClr val="accent2"/>
              </a:buClr>
              <a:buSzTx/>
              <a:buFont typeface="Wingdings 2" panose="05020102010507070707" pitchFamily="18" charset="2"/>
              <a:buChar char=""/>
              <a:defRPr sz="2400" b="1" kern="1200">
                <a:solidFill>
                  <a:srgbClr val="A50021"/>
                </a:solidFill>
                <a:latin typeface="宋体" panose="02010600030101010101" pitchFamily="2" charset="-122"/>
                <a:ea typeface="宋体" panose="02010600030101010101" pitchFamily="2" charset="-122"/>
                <a:cs typeface="+mn-cs"/>
              </a:defRPr>
            </a:lvl3pPr>
            <a:lvl4pPr marL="1143000" indent="-228600" algn="l" rtl="0" eaLnBrk="0" fontAlgn="base" hangingPunct="0">
              <a:lnSpc>
                <a:spcPct val="125000"/>
              </a:lnSpc>
              <a:spcBef>
                <a:spcPts val="350"/>
              </a:spcBef>
              <a:spcAft>
                <a:spcPct val="0"/>
              </a:spcAft>
              <a:buClr>
                <a:schemeClr val="accent2"/>
              </a:buClr>
              <a:buFont typeface="Wingdings 2" panose="05020102010507070707" pitchFamily="18" charset="2"/>
              <a:buChar char=""/>
              <a:defRPr sz="2400" b="1" kern="1200">
                <a:solidFill>
                  <a:schemeClr val="tx1"/>
                </a:solidFill>
                <a:latin typeface="宋体" panose="02010600030101010101" pitchFamily="2" charset="-122"/>
                <a:ea typeface="宋体" panose="02010600030101010101" pitchFamily="2" charset="-122"/>
                <a:cs typeface="+mn-cs"/>
              </a:defRPr>
            </a:lvl4pPr>
            <a:lvl5pPr marL="1371600" indent="-228600" algn="l" rtl="0" eaLnBrk="0" fontAlgn="base" hangingPunct="0">
              <a:lnSpc>
                <a:spcPct val="125000"/>
              </a:lnSpc>
              <a:spcBef>
                <a:spcPts val="350"/>
              </a:spcBef>
              <a:spcAft>
                <a:spcPct val="0"/>
              </a:spcAft>
              <a:buClr>
                <a:schemeClr val="accent2"/>
              </a:buClr>
              <a:buFont typeface="Wingdings 2" panose="05020102010507070707" pitchFamily="18" charset="2"/>
              <a:buChar char=""/>
              <a:defRPr sz="2400" b="1" kern="1200">
                <a:solidFill>
                  <a:schemeClr val="tx1"/>
                </a:solidFill>
                <a:latin typeface="宋体" panose="02010600030101010101" pitchFamily="2" charset="-122"/>
                <a:ea typeface="宋体" panose="02010600030101010101" pitchFamily="2" charset="-122"/>
                <a:cs typeface="+mn-cs"/>
              </a:defRPr>
            </a:lvl5pPr>
            <a:lvl6pPr marL="1600200" indent="-228600" algn="l" rtl="0" eaLnBrk="1" latinLnBrk="0" hangingPunct="1">
              <a:spcBef>
                <a:spcPts val="350"/>
              </a:spcBef>
              <a:buClr>
                <a:schemeClr val="accent3"/>
              </a:buClr>
              <a:buFont typeface="Wingdings 2" panose="05020102010507070707"/>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panose="05020102010507070707"/>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panose="05020102010507070707"/>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panose="05020102010507070707"/>
              <a:buChar char=""/>
              <a:defRPr kumimoji="0" sz="1600" kern="1200" baseline="0">
                <a:solidFill>
                  <a:schemeClr val="tx1"/>
                </a:solidFill>
                <a:latin typeface="+mn-lt"/>
                <a:ea typeface="+mn-ea"/>
                <a:cs typeface="+mn-cs"/>
              </a:defRPr>
            </a:lvl9pPr>
          </a:lstStyle>
          <a:p>
            <a:pPr marL="0" lvl="0" indent="0" defTabSz="914400" eaLnBrk="1" hangingPunct="1">
              <a:lnSpc>
                <a:spcPct val="200000"/>
              </a:lnSpc>
              <a:buClr>
                <a:srgbClr val="7FD13B"/>
              </a:buClr>
              <a:buNone/>
              <a:defRPr/>
            </a:pPr>
            <a:r>
              <a:rPr lang="zh-CN" altLang="en-US" sz="2400">
                <a:solidFill>
                  <a:sysClr val="windowText" lastClr="000000"/>
                </a:solidFill>
                <a:latin typeface="黑体" panose="02010609060101010101" pitchFamily="49" charset="-122"/>
                <a:ea typeface="黑体" panose="02010609060101010101" pitchFamily="49" charset="-122"/>
              </a:rPr>
              <a:t>第一节  持有待售的非流动资产和处置组</a:t>
            </a:r>
            <a:r>
              <a:rPr lang="zh-CN" altLang="en-US" sz="2400">
                <a:solidFill>
                  <a:srgbClr val="FF0000"/>
                </a:solidFill>
                <a:latin typeface="黑体" panose="02010609060101010101" pitchFamily="49" charset="-122"/>
                <a:ea typeface="黑体" panose="02010609060101010101" pitchFamily="49" charset="-122"/>
              </a:rPr>
              <a:t>★★</a:t>
            </a:r>
            <a:endParaRPr kumimoji="0" lang="en-US" altLang="zh-CN" sz="2400" b="1" i="0" u="none" strike="noStrike" kern="1200" cap="none" spc="0" normalizeH="0" baseline="0" noProof="0">
              <a:ln>
                <a:noFill/>
              </a:ln>
              <a:solidFill>
                <a:sysClr val="windowText" lastClr="000000"/>
              </a:solidFill>
              <a:effectLst/>
              <a:uLnTx/>
              <a:uFillTx/>
              <a:latin typeface="黑体" panose="02010609060101010101" pitchFamily="49" charset="-122"/>
              <a:ea typeface="黑体" panose="02010609060101010101" pitchFamily="49" charset="-122"/>
            </a:endParaRPr>
          </a:p>
          <a:p>
            <a:pPr marL="0" lvl="0" indent="0" defTabSz="914400" eaLnBrk="1" hangingPunct="1">
              <a:lnSpc>
                <a:spcPct val="200000"/>
              </a:lnSpc>
              <a:buClr>
                <a:srgbClr val="7FD13B"/>
              </a:buClr>
              <a:buNone/>
              <a:defRPr/>
            </a:pPr>
            <a:r>
              <a:rPr lang="zh-CN" altLang="en-US" sz="2400">
                <a:solidFill>
                  <a:sysClr val="windowText" lastClr="000000"/>
                </a:solidFill>
                <a:latin typeface="黑体" panose="02010609060101010101" pitchFamily="49" charset="-122"/>
                <a:ea typeface="黑体" panose="02010609060101010101" pitchFamily="49" charset="-122"/>
              </a:rPr>
              <a:t>第二节  终止经营</a:t>
            </a:r>
            <a:r>
              <a:rPr kumimoji="0" lang="zh-CN" altLang="en-US" sz="24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rPr>
              <a:t>★★</a:t>
            </a:r>
            <a:endParaRPr kumimoji="0" lang="en-US" altLang="zh-CN" sz="24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endParaRPr>
          </a:p>
          <a:p>
            <a:pPr marL="0" marR="0" lvl="0" indent="0" algn="l" defTabSz="914400" rtl="0" eaLnBrk="1" fontAlgn="base" latinLnBrk="0" hangingPunct="1">
              <a:lnSpc>
                <a:spcPct val="150000"/>
              </a:lnSpc>
              <a:spcBef>
                <a:spcPts val="400"/>
              </a:spcBef>
              <a:spcAft>
                <a:spcPct val="0"/>
              </a:spcAft>
              <a:buClr>
                <a:srgbClr val="7FD13B"/>
              </a:buClr>
              <a:buSzPct val="68000"/>
              <a:buFont typeface="Wingdings 3" panose="05040102010807070707" pitchFamily="18" charset="2"/>
              <a:buNone/>
              <a:defRPr/>
            </a:pPr>
            <a:endParaRPr kumimoji="0" lang="en-US" altLang="zh-CN" sz="2600" b="1" i="0" u="none" strike="noStrike" kern="1200" cap="none" spc="0" normalizeH="0" baseline="0" noProof="0">
              <a:ln>
                <a:noFill/>
              </a:ln>
              <a:solidFill>
                <a:sysClr val="windowText" lastClr="000000"/>
              </a:solidFill>
              <a:effectLst/>
              <a:uLnTx/>
              <a:uFillTx/>
              <a:latin typeface="黑体" panose="02010609060101010101" pitchFamily="49" charset="-122"/>
              <a:ea typeface="黑体" panose="02010609060101010101" pitchFamily="49" charset="-122"/>
              <a:cs typeface="+mn-cs"/>
            </a:endParaRPr>
          </a:p>
          <a:p>
            <a:pPr marL="0" marR="0" lvl="0" indent="0" algn="l" defTabSz="914400" rtl="0" eaLnBrk="1" fontAlgn="base" latinLnBrk="0" hangingPunct="1">
              <a:lnSpc>
                <a:spcPct val="150000"/>
              </a:lnSpc>
              <a:spcBef>
                <a:spcPts val="400"/>
              </a:spcBef>
              <a:spcAft>
                <a:spcPct val="0"/>
              </a:spcAft>
              <a:buClr>
                <a:srgbClr val="7FD13B"/>
              </a:buClr>
              <a:buSzPct val="68000"/>
              <a:buFont typeface="Wingdings 3" panose="05040102010807070707" pitchFamily="18" charset="2"/>
              <a:buNone/>
              <a:defRPr/>
            </a:pPr>
            <a:endParaRPr kumimoji="0" lang="en-US" altLang="zh-CN" sz="2600" b="1" i="0" u="none" strike="noStrike" kern="1200" cap="none" spc="0" normalizeH="0" baseline="0" noProof="0">
              <a:ln>
                <a:noFill/>
              </a:ln>
              <a:solidFill>
                <a:sysClr val="windowText" lastClr="000000"/>
              </a:solidFill>
              <a:effectLst/>
              <a:uLnTx/>
              <a:uFillTx/>
              <a:latin typeface="黑体" panose="02010609060101010101" pitchFamily="49" charset="-122"/>
              <a:ea typeface="黑体" panose="02010609060101010101" pitchFamily="49" charset="-122"/>
              <a:cs typeface="+mn-cs"/>
            </a:endParaRPr>
          </a:p>
          <a:p>
            <a:pPr marL="109220" marR="0" lvl="0" indent="0" algn="l" defTabSz="914400" rtl="0" eaLnBrk="1" fontAlgn="base" latinLnBrk="0" hangingPunct="1">
              <a:lnSpc>
                <a:spcPct val="150000"/>
              </a:lnSpc>
              <a:spcBef>
                <a:spcPts val="400"/>
              </a:spcBef>
              <a:spcAft>
                <a:spcPct val="0"/>
              </a:spcAft>
              <a:buClr>
                <a:srgbClr val="7FD13B"/>
              </a:buClr>
              <a:buSzPct val="68000"/>
              <a:buNone/>
              <a:defRPr/>
            </a:pPr>
            <a:endParaRPr kumimoji="0" lang="zh-CN" altLang="en-US" sz="2600" b="1" i="0" u="none" strike="noStrike" kern="1200" cap="none" spc="0" normalizeH="0" baseline="0" noProof="0">
              <a:ln>
                <a:noFill/>
              </a:ln>
              <a:solidFill>
                <a:sysClr val="windowText" lastClr="000000"/>
              </a:solidFill>
              <a:effectLst/>
              <a:uLnTx/>
              <a:uFillTx/>
              <a:latin typeface="黑体" panose="02010609060101010101" pitchFamily="49" charset="-122"/>
              <a:ea typeface="黑体" panose="02010609060101010101" pitchFamily="49" charset="-122"/>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anim calcmode="lin" valueType="num">
                                      <p:cBhvr additive="base">
                                        <p:cTn id="19"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uiExpand="1" build="p"/>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a:extLst>
              <a:ext uri="{FF2B5EF4-FFF2-40B4-BE49-F238E27FC236}">
                <a16:creationId xmlns:a16="http://schemas.microsoft.com/office/drawing/2014/main" id="{8269572B-B6A0-18E8-B288-16525C1DE814}"/>
              </a:ext>
            </a:extLst>
          </p:cNvPr>
          <p:cNvSpPr>
            <a:spLocks noGrp="1"/>
          </p:cNvSpPr>
          <p:nvPr>
            <p:ph type="title"/>
          </p:nvPr>
        </p:nvSpPr>
        <p:spPr>
          <a:xfrm>
            <a:off x="457200" y="2134969"/>
            <a:ext cx="8229600" cy="1143000"/>
          </a:xfrm>
        </p:spPr>
        <p:txBody>
          <a:bodyPr>
            <a:noAutofit/>
          </a:bodyPr>
          <a:lstStyle/>
          <a:p>
            <a:r>
              <a:rPr lang="zh-CN" altLang="en-US" sz="4400" b="1">
                <a:solidFill>
                  <a:srgbClr val="0000FF"/>
                </a:solidFill>
              </a:rPr>
              <a:t>第一节   持有待售的非流动资产</a:t>
            </a:r>
            <a:br>
              <a:rPr lang="en-US" altLang="zh-CN" sz="4400" b="1">
                <a:solidFill>
                  <a:srgbClr val="0000FF"/>
                </a:solidFill>
              </a:rPr>
            </a:br>
            <a:r>
              <a:rPr lang="zh-CN" altLang="en-US" sz="4400" b="1">
                <a:solidFill>
                  <a:srgbClr val="0000FF"/>
                </a:solidFill>
              </a:rPr>
              <a:t>和处置组</a:t>
            </a:r>
          </a:p>
        </p:txBody>
      </p:sp>
    </p:spTree>
    <p:extLst>
      <p:ext uri="{BB962C8B-B14F-4D97-AF65-F5344CB8AC3E}">
        <p14:creationId xmlns:p14="http://schemas.microsoft.com/office/powerpoint/2010/main" val="5262693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AutoShape 33">
            <a:extLst>
              <a:ext uri="{FF2B5EF4-FFF2-40B4-BE49-F238E27FC236}">
                <a16:creationId xmlns:a16="http://schemas.microsoft.com/office/drawing/2014/main" id="{FE18D455-0EE4-CB9C-11AE-92C8EA8DB2A8}"/>
              </a:ext>
            </a:extLst>
          </p:cNvPr>
          <p:cNvSpPr>
            <a:spLocks noChangeArrowheads="1"/>
          </p:cNvSpPr>
          <p:nvPr/>
        </p:nvSpPr>
        <p:spPr bwMode="auto">
          <a:xfrm>
            <a:off x="771119" y="1828579"/>
            <a:ext cx="7433598" cy="4319974"/>
          </a:xfrm>
          <a:prstGeom prst="wedgeRoundRectCallout">
            <a:avLst>
              <a:gd name="adj1" fmla="val 46125"/>
              <a:gd name="adj2" fmla="val -22505"/>
              <a:gd name="adj3" fmla="val 16667"/>
            </a:avLst>
          </a:prstGeom>
          <a:solidFill>
            <a:srgbClr val="D6ECFF"/>
          </a:solidFill>
          <a:ln w="38100" cap="flat" cmpd="sng" algn="ctr">
            <a:solidFill>
              <a:sysClr val="window" lastClr="FFFFFF"/>
            </a:solidFill>
            <a:prstDash val="solid"/>
          </a:ln>
          <a:effectLst>
            <a:outerShdw blurRad="38100" dist="25400" dir="5400000" algn="t" rotWithShape="0">
              <a:srgbClr val="000000">
                <a:alpha val="50000"/>
              </a:srgbClr>
            </a:outerShdw>
          </a:effectLst>
        </p:spPr>
        <p:txBody>
          <a:bodyPr/>
          <a:lstStyle>
            <a:defPPr>
              <a:defRPr lang="zh-CN"/>
            </a:defPPr>
            <a:lvl1pPr marL="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9pPr>
          </a:lstStyle>
          <a:p>
            <a:pPr lvl="0" defTabSz="685800">
              <a:lnSpc>
                <a:spcPct val="200000"/>
              </a:lnSpc>
              <a:spcBef>
                <a:spcPct val="20000"/>
              </a:spcBef>
            </a:pPr>
            <a:r>
              <a:rPr lang="zh-CN" altLang="en-US" sz="2000" b="1">
                <a:latin typeface="黑体" panose="02010609060101010101" pitchFamily="49" charset="-122"/>
                <a:ea typeface="黑体" panose="02010609060101010101" pitchFamily="49" charset="-122"/>
              </a:rPr>
              <a:t>企业主要</a:t>
            </a:r>
            <a:r>
              <a:rPr lang="zh-CN" altLang="en-US" sz="2000" b="1">
                <a:solidFill>
                  <a:srgbClr val="FF0000"/>
                </a:solidFill>
                <a:latin typeface="黑体" panose="02010609060101010101" pitchFamily="49" charset="-122"/>
                <a:ea typeface="黑体" panose="02010609060101010101" pitchFamily="49" charset="-122"/>
              </a:rPr>
              <a:t>通过出售而非持续使用</a:t>
            </a:r>
            <a:r>
              <a:rPr lang="zh-CN" altLang="en-US" sz="2000" b="1">
                <a:latin typeface="黑体" panose="02010609060101010101" pitchFamily="49" charset="-122"/>
                <a:ea typeface="黑体" panose="02010609060101010101" pitchFamily="49" charset="-122"/>
              </a:rPr>
              <a:t>一项非流动资产或处置组收回其账面价值的，应当将其</a:t>
            </a:r>
            <a:r>
              <a:rPr lang="zh-CN" altLang="en-US" sz="2000" b="1">
                <a:solidFill>
                  <a:srgbClr val="FF0000"/>
                </a:solidFill>
                <a:latin typeface="黑体" panose="02010609060101010101" pitchFamily="49" charset="-122"/>
                <a:ea typeface="黑体" panose="02010609060101010101" pitchFamily="49" charset="-122"/>
              </a:rPr>
              <a:t>划分为持有待售类别</a:t>
            </a:r>
            <a:r>
              <a:rPr lang="zh-CN" altLang="en-US" sz="2000" b="1">
                <a:latin typeface="黑体" panose="02010609060101010101" pitchFamily="49" charset="-122"/>
                <a:ea typeface="黑体" panose="02010609060101010101" pitchFamily="49" charset="-122"/>
              </a:rPr>
              <a:t>。</a:t>
            </a:r>
          </a:p>
          <a:p>
            <a:pPr lvl="0" defTabSz="685800">
              <a:lnSpc>
                <a:spcPct val="200000"/>
              </a:lnSpc>
              <a:spcBef>
                <a:spcPct val="20000"/>
              </a:spcBef>
            </a:pPr>
            <a:r>
              <a:rPr lang="zh-CN" altLang="en-US" sz="2000" b="1">
                <a:solidFill>
                  <a:srgbClr val="FF0000"/>
                </a:solidFill>
                <a:latin typeface="黑体" panose="02010609060101010101" pitchFamily="49" charset="-122"/>
                <a:ea typeface="黑体" panose="02010609060101010101" pitchFamily="49" charset="-122"/>
              </a:rPr>
              <a:t>处置组</a:t>
            </a:r>
            <a:r>
              <a:rPr lang="zh-CN" altLang="en-US" sz="2000" b="1">
                <a:latin typeface="黑体" panose="02010609060101010101" pitchFamily="49" charset="-122"/>
                <a:ea typeface="黑体" panose="02010609060101010101" pitchFamily="49" charset="-122"/>
              </a:rPr>
              <a:t>，是指在一项交易中作为</a:t>
            </a:r>
            <a:r>
              <a:rPr lang="zh-CN" altLang="en-US" sz="2000" b="1">
                <a:solidFill>
                  <a:srgbClr val="FF0000"/>
                </a:solidFill>
                <a:latin typeface="黑体" panose="02010609060101010101" pitchFamily="49" charset="-122"/>
                <a:ea typeface="黑体" panose="02010609060101010101" pitchFamily="49" charset="-122"/>
              </a:rPr>
              <a:t>整体通过出售</a:t>
            </a:r>
            <a:r>
              <a:rPr lang="zh-CN" altLang="en-US" sz="2000" b="1">
                <a:latin typeface="黑体" panose="02010609060101010101" pitchFamily="49" charset="-122"/>
                <a:ea typeface="黑体" panose="02010609060101010101" pitchFamily="49" charset="-122"/>
              </a:rPr>
              <a:t>或其他方式一并处置的一组资产，以及在该交易中转让的与这些资产直接相关的负债。</a:t>
            </a:r>
            <a:r>
              <a:rPr lang="zh-CN" altLang="en-US" sz="2000" b="1">
                <a:solidFill>
                  <a:srgbClr val="FF0000"/>
                </a:solidFill>
                <a:latin typeface="黑体" panose="02010609060101010101" pitchFamily="49" charset="-122"/>
                <a:ea typeface="黑体" panose="02010609060101010101" pitchFamily="49" charset="-122"/>
              </a:rPr>
              <a:t>处置组</a:t>
            </a:r>
            <a:r>
              <a:rPr lang="zh-CN" altLang="en-US" sz="2000" b="1">
                <a:latin typeface="黑体" panose="02010609060101010101" pitchFamily="49" charset="-122"/>
                <a:ea typeface="黑体" panose="02010609060101010101" pitchFamily="49" charset="-122"/>
              </a:rPr>
              <a:t>中可能</a:t>
            </a:r>
            <a:r>
              <a:rPr lang="zh-CN" altLang="en-US" sz="2000" b="1">
                <a:solidFill>
                  <a:srgbClr val="FF0000"/>
                </a:solidFill>
                <a:latin typeface="黑体" panose="02010609060101010101" pitchFamily="49" charset="-122"/>
                <a:ea typeface="黑体" panose="02010609060101010101" pitchFamily="49" charset="-122"/>
              </a:rPr>
              <a:t>包含</a:t>
            </a:r>
            <a:r>
              <a:rPr lang="zh-CN" altLang="en-US" sz="2000" b="1">
                <a:latin typeface="黑体" panose="02010609060101010101" pitchFamily="49" charset="-122"/>
                <a:ea typeface="黑体" panose="02010609060101010101" pitchFamily="49" charset="-122"/>
              </a:rPr>
              <a:t>企业的</a:t>
            </a:r>
            <a:r>
              <a:rPr lang="zh-CN" altLang="en-US" sz="2000" b="1">
                <a:solidFill>
                  <a:srgbClr val="FF0000"/>
                </a:solidFill>
                <a:latin typeface="黑体" panose="02010609060101010101" pitchFamily="49" charset="-122"/>
                <a:ea typeface="黑体" panose="02010609060101010101" pitchFamily="49" charset="-122"/>
              </a:rPr>
              <a:t>任何资产和负债</a:t>
            </a:r>
            <a:r>
              <a:rPr lang="zh-CN" altLang="en-US" sz="2000" b="1">
                <a:latin typeface="黑体" panose="02010609060101010101" pitchFamily="49" charset="-122"/>
                <a:ea typeface="黑体" panose="02010609060101010101" pitchFamily="49" charset="-122"/>
              </a:rPr>
              <a:t>，如流动资产、流动负债、非流动资产和非流动负债。</a:t>
            </a:r>
          </a:p>
        </p:txBody>
      </p:sp>
      <p:sp>
        <p:nvSpPr>
          <p:cNvPr id="6" name="文本框 5">
            <a:extLst>
              <a:ext uri="{FF2B5EF4-FFF2-40B4-BE49-F238E27FC236}">
                <a16:creationId xmlns:a16="http://schemas.microsoft.com/office/drawing/2014/main" id="{61A2F0C4-C200-8FD3-18C0-571A0D9A4FE8}"/>
              </a:ext>
            </a:extLst>
          </p:cNvPr>
          <p:cNvSpPr txBox="1"/>
          <p:nvPr/>
        </p:nvSpPr>
        <p:spPr>
          <a:xfrm>
            <a:off x="855201" y="475639"/>
            <a:ext cx="4892566" cy="5232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0" lang="zh-CN" altLang="zh-CN" sz="2800" b="1" i="0" u="none" strike="noStrike" kern="1200" cap="none" spc="0" normalizeH="0" baseline="0" noProof="0">
                <a:ln>
                  <a:noFill/>
                </a:ln>
                <a:effectLst/>
                <a:uLnTx/>
                <a:uFillTx/>
                <a:latin typeface="Calibri"/>
                <a:ea typeface="黑体" panose="02010609060101010101" pitchFamily="49" charset="-122"/>
                <a:cs typeface="+mj-cs"/>
              </a:rPr>
              <a:t>一、持有待售类别的认定</a:t>
            </a:r>
            <a:endParaRPr lang="zh-CN" altLang="en-US" sz="1600"/>
          </a:p>
        </p:txBody>
      </p:sp>
      <p:sp>
        <p:nvSpPr>
          <p:cNvPr id="8" name="文本框 7">
            <a:extLst>
              <a:ext uri="{FF2B5EF4-FFF2-40B4-BE49-F238E27FC236}">
                <a16:creationId xmlns:a16="http://schemas.microsoft.com/office/drawing/2014/main" id="{F30F60B0-6005-BDD5-3358-06915D1CBBD7}"/>
              </a:ext>
            </a:extLst>
          </p:cNvPr>
          <p:cNvSpPr txBox="1"/>
          <p:nvPr/>
        </p:nvSpPr>
        <p:spPr>
          <a:xfrm>
            <a:off x="855201" y="1133834"/>
            <a:ext cx="4572000" cy="5597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eaLnBrk="1" fontAlgn="auto" latinLnBrk="0" hangingPunct="1">
              <a:lnSpc>
                <a:spcPct val="150000"/>
              </a:lnSpc>
              <a:spcBef>
                <a:spcPct val="20000"/>
              </a:spcBef>
              <a:spcAft>
                <a:spcPct val="0"/>
              </a:spcAft>
              <a:buClrTx/>
              <a:buSzTx/>
              <a:buFont typeface="Arial" pitchFamily="34" charset="0"/>
              <a:buNone/>
              <a:defRPr/>
            </a:pPr>
            <a:r>
              <a:rPr kumimoji="0" lang="zh-CN" altLang="zh-CN" sz="2400" b="1" i="0" u="none" strike="noStrike" kern="1200" cap="none" spc="0" normalizeH="0" baseline="0" noProof="0">
                <a:ln>
                  <a:noFill/>
                </a:ln>
                <a:effectLst/>
                <a:uLnTx/>
                <a:uFillTx/>
                <a:latin typeface="黑体" panose="02010609060101010101" pitchFamily="49" charset="-122"/>
                <a:ea typeface="黑体" panose="02010609060101010101" pitchFamily="49" charset="-122"/>
                <a:cs typeface="+mn-cs"/>
              </a:rPr>
              <a:t>（一）持有待售类别的含义</a:t>
            </a:r>
          </a:p>
        </p:txBody>
      </p:sp>
    </p:spTree>
    <p:extLst>
      <p:ext uri="{BB962C8B-B14F-4D97-AF65-F5344CB8AC3E}">
        <p14:creationId xmlns:p14="http://schemas.microsoft.com/office/powerpoint/2010/main" val="396306745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4">
                                            <p:txEl>
                                              <p:pRg st="0" end="0"/>
                                            </p:txEl>
                                          </p:spTgt>
                                        </p:tgtEl>
                                        <p:attrNameLst>
                                          <p:attrName>style.visibility</p:attrName>
                                        </p:attrNameLst>
                                      </p:cBhvr>
                                      <p:to>
                                        <p:strVal val="visible"/>
                                      </p:to>
                                    </p:set>
                                    <p:anim calcmode="lin" valueType="num">
                                      <p:cBhvr additive="base">
                                        <p:cTn id="25"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anim calcmode="lin" valueType="num">
                                      <p:cBhvr additive="base">
                                        <p:cTn id="3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AutoShape 33">
            <a:extLst>
              <a:ext uri="{FF2B5EF4-FFF2-40B4-BE49-F238E27FC236}">
                <a16:creationId xmlns:a16="http://schemas.microsoft.com/office/drawing/2014/main" id="{FE18D455-0EE4-CB9C-11AE-92C8EA8DB2A8}"/>
              </a:ext>
            </a:extLst>
          </p:cNvPr>
          <p:cNvSpPr>
            <a:spLocks noChangeArrowheads="1"/>
          </p:cNvSpPr>
          <p:nvPr/>
        </p:nvSpPr>
        <p:spPr bwMode="auto">
          <a:xfrm>
            <a:off x="855201" y="1600202"/>
            <a:ext cx="7433598" cy="3083440"/>
          </a:xfrm>
          <a:prstGeom prst="wedgeRoundRectCallout">
            <a:avLst>
              <a:gd name="adj1" fmla="val 46125"/>
              <a:gd name="adj2" fmla="val -22505"/>
              <a:gd name="adj3" fmla="val 16667"/>
            </a:avLst>
          </a:prstGeom>
          <a:solidFill>
            <a:srgbClr val="D6ECFF"/>
          </a:solidFill>
          <a:ln w="38100" cap="flat" cmpd="sng" algn="ctr">
            <a:solidFill>
              <a:sysClr val="window" lastClr="FFFFFF"/>
            </a:solidFill>
            <a:prstDash val="solid"/>
          </a:ln>
          <a:effectLst>
            <a:outerShdw blurRad="38100" dist="25400" dir="5400000" algn="t" rotWithShape="0">
              <a:srgbClr val="000000">
                <a:alpha val="50000"/>
              </a:srgbClr>
            </a:outerShdw>
          </a:effectLst>
        </p:spPr>
        <p:txBody>
          <a:bodyPr/>
          <a:lstStyle>
            <a:defPPr>
              <a:defRPr lang="zh-CN"/>
            </a:defPPr>
            <a:lvl1pPr marL="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9pPr>
          </a:lstStyle>
          <a:p>
            <a:pPr lvl="0" defTabSz="685800">
              <a:lnSpc>
                <a:spcPct val="200000"/>
              </a:lnSpc>
              <a:spcBef>
                <a:spcPct val="20000"/>
              </a:spcBef>
            </a:pPr>
            <a:r>
              <a:rPr lang="zh-CN" altLang="en-US" sz="2000" b="1">
                <a:latin typeface="黑体" panose="02010609060101010101" pitchFamily="49" charset="-122"/>
                <a:ea typeface="黑体" panose="02010609060101010101" pitchFamily="49" charset="-122"/>
              </a:rPr>
              <a:t>非流动资产或处置组划分为持有待售类别，应当同时满足两个条件：</a:t>
            </a:r>
          </a:p>
          <a:p>
            <a:pPr lvl="0" defTabSz="685800">
              <a:lnSpc>
                <a:spcPct val="200000"/>
              </a:lnSpc>
              <a:spcBef>
                <a:spcPct val="20000"/>
              </a:spcBef>
            </a:pPr>
            <a:r>
              <a:rPr lang="en-US" altLang="zh-CN" sz="2000" b="1">
                <a:latin typeface="黑体" panose="02010609060101010101" pitchFamily="49" charset="-122"/>
                <a:ea typeface="黑体" panose="02010609060101010101" pitchFamily="49" charset="-122"/>
              </a:rPr>
              <a:t>1.</a:t>
            </a:r>
            <a:r>
              <a:rPr lang="zh-CN" altLang="en-US" sz="2000" b="1">
                <a:latin typeface="黑体" panose="02010609060101010101" pitchFamily="49" charset="-122"/>
                <a:ea typeface="黑体" panose="02010609060101010101" pitchFamily="49" charset="-122"/>
              </a:rPr>
              <a:t>可立即出售</a:t>
            </a:r>
            <a:endParaRPr lang="en-US" altLang="zh-CN" sz="2000" b="1">
              <a:latin typeface="黑体" panose="02010609060101010101" pitchFamily="49" charset="-122"/>
              <a:ea typeface="黑体" panose="02010609060101010101" pitchFamily="49" charset="-122"/>
            </a:endParaRPr>
          </a:p>
          <a:p>
            <a:pPr lvl="0" defTabSz="685800">
              <a:lnSpc>
                <a:spcPct val="200000"/>
              </a:lnSpc>
              <a:spcBef>
                <a:spcPct val="20000"/>
              </a:spcBef>
            </a:pPr>
            <a:r>
              <a:rPr lang="en-US" altLang="zh-CN" sz="2000" b="1">
                <a:latin typeface="黑体" panose="02010609060101010101" pitchFamily="49" charset="-122"/>
                <a:ea typeface="黑体" panose="02010609060101010101" pitchFamily="49" charset="-122"/>
              </a:rPr>
              <a:t>2.</a:t>
            </a:r>
            <a:r>
              <a:rPr lang="zh-CN" altLang="en-US" sz="2000" b="1">
                <a:latin typeface="黑体" panose="02010609060101010101" pitchFamily="49" charset="-122"/>
                <a:ea typeface="黑体" panose="02010609060101010101" pitchFamily="49" charset="-122"/>
              </a:rPr>
              <a:t>出售极可能发生</a:t>
            </a:r>
          </a:p>
        </p:txBody>
      </p:sp>
      <p:sp>
        <p:nvSpPr>
          <p:cNvPr id="3" name="文本框 2">
            <a:extLst>
              <a:ext uri="{FF2B5EF4-FFF2-40B4-BE49-F238E27FC236}">
                <a16:creationId xmlns:a16="http://schemas.microsoft.com/office/drawing/2014/main" id="{517E061A-2284-ABA6-CEF2-225088836478}"/>
              </a:ext>
            </a:extLst>
          </p:cNvPr>
          <p:cNvSpPr txBox="1"/>
          <p:nvPr/>
        </p:nvSpPr>
        <p:spPr>
          <a:xfrm>
            <a:off x="730467" y="759418"/>
            <a:ext cx="6002801"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0" lang="zh-CN" altLang="zh-CN" sz="2400" b="1" i="0" u="none" strike="noStrike" kern="1200" cap="none" spc="0" normalizeH="0" baseline="0" noProof="0">
                <a:ln>
                  <a:noFill/>
                </a:ln>
                <a:effectLst/>
                <a:uLnTx/>
                <a:uFillTx/>
                <a:latin typeface="Calibri"/>
                <a:ea typeface="黑体" panose="02010609060101010101" pitchFamily="49" charset="-122"/>
                <a:cs typeface="+mj-cs"/>
              </a:rPr>
              <a:t>（二）持有待售类别的认定条件</a:t>
            </a:r>
            <a:endParaRPr lang="zh-CN" altLang="en-US" sz="1400"/>
          </a:p>
        </p:txBody>
      </p:sp>
    </p:spTree>
    <p:extLst>
      <p:ext uri="{BB962C8B-B14F-4D97-AF65-F5344CB8AC3E}">
        <p14:creationId xmlns:p14="http://schemas.microsoft.com/office/powerpoint/2010/main" val="25917577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 calcmode="lin" valueType="num">
                                      <p:cBhvr additive="base">
                                        <p:cTn id="25"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anim calcmode="lin" valueType="num">
                                      <p:cBhvr additive="base">
                                        <p:cTn id="3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思想气泡: 云 3">
            <a:extLst>
              <a:ext uri="{FF2B5EF4-FFF2-40B4-BE49-F238E27FC236}">
                <a16:creationId xmlns:a16="http://schemas.microsoft.com/office/drawing/2014/main" id="{B1B9CCA3-9A01-5DDD-D927-C96AE07F98ED}"/>
              </a:ext>
            </a:extLst>
          </p:cNvPr>
          <p:cNvSpPr/>
          <p:nvPr/>
        </p:nvSpPr>
        <p:spPr>
          <a:xfrm>
            <a:off x="3212334" y="909637"/>
            <a:ext cx="4752975" cy="2519363"/>
          </a:xfrm>
          <a:prstGeom prst="cloudCallout">
            <a:avLst>
              <a:gd name="adj1" fmla="val -64815"/>
              <a:gd name="adj2" fmla="val 103512"/>
            </a:avLst>
          </a:prstGeom>
          <a:solidFill>
            <a:srgbClr val="D6ECFF"/>
          </a:solidFill>
          <a:ln w="9525" cap="flat" cmpd="sng" algn="ctr">
            <a:noFill/>
            <a:prstDash val="solid"/>
          </a:ln>
          <a:effectLst>
            <a:outerShdw blurRad="38100" dist="25400" dir="5400000" algn="t" rotWithShape="0">
              <a:srgbClr val="000000">
                <a:alpha val="50000"/>
              </a:srgb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0" fontAlgn="base" latinLnBrk="0" hangingPunct="0">
              <a:lnSpc>
                <a:spcPct val="200000"/>
              </a:lnSpc>
              <a:spcBef>
                <a:spcPct val="0"/>
              </a:spcBef>
              <a:spcAft>
                <a:spcPct val="0"/>
              </a:spcAft>
              <a:buClrTx/>
              <a:buSzTx/>
              <a:buFontTx/>
              <a:buNone/>
              <a:defRPr/>
            </a:pPr>
            <a:r>
              <a:rPr kumimoji="0" lang="zh-CN" altLang="en-US" sz="2000" b="1" i="0" u="none" strike="noStrike" kern="0" cap="none" spc="0" normalizeH="0" baseline="0" noProof="0">
                <a:ln>
                  <a:noFill/>
                </a:ln>
                <a:solidFill>
                  <a:srgbClr val="000000"/>
                </a:solidFill>
                <a:effectLst/>
                <a:uLnTx/>
                <a:uFillTx/>
                <a:latin typeface="黑体" panose="02010609060101010101" pitchFamily="49" charset="-122"/>
                <a:ea typeface="黑体" panose="02010609060101010101" pitchFamily="49" charset="-122"/>
                <a:cs typeface="Calibri" panose="020f0502020204030204" pitchFamily="34" charset="0"/>
              </a:rPr>
              <a:t>如何理解</a:t>
            </a:r>
            <a:r>
              <a:rPr kumimoji="0" lang="zh-CN" altLang="en-US" sz="2000" b="1" i="0" u="none" strike="noStrike" kern="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Calibri" panose="020f0502020204030204" pitchFamily="34" charset="0"/>
              </a:rPr>
              <a:t>可立即出售</a:t>
            </a:r>
            <a:r>
              <a:rPr kumimoji="0" lang="zh-CN" altLang="en-US" sz="2000" b="1" i="0" u="none" strike="noStrike" kern="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rPr>
              <a:t>？</a:t>
            </a:r>
          </a:p>
        </p:txBody>
      </p:sp>
      <p:pic>
        <p:nvPicPr>
          <p:cNvPr id="5" name="图片 4">
            <a:extLst>
              <a:ext uri="{FF2B5EF4-FFF2-40B4-BE49-F238E27FC236}">
                <a16:creationId xmlns:a16="http://schemas.microsoft.com/office/drawing/2014/main" id="{553B4B1C-AD45-4628-6006-2023BAC22B89}"/>
              </a:ext>
            </a:extLst>
          </p:cNvPr>
          <p:cNvPicPr>
            <a:picLocks noChangeAspect="1"/>
          </p:cNvPicPr>
          <p:nvPr/>
        </p:nvPicPr>
        <p:blipFill>
          <a:blip r:embed="rId2"/>
          <a:stretch>
            <a:fillRect/>
          </a:stretch>
        </p:blipFill>
        <p:spPr>
          <a:xfrm>
            <a:off x="317522" y="4014951"/>
            <a:ext cx="2593616" cy="2675091"/>
          </a:xfrm>
          <a:prstGeom prst="rect">
            <a:avLst/>
          </a:prstGeom>
        </p:spPr>
      </p:pic>
    </p:spTree>
    <p:extLst>
      <p:ext uri="{BB962C8B-B14F-4D97-AF65-F5344CB8AC3E}">
        <p14:creationId xmlns:p14="http://schemas.microsoft.com/office/powerpoint/2010/main" val="160366660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AutoShape 33">
            <a:extLst>
              <a:ext uri="{FF2B5EF4-FFF2-40B4-BE49-F238E27FC236}">
                <a16:creationId xmlns:a16="http://schemas.microsoft.com/office/drawing/2014/main" id="{FE18D455-0EE4-CB9C-11AE-92C8EA8DB2A8}"/>
              </a:ext>
            </a:extLst>
          </p:cNvPr>
          <p:cNvSpPr>
            <a:spLocks noChangeArrowheads="1"/>
          </p:cNvSpPr>
          <p:nvPr/>
        </p:nvSpPr>
        <p:spPr bwMode="auto">
          <a:xfrm>
            <a:off x="855201" y="1358463"/>
            <a:ext cx="7433598" cy="4821619"/>
          </a:xfrm>
          <a:prstGeom prst="wedgeRoundRectCallout">
            <a:avLst>
              <a:gd name="adj1" fmla="val 46125"/>
              <a:gd name="adj2" fmla="val -22505"/>
              <a:gd name="adj3" fmla="val 16667"/>
            </a:avLst>
          </a:prstGeom>
          <a:solidFill>
            <a:srgbClr val="D6ECFF"/>
          </a:solidFill>
          <a:ln w="38100" cap="flat" cmpd="sng" algn="ctr">
            <a:solidFill>
              <a:sysClr val="window" lastClr="FFFFFF"/>
            </a:solidFill>
            <a:prstDash val="solid"/>
          </a:ln>
          <a:effectLst>
            <a:outerShdw blurRad="38100" dist="25400" dir="5400000" algn="t" rotWithShape="0">
              <a:srgbClr val="000000">
                <a:alpha val="50000"/>
              </a:srgbClr>
            </a:outerShdw>
          </a:effectLst>
        </p:spPr>
        <p:txBody>
          <a:bodyPr/>
          <a:lstStyle>
            <a:defPPr>
              <a:defRPr lang="zh-CN"/>
            </a:defPPr>
            <a:lvl1pPr marL="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9pPr>
          </a:lstStyle>
          <a:p>
            <a:pPr lvl="0" defTabSz="685800">
              <a:lnSpc>
                <a:spcPct val="200000"/>
              </a:lnSpc>
              <a:spcBef>
                <a:spcPct val="20000"/>
              </a:spcBef>
            </a:pPr>
            <a:r>
              <a:rPr lang="zh-CN" altLang="en-US" sz="2000" b="1">
                <a:latin typeface="黑体" panose="02010609060101010101" pitchFamily="49" charset="-122"/>
                <a:ea typeface="黑体" panose="02010609060101010101" pitchFamily="49" charset="-122"/>
              </a:rPr>
              <a:t>（</a:t>
            </a:r>
            <a:r>
              <a:rPr lang="en-US" altLang="zh-CN" sz="2000" b="1">
                <a:latin typeface="黑体" panose="02010609060101010101" pitchFamily="49" charset="-122"/>
                <a:ea typeface="黑体" panose="02010609060101010101" pitchFamily="49" charset="-122"/>
              </a:rPr>
              <a:t>1</a:t>
            </a:r>
            <a:r>
              <a:rPr lang="zh-CN" altLang="en-US" sz="2000" b="1">
                <a:latin typeface="黑体" panose="02010609060101010101" pitchFamily="49" charset="-122"/>
                <a:ea typeface="黑体" panose="02010609060101010101" pitchFamily="49" charset="-122"/>
              </a:rPr>
              <a:t>）</a:t>
            </a:r>
            <a:r>
              <a:rPr lang="zh-CN" altLang="en-US" sz="2000" b="1">
                <a:solidFill>
                  <a:srgbClr val="FF0000"/>
                </a:solidFill>
                <a:latin typeface="黑体" panose="02010609060101010101" pitchFamily="49" charset="-122"/>
                <a:ea typeface="黑体" panose="02010609060101010101" pitchFamily="49" charset="-122"/>
              </a:rPr>
              <a:t>根据</a:t>
            </a:r>
            <a:r>
              <a:rPr lang="zh-CN" altLang="en-US" sz="2000" b="1">
                <a:latin typeface="黑体" panose="02010609060101010101" pitchFamily="49" charset="-122"/>
                <a:ea typeface="黑体" panose="02010609060101010101" pitchFamily="49" charset="-122"/>
              </a:rPr>
              <a:t>类似交易中出售此类资产或处置组的</a:t>
            </a:r>
            <a:r>
              <a:rPr lang="zh-CN" altLang="en-US" sz="2000" b="1">
                <a:solidFill>
                  <a:srgbClr val="FF0000"/>
                </a:solidFill>
                <a:latin typeface="黑体" panose="02010609060101010101" pitchFamily="49" charset="-122"/>
                <a:ea typeface="黑体" panose="02010609060101010101" pitchFamily="49" charset="-122"/>
              </a:rPr>
              <a:t>惯例</a:t>
            </a:r>
            <a:r>
              <a:rPr lang="zh-CN" altLang="en-US" sz="2000" b="1">
                <a:latin typeface="黑体" panose="02010609060101010101" pitchFamily="49" charset="-122"/>
                <a:ea typeface="黑体" panose="02010609060101010101" pitchFamily="49" charset="-122"/>
              </a:rPr>
              <a:t>，在当前状况下即</a:t>
            </a:r>
            <a:r>
              <a:rPr lang="zh-CN" altLang="en-US" sz="2000" b="1">
                <a:solidFill>
                  <a:srgbClr val="FF0000"/>
                </a:solidFill>
                <a:latin typeface="黑体" panose="02010609060101010101" pitchFamily="49" charset="-122"/>
                <a:ea typeface="黑体" panose="02010609060101010101" pitchFamily="49" charset="-122"/>
              </a:rPr>
              <a:t>可立即出售</a:t>
            </a:r>
            <a:r>
              <a:rPr lang="zh-CN" altLang="en-US" sz="2000" b="1">
                <a:latin typeface="黑体" panose="02010609060101010101" pitchFamily="49" charset="-122"/>
                <a:ea typeface="黑体" panose="02010609060101010101" pitchFamily="49" charset="-122"/>
              </a:rPr>
              <a:t>。</a:t>
            </a:r>
            <a:endParaRPr lang="en-US" altLang="zh-CN" sz="2000" b="1">
              <a:latin typeface="黑体" panose="02010609060101010101" pitchFamily="49" charset="-122"/>
              <a:ea typeface="黑体" panose="02010609060101010101" pitchFamily="49" charset="-122"/>
            </a:endParaRPr>
          </a:p>
          <a:p>
            <a:pPr lvl="0" defTabSz="685800">
              <a:lnSpc>
                <a:spcPct val="200000"/>
              </a:lnSpc>
              <a:spcBef>
                <a:spcPct val="20000"/>
              </a:spcBef>
            </a:pPr>
            <a:r>
              <a:rPr lang="zh-CN" altLang="en-US" sz="2000" b="1">
                <a:latin typeface="黑体" panose="02010609060101010101" pitchFamily="49" charset="-122"/>
                <a:ea typeface="黑体" panose="02010609060101010101" pitchFamily="49" charset="-122"/>
              </a:rPr>
              <a:t>（</a:t>
            </a:r>
            <a:r>
              <a:rPr lang="en-US" altLang="zh-CN" sz="2000" b="1">
                <a:latin typeface="黑体" panose="02010609060101010101" pitchFamily="49" charset="-122"/>
                <a:ea typeface="黑体" panose="02010609060101010101" pitchFamily="49" charset="-122"/>
              </a:rPr>
              <a:t>2</a:t>
            </a:r>
            <a:r>
              <a:rPr lang="zh-CN" altLang="en-US" sz="2000" b="1">
                <a:latin typeface="黑体" panose="02010609060101010101" pitchFamily="49" charset="-122"/>
                <a:ea typeface="黑体" panose="02010609060101010101" pitchFamily="49" charset="-122"/>
              </a:rPr>
              <a:t>）为满足该条件，企业应当</a:t>
            </a:r>
            <a:r>
              <a:rPr lang="zh-CN" altLang="en-US" sz="2000" b="1">
                <a:solidFill>
                  <a:srgbClr val="FF0000"/>
                </a:solidFill>
                <a:latin typeface="黑体" panose="02010609060101010101" pitchFamily="49" charset="-122"/>
                <a:ea typeface="黑体" panose="02010609060101010101" pitchFamily="49" charset="-122"/>
              </a:rPr>
              <a:t>具有</a:t>
            </a:r>
            <a:r>
              <a:rPr lang="zh-CN" altLang="en-US" sz="2000" b="1">
                <a:latin typeface="黑体" panose="02010609060101010101" pitchFamily="49" charset="-122"/>
                <a:ea typeface="黑体" panose="02010609060101010101" pitchFamily="49" charset="-122"/>
              </a:rPr>
              <a:t>在</a:t>
            </a:r>
            <a:r>
              <a:rPr lang="zh-CN" altLang="en-US" sz="2000" b="1">
                <a:solidFill>
                  <a:srgbClr val="FF0000"/>
                </a:solidFill>
                <a:latin typeface="黑体" panose="02010609060101010101" pitchFamily="49" charset="-122"/>
                <a:ea typeface="黑体" panose="02010609060101010101" pitchFamily="49" charset="-122"/>
              </a:rPr>
              <a:t>当前状态下出售</a:t>
            </a:r>
            <a:r>
              <a:rPr lang="zh-CN" altLang="en-US" sz="2000" b="1">
                <a:latin typeface="黑体" panose="02010609060101010101" pitchFamily="49" charset="-122"/>
                <a:ea typeface="黑体" panose="02010609060101010101" pitchFamily="49" charset="-122"/>
              </a:rPr>
              <a:t>该非流动资产或处置组的</a:t>
            </a:r>
            <a:r>
              <a:rPr lang="zh-CN" altLang="en-US" sz="2000" b="1">
                <a:solidFill>
                  <a:srgbClr val="FF0000"/>
                </a:solidFill>
                <a:latin typeface="黑体" panose="02010609060101010101" pitchFamily="49" charset="-122"/>
                <a:ea typeface="黑体" panose="02010609060101010101" pitchFamily="49" charset="-122"/>
              </a:rPr>
              <a:t>意图和能力</a:t>
            </a:r>
            <a:r>
              <a:rPr lang="zh-CN" altLang="en-US" sz="2000" b="1">
                <a:latin typeface="黑体" panose="02010609060101010101" pitchFamily="49" charset="-122"/>
                <a:ea typeface="黑体" panose="02010609060101010101" pitchFamily="49" charset="-122"/>
              </a:rPr>
              <a:t>。</a:t>
            </a:r>
            <a:endParaRPr lang="en-US" altLang="zh-CN" sz="2000" b="1">
              <a:latin typeface="黑体" panose="02010609060101010101" pitchFamily="49" charset="-122"/>
              <a:ea typeface="黑体" panose="02010609060101010101" pitchFamily="49" charset="-122"/>
            </a:endParaRPr>
          </a:p>
          <a:p>
            <a:pPr lvl="0" defTabSz="685800">
              <a:lnSpc>
                <a:spcPct val="200000"/>
              </a:lnSpc>
              <a:spcBef>
                <a:spcPct val="20000"/>
              </a:spcBef>
            </a:pPr>
            <a:r>
              <a:rPr lang="zh-CN" altLang="en-US" sz="2000" b="1">
                <a:latin typeface="黑体" panose="02010609060101010101" pitchFamily="49" charset="-122"/>
                <a:ea typeface="黑体" panose="02010609060101010101" pitchFamily="49" charset="-122"/>
              </a:rPr>
              <a:t>（</a:t>
            </a:r>
            <a:r>
              <a:rPr lang="en-US" altLang="zh-CN" sz="2000" b="1">
                <a:latin typeface="黑体" panose="02010609060101010101" pitchFamily="49" charset="-122"/>
                <a:ea typeface="黑体" panose="02010609060101010101" pitchFamily="49" charset="-122"/>
              </a:rPr>
              <a:t>3</a:t>
            </a:r>
            <a:r>
              <a:rPr lang="zh-CN" altLang="en-US" sz="2000" b="1">
                <a:latin typeface="黑体" panose="02010609060101010101" pitchFamily="49" charset="-122"/>
                <a:ea typeface="黑体" panose="02010609060101010101" pitchFamily="49" charset="-122"/>
              </a:rPr>
              <a:t>）为了符合类似交易中出售此类资产或处置组的惯例，企业应当在</a:t>
            </a:r>
            <a:r>
              <a:rPr lang="zh-CN" altLang="en-US" sz="2000" b="1">
                <a:solidFill>
                  <a:srgbClr val="FF0000"/>
                </a:solidFill>
                <a:latin typeface="黑体" panose="02010609060101010101" pitchFamily="49" charset="-122"/>
                <a:ea typeface="黑体" panose="02010609060101010101" pitchFamily="49" charset="-122"/>
              </a:rPr>
              <a:t>出售前做好相关准备</a:t>
            </a:r>
            <a:r>
              <a:rPr lang="zh-CN" altLang="en-US" sz="2000" b="1">
                <a:latin typeface="黑体" panose="02010609060101010101" pitchFamily="49" charset="-122"/>
                <a:ea typeface="黑体" panose="02010609060101010101" pitchFamily="49" charset="-122"/>
              </a:rPr>
              <a:t>。例如，按照惯例允许买方在报价和签署合同前对资产进行尽职调查等。</a:t>
            </a:r>
          </a:p>
        </p:txBody>
      </p:sp>
      <p:sp>
        <p:nvSpPr>
          <p:cNvPr id="2" name="文本框 1">
            <a:extLst>
              <a:ext uri="{FF2B5EF4-FFF2-40B4-BE49-F238E27FC236}">
                <a16:creationId xmlns:a16="http://schemas.microsoft.com/office/drawing/2014/main" id="{1B595EF8-1D86-9629-F8A3-65D49100B457}"/>
              </a:ext>
            </a:extLst>
          </p:cNvPr>
          <p:cNvSpPr txBox="1"/>
          <p:nvPr/>
        </p:nvSpPr>
        <p:spPr>
          <a:xfrm>
            <a:off x="1171902" y="512936"/>
            <a:ext cx="5670331" cy="59727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eaLnBrk="1" fontAlgn="auto" latinLnBrk="0" hangingPunct="1">
              <a:lnSpc>
                <a:spcPct val="200000"/>
              </a:lnSpc>
              <a:spcBef>
                <a:spcPct val="20000"/>
              </a:spcBef>
              <a:spcAft>
                <a:spcPct val="0"/>
              </a:spcAft>
              <a:buClrTx/>
              <a:buSzTx/>
              <a:buFontTx/>
              <a:buNone/>
              <a:defRPr/>
            </a:pPr>
            <a:r>
              <a:rPr kumimoji="0" lang="zh-CN" altLang="en-US" sz="20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“可立即出售”应当包含以下三层含义：</a:t>
            </a:r>
          </a:p>
        </p:txBody>
      </p:sp>
    </p:spTree>
    <p:extLst>
      <p:ext uri="{BB962C8B-B14F-4D97-AF65-F5344CB8AC3E}">
        <p14:creationId xmlns:p14="http://schemas.microsoft.com/office/powerpoint/2010/main" val="268042769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 calcmode="lin" valueType="num">
                                      <p:cBhvr additive="base">
                                        <p:cTn id="1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anim calcmode="lin" valueType="num">
                                      <p:cBhvr additive="base">
                                        <p:cTn id="2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思想气泡: 云 3">
            <a:extLst>
              <a:ext uri="{FF2B5EF4-FFF2-40B4-BE49-F238E27FC236}">
                <a16:creationId xmlns:a16="http://schemas.microsoft.com/office/drawing/2014/main" id="{B1B9CCA3-9A01-5DDD-D927-C96AE07F98ED}"/>
              </a:ext>
            </a:extLst>
          </p:cNvPr>
          <p:cNvSpPr/>
          <p:nvPr/>
        </p:nvSpPr>
        <p:spPr>
          <a:xfrm>
            <a:off x="3212334" y="909637"/>
            <a:ext cx="5069818" cy="2519363"/>
          </a:xfrm>
          <a:prstGeom prst="cloudCallout">
            <a:avLst>
              <a:gd name="adj1" fmla="val -64815"/>
              <a:gd name="adj2" fmla="val 103512"/>
            </a:avLst>
          </a:prstGeom>
          <a:solidFill>
            <a:srgbClr val="D6ECFF"/>
          </a:solidFill>
          <a:ln w="9525" cap="flat" cmpd="sng" algn="ctr">
            <a:noFill/>
            <a:prstDash val="solid"/>
          </a:ln>
          <a:effectLst>
            <a:outerShdw blurRad="38100" dist="25400" dir="5400000" algn="t" rotWithShape="0">
              <a:srgbClr val="000000">
                <a:alpha val="50000"/>
              </a:srgb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0" fontAlgn="base" latinLnBrk="0" hangingPunct="0">
              <a:lnSpc>
                <a:spcPct val="200000"/>
              </a:lnSpc>
              <a:spcBef>
                <a:spcPct val="0"/>
              </a:spcBef>
              <a:spcAft>
                <a:spcPct val="0"/>
              </a:spcAft>
              <a:buClrTx/>
              <a:buSzTx/>
              <a:buFontTx/>
              <a:buNone/>
              <a:defRPr/>
            </a:pPr>
            <a:r>
              <a:rPr kumimoji="0" lang="zh-CN" altLang="en-US" sz="2000" b="1" i="0" u="none" strike="noStrike" kern="0" cap="none" spc="0" normalizeH="0" baseline="0" noProof="0">
                <a:ln>
                  <a:noFill/>
                </a:ln>
                <a:solidFill>
                  <a:srgbClr val="000000"/>
                </a:solidFill>
                <a:effectLst/>
                <a:uLnTx/>
                <a:uFillTx/>
                <a:latin typeface="黑体" panose="02010609060101010101" pitchFamily="49" charset="-122"/>
                <a:ea typeface="黑体" panose="02010609060101010101" pitchFamily="49" charset="-122"/>
                <a:cs typeface="Calibri" panose="020f0502020204030204" pitchFamily="34" charset="0"/>
              </a:rPr>
              <a:t>如何理解</a:t>
            </a:r>
            <a:r>
              <a:rPr kumimoji="0" lang="zh-CN" altLang="en-US" sz="2000" b="1" i="0" u="none" strike="noStrike" kern="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Calibri" panose="020f0502020204030204" pitchFamily="34" charset="0"/>
              </a:rPr>
              <a:t>出售极可能发生</a:t>
            </a:r>
            <a:r>
              <a:rPr kumimoji="0" lang="zh-CN" altLang="en-US" sz="2000" b="1" i="0" u="none" strike="noStrike" kern="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rPr>
              <a:t>？</a:t>
            </a:r>
          </a:p>
        </p:txBody>
      </p:sp>
      <p:pic>
        <p:nvPicPr>
          <p:cNvPr id="5" name="图片 4">
            <a:extLst>
              <a:ext uri="{FF2B5EF4-FFF2-40B4-BE49-F238E27FC236}">
                <a16:creationId xmlns:a16="http://schemas.microsoft.com/office/drawing/2014/main" id="{553B4B1C-AD45-4628-6006-2023BAC22B89}"/>
              </a:ext>
            </a:extLst>
          </p:cNvPr>
          <p:cNvPicPr>
            <a:picLocks noChangeAspect="1"/>
          </p:cNvPicPr>
          <p:nvPr/>
        </p:nvPicPr>
        <p:blipFill>
          <a:blip r:embed="rId2"/>
          <a:stretch>
            <a:fillRect/>
          </a:stretch>
        </p:blipFill>
        <p:spPr>
          <a:xfrm>
            <a:off x="317522" y="4014951"/>
            <a:ext cx="2593616" cy="2675091"/>
          </a:xfrm>
          <a:prstGeom prst="rect">
            <a:avLst/>
          </a:prstGeom>
        </p:spPr>
      </p:pic>
    </p:spTree>
    <p:extLst>
      <p:ext uri="{BB962C8B-B14F-4D97-AF65-F5344CB8AC3E}">
        <p14:creationId xmlns:p14="http://schemas.microsoft.com/office/powerpoint/2010/main" val="59923652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AutoShape 33">
            <a:extLst>
              <a:ext uri="{FF2B5EF4-FFF2-40B4-BE49-F238E27FC236}">
                <a16:creationId xmlns:a16="http://schemas.microsoft.com/office/drawing/2014/main" id="{FE18D455-0EE4-CB9C-11AE-92C8EA8DB2A8}"/>
              </a:ext>
            </a:extLst>
          </p:cNvPr>
          <p:cNvSpPr>
            <a:spLocks noChangeArrowheads="1"/>
          </p:cNvSpPr>
          <p:nvPr/>
        </p:nvSpPr>
        <p:spPr bwMode="auto">
          <a:xfrm>
            <a:off x="855201" y="1652754"/>
            <a:ext cx="7433598" cy="3083440"/>
          </a:xfrm>
          <a:prstGeom prst="wedgeRoundRectCallout">
            <a:avLst>
              <a:gd name="adj1" fmla="val 46125"/>
              <a:gd name="adj2" fmla="val -22505"/>
              <a:gd name="adj3" fmla="val 16667"/>
            </a:avLst>
          </a:prstGeom>
          <a:solidFill>
            <a:srgbClr val="D6ECFF"/>
          </a:solidFill>
          <a:ln w="38100" cap="flat" cmpd="sng" algn="ctr">
            <a:solidFill>
              <a:sysClr val="window" lastClr="FFFFFF"/>
            </a:solidFill>
            <a:prstDash val="solid"/>
          </a:ln>
          <a:effectLst>
            <a:outerShdw blurRad="38100" dist="25400" dir="5400000" algn="t" rotWithShape="0">
              <a:srgbClr val="000000">
                <a:alpha val="50000"/>
              </a:srgbClr>
            </a:outerShdw>
          </a:effectLst>
        </p:spPr>
        <p:txBody>
          <a:bodyPr/>
          <a:lstStyle>
            <a:defPPr>
              <a:defRPr lang="zh-CN"/>
            </a:defPPr>
            <a:lvl1pPr marL="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9pPr>
          </a:lstStyle>
          <a:p>
            <a:pPr lvl="0" defTabSz="685800">
              <a:lnSpc>
                <a:spcPct val="200000"/>
              </a:lnSpc>
              <a:spcBef>
                <a:spcPct val="20000"/>
              </a:spcBef>
            </a:pPr>
            <a:r>
              <a:rPr lang="zh-CN" altLang="en-US" sz="2000" b="1">
                <a:latin typeface="黑体" panose="02010609060101010101" pitchFamily="49" charset="-122"/>
                <a:ea typeface="黑体" panose="02010609060101010101" pitchFamily="49" charset="-122"/>
              </a:rPr>
              <a:t>（</a:t>
            </a:r>
            <a:r>
              <a:rPr lang="en-US" altLang="zh-CN" sz="2000" b="1">
                <a:latin typeface="黑体" panose="02010609060101010101" pitchFamily="49" charset="-122"/>
                <a:ea typeface="黑体" panose="02010609060101010101" pitchFamily="49" charset="-122"/>
              </a:rPr>
              <a:t>1</a:t>
            </a:r>
            <a:r>
              <a:rPr lang="zh-CN" altLang="en-US" sz="2000" b="1">
                <a:latin typeface="黑体" panose="02010609060101010101" pitchFamily="49" charset="-122"/>
                <a:ea typeface="黑体" panose="02010609060101010101" pitchFamily="49" charset="-122"/>
              </a:rPr>
              <a:t>）企业出售非流动资产或处置组的决议一般需要由企业相应级别的管理层作出，如果有关规定</a:t>
            </a:r>
            <a:r>
              <a:rPr lang="zh-CN" altLang="en-US" sz="2000" b="1">
                <a:solidFill>
                  <a:srgbClr val="FF0000"/>
                </a:solidFill>
                <a:latin typeface="黑体" panose="02010609060101010101" pitchFamily="49" charset="-122"/>
                <a:ea typeface="黑体" panose="02010609060101010101" pitchFamily="49" charset="-122"/>
              </a:rPr>
              <a:t>要求</a:t>
            </a:r>
            <a:r>
              <a:rPr lang="zh-CN" altLang="en-US" sz="2000" b="1">
                <a:latin typeface="黑体" panose="02010609060101010101" pitchFamily="49" charset="-122"/>
                <a:ea typeface="黑体" panose="02010609060101010101" pitchFamily="49" charset="-122"/>
              </a:rPr>
              <a:t>企业相关权力机构或者监管部门</a:t>
            </a:r>
            <a:r>
              <a:rPr lang="zh-CN" altLang="en-US" sz="2000" b="1">
                <a:solidFill>
                  <a:srgbClr val="FF0000"/>
                </a:solidFill>
                <a:latin typeface="黑体" panose="02010609060101010101" pitchFamily="49" charset="-122"/>
                <a:ea typeface="黑体" panose="02010609060101010101" pitchFamily="49" charset="-122"/>
              </a:rPr>
              <a:t>批准后</a:t>
            </a:r>
            <a:r>
              <a:rPr lang="zh-CN" altLang="en-US" sz="2000" b="1">
                <a:latin typeface="黑体" panose="02010609060101010101" pitchFamily="49" charset="-122"/>
                <a:ea typeface="黑体" panose="02010609060101010101" pitchFamily="49" charset="-122"/>
              </a:rPr>
              <a:t>方可出售，</a:t>
            </a:r>
            <a:r>
              <a:rPr lang="zh-CN" altLang="en-US" sz="2000" b="1">
                <a:solidFill>
                  <a:srgbClr val="FF0000"/>
                </a:solidFill>
                <a:latin typeface="黑体" panose="02010609060101010101" pitchFamily="49" charset="-122"/>
                <a:ea typeface="黑体" panose="02010609060101010101" pitchFamily="49" charset="-122"/>
              </a:rPr>
              <a:t>应当已经获得批准</a:t>
            </a:r>
            <a:r>
              <a:rPr lang="zh-CN" altLang="en-US" sz="2000" b="1">
                <a:latin typeface="黑体" panose="02010609060101010101" pitchFamily="49" charset="-122"/>
                <a:ea typeface="黑体" panose="02010609060101010101" pitchFamily="49" charset="-122"/>
              </a:rPr>
              <a:t>。</a:t>
            </a:r>
          </a:p>
        </p:txBody>
      </p:sp>
      <p:sp>
        <p:nvSpPr>
          <p:cNvPr id="3" name="文本框 2">
            <a:extLst>
              <a:ext uri="{FF2B5EF4-FFF2-40B4-BE49-F238E27FC236}">
                <a16:creationId xmlns:a16="http://schemas.microsoft.com/office/drawing/2014/main" id="{3212DC69-6C6C-7324-F27A-F92E5FAC2976}"/>
              </a:ext>
            </a:extLst>
          </p:cNvPr>
          <p:cNvSpPr txBox="1"/>
          <p:nvPr/>
        </p:nvSpPr>
        <p:spPr>
          <a:xfrm>
            <a:off x="1024758" y="618039"/>
            <a:ext cx="5670331" cy="59727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eaLnBrk="1" fontAlgn="auto" latinLnBrk="0" hangingPunct="1">
              <a:lnSpc>
                <a:spcPct val="200000"/>
              </a:lnSpc>
              <a:spcBef>
                <a:spcPct val="20000"/>
              </a:spcBef>
              <a:spcAft>
                <a:spcPct val="0"/>
              </a:spcAft>
              <a:buClrTx/>
              <a:buSzTx/>
              <a:buFontTx/>
              <a:buNone/>
              <a:defRPr/>
            </a:pPr>
            <a:r>
              <a:rPr kumimoji="0" lang="zh-CN" altLang="en-US" sz="20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“出售极可能发生”应当包含以下三层含义：</a:t>
            </a:r>
          </a:p>
        </p:txBody>
      </p:sp>
    </p:spTree>
    <p:extLst>
      <p:ext uri="{BB962C8B-B14F-4D97-AF65-F5344CB8AC3E}">
        <p14:creationId xmlns:p14="http://schemas.microsoft.com/office/powerpoint/2010/main" val="349093821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AutoShape 33">
            <a:extLst>
              <a:ext uri="{FF2B5EF4-FFF2-40B4-BE49-F238E27FC236}">
                <a16:creationId xmlns:a16="http://schemas.microsoft.com/office/drawing/2014/main" id="{FE18D455-0EE4-CB9C-11AE-92C8EA8DB2A8}"/>
              </a:ext>
            </a:extLst>
          </p:cNvPr>
          <p:cNvSpPr>
            <a:spLocks noChangeArrowheads="1"/>
          </p:cNvSpPr>
          <p:nvPr/>
        </p:nvSpPr>
        <p:spPr bwMode="auto">
          <a:xfrm>
            <a:off x="855201" y="1463567"/>
            <a:ext cx="7433598" cy="4169978"/>
          </a:xfrm>
          <a:prstGeom prst="wedgeRoundRectCallout">
            <a:avLst>
              <a:gd name="adj1" fmla="val 46125"/>
              <a:gd name="adj2" fmla="val -22505"/>
              <a:gd name="adj3" fmla="val 16667"/>
            </a:avLst>
          </a:prstGeom>
          <a:solidFill>
            <a:srgbClr val="D6ECFF"/>
          </a:solidFill>
          <a:ln w="38100" cap="flat" cmpd="sng" algn="ctr">
            <a:solidFill>
              <a:sysClr val="window" lastClr="FFFFFF"/>
            </a:solidFill>
            <a:prstDash val="solid"/>
          </a:ln>
          <a:effectLst>
            <a:outerShdw blurRad="38100" dist="25400" dir="5400000" algn="t" rotWithShape="0">
              <a:srgbClr val="000000">
                <a:alpha val="50000"/>
              </a:srgbClr>
            </a:outerShdw>
          </a:effectLst>
        </p:spPr>
        <p:txBody>
          <a:bodyPr/>
          <a:lstStyle>
            <a:defPPr>
              <a:defRPr lang="zh-CN"/>
            </a:defPPr>
            <a:lvl1pPr marL="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9pPr>
          </a:lstStyle>
          <a:p>
            <a:pPr lvl="0" defTabSz="685800">
              <a:lnSpc>
                <a:spcPct val="200000"/>
              </a:lnSpc>
              <a:spcBef>
                <a:spcPct val="20000"/>
              </a:spcBef>
            </a:pPr>
            <a:r>
              <a:rPr lang="zh-CN" altLang="en-US" sz="2000" b="1">
                <a:latin typeface="黑体" panose="02010609060101010101" pitchFamily="49" charset="-122"/>
                <a:ea typeface="黑体" panose="02010609060101010101" pitchFamily="49" charset="-122"/>
              </a:rPr>
              <a:t>（</a:t>
            </a:r>
            <a:r>
              <a:rPr lang="en-US" altLang="zh-CN" sz="2000" b="1">
                <a:latin typeface="黑体" panose="02010609060101010101" pitchFamily="49" charset="-122"/>
                <a:ea typeface="黑体" panose="02010609060101010101" pitchFamily="49" charset="-122"/>
              </a:rPr>
              <a:t>2</a:t>
            </a:r>
            <a:r>
              <a:rPr lang="zh-CN" altLang="en-US" sz="2000" b="1">
                <a:latin typeface="黑体" panose="02010609060101010101" pitchFamily="49" charset="-122"/>
                <a:ea typeface="黑体" panose="02010609060101010101" pitchFamily="49" charset="-122"/>
              </a:rPr>
              <a:t>）企业</a:t>
            </a:r>
            <a:r>
              <a:rPr lang="zh-CN" altLang="en-US" sz="2000" b="1">
                <a:solidFill>
                  <a:srgbClr val="FF0000"/>
                </a:solidFill>
                <a:latin typeface="黑体" panose="02010609060101010101" pitchFamily="49" charset="-122"/>
                <a:ea typeface="黑体" panose="02010609060101010101" pitchFamily="49" charset="-122"/>
              </a:rPr>
              <a:t>已经获得确定的购买承诺</a:t>
            </a:r>
            <a:r>
              <a:rPr lang="zh-CN" altLang="en-US" sz="2000" b="1">
                <a:latin typeface="黑体" panose="02010609060101010101" pitchFamily="49" charset="-122"/>
                <a:ea typeface="黑体" panose="02010609060101010101" pitchFamily="49" charset="-122"/>
              </a:rPr>
              <a:t>，确定的购买承诺是企业与其他方签订的</a:t>
            </a:r>
            <a:r>
              <a:rPr lang="zh-CN" altLang="en-US" sz="2000" b="1">
                <a:solidFill>
                  <a:srgbClr val="FF0000"/>
                </a:solidFill>
                <a:latin typeface="黑体" panose="02010609060101010101" pitchFamily="49" charset="-122"/>
                <a:ea typeface="黑体" panose="02010609060101010101" pitchFamily="49" charset="-122"/>
              </a:rPr>
              <a:t>具有法律约束力</a:t>
            </a:r>
            <a:r>
              <a:rPr lang="zh-CN" altLang="en-US" sz="2000" b="1">
                <a:latin typeface="黑体" panose="02010609060101010101" pitchFamily="49" charset="-122"/>
                <a:ea typeface="黑体" panose="02010609060101010101" pitchFamily="49" charset="-122"/>
              </a:rPr>
              <a:t>的购买协议，该协议包含交易价格、时间和足够严厉的违约惩罚等重要条款，使</a:t>
            </a:r>
            <a:r>
              <a:rPr lang="zh-CN" altLang="en-US" sz="2000" b="1">
                <a:solidFill>
                  <a:srgbClr val="FF0000"/>
                </a:solidFill>
                <a:latin typeface="黑体" panose="02010609060101010101" pitchFamily="49" charset="-122"/>
                <a:ea typeface="黑体" panose="02010609060101010101" pitchFamily="49" charset="-122"/>
              </a:rPr>
              <a:t>协议出现重大调整或者撤销的可能性极小</a:t>
            </a:r>
            <a:r>
              <a:rPr lang="zh-CN" altLang="en-US" sz="2000" b="1">
                <a:latin typeface="黑体" panose="02010609060101010101" pitchFamily="49" charset="-122"/>
                <a:ea typeface="黑体" panose="02010609060101010101" pitchFamily="49" charset="-122"/>
              </a:rPr>
              <a:t>。</a:t>
            </a:r>
          </a:p>
          <a:p>
            <a:pPr lvl="0" defTabSz="685800">
              <a:lnSpc>
                <a:spcPct val="200000"/>
              </a:lnSpc>
              <a:spcBef>
                <a:spcPct val="20000"/>
              </a:spcBef>
            </a:pPr>
            <a:r>
              <a:rPr lang="zh-CN" altLang="en-US" sz="2000" b="1">
                <a:latin typeface="黑体" panose="02010609060101010101" pitchFamily="49" charset="-122"/>
                <a:ea typeface="黑体" panose="02010609060101010101" pitchFamily="49" charset="-122"/>
              </a:rPr>
              <a:t>（</a:t>
            </a:r>
            <a:r>
              <a:rPr lang="en-US" altLang="zh-CN" sz="2000" b="1">
                <a:latin typeface="黑体" panose="02010609060101010101" pitchFamily="49" charset="-122"/>
                <a:ea typeface="黑体" panose="02010609060101010101" pitchFamily="49" charset="-122"/>
              </a:rPr>
              <a:t>3</a:t>
            </a:r>
            <a:r>
              <a:rPr lang="zh-CN" altLang="en-US" sz="2000" b="1">
                <a:latin typeface="黑体" panose="02010609060101010101" pitchFamily="49" charset="-122"/>
                <a:ea typeface="黑体" panose="02010609060101010101" pitchFamily="49" charset="-122"/>
              </a:rPr>
              <a:t>）预计</a:t>
            </a:r>
            <a:r>
              <a:rPr lang="zh-CN" altLang="en-US" sz="2000" b="1">
                <a:solidFill>
                  <a:srgbClr val="FF0000"/>
                </a:solidFill>
                <a:latin typeface="黑体" panose="02010609060101010101" pitchFamily="49" charset="-122"/>
                <a:ea typeface="黑体" panose="02010609060101010101" pitchFamily="49" charset="-122"/>
              </a:rPr>
              <a:t>自划分为</a:t>
            </a:r>
            <a:r>
              <a:rPr lang="zh-CN" altLang="en-US" sz="2000" b="1">
                <a:latin typeface="黑体" panose="02010609060101010101" pitchFamily="49" charset="-122"/>
                <a:ea typeface="黑体" panose="02010609060101010101" pitchFamily="49" charset="-122"/>
              </a:rPr>
              <a:t>持有待售类别起</a:t>
            </a:r>
            <a:r>
              <a:rPr lang="zh-CN" altLang="en-US" sz="2000" b="1">
                <a:solidFill>
                  <a:srgbClr val="FF0000"/>
                </a:solidFill>
                <a:latin typeface="黑体" panose="02010609060101010101" pitchFamily="49" charset="-122"/>
                <a:ea typeface="黑体" panose="02010609060101010101" pitchFamily="49" charset="-122"/>
              </a:rPr>
              <a:t>一年内</a:t>
            </a:r>
            <a:r>
              <a:rPr lang="zh-CN" altLang="en-US" sz="2000" b="1">
                <a:latin typeface="黑体" panose="02010609060101010101" pitchFamily="49" charset="-122"/>
                <a:ea typeface="黑体" panose="02010609060101010101" pitchFamily="49" charset="-122"/>
              </a:rPr>
              <a:t>，</a:t>
            </a:r>
            <a:r>
              <a:rPr lang="zh-CN" altLang="en-US" sz="2000" b="1">
                <a:solidFill>
                  <a:srgbClr val="FF0000"/>
                </a:solidFill>
                <a:latin typeface="黑体" panose="02010609060101010101" pitchFamily="49" charset="-122"/>
                <a:ea typeface="黑体" panose="02010609060101010101" pitchFamily="49" charset="-122"/>
              </a:rPr>
              <a:t>出售交易能够完成</a:t>
            </a:r>
            <a:r>
              <a:rPr lang="zh-CN" altLang="en-US" sz="2000" b="1">
                <a:latin typeface="黑体" panose="02010609060101010101" pitchFamily="49" charset="-122"/>
                <a:ea typeface="黑体" panose="02010609060101010101" pitchFamily="49" charset="-122"/>
              </a:rPr>
              <a:t>。</a:t>
            </a:r>
          </a:p>
        </p:txBody>
      </p:sp>
    </p:spTree>
    <p:extLst>
      <p:ext uri="{BB962C8B-B14F-4D97-AF65-F5344CB8AC3E}">
        <p14:creationId xmlns:p14="http://schemas.microsoft.com/office/powerpoint/2010/main" val="166943143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 calcmode="lin" valueType="num">
                                      <p:cBhvr additive="base">
                                        <p:cTn id="1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AutoShape 33">
            <a:extLst>
              <a:ext uri="{FF2B5EF4-FFF2-40B4-BE49-F238E27FC236}">
                <a16:creationId xmlns:a16="http://schemas.microsoft.com/office/drawing/2014/main" id="{FE18D455-0EE4-CB9C-11AE-92C8EA8DB2A8}"/>
              </a:ext>
            </a:extLst>
          </p:cNvPr>
          <p:cNvSpPr>
            <a:spLocks noChangeArrowheads="1"/>
          </p:cNvSpPr>
          <p:nvPr/>
        </p:nvSpPr>
        <p:spPr bwMode="auto">
          <a:xfrm>
            <a:off x="855201" y="1600202"/>
            <a:ext cx="7433598" cy="3083440"/>
          </a:xfrm>
          <a:prstGeom prst="wedgeRoundRectCallout">
            <a:avLst>
              <a:gd name="adj1" fmla="val 46125"/>
              <a:gd name="adj2" fmla="val -22505"/>
              <a:gd name="adj3" fmla="val 16667"/>
            </a:avLst>
          </a:prstGeom>
          <a:solidFill>
            <a:srgbClr val="D6ECFF"/>
          </a:solidFill>
          <a:ln w="38100" cap="flat" cmpd="sng" algn="ctr">
            <a:solidFill>
              <a:sysClr val="window" lastClr="FFFFFF"/>
            </a:solidFill>
            <a:prstDash val="solid"/>
          </a:ln>
          <a:effectLst>
            <a:outerShdw blurRad="38100" dist="25400" dir="5400000" algn="t" rotWithShape="0">
              <a:srgbClr val="000000">
                <a:alpha val="50000"/>
              </a:srgbClr>
            </a:outerShdw>
          </a:effectLst>
        </p:spPr>
        <p:txBody>
          <a:bodyPr/>
          <a:lstStyle>
            <a:defPPr>
              <a:defRPr lang="zh-CN"/>
            </a:defPPr>
            <a:lvl1pPr marL="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9pPr>
          </a:lstStyle>
          <a:p>
            <a:pPr lvl="0" defTabSz="685800">
              <a:lnSpc>
                <a:spcPct val="200000"/>
              </a:lnSpc>
              <a:spcBef>
                <a:spcPct val="20000"/>
              </a:spcBef>
            </a:pPr>
            <a:r>
              <a:rPr lang="zh-CN" altLang="en-US" sz="2000" b="1">
                <a:solidFill>
                  <a:srgbClr val="FF0000"/>
                </a:solidFill>
                <a:latin typeface="黑体" panose="02010609060101010101" pitchFamily="49" charset="-122"/>
                <a:ea typeface="黑体" panose="02010609060101010101" pitchFamily="49" charset="-122"/>
              </a:rPr>
              <a:t>有些情况下</a:t>
            </a:r>
            <a:r>
              <a:rPr lang="zh-CN" altLang="en-US" sz="2000" b="1">
                <a:latin typeface="黑体" panose="02010609060101010101" pitchFamily="49" charset="-122"/>
                <a:ea typeface="黑体" panose="02010609060101010101" pitchFamily="49" charset="-122"/>
              </a:rPr>
              <a:t>，由于发生</a:t>
            </a:r>
            <a:r>
              <a:rPr lang="zh-CN" altLang="en-US" sz="2000" b="1">
                <a:solidFill>
                  <a:srgbClr val="FF0000"/>
                </a:solidFill>
                <a:latin typeface="黑体" panose="02010609060101010101" pitchFamily="49" charset="-122"/>
                <a:ea typeface="黑体" panose="02010609060101010101" pitchFamily="49" charset="-122"/>
              </a:rPr>
              <a:t>一些企业无法控制</a:t>
            </a:r>
            <a:r>
              <a:rPr lang="zh-CN" altLang="en-US" sz="2000" b="1">
                <a:latin typeface="黑体" panose="02010609060101010101" pitchFamily="49" charset="-122"/>
                <a:ea typeface="黑体" panose="02010609060101010101" pitchFamily="49" charset="-122"/>
              </a:rPr>
              <a:t>的原因，可能导致出售未能在一年内完成，企业可以继续将非流动资产或处置组划分为持有待售类别。</a:t>
            </a:r>
          </a:p>
          <a:p>
            <a:pPr lvl="0" defTabSz="685800">
              <a:lnSpc>
                <a:spcPct val="200000"/>
              </a:lnSpc>
              <a:spcBef>
                <a:spcPct val="20000"/>
              </a:spcBef>
            </a:pPr>
            <a:r>
              <a:rPr lang="zh-CN" altLang="en-US" sz="2000" b="1">
                <a:latin typeface="黑体" panose="02010609060101010101" pitchFamily="49" charset="-122"/>
                <a:ea typeface="黑体" panose="02010609060101010101" pitchFamily="49" charset="-122"/>
              </a:rPr>
              <a:t>企业无法控制的原因主要包括以下两个方面：</a:t>
            </a:r>
          </a:p>
        </p:txBody>
      </p:sp>
      <p:pic>
        <p:nvPicPr>
          <p:cNvPr id="2" name="图片 1">
            <a:extLst>
              <a:ext uri="{FF2B5EF4-FFF2-40B4-BE49-F238E27FC236}">
                <a16:creationId xmlns:a16="http://schemas.microsoft.com/office/drawing/2014/main" id="{BDE308DB-89F4-7C2C-7E5F-321C1623CFE2}"/>
              </a:ext>
            </a:extLst>
          </p:cNvPr>
          <p:cNvPicPr>
            <a:picLocks noChangeAspect="1"/>
          </p:cNvPicPr>
          <p:nvPr/>
        </p:nvPicPr>
        <p:blipFill>
          <a:blip r:embed="rId2"/>
          <a:stretch>
            <a:fillRect/>
          </a:stretch>
        </p:blipFill>
        <p:spPr>
          <a:xfrm>
            <a:off x="490224" y="194613"/>
            <a:ext cx="2011238" cy="874729"/>
          </a:xfrm>
          <a:prstGeom prst="rect">
            <a:avLst/>
          </a:prstGeom>
        </p:spPr>
      </p:pic>
    </p:spTree>
    <p:extLst>
      <p:ext uri="{BB962C8B-B14F-4D97-AF65-F5344CB8AC3E}">
        <p14:creationId xmlns:p14="http://schemas.microsoft.com/office/powerpoint/2010/main" val="223566878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 calcmode="lin" valueType="num">
                                      <p:cBhvr additive="base">
                                        <p:cTn id="1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AutoShape 33">
            <a:extLst>
              <a:ext uri="{FF2B5EF4-FFF2-40B4-BE49-F238E27FC236}">
                <a16:creationId xmlns:a16="http://schemas.microsoft.com/office/drawing/2014/main" id="{FE18D455-0EE4-CB9C-11AE-92C8EA8DB2A8}"/>
              </a:ext>
            </a:extLst>
          </p:cNvPr>
          <p:cNvSpPr>
            <a:spLocks noChangeArrowheads="1"/>
          </p:cNvSpPr>
          <p:nvPr/>
        </p:nvSpPr>
        <p:spPr bwMode="auto">
          <a:xfrm>
            <a:off x="855201" y="1600202"/>
            <a:ext cx="7433598" cy="3083440"/>
          </a:xfrm>
          <a:prstGeom prst="wedgeRoundRectCallout">
            <a:avLst>
              <a:gd name="adj1" fmla="val 46125"/>
              <a:gd name="adj2" fmla="val -22505"/>
              <a:gd name="adj3" fmla="val 16667"/>
            </a:avLst>
          </a:prstGeom>
          <a:solidFill>
            <a:srgbClr val="D6ECFF"/>
          </a:solidFill>
          <a:ln w="38100" cap="flat" cmpd="sng" algn="ctr">
            <a:solidFill>
              <a:sysClr val="window" lastClr="FFFFFF"/>
            </a:solidFill>
            <a:prstDash val="solid"/>
          </a:ln>
          <a:effectLst>
            <a:outerShdw blurRad="38100" dist="25400" dir="5400000" algn="t" rotWithShape="0">
              <a:srgbClr val="000000">
                <a:alpha val="50000"/>
              </a:srgbClr>
            </a:outerShdw>
          </a:effectLst>
        </p:spPr>
        <p:txBody>
          <a:bodyPr/>
          <a:lstStyle>
            <a:defPPr>
              <a:defRPr lang="zh-CN"/>
            </a:defPPr>
            <a:lvl1pPr marL="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9pPr>
          </a:lstStyle>
          <a:p>
            <a:pPr lvl="0" defTabSz="685800">
              <a:lnSpc>
                <a:spcPct val="200000"/>
              </a:lnSpc>
              <a:spcBef>
                <a:spcPct val="20000"/>
              </a:spcBef>
            </a:pPr>
            <a:r>
              <a:rPr lang="zh-CN" altLang="en-US" sz="2000" b="1">
                <a:latin typeface="黑体" panose="02010609060101010101" pitchFamily="49" charset="-122"/>
                <a:ea typeface="黑体" panose="02010609060101010101" pitchFamily="49" charset="-122"/>
              </a:rPr>
              <a:t>买方或其他方意外设定导致出售延期的条件，企业针对这些条件</a:t>
            </a:r>
            <a:r>
              <a:rPr lang="zh-CN" altLang="en-US" sz="2000" b="1">
                <a:solidFill>
                  <a:srgbClr val="FF0000"/>
                </a:solidFill>
                <a:latin typeface="黑体" panose="02010609060101010101" pitchFamily="49" charset="-122"/>
                <a:ea typeface="黑体" panose="02010609060101010101" pitchFamily="49" charset="-122"/>
              </a:rPr>
              <a:t>已经及时采取行动</a:t>
            </a:r>
            <a:r>
              <a:rPr lang="zh-CN" altLang="en-US" sz="2000" b="1">
                <a:latin typeface="黑体" panose="02010609060101010101" pitchFamily="49" charset="-122"/>
                <a:ea typeface="黑体" panose="02010609060101010101" pitchFamily="49" charset="-122"/>
              </a:rPr>
              <a:t>，且预计能够自设定导致出售延期的条件起</a:t>
            </a:r>
            <a:r>
              <a:rPr lang="zh-CN" altLang="en-US" sz="2000" b="1">
                <a:solidFill>
                  <a:srgbClr val="FF0000"/>
                </a:solidFill>
                <a:latin typeface="黑体" panose="02010609060101010101" pitchFamily="49" charset="-122"/>
                <a:ea typeface="黑体" panose="02010609060101010101" pitchFamily="49" charset="-122"/>
              </a:rPr>
              <a:t>一年内顺利化解延期因素</a:t>
            </a:r>
            <a:r>
              <a:rPr lang="zh-CN" altLang="en-US" sz="2000" b="1">
                <a:latin typeface="黑体" panose="02010609060101010101" pitchFamily="49" charset="-122"/>
                <a:ea typeface="黑体" panose="02010609060101010101" pitchFamily="49" charset="-122"/>
              </a:rPr>
              <a:t>。那么即使出售无法在最初一年内完成，企业仍然可以</a:t>
            </a:r>
            <a:r>
              <a:rPr lang="zh-CN" altLang="en-US" sz="2000" b="1">
                <a:solidFill>
                  <a:srgbClr val="FF0000"/>
                </a:solidFill>
                <a:latin typeface="黑体" panose="02010609060101010101" pitchFamily="49" charset="-122"/>
                <a:ea typeface="黑体" panose="02010609060101010101" pitchFamily="49" charset="-122"/>
              </a:rPr>
              <a:t>维持原持有待售类别的分类</a:t>
            </a:r>
            <a:r>
              <a:rPr lang="zh-CN" altLang="en-US" sz="2000" b="1">
                <a:latin typeface="黑体" panose="02010609060101010101" pitchFamily="49" charset="-122"/>
                <a:ea typeface="黑体" panose="02010609060101010101" pitchFamily="49" charset="-122"/>
              </a:rPr>
              <a:t>。</a:t>
            </a:r>
          </a:p>
        </p:txBody>
      </p:sp>
      <p:sp>
        <p:nvSpPr>
          <p:cNvPr id="6" name="文本框 5">
            <a:extLst>
              <a:ext uri="{FF2B5EF4-FFF2-40B4-BE49-F238E27FC236}">
                <a16:creationId xmlns:a16="http://schemas.microsoft.com/office/drawing/2014/main" id="{F0D5F40B-C038-E05A-B71B-98695656E825}"/>
              </a:ext>
            </a:extLst>
          </p:cNvPr>
          <p:cNvSpPr txBox="1"/>
          <p:nvPr/>
        </p:nvSpPr>
        <p:spPr>
          <a:xfrm>
            <a:off x="855201" y="794337"/>
            <a:ext cx="4572000" cy="481863"/>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eaLnBrk="1" fontAlgn="auto" latinLnBrk="0" hangingPunct="1">
              <a:lnSpc>
                <a:spcPct val="150000"/>
              </a:lnSpc>
              <a:spcBef>
                <a:spcPct val="20000"/>
              </a:spcBef>
              <a:spcAft>
                <a:spcPct val="0"/>
              </a:spcAft>
              <a:buClrTx/>
              <a:buSzTx/>
              <a:buFont typeface="Arial" pitchFamily="34" charset="0"/>
              <a:buNone/>
              <a:defRPr/>
            </a:pPr>
            <a:r>
              <a:rPr kumimoji="0" lang="en-US" altLang="zh-CN" sz="2000" b="1" i="0" u="none" strike="noStrike" kern="1200" cap="none" spc="0" normalizeH="0" baseline="0" noProof="0">
                <a:ln>
                  <a:noFill/>
                </a:ln>
                <a:effectLst/>
                <a:uLnTx/>
                <a:uFillTx/>
                <a:latin typeface="黑体" panose="02010609060101010101" pitchFamily="49" charset="-122"/>
                <a:ea typeface="黑体" panose="02010609060101010101" pitchFamily="49" charset="-122"/>
                <a:cs typeface="+mn-cs"/>
              </a:rPr>
              <a:t>1.</a:t>
            </a:r>
            <a:r>
              <a:rPr kumimoji="0" lang="zh-CN" altLang="zh-CN" sz="2000" b="1" i="0" u="none" strike="noStrike" kern="1200" cap="none" spc="0" normalizeH="0" baseline="0" noProof="0">
                <a:ln>
                  <a:noFill/>
                </a:ln>
                <a:effectLst/>
                <a:uLnTx/>
                <a:uFillTx/>
                <a:latin typeface="黑体" panose="02010609060101010101" pitchFamily="49" charset="-122"/>
                <a:ea typeface="黑体" panose="02010609060101010101" pitchFamily="49" charset="-122"/>
                <a:cs typeface="+mn-cs"/>
              </a:rPr>
              <a:t>意外设定条件</a:t>
            </a:r>
            <a:endParaRPr kumimoji="0" lang="en-US" altLang="zh-CN" sz="2000" b="1" i="0" u="none" strike="noStrike" kern="1200" cap="none" spc="0" normalizeH="0" baseline="0" noProof="0">
              <a:ln>
                <a:noFill/>
              </a:ln>
              <a:effectLst/>
              <a:uLnTx/>
              <a:uFillTx/>
              <a:latin typeface="黑体" panose="02010609060101010101" pitchFamily="49" charset="-122"/>
              <a:ea typeface="黑体" panose="02010609060101010101" pitchFamily="49" charset="-122"/>
              <a:cs typeface="+mn-cs"/>
            </a:endParaRPr>
          </a:p>
        </p:txBody>
      </p:sp>
    </p:spTree>
    <p:extLst>
      <p:ext uri="{BB962C8B-B14F-4D97-AF65-F5344CB8AC3E}">
        <p14:creationId xmlns:p14="http://schemas.microsoft.com/office/powerpoint/2010/main" val="342446318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AutoShape 33">
            <a:extLst>
              <a:ext uri="{FF2B5EF4-FFF2-40B4-BE49-F238E27FC236}">
                <a16:creationId xmlns:a16="http://schemas.microsoft.com/office/drawing/2014/main" id="{FE18D455-0EE4-CB9C-11AE-92C8EA8DB2A8}"/>
              </a:ext>
            </a:extLst>
          </p:cNvPr>
          <p:cNvSpPr>
            <a:spLocks noChangeArrowheads="1"/>
          </p:cNvSpPr>
          <p:nvPr/>
        </p:nvSpPr>
        <p:spPr bwMode="auto">
          <a:xfrm>
            <a:off x="949794" y="1587062"/>
            <a:ext cx="7433598" cy="3352800"/>
          </a:xfrm>
          <a:prstGeom prst="wedgeRoundRectCallout">
            <a:avLst>
              <a:gd name="adj1" fmla="val 46125"/>
              <a:gd name="adj2" fmla="val -22505"/>
              <a:gd name="adj3" fmla="val 16667"/>
            </a:avLst>
          </a:prstGeom>
          <a:solidFill>
            <a:srgbClr val="D6ECFF"/>
          </a:solidFill>
          <a:ln w="38100" cap="flat" cmpd="sng" algn="ctr">
            <a:solidFill>
              <a:sysClr val="window" lastClr="FFFFFF"/>
            </a:solidFill>
            <a:prstDash val="solid"/>
          </a:ln>
          <a:effectLst>
            <a:outerShdw blurRad="38100" dist="25400" dir="5400000" algn="t" rotWithShape="0">
              <a:srgbClr val="000000">
                <a:alpha val="50000"/>
              </a:srgbClr>
            </a:outerShdw>
          </a:effectLst>
        </p:spPr>
        <p:txBody>
          <a:bodyPr/>
          <a:lstStyle>
            <a:defPPr>
              <a:defRPr lang="zh-CN"/>
            </a:defPPr>
            <a:lvl1pPr marL="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9pPr>
          </a:lstStyle>
          <a:p>
            <a:pPr lvl="0" defTabSz="685800">
              <a:lnSpc>
                <a:spcPct val="200000"/>
              </a:lnSpc>
              <a:spcBef>
                <a:spcPct val="20000"/>
              </a:spcBef>
            </a:pPr>
            <a:r>
              <a:rPr lang="zh-CN" altLang="en-US" sz="2000" b="1">
                <a:latin typeface="黑体" panose="02010609060101010101" pitchFamily="49" charset="-122"/>
                <a:ea typeface="黑体" panose="02010609060101010101" pitchFamily="49" charset="-122"/>
              </a:rPr>
              <a:t>因发生罕见情况，导致持有待售的非流动资产或处置组未能在一年内完成出售，企业在最初一年内已经针对这些</a:t>
            </a:r>
            <a:r>
              <a:rPr lang="zh-CN" altLang="en-US" sz="2000" b="1">
                <a:solidFill>
                  <a:srgbClr val="FF0000"/>
                </a:solidFill>
                <a:latin typeface="黑体" panose="02010609060101010101" pitchFamily="49" charset="-122"/>
                <a:ea typeface="黑体" panose="02010609060101010101" pitchFamily="49" charset="-122"/>
              </a:rPr>
              <a:t>新情况采取必要措施</a:t>
            </a:r>
            <a:r>
              <a:rPr lang="zh-CN" altLang="en-US" sz="2000" b="1">
                <a:latin typeface="黑体" panose="02010609060101010101" pitchFamily="49" charset="-122"/>
                <a:ea typeface="黑体" panose="02010609060101010101" pitchFamily="49" charset="-122"/>
              </a:rPr>
              <a:t>且</a:t>
            </a:r>
            <a:r>
              <a:rPr lang="zh-CN" altLang="en-US" sz="2000" b="1">
                <a:solidFill>
                  <a:srgbClr val="FF0000"/>
                </a:solidFill>
                <a:latin typeface="黑体" panose="02010609060101010101" pitchFamily="49" charset="-122"/>
                <a:ea typeface="黑体" panose="02010609060101010101" pitchFamily="49" charset="-122"/>
              </a:rPr>
              <a:t>重新满足了持有待售类别的划分条件</a:t>
            </a:r>
            <a:r>
              <a:rPr lang="zh-CN" altLang="en-US" sz="2000" b="1">
                <a:latin typeface="黑体" panose="02010609060101010101" pitchFamily="49" charset="-122"/>
                <a:ea typeface="黑体" panose="02010609060101010101" pitchFamily="49" charset="-122"/>
              </a:rPr>
              <a:t>。那么即使原定的出售计划无法在最初一年内完成，企业仍然可以维持原持有待售类别的分类。</a:t>
            </a:r>
          </a:p>
        </p:txBody>
      </p:sp>
      <p:sp>
        <p:nvSpPr>
          <p:cNvPr id="3" name="文本框 2">
            <a:extLst>
              <a:ext uri="{FF2B5EF4-FFF2-40B4-BE49-F238E27FC236}">
                <a16:creationId xmlns:a16="http://schemas.microsoft.com/office/drawing/2014/main" id="{514223D2-7CA1-5224-C661-0558AAF81DCC}"/>
              </a:ext>
            </a:extLst>
          </p:cNvPr>
          <p:cNvSpPr txBox="1"/>
          <p:nvPr/>
        </p:nvSpPr>
        <p:spPr>
          <a:xfrm>
            <a:off x="949794" y="850603"/>
            <a:ext cx="4572000"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latin typeface="黑体" panose="02010609060101010101" pitchFamily="49" charset="-122"/>
                <a:ea typeface="黑体" panose="02010609060101010101" pitchFamily="49" charset="-122"/>
              </a:rPr>
              <a:t>2.</a:t>
            </a:r>
            <a:r>
              <a:rPr lang="zh-CN" altLang="en-US" sz="2000" b="1">
                <a:latin typeface="黑体" panose="02010609060101010101" pitchFamily="49" charset="-122"/>
                <a:ea typeface="黑体" panose="02010609060101010101" pitchFamily="49" charset="-122"/>
              </a:rPr>
              <a:t>发生罕见情况</a:t>
            </a:r>
          </a:p>
        </p:txBody>
      </p:sp>
    </p:spTree>
    <p:extLst>
      <p:ext uri="{BB962C8B-B14F-4D97-AF65-F5344CB8AC3E}">
        <p14:creationId xmlns:p14="http://schemas.microsoft.com/office/powerpoint/2010/main" val="229504280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AutoShape 33">
            <a:extLst>
              <a:ext uri="{FF2B5EF4-FFF2-40B4-BE49-F238E27FC236}">
                <a16:creationId xmlns:a16="http://schemas.microsoft.com/office/drawing/2014/main" id="{FE18D455-0EE4-CB9C-11AE-92C8EA8DB2A8}"/>
              </a:ext>
            </a:extLst>
          </p:cNvPr>
          <p:cNvSpPr>
            <a:spLocks noChangeArrowheads="1"/>
          </p:cNvSpPr>
          <p:nvPr/>
        </p:nvSpPr>
        <p:spPr bwMode="auto">
          <a:xfrm>
            <a:off x="855201" y="885496"/>
            <a:ext cx="7433598" cy="5087007"/>
          </a:xfrm>
          <a:prstGeom prst="wedgeRoundRectCallout">
            <a:avLst>
              <a:gd name="adj1" fmla="val 46125"/>
              <a:gd name="adj2" fmla="val -22505"/>
              <a:gd name="adj3" fmla="val 16667"/>
            </a:avLst>
          </a:prstGeom>
          <a:solidFill>
            <a:srgbClr val="D6ECFF"/>
          </a:solidFill>
          <a:ln w="38100" cap="flat" cmpd="sng" algn="ctr">
            <a:solidFill>
              <a:sysClr val="window" lastClr="FFFFFF"/>
            </a:solidFill>
            <a:prstDash val="solid"/>
          </a:ln>
          <a:effectLst>
            <a:outerShdw blurRad="38100" dist="25400" dir="5400000" algn="t" rotWithShape="0">
              <a:srgbClr val="000000">
                <a:alpha val="50000"/>
              </a:srgbClr>
            </a:outerShdw>
          </a:effectLst>
        </p:spPr>
        <p:txBody>
          <a:bodyPr/>
          <a:lstStyle>
            <a:defPPr>
              <a:defRPr lang="zh-CN"/>
            </a:defPPr>
            <a:lvl1pPr marL="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9pPr>
          </a:lstStyle>
          <a:p>
            <a:pPr lvl="0" defTabSz="685800">
              <a:lnSpc>
                <a:spcPct val="200000"/>
              </a:lnSpc>
              <a:spcBef>
                <a:spcPct val="20000"/>
              </a:spcBef>
            </a:pPr>
            <a:r>
              <a:rPr lang="en-US" altLang="zh-CN" sz="2000" b="1">
                <a:latin typeface="黑体" panose="02010609060101010101" pitchFamily="49" charset="-122"/>
                <a:ea typeface="黑体" panose="02010609060101010101" pitchFamily="49" charset="-122"/>
              </a:rPr>
              <a:t>【</a:t>
            </a:r>
            <a:r>
              <a:rPr lang="zh-CN" altLang="en-US" sz="2000" b="1">
                <a:latin typeface="黑体" panose="02010609060101010101" pitchFamily="49" charset="-122"/>
                <a:ea typeface="黑体" panose="02010609060101010101" pitchFamily="49" charset="-122"/>
              </a:rPr>
              <a:t>例</a:t>
            </a:r>
            <a:r>
              <a:rPr lang="en-US" altLang="zh-CN" sz="2000" b="1">
                <a:latin typeface="黑体" panose="02010609060101010101" pitchFamily="49" charset="-122"/>
                <a:ea typeface="黑体" panose="02010609060101010101" pitchFamily="49" charset="-122"/>
              </a:rPr>
              <a:t>1】</a:t>
            </a:r>
            <a:r>
              <a:rPr lang="zh-CN" altLang="en-US" sz="2000" b="1">
                <a:latin typeface="黑体" panose="02010609060101010101" pitchFamily="49" charset="-122"/>
                <a:ea typeface="黑体" panose="02010609060101010101" pitchFamily="49" charset="-122"/>
              </a:rPr>
              <a:t>开源实业股份有限公司在</a:t>
            </a:r>
            <a:r>
              <a:rPr lang="en-US" altLang="zh-CN" sz="2000" b="1">
                <a:latin typeface="黑体" panose="02010609060101010101" pitchFamily="49" charset="-122"/>
                <a:ea typeface="黑体" panose="02010609060101010101" pitchFamily="49" charset="-122"/>
              </a:rPr>
              <a:t>A</a:t>
            </a:r>
            <a:r>
              <a:rPr lang="zh-CN" altLang="en-US" sz="2000" b="1">
                <a:latin typeface="黑体" panose="02010609060101010101" pitchFamily="49" charset="-122"/>
                <a:ea typeface="黑体" panose="02010609060101010101" pitchFamily="49" charset="-122"/>
              </a:rPr>
              <a:t>市有一栋厂房，由于业务发展需要，开源公司计划整体搬迁至</a:t>
            </a:r>
            <a:r>
              <a:rPr lang="en-US" altLang="zh-CN" sz="2000" b="1">
                <a:latin typeface="黑体" panose="02010609060101010101" pitchFamily="49" charset="-122"/>
                <a:ea typeface="黑体" panose="02010609060101010101" pitchFamily="49" charset="-122"/>
              </a:rPr>
              <a:t>B</a:t>
            </a:r>
            <a:r>
              <a:rPr lang="zh-CN" altLang="en-US" sz="2000" b="1">
                <a:latin typeface="黑体" panose="02010609060101010101" pitchFamily="49" charset="-122"/>
                <a:ea typeface="黑体" panose="02010609060101010101" pitchFamily="49" charset="-122"/>
              </a:rPr>
              <a:t>城市。开源公司与甲公司签订了厂房转让合同，附带约定条款。</a:t>
            </a:r>
          </a:p>
          <a:p>
            <a:pPr lvl="0" defTabSz="685800">
              <a:lnSpc>
                <a:spcPct val="200000"/>
              </a:lnSpc>
              <a:spcBef>
                <a:spcPct val="20000"/>
              </a:spcBef>
            </a:pPr>
            <a:r>
              <a:rPr lang="zh-CN" altLang="en-US" sz="2000" b="1">
                <a:latin typeface="黑体" panose="02010609060101010101" pitchFamily="49" charset="-122"/>
                <a:ea typeface="黑体" panose="02010609060101010101" pitchFamily="49" charset="-122"/>
              </a:rPr>
              <a:t>情形一：开源公司将在腾空厂房后将其交付给甲公司，且腾空厂房所需时间是正常且符合交易惯例的。</a:t>
            </a:r>
          </a:p>
          <a:p>
            <a:pPr lvl="0" defTabSz="685800">
              <a:lnSpc>
                <a:spcPct val="200000"/>
              </a:lnSpc>
              <a:spcBef>
                <a:spcPct val="20000"/>
              </a:spcBef>
            </a:pPr>
            <a:r>
              <a:rPr lang="zh-CN" altLang="en-US" sz="2000" b="1">
                <a:latin typeface="黑体" panose="02010609060101010101" pitchFamily="49" charset="-122"/>
                <a:ea typeface="黑体" panose="02010609060101010101" pitchFamily="49" charset="-122"/>
              </a:rPr>
              <a:t>情形二：开源公司将在</a:t>
            </a:r>
            <a:r>
              <a:rPr lang="en-US" altLang="zh-CN" sz="2000" b="1">
                <a:latin typeface="黑体" panose="02010609060101010101" pitchFamily="49" charset="-122"/>
                <a:ea typeface="黑体" panose="02010609060101010101" pitchFamily="49" charset="-122"/>
              </a:rPr>
              <a:t>B</a:t>
            </a:r>
            <a:r>
              <a:rPr lang="zh-CN" altLang="en-US" sz="2000" b="1">
                <a:latin typeface="黑体" panose="02010609060101010101" pitchFamily="49" charset="-122"/>
                <a:ea typeface="黑体" panose="02010609060101010101" pitchFamily="49" charset="-122"/>
              </a:rPr>
              <a:t>城市兴建的厂房竣工前继续使用现有厂房，竣工后将</a:t>
            </a:r>
            <a:r>
              <a:rPr lang="en-US" altLang="zh-CN" sz="2000" b="1">
                <a:latin typeface="黑体" panose="02010609060101010101" pitchFamily="49" charset="-122"/>
                <a:ea typeface="黑体" panose="02010609060101010101" pitchFamily="49" charset="-122"/>
              </a:rPr>
              <a:t>A</a:t>
            </a:r>
            <a:r>
              <a:rPr lang="zh-CN" altLang="en-US" sz="2000" b="1">
                <a:latin typeface="黑体" panose="02010609060101010101" pitchFamily="49" charset="-122"/>
                <a:ea typeface="黑体" panose="02010609060101010101" pitchFamily="49" charset="-122"/>
              </a:rPr>
              <a:t>城市厂房交付甲公司。</a:t>
            </a:r>
          </a:p>
        </p:txBody>
      </p:sp>
    </p:spTree>
    <p:extLst>
      <p:ext uri="{BB962C8B-B14F-4D97-AF65-F5344CB8AC3E}">
        <p14:creationId xmlns:p14="http://schemas.microsoft.com/office/powerpoint/2010/main" val="316728407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 calcmode="lin" valueType="num">
                                      <p:cBhvr additive="base">
                                        <p:cTn id="1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anim calcmode="lin" valueType="num">
                                      <p:cBhvr additive="base">
                                        <p:cTn id="2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AutoShape 33">
            <a:extLst>
              <a:ext uri="{FF2B5EF4-FFF2-40B4-BE49-F238E27FC236}">
                <a16:creationId xmlns:a16="http://schemas.microsoft.com/office/drawing/2014/main" id="{FE18D455-0EE4-CB9C-11AE-92C8EA8DB2A8}"/>
              </a:ext>
            </a:extLst>
          </p:cNvPr>
          <p:cNvSpPr>
            <a:spLocks noChangeArrowheads="1"/>
          </p:cNvSpPr>
          <p:nvPr/>
        </p:nvSpPr>
        <p:spPr bwMode="auto">
          <a:xfrm>
            <a:off x="855201" y="1684284"/>
            <a:ext cx="7433598" cy="3083440"/>
          </a:xfrm>
          <a:prstGeom prst="wedgeRoundRectCallout">
            <a:avLst>
              <a:gd name="adj1" fmla="val 46125"/>
              <a:gd name="adj2" fmla="val -22505"/>
              <a:gd name="adj3" fmla="val 16667"/>
            </a:avLst>
          </a:prstGeom>
          <a:solidFill>
            <a:srgbClr val="D6ECFF"/>
          </a:solidFill>
          <a:ln w="38100" cap="flat" cmpd="sng" algn="ctr">
            <a:solidFill>
              <a:sysClr val="window" lastClr="FFFFFF"/>
            </a:solidFill>
            <a:prstDash val="solid"/>
          </a:ln>
          <a:effectLst>
            <a:outerShdw blurRad="38100" dist="25400" dir="5400000" algn="t" rotWithShape="0">
              <a:srgbClr val="000000">
                <a:alpha val="50000"/>
              </a:srgbClr>
            </a:outerShdw>
          </a:effectLst>
        </p:spPr>
        <p:txBody>
          <a:bodyPr/>
          <a:lstStyle>
            <a:defPPr>
              <a:defRPr lang="zh-CN"/>
            </a:defPPr>
            <a:lvl1pPr marL="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9pPr>
          </a:lstStyle>
          <a:p>
            <a:pPr lvl="0" defTabSz="685800">
              <a:lnSpc>
                <a:spcPct val="200000"/>
              </a:lnSpc>
              <a:spcBef>
                <a:spcPct val="20000"/>
              </a:spcBef>
            </a:pPr>
            <a:r>
              <a:rPr lang="zh-CN" altLang="en-US" sz="2000" b="1">
                <a:latin typeface="黑体" panose="02010609060101010101" pitchFamily="49" charset="-122"/>
                <a:ea typeface="黑体" panose="02010609060101010101" pitchFamily="49" charset="-122"/>
              </a:rPr>
              <a:t>情形一，在出售建筑物前将其腾空属于出售此类资产的惯例，且腾空</a:t>
            </a:r>
            <a:r>
              <a:rPr lang="zh-CN" altLang="en-US" sz="2000" b="1">
                <a:solidFill>
                  <a:srgbClr val="FF0000"/>
                </a:solidFill>
                <a:latin typeface="黑体" panose="02010609060101010101" pitchFamily="49" charset="-122"/>
                <a:ea typeface="黑体" panose="02010609060101010101" pitchFamily="49" charset="-122"/>
              </a:rPr>
              <a:t>只占用常规所需时间</a:t>
            </a:r>
            <a:r>
              <a:rPr lang="zh-CN" altLang="en-US" sz="2000" b="1">
                <a:latin typeface="黑体" panose="02010609060101010101" pitchFamily="49" charset="-122"/>
                <a:ea typeface="黑体" panose="02010609060101010101" pitchFamily="49" charset="-122"/>
              </a:rPr>
              <a:t>，因此，即使开源公司的厂房当前尚未腾空，也</a:t>
            </a:r>
            <a:r>
              <a:rPr lang="zh-CN" altLang="en-US" sz="2000" b="1">
                <a:solidFill>
                  <a:srgbClr val="FF0000"/>
                </a:solidFill>
                <a:latin typeface="黑体" panose="02010609060101010101" pitchFamily="49" charset="-122"/>
                <a:ea typeface="黑体" panose="02010609060101010101" pitchFamily="49" charset="-122"/>
              </a:rPr>
              <a:t>并不影响</a:t>
            </a:r>
            <a:r>
              <a:rPr lang="zh-CN" altLang="en-US" sz="2000" b="1">
                <a:latin typeface="黑体" panose="02010609060101010101" pitchFamily="49" charset="-122"/>
                <a:ea typeface="黑体" panose="02010609060101010101" pitchFamily="49" charset="-122"/>
              </a:rPr>
              <a:t>其满足在当前状况下即可立即出售的条件。</a:t>
            </a:r>
          </a:p>
        </p:txBody>
      </p:sp>
      <p:sp>
        <p:nvSpPr>
          <p:cNvPr id="3" name="文本框 2">
            <a:extLst>
              <a:ext uri="{FF2B5EF4-FFF2-40B4-BE49-F238E27FC236}">
                <a16:creationId xmlns:a16="http://schemas.microsoft.com/office/drawing/2014/main" id="{DBDCB081-64EB-616A-42B4-E7BD11E0C937}"/>
              </a:ext>
            </a:extLst>
          </p:cNvPr>
          <p:cNvSpPr txBox="1"/>
          <p:nvPr/>
        </p:nvSpPr>
        <p:spPr>
          <a:xfrm>
            <a:off x="991836" y="652548"/>
            <a:ext cx="4572000" cy="59727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eaLnBrk="1" fontAlgn="auto" latinLnBrk="0" hangingPunct="1">
              <a:lnSpc>
                <a:spcPct val="200000"/>
              </a:lnSpc>
              <a:spcBef>
                <a:spcPct val="20000"/>
              </a:spcBef>
              <a:spcAft>
                <a:spcPct val="0"/>
              </a:spcAft>
              <a:buClrTx/>
              <a:buSzTx/>
              <a:buFontTx/>
              <a:buNone/>
              <a:defRPr/>
            </a:pPr>
            <a:r>
              <a:rPr kumimoji="0" lang="en-US" altLang="zh-CN" sz="2000" b="1" i="0" u="none" strike="noStrike" kern="1200" cap="none" spc="0" normalizeH="0" baseline="0" noProof="0">
                <a:ln>
                  <a:noFill/>
                </a:ln>
                <a:solidFill>
                  <a:srgbClr val="0000FF"/>
                </a:solidFill>
                <a:effectLst/>
                <a:uLnTx/>
                <a:uFillTx/>
                <a:latin typeface="黑体" panose="02010609060101010101" pitchFamily="49" charset="-122"/>
                <a:ea typeface="黑体" panose="02010609060101010101" pitchFamily="49" charset="-122"/>
                <a:cs typeface="+mn-cs"/>
              </a:rPr>
              <a:t>【</a:t>
            </a:r>
            <a:r>
              <a:rPr kumimoji="0" lang="zh-CN" altLang="en-US" sz="2000" b="1" i="0" u="none" strike="noStrike" kern="1200" cap="none" spc="0" normalizeH="0" baseline="0" noProof="0">
                <a:ln>
                  <a:noFill/>
                </a:ln>
                <a:solidFill>
                  <a:srgbClr val="0000FF"/>
                </a:solidFill>
                <a:effectLst/>
                <a:uLnTx/>
                <a:uFillTx/>
                <a:latin typeface="黑体" panose="02010609060101010101" pitchFamily="49" charset="-122"/>
                <a:ea typeface="黑体" panose="02010609060101010101" pitchFamily="49" charset="-122"/>
                <a:cs typeface="+mn-cs"/>
              </a:rPr>
              <a:t>解析</a:t>
            </a:r>
            <a:r>
              <a:rPr kumimoji="0" lang="en-US" altLang="zh-CN" sz="2000" b="1" i="0" u="none" strike="noStrike" kern="1200" cap="none" spc="0" normalizeH="0" baseline="0" noProof="0">
                <a:ln>
                  <a:noFill/>
                </a:ln>
                <a:solidFill>
                  <a:srgbClr val="0000FF"/>
                </a:solidFill>
                <a:effectLst/>
                <a:uLnTx/>
                <a:uFillTx/>
                <a:latin typeface="黑体" panose="02010609060101010101" pitchFamily="49" charset="-122"/>
                <a:ea typeface="黑体" panose="02010609060101010101" pitchFamily="49" charset="-122"/>
                <a:cs typeface="+mn-cs"/>
              </a:rPr>
              <a:t>】</a:t>
            </a:r>
          </a:p>
        </p:txBody>
      </p:sp>
    </p:spTree>
    <p:extLst>
      <p:ext uri="{BB962C8B-B14F-4D97-AF65-F5344CB8AC3E}">
        <p14:creationId xmlns:p14="http://schemas.microsoft.com/office/powerpoint/2010/main" val="100792620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AutoShape 33">
            <a:extLst>
              <a:ext uri="{FF2B5EF4-FFF2-40B4-BE49-F238E27FC236}">
                <a16:creationId xmlns:a16="http://schemas.microsoft.com/office/drawing/2014/main" id="{FE18D455-0EE4-CB9C-11AE-92C8EA8DB2A8}"/>
              </a:ext>
            </a:extLst>
          </p:cNvPr>
          <p:cNvSpPr>
            <a:spLocks noChangeArrowheads="1"/>
          </p:cNvSpPr>
          <p:nvPr/>
        </p:nvSpPr>
        <p:spPr bwMode="auto">
          <a:xfrm>
            <a:off x="855201" y="1799898"/>
            <a:ext cx="7433598" cy="3083440"/>
          </a:xfrm>
          <a:prstGeom prst="wedgeRoundRectCallout">
            <a:avLst>
              <a:gd name="adj1" fmla="val 46125"/>
              <a:gd name="adj2" fmla="val -22505"/>
              <a:gd name="adj3" fmla="val 16667"/>
            </a:avLst>
          </a:prstGeom>
          <a:solidFill>
            <a:srgbClr val="D6ECFF"/>
          </a:solidFill>
          <a:ln w="38100" cap="flat" cmpd="sng" algn="ctr">
            <a:solidFill>
              <a:sysClr val="window" lastClr="FFFFFF"/>
            </a:solidFill>
            <a:prstDash val="solid"/>
          </a:ln>
          <a:effectLst>
            <a:outerShdw blurRad="38100" dist="25400" dir="5400000" algn="t" rotWithShape="0">
              <a:srgbClr val="000000">
                <a:alpha val="50000"/>
              </a:srgbClr>
            </a:outerShdw>
          </a:effectLst>
        </p:spPr>
        <p:txBody>
          <a:bodyPr/>
          <a:lstStyle>
            <a:defPPr>
              <a:defRPr lang="zh-CN"/>
            </a:defPPr>
            <a:lvl1pPr marL="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9pPr>
          </a:lstStyle>
          <a:p>
            <a:pPr lvl="0" defTabSz="685800">
              <a:lnSpc>
                <a:spcPct val="200000"/>
              </a:lnSpc>
              <a:spcBef>
                <a:spcPct val="20000"/>
              </a:spcBef>
            </a:pPr>
            <a:r>
              <a:rPr lang="zh-CN" altLang="en-US" sz="2000" b="1">
                <a:latin typeface="黑体" panose="02010609060101010101" pitchFamily="49" charset="-122"/>
                <a:ea typeface="黑体" panose="02010609060101010101" pitchFamily="49" charset="-122"/>
              </a:rPr>
              <a:t>情形二，“在</a:t>
            </a:r>
            <a:r>
              <a:rPr lang="en-US" altLang="zh-CN" sz="2000" b="1">
                <a:latin typeface="黑体" panose="02010609060101010101" pitchFamily="49" charset="-122"/>
                <a:ea typeface="黑体" panose="02010609060101010101" pitchFamily="49" charset="-122"/>
              </a:rPr>
              <a:t>B</a:t>
            </a:r>
            <a:r>
              <a:rPr lang="zh-CN" altLang="en-US" sz="2000" b="1">
                <a:latin typeface="黑体" panose="02010609060101010101" pitchFamily="49" charset="-122"/>
                <a:ea typeface="黑体" panose="02010609060101010101" pitchFamily="49" charset="-122"/>
              </a:rPr>
              <a:t>城市兴建的厂房竣工前继续使用现有厂房”的条件</a:t>
            </a:r>
            <a:r>
              <a:rPr lang="zh-CN" altLang="en-US" sz="2000" b="1">
                <a:solidFill>
                  <a:srgbClr val="FF0000"/>
                </a:solidFill>
                <a:latin typeface="黑体" panose="02010609060101010101" pitchFamily="49" charset="-122"/>
                <a:ea typeface="黑体" panose="02010609060101010101" pitchFamily="49" charset="-122"/>
              </a:rPr>
              <a:t>不属于</a:t>
            </a:r>
            <a:r>
              <a:rPr lang="zh-CN" altLang="en-US" sz="2000" b="1">
                <a:latin typeface="黑体" panose="02010609060101010101" pitchFamily="49" charset="-122"/>
                <a:ea typeface="黑体" panose="02010609060101010101" pitchFamily="49" charset="-122"/>
              </a:rPr>
              <a:t>类似交易中出售此类资产的</a:t>
            </a:r>
            <a:r>
              <a:rPr lang="zh-CN" altLang="en-US" sz="2000" b="1">
                <a:solidFill>
                  <a:srgbClr val="FF0000"/>
                </a:solidFill>
                <a:latin typeface="黑体" panose="02010609060101010101" pitchFamily="49" charset="-122"/>
                <a:ea typeface="黑体" panose="02010609060101010101" pitchFamily="49" charset="-122"/>
              </a:rPr>
              <a:t>惯例</a:t>
            </a:r>
            <a:r>
              <a:rPr lang="zh-CN" altLang="en-US" sz="2000" b="1">
                <a:latin typeface="黑体" panose="02010609060101010101" pitchFamily="49" charset="-122"/>
                <a:ea typeface="黑体" panose="02010609060101010101" pitchFamily="49" charset="-122"/>
              </a:rPr>
              <a:t>，使得厂房在当前状况下不能立即出售，在新厂房竣工前开源公司虽然已取得确定的购买承诺，厂房</a:t>
            </a:r>
            <a:r>
              <a:rPr lang="zh-CN" altLang="en-US" sz="2000" b="1">
                <a:solidFill>
                  <a:srgbClr val="FF0000"/>
                </a:solidFill>
                <a:latin typeface="黑体" panose="02010609060101010101" pitchFamily="49" charset="-122"/>
                <a:ea typeface="黑体" panose="02010609060101010101" pitchFamily="49" charset="-122"/>
              </a:rPr>
              <a:t>仍然不符合</a:t>
            </a:r>
            <a:r>
              <a:rPr lang="zh-CN" altLang="en-US" sz="2000" b="1">
                <a:latin typeface="黑体" panose="02010609060101010101" pitchFamily="49" charset="-122"/>
                <a:ea typeface="黑体" panose="02010609060101010101" pitchFamily="49" charset="-122"/>
              </a:rPr>
              <a:t>持有待售类别的划分条件。</a:t>
            </a:r>
          </a:p>
        </p:txBody>
      </p:sp>
      <p:sp>
        <p:nvSpPr>
          <p:cNvPr id="3" name="文本框 2">
            <a:extLst>
              <a:ext uri="{FF2B5EF4-FFF2-40B4-BE49-F238E27FC236}">
                <a16:creationId xmlns:a16="http://schemas.microsoft.com/office/drawing/2014/main" id="{DBDCB081-64EB-616A-42B4-E7BD11E0C937}"/>
              </a:ext>
            </a:extLst>
          </p:cNvPr>
          <p:cNvSpPr txBox="1"/>
          <p:nvPr/>
        </p:nvSpPr>
        <p:spPr>
          <a:xfrm>
            <a:off x="855201" y="778671"/>
            <a:ext cx="4572000" cy="59727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eaLnBrk="1" fontAlgn="auto" latinLnBrk="0" hangingPunct="1">
              <a:lnSpc>
                <a:spcPct val="200000"/>
              </a:lnSpc>
              <a:spcBef>
                <a:spcPct val="20000"/>
              </a:spcBef>
              <a:spcAft>
                <a:spcPct val="0"/>
              </a:spcAft>
              <a:buClrTx/>
              <a:buSzTx/>
              <a:buFontTx/>
              <a:buNone/>
              <a:defRPr/>
            </a:pPr>
            <a:r>
              <a:rPr kumimoji="0" lang="en-US" altLang="zh-CN" sz="2000" b="1" i="0" u="none" strike="noStrike" kern="1200" cap="none" spc="0" normalizeH="0" baseline="0" noProof="0">
                <a:ln>
                  <a:noFill/>
                </a:ln>
                <a:solidFill>
                  <a:srgbClr val="0000FF"/>
                </a:solidFill>
                <a:effectLst/>
                <a:uLnTx/>
                <a:uFillTx/>
                <a:latin typeface="黑体" panose="02010609060101010101" pitchFamily="49" charset="-122"/>
                <a:ea typeface="黑体" panose="02010609060101010101" pitchFamily="49" charset="-122"/>
                <a:cs typeface="+mn-cs"/>
              </a:rPr>
              <a:t>【</a:t>
            </a:r>
            <a:r>
              <a:rPr kumimoji="0" lang="zh-CN" altLang="en-US" sz="2000" b="1" i="0" u="none" strike="noStrike" kern="1200" cap="none" spc="0" normalizeH="0" baseline="0" noProof="0">
                <a:ln>
                  <a:noFill/>
                </a:ln>
                <a:solidFill>
                  <a:srgbClr val="0000FF"/>
                </a:solidFill>
                <a:effectLst/>
                <a:uLnTx/>
                <a:uFillTx/>
                <a:latin typeface="黑体" panose="02010609060101010101" pitchFamily="49" charset="-122"/>
                <a:ea typeface="黑体" panose="02010609060101010101" pitchFamily="49" charset="-122"/>
                <a:cs typeface="+mn-cs"/>
              </a:rPr>
              <a:t>解析</a:t>
            </a:r>
            <a:r>
              <a:rPr kumimoji="0" lang="en-US" altLang="zh-CN" sz="2000" b="1" i="0" u="none" strike="noStrike" kern="1200" cap="none" spc="0" normalizeH="0" baseline="0" noProof="0">
                <a:ln>
                  <a:noFill/>
                </a:ln>
                <a:solidFill>
                  <a:srgbClr val="0000FF"/>
                </a:solidFill>
                <a:effectLst/>
                <a:uLnTx/>
                <a:uFillTx/>
                <a:latin typeface="黑体" panose="02010609060101010101" pitchFamily="49" charset="-122"/>
                <a:ea typeface="黑体" panose="02010609060101010101" pitchFamily="49" charset="-122"/>
                <a:cs typeface="+mn-cs"/>
              </a:rPr>
              <a:t>】</a:t>
            </a:r>
          </a:p>
        </p:txBody>
      </p:sp>
    </p:spTree>
    <p:extLst>
      <p:ext uri="{BB962C8B-B14F-4D97-AF65-F5344CB8AC3E}">
        <p14:creationId xmlns:p14="http://schemas.microsoft.com/office/powerpoint/2010/main" val="339970439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AutoShape 33">
            <a:extLst>
              <a:ext uri="{FF2B5EF4-FFF2-40B4-BE49-F238E27FC236}">
                <a16:creationId xmlns:a16="http://schemas.microsoft.com/office/drawing/2014/main" id="{FE18D455-0EE4-CB9C-11AE-92C8EA8DB2A8}"/>
              </a:ext>
            </a:extLst>
          </p:cNvPr>
          <p:cNvSpPr>
            <a:spLocks noChangeArrowheads="1"/>
          </p:cNvSpPr>
          <p:nvPr/>
        </p:nvSpPr>
        <p:spPr bwMode="auto">
          <a:xfrm>
            <a:off x="797396" y="2073168"/>
            <a:ext cx="7433598" cy="2130970"/>
          </a:xfrm>
          <a:prstGeom prst="wedgeRoundRectCallout">
            <a:avLst>
              <a:gd name="adj1" fmla="val 46125"/>
              <a:gd name="adj2" fmla="val -22505"/>
              <a:gd name="adj3" fmla="val 16667"/>
            </a:avLst>
          </a:prstGeom>
          <a:solidFill>
            <a:srgbClr val="D6ECFF"/>
          </a:solidFill>
          <a:ln w="38100" cap="flat" cmpd="sng" algn="ctr">
            <a:solidFill>
              <a:sysClr val="window" lastClr="FFFFFF"/>
            </a:solidFill>
            <a:prstDash val="solid"/>
          </a:ln>
          <a:effectLst>
            <a:outerShdw blurRad="38100" dist="25400" dir="5400000" algn="t" rotWithShape="0">
              <a:srgbClr val="000000">
                <a:alpha val="50000"/>
              </a:srgbClr>
            </a:outerShdw>
          </a:effectLst>
        </p:spPr>
        <p:txBody>
          <a:bodyPr/>
          <a:lstStyle>
            <a:defPPr>
              <a:defRPr lang="zh-CN"/>
            </a:defPPr>
            <a:lvl1pPr marL="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9pPr>
          </a:lstStyle>
          <a:p>
            <a:pPr lvl="0" defTabSz="685800">
              <a:lnSpc>
                <a:spcPct val="200000"/>
              </a:lnSpc>
              <a:spcBef>
                <a:spcPct val="20000"/>
              </a:spcBef>
            </a:pPr>
            <a:r>
              <a:rPr lang="zh-CN" altLang="en-US" sz="2000" b="1">
                <a:latin typeface="黑体" panose="02010609060101010101" pitchFamily="49" charset="-122"/>
                <a:ea typeface="黑体" panose="02010609060101010101" pitchFamily="49" charset="-122"/>
              </a:rPr>
              <a:t>持有待售的非流动资产或处置组不再继续满足持有待售类别划分条件的，企业不应当继续将其划分为持有待售类别。</a:t>
            </a:r>
          </a:p>
        </p:txBody>
      </p:sp>
      <p:sp>
        <p:nvSpPr>
          <p:cNvPr id="3" name="文本框 2">
            <a:extLst>
              <a:ext uri="{FF2B5EF4-FFF2-40B4-BE49-F238E27FC236}">
                <a16:creationId xmlns:a16="http://schemas.microsoft.com/office/drawing/2014/main" id="{5D78FF6B-5CA2-743C-243D-DC02D4ACE85A}"/>
              </a:ext>
            </a:extLst>
          </p:cNvPr>
          <p:cNvSpPr txBox="1"/>
          <p:nvPr/>
        </p:nvSpPr>
        <p:spPr>
          <a:xfrm>
            <a:off x="656899" y="946837"/>
            <a:ext cx="4572000" cy="59727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eaLnBrk="1" fontAlgn="auto" latinLnBrk="0" hangingPunct="1">
              <a:lnSpc>
                <a:spcPct val="200000"/>
              </a:lnSpc>
              <a:spcBef>
                <a:spcPct val="20000"/>
              </a:spcBef>
              <a:spcAft>
                <a:spcPct val="0"/>
              </a:spcAft>
              <a:buClrTx/>
              <a:buSzTx/>
              <a:buFontTx/>
              <a:buNone/>
              <a:defRPr/>
            </a:pPr>
            <a:r>
              <a:rPr kumimoji="0" lang="zh-CN" altLang="en-US" sz="2000"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rPr>
              <a:t>（三）不再继续符合划分条件的处理</a:t>
            </a:r>
          </a:p>
        </p:txBody>
      </p:sp>
    </p:spTree>
    <p:extLst>
      <p:ext uri="{BB962C8B-B14F-4D97-AF65-F5344CB8AC3E}">
        <p14:creationId xmlns:p14="http://schemas.microsoft.com/office/powerpoint/2010/main" val="200786225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AutoShape 33">
            <a:extLst>
              <a:ext uri="{FF2B5EF4-FFF2-40B4-BE49-F238E27FC236}">
                <a16:creationId xmlns:a16="http://schemas.microsoft.com/office/drawing/2014/main" id="{FE18D455-0EE4-CB9C-11AE-92C8EA8DB2A8}"/>
              </a:ext>
            </a:extLst>
          </p:cNvPr>
          <p:cNvSpPr>
            <a:spLocks noChangeArrowheads="1"/>
          </p:cNvSpPr>
          <p:nvPr/>
        </p:nvSpPr>
        <p:spPr bwMode="auto">
          <a:xfrm>
            <a:off x="855201" y="885498"/>
            <a:ext cx="7433598" cy="3980792"/>
          </a:xfrm>
          <a:prstGeom prst="wedgeRoundRectCallout">
            <a:avLst>
              <a:gd name="adj1" fmla="val 46125"/>
              <a:gd name="adj2" fmla="val -22505"/>
              <a:gd name="adj3" fmla="val 16667"/>
            </a:avLst>
          </a:prstGeom>
          <a:solidFill>
            <a:srgbClr val="D6ECFF"/>
          </a:solidFill>
          <a:ln w="38100" cap="flat" cmpd="sng" algn="ctr">
            <a:solidFill>
              <a:sysClr val="window" lastClr="FFFFFF"/>
            </a:solidFill>
            <a:prstDash val="solid"/>
          </a:ln>
          <a:effectLst>
            <a:outerShdw blurRad="38100" dist="25400" dir="5400000" algn="t" rotWithShape="0">
              <a:srgbClr val="000000">
                <a:alpha val="50000"/>
              </a:srgbClr>
            </a:outerShdw>
          </a:effectLst>
        </p:spPr>
        <p:txBody>
          <a:bodyPr/>
          <a:lstStyle>
            <a:defPPr>
              <a:defRPr lang="zh-CN"/>
            </a:defPPr>
            <a:lvl1pPr marL="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9pPr>
          </a:lstStyle>
          <a:p>
            <a:pPr lvl="0" defTabSz="685800">
              <a:lnSpc>
                <a:spcPct val="200000"/>
              </a:lnSpc>
              <a:spcBef>
                <a:spcPct val="20000"/>
              </a:spcBef>
            </a:pPr>
            <a:r>
              <a:rPr lang="en-US" altLang="zh-CN" sz="2000" b="1">
                <a:solidFill>
                  <a:srgbClr val="0000FF"/>
                </a:solidFill>
                <a:latin typeface="黑体" panose="02010609060101010101" pitchFamily="49" charset="-122"/>
                <a:ea typeface="黑体" panose="02010609060101010101" pitchFamily="49" charset="-122"/>
              </a:rPr>
              <a:t>【</a:t>
            </a:r>
            <a:r>
              <a:rPr lang="zh-CN" altLang="en-US" sz="2000" b="1">
                <a:solidFill>
                  <a:srgbClr val="0000FF"/>
                </a:solidFill>
                <a:latin typeface="黑体" panose="02010609060101010101" pitchFamily="49" charset="-122"/>
                <a:ea typeface="黑体" panose="02010609060101010101" pitchFamily="49" charset="-122"/>
              </a:rPr>
              <a:t>例</a:t>
            </a:r>
            <a:r>
              <a:rPr lang="en-US" altLang="zh-CN" sz="2000" b="1">
                <a:solidFill>
                  <a:srgbClr val="0000FF"/>
                </a:solidFill>
                <a:latin typeface="黑体" panose="02010609060101010101" pitchFamily="49" charset="-122"/>
                <a:ea typeface="黑体" panose="02010609060101010101" pitchFamily="49" charset="-122"/>
              </a:rPr>
              <a:t>2】</a:t>
            </a:r>
            <a:r>
              <a:rPr lang="zh-CN" altLang="en-US" sz="2000" b="1">
                <a:latin typeface="黑体" panose="02010609060101010101" pitchFamily="49" charset="-122"/>
                <a:ea typeface="黑体" panose="02010609060101010101" pitchFamily="49" charset="-122"/>
              </a:rPr>
              <a:t>假设开源公司尽管降低了办公楼售价并积极开展市场营销，但在</a:t>
            </a:r>
            <a:r>
              <a:rPr lang="en-US" altLang="zh-CN" sz="2000" b="1">
                <a:latin typeface="黑体" panose="02010609060101010101" pitchFamily="49" charset="-122"/>
                <a:ea typeface="黑体" panose="02010609060101010101" pitchFamily="49" charset="-122"/>
              </a:rPr>
              <a:t>2×22</a:t>
            </a:r>
            <a:r>
              <a:rPr lang="zh-CN" altLang="en-US" sz="2000" b="1">
                <a:latin typeface="黑体" panose="02010609060101010101" pitchFamily="49" charset="-122"/>
                <a:ea typeface="黑体" panose="02010609060101010101" pitchFamily="49" charset="-122"/>
              </a:rPr>
              <a:t>年</a:t>
            </a:r>
            <a:r>
              <a:rPr lang="en-US" altLang="zh-CN" sz="2000" b="1">
                <a:latin typeface="黑体" panose="02010609060101010101" pitchFamily="49" charset="-122"/>
                <a:ea typeface="黑体" panose="02010609060101010101" pitchFamily="49" charset="-122"/>
              </a:rPr>
              <a:t>11</a:t>
            </a:r>
            <a:r>
              <a:rPr lang="zh-CN" altLang="en-US" sz="2000" b="1">
                <a:latin typeface="黑体" panose="02010609060101010101" pitchFamily="49" charset="-122"/>
                <a:ea typeface="黑体" panose="02010609060101010101" pitchFamily="49" charset="-122"/>
              </a:rPr>
              <a:t>月</a:t>
            </a:r>
            <a:r>
              <a:rPr lang="en-US" altLang="zh-CN" sz="2000" b="1">
                <a:latin typeface="黑体" panose="02010609060101010101" pitchFamily="49" charset="-122"/>
                <a:ea typeface="黑体" panose="02010609060101010101" pitchFamily="49" charset="-122"/>
              </a:rPr>
              <a:t>10</a:t>
            </a:r>
            <a:r>
              <a:rPr lang="zh-CN" altLang="en-US" sz="2000" b="1">
                <a:latin typeface="黑体" panose="02010609060101010101" pitchFamily="49" charset="-122"/>
                <a:ea typeface="黑体" panose="02010609060101010101" pitchFamily="49" charset="-122"/>
              </a:rPr>
              <a:t>日前始终没有找到合适买家。</a:t>
            </a:r>
            <a:endParaRPr lang="en-US" altLang="zh-CN" sz="2000" b="1">
              <a:latin typeface="黑体" panose="02010609060101010101" pitchFamily="49" charset="-122"/>
              <a:ea typeface="黑体" panose="02010609060101010101" pitchFamily="49" charset="-122"/>
            </a:endParaRPr>
          </a:p>
          <a:p>
            <a:pPr lvl="0" defTabSz="685800">
              <a:lnSpc>
                <a:spcPct val="200000"/>
              </a:lnSpc>
              <a:spcBef>
                <a:spcPct val="20000"/>
              </a:spcBef>
            </a:pPr>
            <a:endParaRPr lang="zh-CN" altLang="en-US" sz="2000" b="1">
              <a:latin typeface="黑体" panose="02010609060101010101" pitchFamily="49" charset="-122"/>
              <a:ea typeface="黑体" panose="02010609060101010101" pitchFamily="49" charset="-122"/>
            </a:endParaRPr>
          </a:p>
          <a:p>
            <a:pPr lvl="0" defTabSz="685800">
              <a:lnSpc>
                <a:spcPct val="200000"/>
              </a:lnSpc>
              <a:spcBef>
                <a:spcPct val="20000"/>
              </a:spcBef>
            </a:pPr>
            <a:r>
              <a:rPr lang="en-US" altLang="zh-CN" sz="2000" b="1">
                <a:solidFill>
                  <a:srgbClr val="0000FF"/>
                </a:solidFill>
                <a:latin typeface="黑体" panose="02010609060101010101" pitchFamily="49" charset="-122"/>
                <a:ea typeface="黑体" panose="02010609060101010101" pitchFamily="49" charset="-122"/>
              </a:rPr>
              <a:t>【</a:t>
            </a:r>
            <a:r>
              <a:rPr lang="zh-CN" altLang="en-US" sz="2000" b="1">
                <a:solidFill>
                  <a:srgbClr val="0000FF"/>
                </a:solidFill>
                <a:latin typeface="黑体" panose="02010609060101010101" pitchFamily="49" charset="-122"/>
                <a:ea typeface="黑体" panose="02010609060101010101" pitchFamily="49" charset="-122"/>
              </a:rPr>
              <a:t>解析</a:t>
            </a:r>
            <a:r>
              <a:rPr lang="en-US" altLang="zh-CN" sz="2000" b="1">
                <a:solidFill>
                  <a:srgbClr val="0000FF"/>
                </a:solidFill>
                <a:latin typeface="黑体" panose="02010609060101010101" pitchFamily="49" charset="-122"/>
                <a:ea typeface="黑体" panose="02010609060101010101" pitchFamily="49" charset="-122"/>
              </a:rPr>
              <a:t>】</a:t>
            </a:r>
            <a:r>
              <a:rPr lang="zh-CN" altLang="en-US" sz="2000" b="1">
                <a:latin typeface="黑体" panose="02010609060101010101" pitchFamily="49" charset="-122"/>
                <a:ea typeface="黑体" panose="02010609060101010101" pitchFamily="49" charset="-122"/>
              </a:rPr>
              <a:t>办公楼</a:t>
            </a:r>
            <a:r>
              <a:rPr lang="zh-CN" altLang="en-US" sz="2000" b="1">
                <a:solidFill>
                  <a:srgbClr val="FF0000"/>
                </a:solidFill>
                <a:latin typeface="黑体" panose="02010609060101010101" pitchFamily="49" charset="-122"/>
                <a:ea typeface="黑体" panose="02010609060101010101" pitchFamily="49" charset="-122"/>
              </a:rPr>
              <a:t>不再符合</a:t>
            </a:r>
            <a:r>
              <a:rPr lang="zh-CN" altLang="en-US" sz="2000" b="1">
                <a:latin typeface="黑体" panose="02010609060101010101" pitchFamily="49" charset="-122"/>
                <a:ea typeface="黑体" panose="02010609060101010101" pitchFamily="49" charset="-122"/>
              </a:rPr>
              <a:t>持有待售类别的划分条件，开源公司应当根据实际情况，</a:t>
            </a:r>
            <a:r>
              <a:rPr lang="zh-CN" altLang="en-US" sz="2000" b="1">
                <a:solidFill>
                  <a:srgbClr val="FF0000"/>
                </a:solidFill>
                <a:latin typeface="黑体" panose="02010609060101010101" pitchFamily="49" charset="-122"/>
                <a:ea typeface="黑体" panose="02010609060101010101" pitchFamily="49" charset="-122"/>
              </a:rPr>
              <a:t>重新</a:t>
            </a:r>
            <a:r>
              <a:rPr lang="zh-CN" altLang="en-US" sz="2000" b="1">
                <a:latin typeface="黑体" panose="02010609060101010101" pitchFamily="49" charset="-122"/>
                <a:ea typeface="黑体" panose="02010609060101010101" pitchFamily="49" charset="-122"/>
              </a:rPr>
              <a:t>将该办公楼</a:t>
            </a:r>
            <a:r>
              <a:rPr lang="zh-CN" altLang="en-US" sz="2000" b="1">
                <a:solidFill>
                  <a:srgbClr val="FF0000"/>
                </a:solidFill>
                <a:latin typeface="黑体" panose="02010609060101010101" pitchFamily="49" charset="-122"/>
                <a:ea typeface="黑体" panose="02010609060101010101" pitchFamily="49" charset="-122"/>
              </a:rPr>
              <a:t>作为固定资产</a:t>
            </a:r>
            <a:r>
              <a:rPr lang="zh-CN" altLang="en-US" sz="2000" b="1">
                <a:latin typeface="黑体" panose="02010609060101010101" pitchFamily="49" charset="-122"/>
                <a:ea typeface="黑体" panose="02010609060101010101" pitchFamily="49" charset="-122"/>
              </a:rPr>
              <a:t>处理。</a:t>
            </a:r>
          </a:p>
        </p:txBody>
      </p:sp>
    </p:spTree>
    <p:extLst>
      <p:ext uri="{BB962C8B-B14F-4D97-AF65-F5344CB8AC3E}">
        <p14:creationId xmlns:p14="http://schemas.microsoft.com/office/powerpoint/2010/main" val="144351137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AutoShape 33">
            <a:extLst>
              <a:ext uri="{FF2B5EF4-FFF2-40B4-BE49-F238E27FC236}">
                <a16:creationId xmlns:a16="http://schemas.microsoft.com/office/drawing/2014/main" id="{FE18D455-0EE4-CB9C-11AE-92C8EA8DB2A8}"/>
              </a:ext>
            </a:extLst>
          </p:cNvPr>
          <p:cNvSpPr>
            <a:spLocks noChangeArrowheads="1"/>
          </p:cNvSpPr>
          <p:nvPr/>
        </p:nvSpPr>
        <p:spPr bwMode="auto">
          <a:xfrm>
            <a:off x="855201" y="2193219"/>
            <a:ext cx="7433598" cy="3183116"/>
          </a:xfrm>
          <a:prstGeom prst="wedgeRoundRectCallout">
            <a:avLst>
              <a:gd name="adj1" fmla="val 46125"/>
              <a:gd name="adj2" fmla="val -22505"/>
              <a:gd name="adj3" fmla="val 16667"/>
            </a:avLst>
          </a:prstGeom>
          <a:solidFill>
            <a:srgbClr val="D6ECFF"/>
          </a:solidFill>
          <a:ln w="38100" cap="flat" cmpd="sng" algn="ctr">
            <a:solidFill>
              <a:sysClr val="window" lastClr="FFFFFF"/>
            </a:solidFill>
            <a:prstDash val="solid"/>
          </a:ln>
          <a:effectLst>
            <a:outerShdw blurRad="38100" dist="25400" dir="5400000" algn="t" rotWithShape="0">
              <a:srgbClr val="000000">
                <a:alpha val="50000"/>
              </a:srgbClr>
            </a:outerShdw>
          </a:effectLst>
        </p:spPr>
        <p:txBody>
          <a:bodyPr/>
          <a:lstStyle>
            <a:defPPr>
              <a:defRPr lang="zh-CN"/>
            </a:defPPr>
            <a:lvl1pPr marL="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9pPr>
          </a:lstStyle>
          <a:p>
            <a:pPr lvl="0" defTabSz="685800">
              <a:lnSpc>
                <a:spcPct val="200000"/>
              </a:lnSpc>
              <a:spcBef>
                <a:spcPct val="20000"/>
              </a:spcBef>
            </a:pPr>
            <a:r>
              <a:rPr lang="zh-CN" altLang="en-US" sz="2000" b="1">
                <a:latin typeface="黑体" panose="02010609060101010101" pitchFamily="49" charset="-122"/>
                <a:ea typeface="黑体" panose="02010609060101010101" pitchFamily="49" charset="-122"/>
              </a:rPr>
              <a:t>对于企业</a:t>
            </a:r>
            <a:r>
              <a:rPr lang="zh-CN" altLang="en-US" sz="2000" b="1">
                <a:solidFill>
                  <a:srgbClr val="FF0000"/>
                </a:solidFill>
                <a:latin typeface="黑体" panose="02010609060101010101" pitchFamily="49" charset="-122"/>
                <a:ea typeface="黑体" panose="02010609060101010101" pitchFamily="49" charset="-122"/>
              </a:rPr>
              <a:t>专为转售而新取得</a:t>
            </a:r>
            <a:r>
              <a:rPr lang="zh-CN" altLang="en-US" sz="2000" b="1">
                <a:latin typeface="黑体" panose="02010609060101010101" pitchFamily="49" charset="-122"/>
                <a:ea typeface="黑体" panose="02010609060101010101" pitchFamily="49" charset="-122"/>
              </a:rPr>
              <a:t>的非流动资产或处置组，如果在取得日满足</a:t>
            </a:r>
            <a:r>
              <a:rPr lang="zh-CN" altLang="en-US" sz="2000" b="1">
                <a:solidFill>
                  <a:srgbClr val="FF0000"/>
                </a:solidFill>
                <a:latin typeface="黑体" panose="02010609060101010101" pitchFamily="49" charset="-122"/>
                <a:ea typeface="黑体" panose="02010609060101010101" pitchFamily="49" charset="-122"/>
              </a:rPr>
              <a:t>“预计出售将在一年内完成”</a:t>
            </a:r>
            <a:r>
              <a:rPr lang="zh-CN" altLang="en-US" sz="2000" b="1">
                <a:latin typeface="黑体" panose="02010609060101010101" pitchFamily="49" charset="-122"/>
                <a:ea typeface="黑体" panose="02010609060101010101" pitchFamily="49" charset="-122"/>
              </a:rPr>
              <a:t>的规定条件，且</a:t>
            </a:r>
            <a:r>
              <a:rPr lang="zh-CN" altLang="en-US" sz="2000" b="1">
                <a:solidFill>
                  <a:srgbClr val="FF0000"/>
                </a:solidFill>
                <a:latin typeface="黑体" panose="02010609060101010101" pitchFamily="49" charset="-122"/>
                <a:ea typeface="黑体" panose="02010609060101010101" pitchFamily="49" charset="-122"/>
              </a:rPr>
              <a:t>短期</a:t>
            </a:r>
            <a:r>
              <a:rPr lang="zh-CN" altLang="en-US" sz="2000" b="1">
                <a:latin typeface="黑体" panose="02010609060101010101" pitchFamily="49" charset="-122"/>
                <a:ea typeface="黑体" panose="02010609060101010101" pitchFamily="49" charset="-122"/>
              </a:rPr>
              <a:t>（通常为</a:t>
            </a:r>
            <a:r>
              <a:rPr lang="en-US" altLang="zh-CN" sz="2000" b="1">
                <a:latin typeface="黑体" panose="02010609060101010101" pitchFamily="49" charset="-122"/>
                <a:ea typeface="黑体" panose="02010609060101010101" pitchFamily="49" charset="-122"/>
              </a:rPr>
              <a:t>3</a:t>
            </a:r>
            <a:r>
              <a:rPr lang="zh-CN" altLang="en-US" sz="2000" b="1">
                <a:latin typeface="黑体" panose="02010609060101010101" pitchFamily="49" charset="-122"/>
                <a:ea typeface="黑体" panose="02010609060101010101" pitchFamily="49" charset="-122"/>
              </a:rPr>
              <a:t>个月）内</a:t>
            </a:r>
            <a:r>
              <a:rPr lang="zh-CN" altLang="en-US" sz="2000" b="1">
                <a:solidFill>
                  <a:srgbClr val="FF0000"/>
                </a:solidFill>
                <a:latin typeface="黑体" panose="02010609060101010101" pitchFamily="49" charset="-122"/>
                <a:ea typeface="黑体" panose="02010609060101010101" pitchFamily="49" charset="-122"/>
              </a:rPr>
              <a:t>很可能满足划分</a:t>
            </a:r>
            <a:r>
              <a:rPr lang="zh-CN" altLang="en-US" sz="2000" b="1">
                <a:latin typeface="黑体" panose="02010609060101010101" pitchFamily="49" charset="-122"/>
                <a:ea typeface="黑体" panose="02010609060101010101" pitchFamily="49" charset="-122"/>
              </a:rPr>
              <a:t>为持有待售类别的其他条件，企业应当在</a:t>
            </a:r>
            <a:r>
              <a:rPr lang="zh-CN" altLang="en-US" sz="2000" b="1">
                <a:solidFill>
                  <a:srgbClr val="FF0000"/>
                </a:solidFill>
                <a:latin typeface="黑体" panose="02010609060101010101" pitchFamily="49" charset="-122"/>
                <a:ea typeface="黑体" panose="02010609060101010101" pitchFamily="49" charset="-122"/>
              </a:rPr>
              <a:t>取得日</a:t>
            </a:r>
            <a:r>
              <a:rPr lang="zh-CN" altLang="en-US" sz="2000" b="1">
                <a:latin typeface="黑体" panose="02010609060101010101" pitchFamily="49" charset="-122"/>
                <a:ea typeface="黑体" panose="02010609060101010101" pitchFamily="49" charset="-122"/>
              </a:rPr>
              <a:t>将其划分为持有待售类别。</a:t>
            </a:r>
          </a:p>
        </p:txBody>
      </p:sp>
      <p:sp>
        <p:nvSpPr>
          <p:cNvPr id="6" name="文本框 5">
            <a:extLst>
              <a:ext uri="{FF2B5EF4-FFF2-40B4-BE49-F238E27FC236}">
                <a16:creationId xmlns:a16="http://schemas.microsoft.com/office/drawing/2014/main" id="{02563816-EC63-8FA3-E891-147B20C301C2}"/>
              </a:ext>
            </a:extLst>
          </p:cNvPr>
          <p:cNvSpPr txBox="1"/>
          <p:nvPr/>
        </p:nvSpPr>
        <p:spPr>
          <a:xfrm>
            <a:off x="750098" y="420976"/>
            <a:ext cx="6332484" cy="69826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eaLnBrk="1" fontAlgn="auto" latinLnBrk="0" hangingPunct="1">
              <a:lnSpc>
                <a:spcPct val="200000"/>
              </a:lnSpc>
              <a:spcBef>
                <a:spcPct val="20000"/>
              </a:spcBef>
              <a:spcAft>
                <a:spcPct val="0"/>
              </a:spcAft>
              <a:buClrTx/>
              <a:buSzTx/>
              <a:buFontTx/>
              <a:buNone/>
              <a:defRPr/>
            </a:pPr>
            <a:r>
              <a:rPr kumimoji="0" lang="zh-CN" altLang="en-US" sz="2400"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rPr>
              <a:t>（四）特定的持有待售类别分类的具体应用</a:t>
            </a:r>
          </a:p>
        </p:txBody>
      </p:sp>
      <p:sp>
        <p:nvSpPr>
          <p:cNvPr id="8" name="文本框 7">
            <a:extLst>
              <a:ext uri="{FF2B5EF4-FFF2-40B4-BE49-F238E27FC236}">
                <a16:creationId xmlns:a16="http://schemas.microsoft.com/office/drawing/2014/main" id="{2AEC7860-1330-DBE6-09BA-37F4917B2EA3}"/>
              </a:ext>
            </a:extLst>
          </p:cNvPr>
          <p:cNvSpPr txBox="1"/>
          <p:nvPr/>
        </p:nvSpPr>
        <p:spPr>
          <a:xfrm>
            <a:off x="1056289" y="1183025"/>
            <a:ext cx="4892565" cy="59727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eaLnBrk="1" fontAlgn="auto" latinLnBrk="0" hangingPunct="1">
              <a:lnSpc>
                <a:spcPct val="200000"/>
              </a:lnSpc>
              <a:spcBef>
                <a:spcPct val="20000"/>
              </a:spcBef>
              <a:spcAft>
                <a:spcPct val="0"/>
              </a:spcAft>
              <a:buClrTx/>
              <a:buSzTx/>
              <a:buFontTx/>
              <a:buNone/>
              <a:defRPr/>
            </a:pPr>
            <a:r>
              <a:rPr kumimoji="0" lang="en-US" altLang="zh-CN" sz="2000"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rPr>
              <a:t>1.</a:t>
            </a:r>
            <a:r>
              <a:rPr kumimoji="0" lang="zh-CN" altLang="en-US" sz="2000"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rPr>
              <a:t>专为转售而取得的非流动资产或处置组</a:t>
            </a:r>
          </a:p>
        </p:txBody>
      </p:sp>
    </p:spTree>
    <p:extLst>
      <p:ext uri="{BB962C8B-B14F-4D97-AF65-F5344CB8AC3E}">
        <p14:creationId xmlns:p14="http://schemas.microsoft.com/office/powerpoint/2010/main" val="141607665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4">
                                            <p:txEl>
                                              <p:pRg st="0" end="0"/>
                                            </p:txEl>
                                          </p:spTgt>
                                        </p:tgtEl>
                                        <p:attrNameLst>
                                          <p:attrName>style.visibility</p:attrName>
                                        </p:attrNameLst>
                                      </p:cBhvr>
                                      <p:to>
                                        <p:strVal val="visible"/>
                                      </p:to>
                                    </p:set>
                                    <p:anim calcmode="lin" valueType="num">
                                      <p:cBhvr additive="base">
                                        <p:cTn id="25"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AutoShape 33">
            <a:extLst>
              <a:ext uri="{FF2B5EF4-FFF2-40B4-BE49-F238E27FC236}">
                <a16:creationId xmlns:a16="http://schemas.microsoft.com/office/drawing/2014/main" id="{FE18D455-0EE4-CB9C-11AE-92C8EA8DB2A8}"/>
              </a:ext>
            </a:extLst>
          </p:cNvPr>
          <p:cNvSpPr>
            <a:spLocks noChangeArrowheads="1"/>
          </p:cNvSpPr>
          <p:nvPr/>
        </p:nvSpPr>
        <p:spPr bwMode="auto">
          <a:xfrm>
            <a:off x="855201" y="769883"/>
            <a:ext cx="7433598" cy="4811109"/>
          </a:xfrm>
          <a:prstGeom prst="wedgeRoundRectCallout">
            <a:avLst>
              <a:gd name="adj1" fmla="val 46125"/>
              <a:gd name="adj2" fmla="val -22505"/>
              <a:gd name="adj3" fmla="val 16667"/>
            </a:avLst>
          </a:prstGeom>
          <a:solidFill>
            <a:srgbClr val="D6ECFF"/>
          </a:solidFill>
          <a:ln w="38100" cap="flat" cmpd="sng" algn="ctr">
            <a:solidFill>
              <a:sysClr val="window" lastClr="FFFFFF"/>
            </a:solidFill>
            <a:prstDash val="solid"/>
          </a:ln>
          <a:effectLst>
            <a:outerShdw blurRad="38100" dist="25400" dir="5400000" algn="t" rotWithShape="0">
              <a:srgbClr val="000000">
                <a:alpha val="50000"/>
              </a:srgbClr>
            </a:outerShdw>
          </a:effectLst>
        </p:spPr>
        <p:txBody>
          <a:bodyPr/>
          <a:lstStyle>
            <a:defPPr>
              <a:defRPr lang="zh-CN"/>
            </a:defPPr>
            <a:lvl1pPr marL="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9pPr>
          </a:lstStyle>
          <a:p>
            <a:pPr lvl="0" defTabSz="685800">
              <a:lnSpc>
                <a:spcPct val="200000"/>
              </a:lnSpc>
              <a:spcBef>
                <a:spcPct val="20000"/>
              </a:spcBef>
            </a:pPr>
            <a:r>
              <a:rPr lang="zh-CN" altLang="en-US" sz="2000" b="1">
                <a:solidFill>
                  <a:srgbClr val="0000FF"/>
                </a:solidFill>
                <a:latin typeface="黑体" panose="02010609060101010101" pitchFamily="49" charset="-122"/>
                <a:ea typeface="黑体" panose="02010609060101010101" pitchFamily="49" charset="-122"/>
              </a:rPr>
              <a:t>这些“其他条件”包括：</a:t>
            </a:r>
            <a:endParaRPr lang="en-US" altLang="zh-CN" sz="2000" b="1">
              <a:solidFill>
                <a:srgbClr val="0000FF"/>
              </a:solidFill>
              <a:latin typeface="黑体" panose="02010609060101010101" pitchFamily="49" charset="-122"/>
              <a:ea typeface="黑体" panose="02010609060101010101" pitchFamily="49" charset="-122"/>
            </a:endParaRPr>
          </a:p>
          <a:p>
            <a:pPr lvl="0" defTabSz="685800">
              <a:lnSpc>
                <a:spcPct val="200000"/>
              </a:lnSpc>
              <a:spcBef>
                <a:spcPct val="20000"/>
              </a:spcBef>
            </a:pPr>
            <a:r>
              <a:rPr lang="zh-CN" altLang="en-US" sz="2000" b="1">
                <a:latin typeface="黑体" panose="02010609060101010101" pitchFamily="49" charset="-122"/>
                <a:ea typeface="黑体" panose="02010609060101010101" pitchFamily="49" charset="-122"/>
              </a:rPr>
              <a:t>根据类似交易中出售此类资产或处置组的惯例，在当前状况下即可立即出售；</a:t>
            </a:r>
            <a:endParaRPr lang="en-US" altLang="zh-CN" sz="2000" b="1">
              <a:latin typeface="黑体" panose="02010609060101010101" pitchFamily="49" charset="-122"/>
              <a:ea typeface="黑体" panose="02010609060101010101" pitchFamily="49" charset="-122"/>
            </a:endParaRPr>
          </a:p>
          <a:p>
            <a:pPr lvl="0" defTabSz="685800">
              <a:lnSpc>
                <a:spcPct val="200000"/>
              </a:lnSpc>
              <a:spcBef>
                <a:spcPct val="20000"/>
              </a:spcBef>
            </a:pPr>
            <a:r>
              <a:rPr lang="zh-CN" altLang="en-US" sz="2000" b="1">
                <a:latin typeface="黑体" panose="02010609060101010101" pitchFamily="49" charset="-122"/>
                <a:ea typeface="黑体" panose="02010609060101010101" pitchFamily="49" charset="-122"/>
              </a:rPr>
              <a:t>企业已经就一项出售计划作出决议且获得确定的购买承诺。</a:t>
            </a:r>
            <a:endParaRPr lang="en-US" altLang="zh-CN" sz="2000" b="1">
              <a:latin typeface="黑体" panose="02010609060101010101" pitchFamily="49" charset="-122"/>
              <a:ea typeface="黑体" panose="02010609060101010101" pitchFamily="49" charset="-122"/>
            </a:endParaRPr>
          </a:p>
          <a:p>
            <a:pPr lvl="0" defTabSz="685800">
              <a:lnSpc>
                <a:spcPct val="200000"/>
              </a:lnSpc>
              <a:spcBef>
                <a:spcPct val="20000"/>
              </a:spcBef>
            </a:pPr>
            <a:r>
              <a:rPr lang="zh-CN" altLang="en-US" sz="2000" b="1">
                <a:latin typeface="黑体" panose="02010609060101010101" pitchFamily="49" charset="-122"/>
                <a:ea typeface="黑体" panose="02010609060101010101" pitchFamily="49" charset="-122"/>
              </a:rPr>
              <a:t>有关规定要求企业相关权力机构或者监管部门批准后方可出售的，应当已经获得批准。</a:t>
            </a:r>
          </a:p>
        </p:txBody>
      </p:sp>
    </p:spTree>
    <p:extLst>
      <p:ext uri="{BB962C8B-B14F-4D97-AF65-F5344CB8AC3E}">
        <p14:creationId xmlns:p14="http://schemas.microsoft.com/office/powerpoint/2010/main" val="321456872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 calcmode="lin" valueType="num">
                                      <p:cBhvr additive="base">
                                        <p:cTn id="1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anim calcmode="lin" valueType="num">
                                      <p:cBhvr additive="base">
                                        <p:cTn id="2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nodeType="click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anim calcmode="lin" valueType="num">
                                      <p:cBhvr additive="base">
                                        <p:cTn id="3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AutoShape 33">
            <a:extLst>
              <a:ext uri="{FF2B5EF4-FFF2-40B4-BE49-F238E27FC236}">
                <a16:creationId xmlns:a16="http://schemas.microsoft.com/office/drawing/2014/main" id="{FE18D455-0EE4-CB9C-11AE-92C8EA8DB2A8}"/>
              </a:ext>
            </a:extLst>
          </p:cNvPr>
          <p:cNvSpPr>
            <a:spLocks noChangeArrowheads="1"/>
          </p:cNvSpPr>
          <p:nvPr/>
        </p:nvSpPr>
        <p:spPr bwMode="auto">
          <a:xfrm>
            <a:off x="855201" y="1141045"/>
            <a:ext cx="7433598" cy="4755257"/>
          </a:xfrm>
          <a:prstGeom prst="wedgeRoundRectCallout">
            <a:avLst>
              <a:gd name="adj1" fmla="val 46125"/>
              <a:gd name="adj2" fmla="val -22505"/>
              <a:gd name="adj3" fmla="val 16667"/>
            </a:avLst>
          </a:prstGeom>
          <a:solidFill>
            <a:srgbClr val="D6ECFF"/>
          </a:solidFill>
          <a:ln w="38100" cap="flat" cmpd="sng" algn="ctr">
            <a:solidFill>
              <a:sysClr val="window" lastClr="FFFFFF"/>
            </a:solidFill>
            <a:prstDash val="solid"/>
          </a:ln>
          <a:effectLst>
            <a:outerShdw blurRad="38100" dist="25400" dir="5400000" algn="t" rotWithShape="0">
              <a:srgbClr val="000000">
                <a:alpha val="50000"/>
              </a:srgbClr>
            </a:outerShdw>
          </a:effectLst>
        </p:spPr>
        <p:txBody>
          <a:bodyPr/>
          <a:lstStyle>
            <a:defPPr>
              <a:defRPr lang="zh-CN"/>
            </a:defPPr>
            <a:lvl1pPr marL="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9pPr>
          </a:lstStyle>
          <a:p>
            <a:pPr lvl="0" defTabSz="685800">
              <a:lnSpc>
                <a:spcPct val="200000"/>
              </a:lnSpc>
              <a:spcBef>
                <a:spcPct val="20000"/>
              </a:spcBef>
            </a:pPr>
            <a:r>
              <a:rPr lang="zh-CN" altLang="en-US" sz="2000" b="1">
                <a:latin typeface="黑体" panose="02010609060101010101" pitchFamily="49" charset="-122"/>
                <a:ea typeface="黑体" panose="02010609060101010101" pitchFamily="49" charset="-122"/>
              </a:rPr>
              <a:t>有些情况下，企业</a:t>
            </a:r>
            <a:r>
              <a:rPr lang="zh-CN" altLang="en-US" sz="2000" b="1">
                <a:solidFill>
                  <a:srgbClr val="FF0000"/>
                </a:solidFill>
                <a:latin typeface="黑体" panose="02010609060101010101" pitchFamily="49" charset="-122"/>
                <a:ea typeface="黑体" panose="02010609060101010101" pitchFamily="49" charset="-122"/>
              </a:rPr>
              <a:t>因出售</a:t>
            </a:r>
            <a:r>
              <a:rPr lang="zh-CN" altLang="en-US" sz="2000" b="1">
                <a:latin typeface="黑体" panose="02010609060101010101" pitchFamily="49" charset="-122"/>
                <a:ea typeface="黑体" panose="02010609060101010101" pitchFamily="49" charset="-122"/>
              </a:rPr>
              <a:t>对子公司的投资等原因导致其</a:t>
            </a:r>
            <a:r>
              <a:rPr lang="zh-CN" altLang="en-US" sz="2000" b="1">
                <a:solidFill>
                  <a:srgbClr val="FF0000"/>
                </a:solidFill>
                <a:latin typeface="黑体" panose="02010609060101010101" pitchFamily="49" charset="-122"/>
                <a:ea typeface="黑体" panose="02010609060101010101" pitchFamily="49" charset="-122"/>
              </a:rPr>
              <a:t>丧失对子公司的控制权</a:t>
            </a:r>
            <a:r>
              <a:rPr lang="zh-CN" altLang="en-US" sz="2000" b="1">
                <a:latin typeface="黑体" panose="02010609060101010101" pitchFamily="49" charset="-122"/>
                <a:ea typeface="黑体" panose="02010609060101010101" pitchFamily="49" charset="-122"/>
              </a:rPr>
              <a:t>，出售后企业可能保留对原子公司的部分权益性投资，也可能丧失所有权益。</a:t>
            </a:r>
            <a:endParaRPr lang="en-US" altLang="zh-CN" sz="2000" b="1">
              <a:latin typeface="黑体" panose="02010609060101010101" pitchFamily="49" charset="-122"/>
              <a:ea typeface="黑体" panose="02010609060101010101" pitchFamily="49" charset="-122"/>
            </a:endParaRPr>
          </a:p>
          <a:p>
            <a:pPr lvl="0" defTabSz="685800">
              <a:lnSpc>
                <a:spcPct val="200000"/>
              </a:lnSpc>
              <a:spcBef>
                <a:spcPct val="20000"/>
              </a:spcBef>
            </a:pPr>
            <a:r>
              <a:rPr lang="zh-CN" altLang="en-US" sz="2000" b="1">
                <a:solidFill>
                  <a:srgbClr val="FF0000"/>
                </a:solidFill>
                <a:latin typeface="黑体" panose="02010609060101010101" pitchFamily="49" charset="-122"/>
                <a:ea typeface="黑体" panose="02010609060101010101" pitchFamily="49" charset="-122"/>
              </a:rPr>
              <a:t>无论企业是否保留</a:t>
            </a:r>
            <a:r>
              <a:rPr lang="zh-CN" altLang="en-US" sz="2000" b="1">
                <a:latin typeface="黑体" panose="02010609060101010101" pitchFamily="49" charset="-122"/>
                <a:ea typeface="黑体" panose="02010609060101010101" pitchFamily="49" charset="-122"/>
              </a:rPr>
              <a:t>非控制的权益性投资，应当在拟出售的对子公司投资满足持有待售类别划分条件时，在</a:t>
            </a:r>
            <a:r>
              <a:rPr lang="zh-CN" altLang="en-US" sz="2000" b="1">
                <a:solidFill>
                  <a:srgbClr val="FF0000"/>
                </a:solidFill>
                <a:latin typeface="黑体" panose="02010609060101010101" pitchFamily="49" charset="-122"/>
                <a:ea typeface="黑体" panose="02010609060101010101" pitchFamily="49" charset="-122"/>
              </a:rPr>
              <a:t>母公司个别财务报表</a:t>
            </a:r>
            <a:r>
              <a:rPr lang="zh-CN" altLang="en-US" sz="2000" b="1">
                <a:latin typeface="黑体" panose="02010609060101010101" pitchFamily="49" charset="-122"/>
                <a:ea typeface="黑体" panose="02010609060101010101" pitchFamily="49" charset="-122"/>
              </a:rPr>
              <a:t>中将对</a:t>
            </a:r>
            <a:r>
              <a:rPr lang="zh-CN" altLang="en-US" sz="2000" b="1">
                <a:solidFill>
                  <a:srgbClr val="FF0000"/>
                </a:solidFill>
                <a:latin typeface="黑体" panose="02010609060101010101" pitchFamily="49" charset="-122"/>
                <a:ea typeface="黑体" panose="02010609060101010101" pitchFamily="49" charset="-122"/>
              </a:rPr>
              <a:t>子公司投资整体划分为持有待售类别</a:t>
            </a:r>
            <a:r>
              <a:rPr lang="zh-CN" altLang="en-US" sz="2000" b="1">
                <a:latin typeface="黑体" panose="02010609060101010101" pitchFamily="49" charset="-122"/>
                <a:ea typeface="黑体" panose="02010609060101010101" pitchFamily="49" charset="-122"/>
              </a:rPr>
              <a:t>，而不是仅将拟处置的投资划分为持有待售类别；</a:t>
            </a:r>
          </a:p>
        </p:txBody>
      </p:sp>
      <p:sp>
        <p:nvSpPr>
          <p:cNvPr id="3" name="文本框 2">
            <a:extLst>
              <a:ext uri="{FF2B5EF4-FFF2-40B4-BE49-F238E27FC236}">
                <a16:creationId xmlns:a16="http://schemas.microsoft.com/office/drawing/2014/main" id="{9095471E-24E7-31D4-0C17-CF26144B664D}"/>
              </a:ext>
            </a:extLst>
          </p:cNvPr>
          <p:cNvSpPr txBox="1"/>
          <p:nvPr/>
        </p:nvSpPr>
        <p:spPr>
          <a:xfrm>
            <a:off x="960304" y="384760"/>
            <a:ext cx="5743903" cy="50494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eaLnBrk="1" fontAlgn="auto" latinLnBrk="0" hangingPunct="1">
              <a:lnSpc>
                <a:spcPct val="160000"/>
              </a:lnSpc>
              <a:spcBef>
                <a:spcPct val="20000"/>
              </a:spcBef>
              <a:spcAft>
                <a:spcPct val="0"/>
              </a:spcAft>
              <a:buClrTx/>
              <a:buSzTx/>
              <a:buFont typeface="Arial" pitchFamily="34" charset="0"/>
              <a:buNone/>
              <a:defRPr/>
            </a:pPr>
            <a:r>
              <a:rPr kumimoji="0" lang="en-US" altLang="zh-CN" sz="2000" b="1" i="0" u="none" strike="noStrike" kern="1200" cap="none" spc="0" normalizeH="0" baseline="0" noProof="0">
                <a:ln>
                  <a:noFill/>
                </a:ln>
                <a:effectLst/>
                <a:uLnTx/>
                <a:uFillTx/>
                <a:latin typeface="黑体" panose="02010609060101010101" pitchFamily="49" charset="-122"/>
                <a:ea typeface="黑体" panose="02010609060101010101" pitchFamily="49" charset="-122"/>
                <a:cs typeface="+mn-cs"/>
              </a:rPr>
              <a:t>2.</a:t>
            </a:r>
            <a:r>
              <a:rPr kumimoji="0" lang="zh-CN" altLang="zh-CN" sz="2000" b="1" i="0" u="none" strike="noStrike" kern="1200" cap="none" spc="0" normalizeH="0" baseline="0" noProof="0">
                <a:ln>
                  <a:noFill/>
                </a:ln>
                <a:effectLst/>
                <a:uLnTx/>
                <a:uFillTx/>
                <a:latin typeface="黑体" panose="02010609060101010101" pitchFamily="49" charset="-122"/>
                <a:ea typeface="黑体" panose="02010609060101010101" pitchFamily="49" charset="-122"/>
                <a:cs typeface="+mn-cs"/>
              </a:rPr>
              <a:t>持有待售的长期股权投资</a:t>
            </a:r>
          </a:p>
        </p:txBody>
      </p:sp>
    </p:spTree>
    <p:extLst>
      <p:ext uri="{BB962C8B-B14F-4D97-AF65-F5344CB8AC3E}">
        <p14:creationId xmlns:p14="http://schemas.microsoft.com/office/powerpoint/2010/main" val="233588370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 calcmode="lin" valueType="num">
                                      <p:cBhvr additive="base">
                                        <p:cTn id="25"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AutoShape 33">
            <a:extLst>
              <a:ext uri="{FF2B5EF4-FFF2-40B4-BE49-F238E27FC236}">
                <a16:creationId xmlns:a16="http://schemas.microsoft.com/office/drawing/2014/main" id="{FE18D455-0EE4-CB9C-11AE-92C8EA8DB2A8}"/>
              </a:ext>
            </a:extLst>
          </p:cNvPr>
          <p:cNvSpPr>
            <a:spLocks noChangeArrowheads="1"/>
          </p:cNvSpPr>
          <p:nvPr/>
        </p:nvSpPr>
        <p:spPr bwMode="auto">
          <a:xfrm>
            <a:off x="855201" y="990601"/>
            <a:ext cx="7433598" cy="4453757"/>
          </a:xfrm>
          <a:prstGeom prst="wedgeRoundRectCallout">
            <a:avLst>
              <a:gd name="adj1" fmla="val 46125"/>
              <a:gd name="adj2" fmla="val -22505"/>
              <a:gd name="adj3" fmla="val 16667"/>
            </a:avLst>
          </a:prstGeom>
          <a:solidFill>
            <a:srgbClr val="D6ECFF"/>
          </a:solidFill>
          <a:ln w="38100" cap="flat" cmpd="sng" algn="ctr">
            <a:solidFill>
              <a:sysClr val="window" lastClr="FFFFFF"/>
            </a:solidFill>
            <a:prstDash val="solid"/>
          </a:ln>
          <a:effectLst>
            <a:outerShdw blurRad="38100" dist="25400" dir="5400000" algn="t" rotWithShape="0">
              <a:srgbClr val="000000">
                <a:alpha val="50000"/>
              </a:srgbClr>
            </a:outerShdw>
          </a:effectLst>
        </p:spPr>
        <p:txBody>
          <a:bodyPr/>
          <a:lstStyle>
            <a:defPPr>
              <a:defRPr lang="zh-CN"/>
            </a:defPPr>
            <a:lvl1pPr marL="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9pPr>
          </a:lstStyle>
          <a:p>
            <a:pPr lvl="0" defTabSz="685800">
              <a:lnSpc>
                <a:spcPct val="200000"/>
              </a:lnSpc>
              <a:spcBef>
                <a:spcPct val="20000"/>
              </a:spcBef>
            </a:pPr>
            <a:r>
              <a:rPr lang="zh-CN" altLang="en-US" sz="2000" b="1">
                <a:latin typeface="黑体" panose="02010609060101010101" pitchFamily="49" charset="-122"/>
                <a:ea typeface="黑体" panose="02010609060101010101" pitchFamily="49" charset="-122"/>
              </a:rPr>
              <a:t>在</a:t>
            </a:r>
            <a:r>
              <a:rPr lang="zh-CN" altLang="en-US" sz="2000" b="1">
                <a:solidFill>
                  <a:srgbClr val="FF0000"/>
                </a:solidFill>
                <a:latin typeface="黑体" panose="02010609060101010101" pitchFamily="49" charset="-122"/>
                <a:ea typeface="黑体" panose="02010609060101010101" pitchFamily="49" charset="-122"/>
              </a:rPr>
              <a:t>合并财务报表</a:t>
            </a:r>
            <a:r>
              <a:rPr lang="zh-CN" altLang="en-US" sz="2000" b="1">
                <a:latin typeface="黑体" panose="02010609060101010101" pitchFamily="49" charset="-122"/>
                <a:ea typeface="黑体" panose="02010609060101010101" pitchFamily="49" charset="-122"/>
              </a:rPr>
              <a:t>中将</a:t>
            </a:r>
            <a:r>
              <a:rPr lang="zh-CN" altLang="en-US" sz="2000" b="1">
                <a:solidFill>
                  <a:srgbClr val="FF0000"/>
                </a:solidFill>
                <a:latin typeface="黑体" panose="02010609060101010101" pitchFamily="49" charset="-122"/>
                <a:ea typeface="黑体" panose="02010609060101010101" pitchFamily="49" charset="-122"/>
              </a:rPr>
              <a:t>子公司所有资产和负债</a:t>
            </a:r>
            <a:r>
              <a:rPr lang="zh-CN" altLang="en-US" sz="2000" b="1">
                <a:latin typeface="黑体" panose="02010609060101010101" pitchFamily="49" charset="-122"/>
                <a:ea typeface="黑体" panose="02010609060101010101" pitchFamily="49" charset="-122"/>
              </a:rPr>
              <a:t>划分为</a:t>
            </a:r>
            <a:r>
              <a:rPr lang="zh-CN" altLang="en-US" sz="2000" b="1">
                <a:solidFill>
                  <a:srgbClr val="FF0000"/>
                </a:solidFill>
                <a:latin typeface="黑体" panose="02010609060101010101" pitchFamily="49" charset="-122"/>
                <a:ea typeface="黑体" panose="02010609060101010101" pitchFamily="49" charset="-122"/>
              </a:rPr>
              <a:t>持有待售类别</a:t>
            </a:r>
            <a:r>
              <a:rPr lang="zh-CN" altLang="en-US" sz="2000" b="1">
                <a:latin typeface="黑体" panose="02010609060101010101" pitchFamily="49" charset="-122"/>
                <a:ea typeface="黑体" panose="02010609060101010101" pitchFamily="49" charset="-122"/>
              </a:rPr>
              <a:t>，而不是仅将拟处置的投资对应的资产和负债划分为持有待售类别。</a:t>
            </a:r>
            <a:endParaRPr lang="en-US" altLang="zh-CN" sz="2000" b="1">
              <a:latin typeface="黑体" panose="02010609060101010101" pitchFamily="49" charset="-122"/>
              <a:ea typeface="黑体" panose="02010609060101010101" pitchFamily="49" charset="-122"/>
            </a:endParaRPr>
          </a:p>
          <a:p>
            <a:pPr lvl="0" defTabSz="685800">
              <a:lnSpc>
                <a:spcPct val="200000"/>
              </a:lnSpc>
              <a:spcBef>
                <a:spcPct val="20000"/>
              </a:spcBef>
            </a:pPr>
            <a:r>
              <a:rPr lang="zh-CN" altLang="en-US" sz="2000" b="1">
                <a:latin typeface="黑体" panose="02010609060101010101" pitchFamily="49" charset="-122"/>
                <a:ea typeface="黑体" panose="02010609060101010101" pitchFamily="49" charset="-122"/>
              </a:rPr>
              <a:t>但是，</a:t>
            </a:r>
            <a:r>
              <a:rPr lang="zh-CN" altLang="en-US" sz="2000" b="1">
                <a:solidFill>
                  <a:srgbClr val="FF0000"/>
                </a:solidFill>
                <a:latin typeface="黑体" panose="02010609060101010101" pitchFamily="49" charset="-122"/>
                <a:ea typeface="黑体" panose="02010609060101010101" pitchFamily="49" charset="-122"/>
              </a:rPr>
              <a:t>无论</a:t>
            </a:r>
            <a:r>
              <a:rPr lang="zh-CN" altLang="en-US" sz="2000" b="1">
                <a:latin typeface="黑体" panose="02010609060101010101" pitchFamily="49" charset="-122"/>
                <a:ea typeface="黑体" panose="02010609060101010101" pitchFamily="49" charset="-122"/>
              </a:rPr>
              <a:t>对子公司的投资</a:t>
            </a:r>
            <a:r>
              <a:rPr lang="zh-CN" altLang="en-US" sz="2000" b="1">
                <a:solidFill>
                  <a:srgbClr val="FF0000"/>
                </a:solidFill>
                <a:latin typeface="黑体" panose="02010609060101010101" pitchFamily="49" charset="-122"/>
                <a:ea typeface="黑体" panose="02010609060101010101" pitchFamily="49" charset="-122"/>
              </a:rPr>
              <a:t>是否划分为</a:t>
            </a:r>
            <a:r>
              <a:rPr lang="zh-CN" altLang="en-US" sz="2000" b="1">
                <a:latin typeface="黑体" panose="02010609060101010101" pitchFamily="49" charset="-122"/>
                <a:ea typeface="黑体" panose="02010609060101010101" pitchFamily="49" charset="-122"/>
              </a:rPr>
              <a:t>持有待售类别，企业</a:t>
            </a:r>
            <a:r>
              <a:rPr lang="zh-CN" altLang="en-US" sz="2000" b="1">
                <a:solidFill>
                  <a:srgbClr val="FF0000"/>
                </a:solidFill>
                <a:latin typeface="黑体" panose="02010609060101010101" pitchFamily="49" charset="-122"/>
                <a:ea typeface="黑体" panose="02010609060101010101" pitchFamily="49" charset="-122"/>
              </a:rPr>
              <a:t>始终应当</a:t>
            </a:r>
            <a:r>
              <a:rPr lang="zh-CN" altLang="en-US" sz="2000" b="1">
                <a:latin typeface="黑体" panose="02010609060101010101" pitchFamily="49" charset="-122"/>
                <a:ea typeface="黑体" panose="02010609060101010101" pitchFamily="49" charset="-122"/>
              </a:rPr>
              <a:t>按照</a:t>
            </a:r>
            <a:r>
              <a:rPr lang="en-US" altLang="zh-CN" sz="2000" b="1">
                <a:latin typeface="黑体" panose="02010609060101010101" pitchFamily="49" charset="-122"/>
                <a:ea typeface="黑体" panose="02010609060101010101" pitchFamily="49" charset="-122"/>
              </a:rPr>
              <a:t>《</a:t>
            </a:r>
            <a:r>
              <a:rPr lang="zh-CN" altLang="en-US" sz="2000" b="1">
                <a:solidFill>
                  <a:srgbClr val="FF0000"/>
                </a:solidFill>
                <a:latin typeface="黑体" panose="02010609060101010101" pitchFamily="49" charset="-122"/>
                <a:ea typeface="黑体" panose="02010609060101010101" pitchFamily="49" charset="-122"/>
              </a:rPr>
              <a:t>企业会计准则第</a:t>
            </a:r>
            <a:r>
              <a:rPr lang="en-US" altLang="zh-CN" sz="2000" b="1">
                <a:solidFill>
                  <a:srgbClr val="FF0000"/>
                </a:solidFill>
                <a:latin typeface="黑体" panose="02010609060101010101" pitchFamily="49" charset="-122"/>
                <a:ea typeface="黑体" panose="02010609060101010101" pitchFamily="49" charset="-122"/>
              </a:rPr>
              <a:t>33</a:t>
            </a:r>
            <a:r>
              <a:rPr lang="zh-CN" altLang="en-US" sz="2000" b="1">
                <a:solidFill>
                  <a:srgbClr val="FF0000"/>
                </a:solidFill>
                <a:latin typeface="黑体" panose="02010609060101010101" pitchFamily="49" charset="-122"/>
                <a:ea typeface="黑体" panose="02010609060101010101" pitchFamily="49" charset="-122"/>
              </a:rPr>
              <a:t>号</a:t>
            </a:r>
            <a:r>
              <a:rPr lang="en-US" altLang="zh-CN" sz="2000" b="1">
                <a:solidFill>
                  <a:srgbClr val="FF0000"/>
                </a:solidFill>
                <a:latin typeface="黑体" panose="02010609060101010101" pitchFamily="49" charset="-122"/>
                <a:ea typeface="黑体" panose="02010609060101010101" pitchFamily="49" charset="-122"/>
              </a:rPr>
              <a:t>——</a:t>
            </a:r>
            <a:r>
              <a:rPr lang="zh-CN" altLang="en-US" sz="2000" b="1">
                <a:solidFill>
                  <a:srgbClr val="FF0000"/>
                </a:solidFill>
                <a:latin typeface="黑体" panose="02010609060101010101" pitchFamily="49" charset="-122"/>
                <a:ea typeface="黑体" panose="02010609060101010101" pitchFamily="49" charset="-122"/>
              </a:rPr>
              <a:t>合并财务报表</a:t>
            </a:r>
            <a:r>
              <a:rPr lang="en-US" altLang="zh-CN" sz="2000" b="1">
                <a:latin typeface="黑体" panose="02010609060101010101" pitchFamily="49" charset="-122"/>
                <a:ea typeface="黑体" panose="02010609060101010101" pitchFamily="49" charset="-122"/>
              </a:rPr>
              <a:t>》</a:t>
            </a:r>
            <a:r>
              <a:rPr lang="zh-CN" altLang="en-US" sz="2000" b="1">
                <a:latin typeface="黑体" panose="02010609060101010101" pitchFamily="49" charset="-122"/>
                <a:ea typeface="黑体" panose="02010609060101010101" pitchFamily="49" charset="-122"/>
              </a:rPr>
              <a:t>的规定确定合并范围，编制合并财务报表。</a:t>
            </a:r>
          </a:p>
        </p:txBody>
      </p:sp>
    </p:spTree>
    <p:extLst>
      <p:ext uri="{BB962C8B-B14F-4D97-AF65-F5344CB8AC3E}">
        <p14:creationId xmlns:p14="http://schemas.microsoft.com/office/powerpoint/2010/main" val="10299068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 calcmode="lin" valueType="num">
                                      <p:cBhvr additive="base">
                                        <p:cTn id="1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AutoShape 33">
            <a:extLst>
              <a:ext uri="{FF2B5EF4-FFF2-40B4-BE49-F238E27FC236}">
                <a16:creationId xmlns:a16="http://schemas.microsoft.com/office/drawing/2014/main" id="{FE18D455-0EE4-CB9C-11AE-92C8EA8DB2A8}"/>
              </a:ext>
            </a:extLst>
          </p:cNvPr>
          <p:cNvSpPr>
            <a:spLocks noChangeArrowheads="1"/>
          </p:cNvSpPr>
          <p:nvPr/>
        </p:nvSpPr>
        <p:spPr bwMode="auto">
          <a:xfrm>
            <a:off x="855201" y="1305913"/>
            <a:ext cx="7433598" cy="2795750"/>
          </a:xfrm>
          <a:prstGeom prst="wedgeRoundRectCallout">
            <a:avLst>
              <a:gd name="adj1" fmla="val 46125"/>
              <a:gd name="adj2" fmla="val -22505"/>
              <a:gd name="adj3" fmla="val 16667"/>
            </a:avLst>
          </a:prstGeom>
          <a:solidFill>
            <a:srgbClr val="D6ECFF"/>
          </a:solidFill>
          <a:ln w="38100" cap="flat" cmpd="sng" algn="ctr">
            <a:solidFill>
              <a:sysClr val="window" lastClr="FFFFFF"/>
            </a:solidFill>
            <a:prstDash val="solid"/>
          </a:ln>
          <a:effectLst>
            <a:outerShdw blurRad="38100" dist="25400" dir="5400000" algn="t" rotWithShape="0">
              <a:srgbClr val="000000">
                <a:alpha val="50000"/>
              </a:srgbClr>
            </a:outerShdw>
          </a:effectLst>
        </p:spPr>
        <p:txBody>
          <a:bodyPr/>
          <a:lstStyle>
            <a:defPPr>
              <a:defRPr lang="zh-CN"/>
            </a:defPPr>
            <a:lvl1pPr marL="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9pPr>
          </a:lstStyle>
          <a:p>
            <a:pPr lvl="0" defTabSz="685800">
              <a:lnSpc>
                <a:spcPct val="200000"/>
              </a:lnSpc>
              <a:spcBef>
                <a:spcPct val="20000"/>
              </a:spcBef>
            </a:pPr>
            <a:r>
              <a:rPr lang="en-US" altLang="zh-CN" sz="2000" b="1">
                <a:solidFill>
                  <a:srgbClr val="0000FF"/>
                </a:solidFill>
                <a:latin typeface="黑体" panose="02010609060101010101" pitchFamily="49" charset="-122"/>
                <a:ea typeface="黑体" panose="02010609060101010101" pitchFamily="49" charset="-122"/>
              </a:rPr>
              <a:t>【</a:t>
            </a:r>
            <a:r>
              <a:rPr lang="zh-CN" altLang="en-US" sz="2000" b="1">
                <a:solidFill>
                  <a:srgbClr val="0000FF"/>
                </a:solidFill>
                <a:latin typeface="黑体" panose="02010609060101010101" pitchFamily="49" charset="-122"/>
                <a:ea typeface="黑体" panose="02010609060101010101" pitchFamily="49" charset="-122"/>
              </a:rPr>
              <a:t>例</a:t>
            </a:r>
            <a:r>
              <a:rPr lang="en-US" altLang="zh-CN" sz="2000" b="1">
                <a:solidFill>
                  <a:srgbClr val="0000FF"/>
                </a:solidFill>
                <a:latin typeface="黑体" panose="02010609060101010101" pitchFamily="49" charset="-122"/>
                <a:ea typeface="黑体" panose="02010609060101010101" pitchFamily="49" charset="-122"/>
              </a:rPr>
              <a:t>3】</a:t>
            </a:r>
            <a:r>
              <a:rPr lang="zh-CN" altLang="en-US" sz="2000" b="1">
                <a:latin typeface="黑体" panose="02010609060101010101" pitchFamily="49" charset="-122"/>
                <a:ea typeface="黑体" panose="02010609060101010101" pitchFamily="49" charset="-122"/>
              </a:rPr>
              <a:t>开源集团拟出售持有的部分长期股权投资，假设拟出售的股权符合持有待售类别的划分条件。</a:t>
            </a:r>
          </a:p>
          <a:p>
            <a:pPr lvl="0" defTabSz="685800">
              <a:lnSpc>
                <a:spcPct val="200000"/>
              </a:lnSpc>
              <a:spcBef>
                <a:spcPct val="20000"/>
              </a:spcBef>
            </a:pPr>
            <a:r>
              <a:rPr lang="zh-CN" altLang="en-US" sz="2000" b="1">
                <a:solidFill>
                  <a:srgbClr val="0000FF"/>
                </a:solidFill>
                <a:latin typeface="黑体" panose="02010609060101010101" pitchFamily="49" charset="-122"/>
                <a:ea typeface="黑体" panose="02010609060101010101" pitchFamily="49" charset="-122"/>
              </a:rPr>
              <a:t>情形</a:t>
            </a:r>
            <a:r>
              <a:rPr lang="en-US" altLang="zh-CN" sz="2000" b="1">
                <a:solidFill>
                  <a:srgbClr val="0000FF"/>
                </a:solidFill>
                <a:latin typeface="黑体" panose="02010609060101010101" pitchFamily="49" charset="-122"/>
                <a:ea typeface="黑体" panose="02010609060101010101" pitchFamily="49" charset="-122"/>
              </a:rPr>
              <a:t>1</a:t>
            </a:r>
            <a:r>
              <a:rPr lang="zh-CN" altLang="en-US" sz="2000" b="1">
                <a:solidFill>
                  <a:srgbClr val="0000FF"/>
                </a:solidFill>
                <a:latin typeface="黑体" panose="02010609060101010101" pitchFamily="49" charset="-122"/>
                <a:ea typeface="黑体" panose="02010609060101010101" pitchFamily="49" charset="-122"/>
              </a:rPr>
              <a:t>：</a:t>
            </a:r>
            <a:r>
              <a:rPr lang="zh-CN" altLang="en-US" sz="2000" b="1">
                <a:latin typeface="黑体" panose="02010609060101010101" pitchFamily="49" charset="-122"/>
                <a:ea typeface="黑体" panose="02010609060101010101" pitchFamily="49" charset="-122"/>
              </a:rPr>
              <a:t>开源集团拥有子公司</a:t>
            </a:r>
            <a:r>
              <a:rPr lang="en-US" altLang="zh-CN" sz="2000" b="1">
                <a:latin typeface="黑体" panose="02010609060101010101" pitchFamily="49" charset="-122"/>
                <a:ea typeface="黑体" panose="02010609060101010101" pitchFamily="49" charset="-122"/>
              </a:rPr>
              <a:t>100%</a:t>
            </a:r>
            <a:r>
              <a:rPr lang="zh-CN" altLang="en-US" sz="2000" b="1">
                <a:latin typeface="黑体" panose="02010609060101010101" pitchFamily="49" charset="-122"/>
                <a:ea typeface="黑体" panose="02010609060101010101" pitchFamily="49" charset="-122"/>
              </a:rPr>
              <a:t>的股权，拟出售全部股权。</a:t>
            </a:r>
          </a:p>
        </p:txBody>
      </p:sp>
    </p:spTree>
    <p:extLst>
      <p:ext uri="{BB962C8B-B14F-4D97-AF65-F5344CB8AC3E}">
        <p14:creationId xmlns:p14="http://schemas.microsoft.com/office/powerpoint/2010/main" val="200293437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 calcmode="lin" valueType="num">
                                      <p:cBhvr additive="base">
                                        <p:cTn id="1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AutoShape 33">
            <a:extLst>
              <a:ext uri="{FF2B5EF4-FFF2-40B4-BE49-F238E27FC236}">
                <a16:creationId xmlns:a16="http://schemas.microsoft.com/office/drawing/2014/main" id="{FE18D455-0EE4-CB9C-11AE-92C8EA8DB2A8}"/>
              </a:ext>
            </a:extLst>
          </p:cNvPr>
          <p:cNvSpPr>
            <a:spLocks noChangeArrowheads="1"/>
          </p:cNvSpPr>
          <p:nvPr/>
        </p:nvSpPr>
        <p:spPr bwMode="auto">
          <a:xfrm>
            <a:off x="855201" y="1221829"/>
            <a:ext cx="7433598" cy="3083440"/>
          </a:xfrm>
          <a:prstGeom prst="wedgeRoundRectCallout">
            <a:avLst>
              <a:gd name="adj1" fmla="val 46125"/>
              <a:gd name="adj2" fmla="val -22505"/>
              <a:gd name="adj3" fmla="val 16667"/>
            </a:avLst>
          </a:prstGeom>
          <a:solidFill>
            <a:srgbClr val="D6ECFF"/>
          </a:solidFill>
          <a:ln w="38100" cap="flat" cmpd="sng" algn="ctr">
            <a:solidFill>
              <a:sysClr val="window" lastClr="FFFFFF"/>
            </a:solidFill>
            <a:prstDash val="solid"/>
          </a:ln>
          <a:effectLst>
            <a:outerShdw blurRad="38100" dist="25400" dir="5400000" algn="t" rotWithShape="0">
              <a:srgbClr val="000000">
                <a:alpha val="50000"/>
              </a:srgbClr>
            </a:outerShdw>
          </a:effectLst>
        </p:spPr>
        <p:txBody>
          <a:bodyPr/>
          <a:lstStyle>
            <a:defPPr>
              <a:defRPr lang="zh-CN"/>
            </a:defPPr>
            <a:lvl1pPr marL="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9pPr>
          </a:lstStyle>
          <a:p>
            <a:pPr lvl="0" defTabSz="685800">
              <a:lnSpc>
                <a:spcPct val="200000"/>
              </a:lnSpc>
              <a:spcBef>
                <a:spcPct val="20000"/>
              </a:spcBef>
            </a:pPr>
            <a:r>
              <a:rPr lang="en-US" altLang="zh-CN" sz="2000" b="1">
                <a:solidFill>
                  <a:srgbClr val="0000FF"/>
                </a:solidFill>
                <a:latin typeface="黑体" panose="02010609060101010101" pitchFamily="49" charset="-122"/>
                <a:ea typeface="黑体" panose="02010609060101010101" pitchFamily="49" charset="-122"/>
              </a:rPr>
              <a:t>【</a:t>
            </a:r>
            <a:r>
              <a:rPr lang="zh-CN" altLang="en-US" sz="2000" b="1">
                <a:solidFill>
                  <a:srgbClr val="0000FF"/>
                </a:solidFill>
                <a:latin typeface="黑体" panose="02010609060101010101" pitchFamily="49" charset="-122"/>
                <a:ea typeface="黑体" panose="02010609060101010101" pitchFamily="49" charset="-122"/>
              </a:rPr>
              <a:t>解析</a:t>
            </a:r>
            <a:r>
              <a:rPr lang="en-US" altLang="zh-CN" sz="2000" b="1">
                <a:solidFill>
                  <a:srgbClr val="0000FF"/>
                </a:solidFill>
                <a:latin typeface="黑体" panose="02010609060101010101" pitchFamily="49" charset="-122"/>
                <a:ea typeface="黑体" panose="02010609060101010101" pitchFamily="49" charset="-122"/>
              </a:rPr>
              <a:t>】</a:t>
            </a:r>
          </a:p>
          <a:p>
            <a:pPr lvl="0" defTabSz="685800">
              <a:lnSpc>
                <a:spcPct val="200000"/>
              </a:lnSpc>
              <a:spcBef>
                <a:spcPct val="20000"/>
              </a:spcBef>
            </a:pPr>
            <a:r>
              <a:rPr lang="zh-CN" altLang="en-US" sz="2000" b="1">
                <a:latin typeface="黑体" panose="02010609060101010101" pitchFamily="49" charset="-122"/>
                <a:ea typeface="黑体" panose="02010609060101010101" pitchFamily="49" charset="-122"/>
              </a:rPr>
              <a:t>情形</a:t>
            </a:r>
            <a:r>
              <a:rPr lang="en-US" altLang="zh-CN" sz="2000" b="1">
                <a:latin typeface="黑体" panose="02010609060101010101" pitchFamily="49" charset="-122"/>
                <a:ea typeface="黑体" panose="02010609060101010101" pitchFamily="49" charset="-122"/>
              </a:rPr>
              <a:t>1</a:t>
            </a:r>
            <a:r>
              <a:rPr lang="zh-CN" altLang="en-US" sz="2000" b="1">
                <a:latin typeface="黑体" panose="02010609060101010101" pitchFamily="49" charset="-122"/>
                <a:ea typeface="黑体" panose="02010609060101010101" pitchFamily="49" charset="-122"/>
              </a:rPr>
              <a:t>，开源集团应当在</a:t>
            </a:r>
            <a:r>
              <a:rPr lang="zh-CN" altLang="en-US" sz="2000" b="1">
                <a:solidFill>
                  <a:srgbClr val="FF0000"/>
                </a:solidFill>
                <a:latin typeface="黑体" panose="02010609060101010101" pitchFamily="49" charset="-122"/>
                <a:ea typeface="黑体" panose="02010609060101010101" pitchFamily="49" charset="-122"/>
              </a:rPr>
              <a:t>母公司个别财务报表</a:t>
            </a:r>
            <a:r>
              <a:rPr lang="zh-CN" altLang="en-US" sz="2000" b="1">
                <a:latin typeface="黑体" panose="02010609060101010101" pitchFamily="49" charset="-122"/>
                <a:ea typeface="黑体" panose="02010609060101010101" pitchFamily="49" charset="-122"/>
              </a:rPr>
              <a:t>中将拥有的子公司</a:t>
            </a:r>
            <a:r>
              <a:rPr lang="zh-CN" altLang="en-US" sz="2000" b="1">
                <a:solidFill>
                  <a:srgbClr val="FF0000"/>
                </a:solidFill>
                <a:latin typeface="黑体" panose="02010609060101010101" pitchFamily="49" charset="-122"/>
                <a:ea typeface="黑体" panose="02010609060101010101" pitchFamily="49" charset="-122"/>
              </a:rPr>
              <a:t>全部股权</a:t>
            </a:r>
            <a:r>
              <a:rPr lang="zh-CN" altLang="en-US" sz="2000" b="1">
                <a:latin typeface="黑体" panose="02010609060101010101" pitchFamily="49" charset="-122"/>
                <a:ea typeface="黑体" panose="02010609060101010101" pitchFamily="49" charset="-122"/>
              </a:rPr>
              <a:t>划分为持有待售类别，在</a:t>
            </a:r>
            <a:r>
              <a:rPr lang="zh-CN" altLang="en-US" sz="2000" b="1">
                <a:solidFill>
                  <a:srgbClr val="FF0000"/>
                </a:solidFill>
                <a:latin typeface="黑体" panose="02010609060101010101" pitchFamily="49" charset="-122"/>
                <a:ea typeface="黑体" panose="02010609060101010101" pitchFamily="49" charset="-122"/>
              </a:rPr>
              <a:t>合并财务报表</a:t>
            </a:r>
            <a:r>
              <a:rPr lang="zh-CN" altLang="en-US" sz="2000" b="1">
                <a:latin typeface="黑体" panose="02010609060101010101" pitchFamily="49" charset="-122"/>
                <a:ea typeface="黑体" panose="02010609060101010101" pitchFamily="49" charset="-122"/>
              </a:rPr>
              <a:t>中将子公司</a:t>
            </a:r>
            <a:r>
              <a:rPr lang="zh-CN" altLang="en-US" sz="2000" b="1">
                <a:solidFill>
                  <a:srgbClr val="FF0000"/>
                </a:solidFill>
                <a:latin typeface="黑体" panose="02010609060101010101" pitchFamily="49" charset="-122"/>
                <a:ea typeface="黑体" panose="02010609060101010101" pitchFamily="49" charset="-122"/>
              </a:rPr>
              <a:t>所有资产和负债</a:t>
            </a:r>
            <a:r>
              <a:rPr lang="zh-CN" altLang="en-US" sz="2000" b="1">
                <a:latin typeface="黑体" panose="02010609060101010101" pitchFamily="49" charset="-122"/>
                <a:ea typeface="黑体" panose="02010609060101010101" pitchFamily="49" charset="-122"/>
              </a:rPr>
              <a:t>划分为持有待售类别。</a:t>
            </a:r>
          </a:p>
        </p:txBody>
      </p:sp>
    </p:spTree>
    <p:extLst>
      <p:ext uri="{BB962C8B-B14F-4D97-AF65-F5344CB8AC3E}">
        <p14:creationId xmlns:p14="http://schemas.microsoft.com/office/powerpoint/2010/main" val="116038684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 calcmode="lin" valueType="num">
                                      <p:cBhvr additive="base">
                                        <p:cTn id="1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AutoShape 33">
            <a:extLst>
              <a:ext uri="{FF2B5EF4-FFF2-40B4-BE49-F238E27FC236}">
                <a16:creationId xmlns:a16="http://schemas.microsoft.com/office/drawing/2014/main" id="{FE18D455-0EE4-CB9C-11AE-92C8EA8DB2A8}"/>
              </a:ext>
            </a:extLst>
          </p:cNvPr>
          <p:cNvSpPr>
            <a:spLocks noChangeArrowheads="1"/>
          </p:cNvSpPr>
          <p:nvPr/>
        </p:nvSpPr>
        <p:spPr bwMode="auto">
          <a:xfrm>
            <a:off x="855201" y="1881352"/>
            <a:ext cx="7433598" cy="2217682"/>
          </a:xfrm>
          <a:prstGeom prst="wedgeRoundRectCallout">
            <a:avLst>
              <a:gd name="adj1" fmla="val 46125"/>
              <a:gd name="adj2" fmla="val -22505"/>
              <a:gd name="adj3" fmla="val 16667"/>
            </a:avLst>
          </a:prstGeom>
          <a:solidFill>
            <a:srgbClr val="D6ECFF"/>
          </a:solidFill>
          <a:ln w="38100" cap="flat" cmpd="sng" algn="ctr">
            <a:solidFill>
              <a:sysClr val="window" lastClr="FFFFFF"/>
            </a:solidFill>
            <a:prstDash val="solid"/>
          </a:ln>
          <a:effectLst>
            <a:outerShdw blurRad="38100" dist="25400" dir="5400000" algn="t" rotWithShape="0">
              <a:srgbClr val="000000">
                <a:alpha val="50000"/>
              </a:srgbClr>
            </a:outerShdw>
          </a:effectLst>
        </p:spPr>
        <p:txBody>
          <a:bodyPr/>
          <a:lstStyle>
            <a:defPPr>
              <a:defRPr lang="zh-CN"/>
            </a:defPPr>
            <a:lvl1pPr marL="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9pPr>
          </a:lstStyle>
          <a:p>
            <a:pPr lvl="0" defTabSz="685800">
              <a:lnSpc>
                <a:spcPct val="200000"/>
              </a:lnSpc>
              <a:spcBef>
                <a:spcPct val="20000"/>
              </a:spcBef>
            </a:pPr>
            <a:r>
              <a:rPr lang="zh-CN" altLang="en-US" sz="2000" b="1">
                <a:solidFill>
                  <a:srgbClr val="0000FF"/>
                </a:solidFill>
                <a:latin typeface="黑体" panose="02010609060101010101" pitchFamily="49" charset="-122"/>
                <a:ea typeface="黑体" panose="02010609060101010101" pitchFamily="49" charset="-122"/>
              </a:rPr>
              <a:t>情形</a:t>
            </a:r>
            <a:r>
              <a:rPr lang="en-US" altLang="zh-CN" sz="2000" b="1">
                <a:solidFill>
                  <a:srgbClr val="0000FF"/>
                </a:solidFill>
                <a:latin typeface="黑体" panose="02010609060101010101" pitchFamily="49" charset="-122"/>
                <a:ea typeface="黑体" panose="02010609060101010101" pitchFamily="49" charset="-122"/>
              </a:rPr>
              <a:t>2</a:t>
            </a:r>
            <a:r>
              <a:rPr lang="zh-CN" altLang="en-US" sz="2000" b="1">
                <a:solidFill>
                  <a:srgbClr val="0000FF"/>
                </a:solidFill>
                <a:latin typeface="黑体" panose="02010609060101010101" pitchFamily="49" charset="-122"/>
                <a:ea typeface="黑体" panose="02010609060101010101" pitchFamily="49" charset="-122"/>
              </a:rPr>
              <a:t>：</a:t>
            </a:r>
            <a:r>
              <a:rPr lang="zh-CN" altLang="en-US" sz="2000" b="1">
                <a:latin typeface="黑体" panose="02010609060101010101" pitchFamily="49" charset="-122"/>
                <a:ea typeface="黑体" panose="02010609060101010101" pitchFamily="49" charset="-122"/>
              </a:rPr>
              <a:t>开源集团拥有子公司</a:t>
            </a:r>
            <a:r>
              <a:rPr lang="en-US" altLang="zh-CN" sz="2000" b="1">
                <a:latin typeface="黑体" panose="02010609060101010101" pitchFamily="49" charset="-122"/>
                <a:ea typeface="黑体" panose="02010609060101010101" pitchFamily="49" charset="-122"/>
              </a:rPr>
              <a:t>100%</a:t>
            </a:r>
            <a:r>
              <a:rPr lang="zh-CN" altLang="en-US" sz="2000" b="1">
                <a:latin typeface="黑体" panose="02010609060101010101" pitchFamily="49" charset="-122"/>
                <a:ea typeface="黑体" panose="02010609060101010101" pitchFamily="49" charset="-122"/>
              </a:rPr>
              <a:t>的股权，拟出售</a:t>
            </a:r>
            <a:r>
              <a:rPr lang="en-US" altLang="zh-CN" sz="2000" b="1">
                <a:latin typeface="黑体" panose="02010609060101010101" pitchFamily="49" charset="-122"/>
                <a:ea typeface="黑体" panose="02010609060101010101" pitchFamily="49" charset="-122"/>
              </a:rPr>
              <a:t>70%</a:t>
            </a:r>
            <a:r>
              <a:rPr lang="zh-CN" altLang="en-US" sz="2000" b="1">
                <a:latin typeface="黑体" panose="02010609060101010101" pitchFamily="49" charset="-122"/>
                <a:ea typeface="黑体" panose="02010609060101010101" pitchFamily="49" charset="-122"/>
              </a:rPr>
              <a:t>的股权，出售后将丧失对子公司的控制权，但对其具有重大影响。</a:t>
            </a:r>
          </a:p>
        </p:txBody>
      </p:sp>
    </p:spTree>
    <p:extLst>
      <p:ext uri="{BB962C8B-B14F-4D97-AF65-F5344CB8AC3E}">
        <p14:creationId xmlns:p14="http://schemas.microsoft.com/office/powerpoint/2010/main" val="79030564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AutoShape 33">
            <a:extLst>
              <a:ext uri="{FF2B5EF4-FFF2-40B4-BE49-F238E27FC236}">
                <a16:creationId xmlns:a16="http://schemas.microsoft.com/office/drawing/2014/main" id="{FE18D455-0EE4-CB9C-11AE-92C8EA8DB2A8}"/>
              </a:ext>
            </a:extLst>
          </p:cNvPr>
          <p:cNvSpPr>
            <a:spLocks noChangeArrowheads="1"/>
          </p:cNvSpPr>
          <p:nvPr/>
        </p:nvSpPr>
        <p:spPr bwMode="auto">
          <a:xfrm>
            <a:off x="855201" y="885498"/>
            <a:ext cx="7433598" cy="3083440"/>
          </a:xfrm>
          <a:prstGeom prst="wedgeRoundRectCallout">
            <a:avLst>
              <a:gd name="adj1" fmla="val 46125"/>
              <a:gd name="adj2" fmla="val -22505"/>
              <a:gd name="adj3" fmla="val 16667"/>
            </a:avLst>
          </a:prstGeom>
          <a:solidFill>
            <a:srgbClr val="D6ECFF"/>
          </a:solidFill>
          <a:ln w="38100" cap="flat" cmpd="sng" algn="ctr">
            <a:solidFill>
              <a:sysClr val="window" lastClr="FFFFFF"/>
            </a:solidFill>
            <a:prstDash val="solid"/>
          </a:ln>
          <a:effectLst>
            <a:outerShdw blurRad="38100" dist="25400" dir="5400000" algn="t" rotWithShape="0">
              <a:srgbClr val="000000">
                <a:alpha val="50000"/>
              </a:srgbClr>
            </a:outerShdw>
          </a:effectLst>
        </p:spPr>
        <p:txBody>
          <a:bodyPr/>
          <a:lstStyle>
            <a:defPPr>
              <a:defRPr lang="zh-CN"/>
            </a:defPPr>
            <a:lvl1pPr marL="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9pPr>
          </a:lstStyle>
          <a:p>
            <a:pPr lvl="0" defTabSz="685800">
              <a:lnSpc>
                <a:spcPct val="200000"/>
              </a:lnSpc>
              <a:spcBef>
                <a:spcPct val="20000"/>
              </a:spcBef>
            </a:pPr>
            <a:r>
              <a:rPr lang="en-US" altLang="zh-CN" sz="2000" b="1">
                <a:solidFill>
                  <a:srgbClr val="0000FF"/>
                </a:solidFill>
                <a:latin typeface="黑体" panose="02010609060101010101" pitchFamily="49" charset="-122"/>
                <a:ea typeface="黑体" panose="02010609060101010101" pitchFamily="49" charset="-122"/>
              </a:rPr>
              <a:t>【</a:t>
            </a:r>
            <a:r>
              <a:rPr lang="zh-CN" altLang="en-US" sz="2000" b="1">
                <a:solidFill>
                  <a:srgbClr val="0000FF"/>
                </a:solidFill>
                <a:latin typeface="黑体" panose="02010609060101010101" pitchFamily="49" charset="-122"/>
                <a:ea typeface="黑体" panose="02010609060101010101" pitchFamily="49" charset="-122"/>
              </a:rPr>
              <a:t>解析</a:t>
            </a:r>
            <a:r>
              <a:rPr lang="en-US" altLang="zh-CN" sz="2000" b="1">
                <a:solidFill>
                  <a:srgbClr val="0000FF"/>
                </a:solidFill>
                <a:latin typeface="黑体" panose="02010609060101010101" pitchFamily="49" charset="-122"/>
                <a:ea typeface="黑体" panose="02010609060101010101" pitchFamily="49" charset="-122"/>
              </a:rPr>
              <a:t>】</a:t>
            </a:r>
          </a:p>
          <a:p>
            <a:pPr lvl="0" defTabSz="685800">
              <a:lnSpc>
                <a:spcPct val="200000"/>
              </a:lnSpc>
              <a:spcBef>
                <a:spcPct val="20000"/>
              </a:spcBef>
            </a:pPr>
            <a:r>
              <a:rPr lang="zh-CN" altLang="en-US" sz="2000" b="1">
                <a:latin typeface="黑体" panose="02010609060101010101" pitchFamily="49" charset="-122"/>
                <a:ea typeface="黑体" panose="02010609060101010101" pitchFamily="49" charset="-122"/>
              </a:rPr>
              <a:t>情形</a:t>
            </a:r>
            <a:r>
              <a:rPr lang="en-US" altLang="zh-CN" sz="2000" b="1">
                <a:latin typeface="黑体" panose="02010609060101010101" pitchFamily="49" charset="-122"/>
                <a:ea typeface="黑体" panose="02010609060101010101" pitchFamily="49" charset="-122"/>
              </a:rPr>
              <a:t>2</a:t>
            </a:r>
            <a:r>
              <a:rPr lang="zh-CN" altLang="en-US" sz="2000" b="1">
                <a:latin typeface="黑体" panose="02010609060101010101" pitchFamily="49" charset="-122"/>
                <a:ea typeface="黑体" panose="02010609060101010101" pitchFamily="49" charset="-122"/>
              </a:rPr>
              <a:t>，开源集团应当在母公司个别财务报表中将拥有的子公司全部股权划分为持有待售类别，在合并财务报表中将子公司所有资产和负债划分为持有待售类别。</a:t>
            </a:r>
          </a:p>
        </p:txBody>
      </p:sp>
    </p:spTree>
    <p:extLst>
      <p:ext uri="{BB962C8B-B14F-4D97-AF65-F5344CB8AC3E}">
        <p14:creationId xmlns:p14="http://schemas.microsoft.com/office/powerpoint/2010/main" val="124033799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 calcmode="lin" valueType="num">
                                      <p:cBhvr additive="base">
                                        <p:cTn id="1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AutoShape 33">
            <a:extLst>
              <a:ext uri="{FF2B5EF4-FFF2-40B4-BE49-F238E27FC236}">
                <a16:creationId xmlns:a16="http://schemas.microsoft.com/office/drawing/2014/main" id="{FE18D455-0EE4-CB9C-11AE-92C8EA8DB2A8}"/>
              </a:ext>
            </a:extLst>
          </p:cNvPr>
          <p:cNvSpPr>
            <a:spLocks noChangeArrowheads="1"/>
          </p:cNvSpPr>
          <p:nvPr/>
        </p:nvSpPr>
        <p:spPr bwMode="auto">
          <a:xfrm>
            <a:off x="855201" y="1652753"/>
            <a:ext cx="7433598" cy="2414750"/>
          </a:xfrm>
          <a:prstGeom prst="wedgeRoundRectCallout">
            <a:avLst>
              <a:gd name="adj1" fmla="val 46125"/>
              <a:gd name="adj2" fmla="val -22505"/>
              <a:gd name="adj3" fmla="val 16667"/>
            </a:avLst>
          </a:prstGeom>
          <a:solidFill>
            <a:srgbClr val="D6ECFF"/>
          </a:solidFill>
          <a:ln w="38100" cap="flat" cmpd="sng" algn="ctr">
            <a:solidFill>
              <a:sysClr val="window" lastClr="FFFFFF"/>
            </a:solidFill>
            <a:prstDash val="solid"/>
          </a:ln>
          <a:effectLst>
            <a:outerShdw blurRad="38100" dist="25400" dir="5400000" algn="t" rotWithShape="0">
              <a:srgbClr val="000000">
                <a:alpha val="50000"/>
              </a:srgbClr>
            </a:outerShdw>
          </a:effectLst>
        </p:spPr>
        <p:txBody>
          <a:bodyPr/>
          <a:lstStyle>
            <a:defPPr>
              <a:defRPr lang="zh-CN"/>
            </a:defPPr>
            <a:lvl1pPr marL="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9pPr>
          </a:lstStyle>
          <a:p>
            <a:pPr lvl="0" defTabSz="685800">
              <a:lnSpc>
                <a:spcPct val="200000"/>
              </a:lnSpc>
              <a:spcBef>
                <a:spcPct val="20000"/>
              </a:spcBef>
            </a:pPr>
            <a:r>
              <a:rPr lang="zh-CN" altLang="en-US" sz="2000" b="1">
                <a:solidFill>
                  <a:srgbClr val="0000FF"/>
                </a:solidFill>
                <a:latin typeface="黑体" panose="02010609060101010101" pitchFamily="49" charset="-122"/>
                <a:ea typeface="黑体" panose="02010609060101010101" pitchFamily="49" charset="-122"/>
              </a:rPr>
              <a:t>情形</a:t>
            </a:r>
            <a:r>
              <a:rPr lang="en-US" altLang="zh-CN" sz="2000" b="1">
                <a:solidFill>
                  <a:srgbClr val="0000FF"/>
                </a:solidFill>
                <a:latin typeface="黑体" panose="02010609060101010101" pitchFamily="49" charset="-122"/>
                <a:ea typeface="黑体" panose="02010609060101010101" pitchFamily="49" charset="-122"/>
              </a:rPr>
              <a:t>3</a:t>
            </a:r>
            <a:r>
              <a:rPr lang="zh-CN" altLang="en-US" sz="2000" b="1">
                <a:solidFill>
                  <a:srgbClr val="0000FF"/>
                </a:solidFill>
                <a:latin typeface="黑体" panose="02010609060101010101" pitchFamily="49" charset="-122"/>
                <a:ea typeface="黑体" panose="02010609060101010101" pitchFamily="49" charset="-122"/>
              </a:rPr>
              <a:t>：</a:t>
            </a:r>
            <a:r>
              <a:rPr lang="zh-CN" altLang="en-US" sz="2000" b="1">
                <a:latin typeface="黑体" panose="02010609060101010101" pitchFamily="49" charset="-122"/>
                <a:ea typeface="黑体" panose="02010609060101010101" pitchFamily="49" charset="-122"/>
              </a:rPr>
              <a:t>开源集团拥有子公司</a:t>
            </a:r>
            <a:r>
              <a:rPr lang="en-US" altLang="zh-CN" sz="2000" b="1">
                <a:latin typeface="黑体" panose="02010609060101010101" pitchFamily="49" charset="-122"/>
                <a:ea typeface="黑体" panose="02010609060101010101" pitchFamily="49" charset="-122"/>
              </a:rPr>
              <a:t>100%</a:t>
            </a:r>
            <a:r>
              <a:rPr lang="zh-CN" altLang="en-US" sz="2000" b="1">
                <a:latin typeface="黑体" panose="02010609060101010101" pitchFamily="49" charset="-122"/>
                <a:ea typeface="黑体" panose="02010609060101010101" pitchFamily="49" charset="-122"/>
              </a:rPr>
              <a:t>的股权，拟出售</a:t>
            </a:r>
            <a:r>
              <a:rPr lang="en-US" altLang="zh-CN" sz="2000" b="1">
                <a:latin typeface="黑体" panose="02010609060101010101" pitchFamily="49" charset="-122"/>
                <a:ea typeface="黑体" panose="02010609060101010101" pitchFamily="49" charset="-122"/>
              </a:rPr>
              <a:t>30%</a:t>
            </a:r>
            <a:r>
              <a:rPr lang="zh-CN" altLang="en-US" sz="2000" b="1">
                <a:latin typeface="黑体" panose="02010609060101010101" pitchFamily="49" charset="-122"/>
                <a:ea typeface="黑体" panose="02010609060101010101" pitchFamily="49" charset="-122"/>
              </a:rPr>
              <a:t>的股权，仍然拥有对子公司的控制权。</a:t>
            </a:r>
          </a:p>
        </p:txBody>
      </p:sp>
    </p:spTree>
    <p:extLst>
      <p:ext uri="{BB962C8B-B14F-4D97-AF65-F5344CB8AC3E}">
        <p14:creationId xmlns:p14="http://schemas.microsoft.com/office/powerpoint/2010/main" val="70487907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AutoShape 33">
            <a:extLst>
              <a:ext uri="{FF2B5EF4-FFF2-40B4-BE49-F238E27FC236}">
                <a16:creationId xmlns:a16="http://schemas.microsoft.com/office/drawing/2014/main" id="{FE18D455-0EE4-CB9C-11AE-92C8EA8DB2A8}"/>
              </a:ext>
            </a:extLst>
          </p:cNvPr>
          <p:cNvSpPr>
            <a:spLocks noChangeArrowheads="1"/>
          </p:cNvSpPr>
          <p:nvPr/>
        </p:nvSpPr>
        <p:spPr bwMode="auto">
          <a:xfrm>
            <a:off x="855201" y="1316423"/>
            <a:ext cx="7433598" cy="3083440"/>
          </a:xfrm>
          <a:prstGeom prst="wedgeRoundRectCallout">
            <a:avLst>
              <a:gd name="adj1" fmla="val 46125"/>
              <a:gd name="adj2" fmla="val -22505"/>
              <a:gd name="adj3" fmla="val 16667"/>
            </a:avLst>
          </a:prstGeom>
          <a:solidFill>
            <a:srgbClr val="D6ECFF"/>
          </a:solidFill>
          <a:ln w="38100" cap="flat" cmpd="sng" algn="ctr">
            <a:solidFill>
              <a:sysClr val="window" lastClr="FFFFFF"/>
            </a:solidFill>
            <a:prstDash val="solid"/>
          </a:ln>
          <a:effectLst>
            <a:outerShdw blurRad="38100" dist="25400" dir="5400000" algn="t" rotWithShape="0">
              <a:srgbClr val="000000">
                <a:alpha val="50000"/>
              </a:srgbClr>
            </a:outerShdw>
          </a:effectLst>
        </p:spPr>
        <p:txBody>
          <a:bodyPr/>
          <a:lstStyle>
            <a:defPPr>
              <a:defRPr lang="zh-CN"/>
            </a:defPPr>
            <a:lvl1pPr marL="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9pPr>
          </a:lstStyle>
          <a:p>
            <a:pPr lvl="0" defTabSz="685800">
              <a:lnSpc>
                <a:spcPct val="200000"/>
              </a:lnSpc>
              <a:spcBef>
                <a:spcPct val="20000"/>
              </a:spcBef>
            </a:pPr>
            <a:r>
              <a:rPr lang="en-US" altLang="zh-CN" sz="2000" b="1">
                <a:solidFill>
                  <a:srgbClr val="0000FF"/>
                </a:solidFill>
                <a:latin typeface="黑体" panose="02010609060101010101" pitchFamily="49" charset="-122"/>
                <a:ea typeface="黑体" panose="02010609060101010101" pitchFamily="49" charset="-122"/>
              </a:rPr>
              <a:t>【</a:t>
            </a:r>
            <a:r>
              <a:rPr lang="zh-CN" altLang="en-US" sz="2000" b="1">
                <a:solidFill>
                  <a:srgbClr val="0000FF"/>
                </a:solidFill>
                <a:latin typeface="黑体" panose="02010609060101010101" pitchFamily="49" charset="-122"/>
                <a:ea typeface="黑体" panose="02010609060101010101" pitchFamily="49" charset="-122"/>
              </a:rPr>
              <a:t>解析</a:t>
            </a:r>
            <a:r>
              <a:rPr lang="en-US" altLang="zh-CN" sz="2000" b="1">
                <a:solidFill>
                  <a:srgbClr val="0000FF"/>
                </a:solidFill>
                <a:latin typeface="黑体" panose="02010609060101010101" pitchFamily="49" charset="-122"/>
                <a:ea typeface="黑体" panose="02010609060101010101" pitchFamily="49" charset="-122"/>
              </a:rPr>
              <a:t>】</a:t>
            </a:r>
          </a:p>
          <a:p>
            <a:pPr lvl="0" defTabSz="685800">
              <a:lnSpc>
                <a:spcPct val="200000"/>
              </a:lnSpc>
              <a:spcBef>
                <a:spcPct val="20000"/>
              </a:spcBef>
            </a:pPr>
            <a:r>
              <a:rPr lang="zh-CN" altLang="en-US" sz="2000" b="1">
                <a:latin typeface="黑体" panose="02010609060101010101" pitchFamily="49" charset="-122"/>
                <a:ea typeface="黑体" panose="02010609060101010101" pitchFamily="49" charset="-122"/>
              </a:rPr>
              <a:t>情形</a:t>
            </a:r>
            <a:r>
              <a:rPr lang="en-US" altLang="zh-CN" sz="2000" b="1">
                <a:latin typeface="黑体" panose="02010609060101010101" pitchFamily="49" charset="-122"/>
                <a:ea typeface="黑体" panose="02010609060101010101" pitchFamily="49" charset="-122"/>
              </a:rPr>
              <a:t>3</a:t>
            </a:r>
            <a:r>
              <a:rPr lang="zh-CN" altLang="en-US" sz="2000" b="1">
                <a:latin typeface="黑体" panose="02010609060101010101" pitchFamily="49" charset="-122"/>
                <a:ea typeface="黑体" panose="02010609060101010101" pitchFamily="49" charset="-122"/>
              </a:rPr>
              <a:t>，由于开源集团仍然拥有对子公司的控制权</a:t>
            </a:r>
            <a:r>
              <a:rPr lang="en-US" altLang="zh-CN" sz="2000" b="1">
                <a:latin typeface="黑体" panose="02010609060101010101" pitchFamily="49" charset="-122"/>
                <a:ea typeface="黑体" panose="02010609060101010101" pitchFamily="49" charset="-122"/>
              </a:rPr>
              <a:t>,</a:t>
            </a:r>
            <a:r>
              <a:rPr lang="zh-CN" altLang="en-US" sz="2000" b="1">
                <a:latin typeface="黑体" panose="02010609060101010101" pitchFamily="49" charset="-122"/>
                <a:ea typeface="黑体" panose="02010609060101010101" pitchFamily="49" charset="-122"/>
              </a:rPr>
              <a:t>该长期股权投资并不是“主要通过出售而非持续使用收回其账面价值”的，因此不应当将拟处置的部分股权划分为持有待售类别。</a:t>
            </a:r>
          </a:p>
        </p:txBody>
      </p:sp>
    </p:spTree>
    <p:extLst>
      <p:ext uri="{BB962C8B-B14F-4D97-AF65-F5344CB8AC3E}">
        <p14:creationId xmlns:p14="http://schemas.microsoft.com/office/powerpoint/2010/main" val="398016760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 calcmode="lin" valueType="num">
                                      <p:cBhvr additive="base">
                                        <p:cTn id="1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AutoShape 33">
            <a:extLst>
              <a:ext uri="{FF2B5EF4-FFF2-40B4-BE49-F238E27FC236}">
                <a16:creationId xmlns:a16="http://schemas.microsoft.com/office/drawing/2014/main" id="{FE18D455-0EE4-CB9C-11AE-92C8EA8DB2A8}"/>
              </a:ext>
            </a:extLst>
          </p:cNvPr>
          <p:cNvSpPr>
            <a:spLocks noChangeArrowheads="1"/>
          </p:cNvSpPr>
          <p:nvPr/>
        </p:nvSpPr>
        <p:spPr bwMode="auto">
          <a:xfrm>
            <a:off x="855201" y="1505608"/>
            <a:ext cx="7433598" cy="2446281"/>
          </a:xfrm>
          <a:prstGeom prst="wedgeRoundRectCallout">
            <a:avLst>
              <a:gd name="adj1" fmla="val 46125"/>
              <a:gd name="adj2" fmla="val -22505"/>
              <a:gd name="adj3" fmla="val 16667"/>
            </a:avLst>
          </a:prstGeom>
          <a:solidFill>
            <a:srgbClr val="D6ECFF"/>
          </a:solidFill>
          <a:ln w="38100" cap="flat" cmpd="sng" algn="ctr">
            <a:solidFill>
              <a:sysClr val="window" lastClr="FFFFFF"/>
            </a:solidFill>
            <a:prstDash val="solid"/>
          </a:ln>
          <a:effectLst>
            <a:outerShdw blurRad="38100" dist="25400" dir="5400000" algn="t" rotWithShape="0">
              <a:srgbClr val="000000">
                <a:alpha val="50000"/>
              </a:srgbClr>
            </a:outerShdw>
          </a:effectLst>
        </p:spPr>
        <p:txBody>
          <a:bodyPr/>
          <a:lstStyle>
            <a:defPPr>
              <a:defRPr lang="zh-CN"/>
            </a:defPPr>
            <a:lvl1pPr marL="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9pPr>
          </a:lstStyle>
          <a:p>
            <a:pPr lvl="0" defTabSz="685800">
              <a:lnSpc>
                <a:spcPct val="200000"/>
              </a:lnSpc>
              <a:spcBef>
                <a:spcPct val="20000"/>
              </a:spcBef>
            </a:pPr>
            <a:r>
              <a:rPr lang="zh-CN" altLang="en-US" sz="2000" b="1">
                <a:solidFill>
                  <a:srgbClr val="0000FF"/>
                </a:solidFill>
                <a:latin typeface="黑体" panose="02010609060101010101" pitchFamily="49" charset="-122"/>
                <a:ea typeface="黑体" panose="02010609060101010101" pitchFamily="49" charset="-122"/>
              </a:rPr>
              <a:t>情形</a:t>
            </a:r>
            <a:r>
              <a:rPr lang="en-US" altLang="zh-CN" sz="2000" b="1">
                <a:solidFill>
                  <a:srgbClr val="0000FF"/>
                </a:solidFill>
                <a:latin typeface="黑体" panose="02010609060101010101" pitchFamily="49" charset="-122"/>
                <a:ea typeface="黑体" panose="02010609060101010101" pitchFamily="49" charset="-122"/>
              </a:rPr>
              <a:t>4</a:t>
            </a:r>
            <a:r>
              <a:rPr lang="zh-CN" altLang="en-US" sz="2000" b="1">
                <a:solidFill>
                  <a:srgbClr val="0000FF"/>
                </a:solidFill>
                <a:latin typeface="黑体" panose="02010609060101010101" pitchFamily="49" charset="-122"/>
                <a:ea typeface="黑体" panose="02010609060101010101" pitchFamily="49" charset="-122"/>
              </a:rPr>
              <a:t>：</a:t>
            </a:r>
            <a:r>
              <a:rPr lang="zh-CN" altLang="en-US" sz="2000" b="1">
                <a:latin typeface="黑体" panose="02010609060101010101" pitchFamily="49" charset="-122"/>
                <a:ea typeface="黑体" panose="02010609060101010101" pitchFamily="49" charset="-122"/>
              </a:rPr>
              <a:t>开源集团拥有子公司</a:t>
            </a:r>
            <a:r>
              <a:rPr lang="en-US" altLang="zh-CN" sz="2000" b="1">
                <a:latin typeface="黑体" panose="02010609060101010101" pitchFamily="49" charset="-122"/>
                <a:ea typeface="黑体" panose="02010609060101010101" pitchFamily="49" charset="-122"/>
              </a:rPr>
              <a:t>55%</a:t>
            </a:r>
            <a:r>
              <a:rPr lang="zh-CN" altLang="en-US" sz="2000" b="1">
                <a:latin typeface="黑体" panose="02010609060101010101" pitchFamily="49" charset="-122"/>
                <a:ea typeface="黑体" panose="02010609060101010101" pitchFamily="49" charset="-122"/>
              </a:rPr>
              <a:t>的股权，拟出售</a:t>
            </a:r>
            <a:r>
              <a:rPr lang="en-US" altLang="zh-CN" sz="2000" b="1">
                <a:latin typeface="黑体" panose="02010609060101010101" pitchFamily="49" charset="-122"/>
                <a:ea typeface="黑体" panose="02010609060101010101" pitchFamily="49" charset="-122"/>
              </a:rPr>
              <a:t>10%</a:t>
            </a:r>
            <a:r>
              <a:rPr lang="zh-CN" altLang="en-US" sz="2000" b="1">
                <a:latin typeface="黑体" panose="02010609060101010101" pitchFamily="49" charset="-122"/>
                <a:ea typeface="黑体" panose="02010609060101010101" pitchFamily="49" charset="-122"/>
              </a:rPr>
              <a:t>的股权，出售后将丧失对子公司的控制权，但对其具有重大影响。</a:t>
            </a:r>
          </a:p>
        </p:txBody>
      </p:sp>
    </p:spTree>
    <p:extLst>
      <p:ext uri="{BB962C8B-B14F-4D97-AF65-F5344CB8AC3E}">
        <p14:creationId xmlns:p14="http://schemas.microsoft.com/office/powerpoint/2010/main" val="346323112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AutoShape 33">
            <a:extLst>
              <a:ext uri="{FF2B5EF4-FFF2-40B4-BE49-F238E27FC236}">
                <a16:creationId xmlns:a16="http://schemas.microsoft.com/office/drawing/2014/main" id="{FE18D455-0EE4-CB9C-11AE-92C8EA8DB2A8}"/>
              </a:ext>
            </a:extLst>
          </p:cNvPr>
          <p:cNvSpPr>
            <a:spLocks noChangeArrowheads="1"/>
          </p:cNvSpPr>
          <p:nvPr/>
        </p:nvSpPr>
        <p:spPr bwMode="auto">
          <a:xfrm>
            <a:off x="855201" y="1295401"/>
            <a:ext cx="7433598" cy="3083440"/>
          </a:xfrm>
          <a:prstGeom prst="wedgeRoundRectCallout">
            <a:avLst>
              <a:gd name="adj1" fmla="val 46125"/>
              <a:gd name="adj2" fmla="val -22505"/>
              <a:gd name="adj3" fmla="val 16667"/>
            </a:avLst>
          </a:prstGeom>
          <a:solidFill>
            <a:srgbClr val="D6ECFF"/>
          </a:solidFill>
          <a:ln w="38100" cap="flat" cmpd="sng" algn="ctr">
            <a:solidFill>
              <a:sysClr val="window" lastClr="FFFFFF"/>
            </a:solidFill>
            <a:prstDash val="solid"/>
          </a:ln>
          <a:effectLst>
            <a:outerShdw blurRad="38100" dist="25400" dir="5400000" algn="t" rotWithShape="0">
              <a:srgbClr val="000000">
                <a:alpha val="50000"/>
              </a:srgbClr>
            </a:outerShdw>
          </a:effectLst>
        </p:spPr>
        <p:txBody>
          <a:bodyPr/>
          <a:lstStyle>
            <a:defPPr>
              <a:defRPr lang="zh-CN"/>
            </a:defPPr>
            <a:lvl1pPr marL="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9pPr>
          </a:lstStyle>
          <a:p>
            <a:pPr lvl="0" defTabSz="685800">
              <a:lnSpc>
                <a:spcPct val="200000"/>
              </a:lnSpc>
              <a:spcBef>
                <a:spcPct val="20000"/>
              </a:spcBef>
            </a:pPr>
            <a:r>
              <a:rPr lang="en-US" altLang="zh-CN" sz="2000" b="1">
                <a:solidFill>
                  <a:srgbClr val="0000FF"/>
                </a:solidFill>
                <a:latin typeface="黑体" panose="02010609060101010101" pitchFamily="49" charset="-122"/>
                <a:ea typeface="黑体" panose="02010609060101010101" pitchFamily="49" charset="-122"/>
              </a:rPr>
              <a:t>【</a:t>
            </a:r>
            <a:r>
              <a:rPr lang="zh-CN" altLang="en-US" sz="2000" b="1">
                <a:solidFill>
                  <a:srgbClr val="0000FF"/>
                </a:solidFill>
                <a:latin typeface="黑体" panose="02010609060101010101" pitchFamily="49" charset="-122"/>
                <a:ea typeface="黑体" panose="02010609060101010101" pitchFamily="49" charset="-122"/>
              </a:rPr>
              <a:t>解析</a:t>
            </a:r>
            <a:r>
              <a:rPr lang="en-US" altLang="zh-CN" sz="2000" b="1">
                <a:solidFill>
                  <a:srgbClr val="0000FF"/>
                </a:solidFill>
                <a:latin typeface="黑体" panose="02010609060101010101" pitchFamily="49" charset="-122"/>
                <a:ea typeface="黑体" panose="02010609060101010101" pitchFamily="49" charset="-122"/>
              </a:rPr>
              <a:t>】</a:t>
            </a:r>
          </a:p>
          <a:p>
            <a:pPr lvl="0" defTabSz="685800">
              <a:lnSpc>
                <a:spcPct val="200000"/>
              </a:lnSpc>
              <a:spcBef>
                <a:spcPct val="20000"/>
              </a:spcBef>
            </a:pPr>
            <a:r>
              <a:rPr lang="zh-CN" altLang="en-US" sz="2000" b="1">
                <a:latin typeface="黑体" panose="02010609060101010101" pitchFamily="49" charset="-122"/>
                <a:ea typeface="黑体" panose="02010609060101010101" pitchFamily="49" charset="-122"/>
              </a:rPr>
              <a:t>情形</a:t>
            </a:r>
            <a:r>
              <a:rPr lang="en-US" altLang="zh-CN" sz="2000" b="1">
                <a:latin typeface="黑体" panose="02010609060101010101" pitchFamily="49" charset="-122"/>
                <a:ea typeface="黑体" panose="02010609060101010101" pitchFamily="49" charset="-122"/>
              </a:rPr>
              <a:t>4</a:t>
            </a:r>
            <a:r>
              <a:rPr lang="zh-CN" altLang="en-US" sz="2000" b="1">
                <a:latin typeface="黑体" panose="02010609060101010101" pitchFamily="49" charset="-122"/>
                <a:ea typeface="黑体" panose="02010609060101010101" pitchFamily="49" charset="-122"/>
              </a:rPr>
              <a:t>，开源集团应当在母公司个别财务报表中将拥有的子公司 </a:t>
            </a:r>
            <a:r>
              <a:rPr lang="en-US" altLang="zh-CN" sz="2000" b="1">
                <a:latin typeface="黑体" panose="02010609060101010101" pitchFamily="49" charset="-122"/>
                <a:ea typeface="黑体" panose="02010609060101010101" pitchFamily="49" charset="-122"/>
              </a:rPr>
              <a:t>55%</a:t>
            </a:r>
            <a:r>
              <a:rPr lang="zh-CN" altLang="en-US" sz="2000" b="1">
                <a:latin typeface="黑体" panose="02010609060101010101" pitchFamily="49" charset="-122"/>
                <a:ea typeface="黑体" panose="02010609060101010101" pitchFamily="49" charset="-122"/>
              </a:rPr>
              <a:t>的股权划分为持有待售类别，在合并财务报表中将子公司所有资产和负债划分为持有待售类别。</a:t>
            </a:r>
          </a:p>
        </p:txBody>
      </p:sp>
    </p:spTree>
    <p:extLst>
      <p:ext uri="{BB962C8B-B14F-4D97-AF65-F5344CB8AC3E}">
        <p14:creationId xmlns:p14="http://schemas.microsoft.com/office/powerpoint/2010/main" val="397514467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 calcmode="lin" valueType="num">
                                      <p:cBhvr additive="base">
                                        <p:cTn id="1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AutoShape 33">
            <a:extLst>
              <a:ext uri="{FF2B5EF4-FFF2-40B4-BE49-F238E27FC236}">
                <a16:creationId xmlns:a16="http://schemas.microsoft.com/office/drawing/2014/main" id="{FE18D455-0EE4-CB9C-11AE-92C8EA8DB2A8}"/>
              </a:ext>
            </a:extLst>
          </p:cNvPr>
          <p:cNvSpPr>
            <a:spLocks noChangeArrowheads="1"/>
          </p:cNvSpPr>
          <p:nvPr/>
        </p:nvSpPr>
        <p:spPr bwMode="auto">
          <a:xfrm>
            <a:off x="855201" y="1301968"/>
            <a:ext cx="7433598" cy="4857094"/>
          </a:xfrm>
          <a:prstGeom prst="wedgeRoundRectCallout">
            <a:avLst>
              <a:gd name="adj1" fmla="val 46125"/>
              <a:gd name="adj2" fmla="val -22505"/>
              <a:gd name="adj3" fmla="val 16667"/>
            </a:avLst>
          </a:prstGeom>
          <a:solidFill>
            <a:srgbClr val="D6ECFF"/>
          </a:solidFill>
          <a:ln w="38100" cap="flat" cmpd="sng" algn="ctr">
            <a:solidFill>
              <a:sysClr val="window" lastClr="FFFFFF"/>
            </a:solidFill>
            <a:prstDash val="solid"/>
          </a:ln>
          <a:effectLst>
            <a:outerShdw blurRad="38100" dist="25400" dir="5400000" algn="t" rotWithShape="0">
              <a:srgbClr val="000000">
                <a:alpha val="50000"/>
              </a:srgbClr>
            </a:outerShdw>
          </a:effectLst>
        </p:spPr>
        <p:txBody>
          <a:bodyPr/>
          <a:lstStyle>
            <a:defPPr>
              <a:defRPr lang="zh-CN"/>
            </a:defPPr>
            <a:lvl1pPr marL="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9pPr>
          </a:lstStyle>
          <a:p>
            <a:pPr lvl="0" defTabSz="685800">
              <a:lnSpc>
                <a:spcPct val="200000"/>
              </a:lnSpc>
              <a:spcBef>
                <a:spcPct val="20000"/>
              </a:spcBef>
            </a:pPr>
            <a:r>
              <a:rPr lang="zh-CN" altLang="en-US" sz="2000" b="1">
                <a:latin typeface="黑体" panose="02010609060101010101" pitchFamily="49" charset="-122"/>
                <a:ea typeface="黑体" panose="02010609060101010101" pitchFamily="49" charset="-122"/>
              </a:rPr>
              <a:t>非流动资产或处置组可能因为种种原因而结束使用，且企业并不会将其出售，或仅获取其残值。</a:t>
            </a:r>
            <a:endParaRPr lang="en-US" altLang="zh-CN" sz="2000" b="1">
              <a:latin typeface="黑体" panose="02010609060101010101" pitchFamily="49" charset="-122"/>
              <a:ea typeface="黑体" panose="02010609060101010101" pitchFamily="49" charset="-122"/>
            </a:endParaRPr>
          </a:p>
          <a:p>
            <a:pPr lvl="0" defTabSz="685800">
              <a:lnSpc>
                <a:spcPct val="200000"/>
              </a:lnSpc>
              <a:spcBef>
                <a:spcPct val="20000"/>
              </a:spcBef>
            </a:pPr>
            <a:r>
              <a:rPr lang="zh-CN" altLang="en-US" sz="2000" b="1">
                <a:latin typeface="黑体" panose="02010609060101010101" pitchFamily="49" charset="-122"/>
                <a:ea typeface="黑体" panose="02010609060101010101" pitchFamily="49" charset="-122"/>
              </a:rPr>
              <a:t>由于对该</a:t>
            </a:r>
            <a:r>
              <a:rPr lang="zh-CN" altLang="en-US" sz="2000" b="1">
                <a:solidFill>
                  <a:srgbClr val="FF0000"/>
                </a:solidFill>
                <a:latin typeface="黑体" panose="02010609060101010101" pitchFamily="49" charset="-122"/>
                <a:ea typeface="黑体" panose="02010609060101010101" pitchFamily="49" charset="-122"/>
              </a:rPr>
              <a:t>非流动资产</a:t>
            </a:r>
            <a:r>
              <a:rPr lang="zh-CN" altLang="en-US" sz="2000" b="1">
                <a:latin typeface="黑体" panose="02010609060101010101" pitchFamily="49" charset="-122"/>
                <a:ea typeface="黑体" panose="02010609060101010101" pitchFamily="49" charset="-122"/>
              </a:rPr>
              <a:t>或</a:t>
            </a:r>
            <a:r>
              <a:rPr lang="zh-CN" altLang="en-US" sz="2000" b="1">
                <a:solidFill>
                  <a:srgbClr val="FF0000"/>
                </a:solidFill>
                <a:latin typeface="黑体" panose="02010609060101010101" pitchFamily="49" charset="-122"/>
                <a:ea typeface="黑体" panose="02010609060101010101" pitchFamily="49" charset="-122"/>
              </a:rPr>
              <a:t>处置组</a:t>
            </a:r>
            <a:r>
              <a:rPr lang="zh-CN" altLang="en-US" sz="2000" b="1">
                <a:latin typeface="黑体" panose="02010609060101010101" pitchFamily="49" charset="-122"/>
                <a:ea typeface="黑体" panose="02010609060101010101" pitchFamily="49" charset="-122"/>
              </a:rPr>
              <a:t>的</a:t>
            </a:r>
            <a:r>
              <a:rPr lang="zh-CN" altLang="en-US" sz="2000" b="1">
                <a:solidFill>
                  <a:srgbClr val="FF0000"/>
                </a:solidFill>
                <a:latin typeface="黑体" panose="02010609060101010101" pitchFamily="49" charset="-122"/>
                <a:ea typeface="黑体" panose="02010609060101010101" pitchFamily="49" charset="-122"/>
              </a:rPr>
              <a:t>使用</a:t>
            </a:r>
            <a:r>
              <a:rPr lang="zh-CN" altLang="en-US" sz="2000" b="1">
                <a:latin typeface="黑体" panose="02010609060101010101" pitchFamily="49" charset="-122"/>
                <a:ea typeface="黑体" panose="02010609060101010101" pitchFamily="49" charset="-122"/>
              </a:rPr>
              <a:t>几乎</a:t>
            </a:r>
            <a:r>
              <a:rPr lang="zh-CN" altLang="en-US" sz="2000" b="1">
                <a:solidFill>
                  <a:srgbClr val="FF0000"/>
                </a:solidFill>
                <a:latin typeface="黑体" panose="02010609060101010101" pitchFamily="49" charset="-122"/>
                <a:ea typeface="黑体" panose="02010609060101010101" pitchFamily="49" charset="-122"/>
              </a:rPr>
              <a:t>贯穿其整个经济使用寿命期</a:t>
            </a:r>
            <a:r>
              <a:rPr lang="zh-CN" altLang="en-US" sz="2000" b="1">
                <a:latin typeface="黑体" panose="02010609060101010101" pitchFamily="49" charset="-122"/>
                <a:ea typeface="黑体" panose="02010609060101010101" pitchFamily="49" charset="-122"/>
              </a:rPr>
              <a:t>，其账面价值并非主要通过出售收回，企业</a:t>
            </a:r>
            <a:r>
              <a:rPr lang="zh-CN" altLang="en-US" sz="2000" b="1">
                <a:solidFill>
                  <a:srgbClr val="FF0000"/>
                </a:solidFill>
                <a:latin typeface="黑体" panose="02010609060101010101" pitchFamily="49" charset="-122"/>
                <a:ea typeface="黑体" panose="02010609060101010101" pitchFamily="49" charset="-122"/>
              </a:rPr>
              <a:t>不应当</a:t>
            </a:r>
            <a:r>
              <a:rPr lang="zh-CN" altLang="en-US" sz="2000" b="1">
                <a:latin typeface="黑体" panose="02010609060101010101" pitchFamily="49" charset="-122"/>
                <a:ea typeface="黑体" panose="02010609060101010101" pitchFamily="49" charset="-122"/>
              </a:rPr>
              <a:t>将其划分为持有待售类别。</a:t>
            </a:r>
          </a:p>
          <a:p>
            <a:pPr lvl="0" defTabSz="685800">
              <a:lnSpc>
                <a:spcPct val="200000"/>
              </a:lnSpc>
              <a:spcBef>
                <a:spcPct val="20000"/>
              </a:spcBef>
            </a:pPr>
            <a:r>
              <a:rPr lang="zh-CN" altLang="zh-CN" sz="2000" b="1">
                <a:solidFill>
                  <a:prstClr val="black"/>
                </a:solidFill>
                <a:latin typeface="黑体" panose="02010609060101010101" pitchFamily="49" charset="-122"/>
                <a:ea typeface="黑体" panose="02010609060101010101" pitchFamily="49" charset="-122"/>
              </a:rPr>
              <a:t>对于</a:t>
            </a:r>
            <a:r>
              <a:rPr lang="zh-CN" altLang="zh-CN" sz="2000" b="1">
                <a:solidFill>
                  <a:srgbClr val="FF0000"/>
                </a:solidFill>
                <a:latin typeface="黑体" panose="02010609060101010101" pitchFamily="49" charset="-122"/>
                <a:ea typeface="黑体" panose="02010609060101010101" pitchFamily="49" charset="-122"/>
              </a:rPr>
              <a:t>暂时停止使用的非流动资产</a:t>
            </a:r>
            <a:r>
              <a:rPr lang="zh-CN" altLang="zh-CN" sz="2000" b="1">
                <a:solidFill>
                  <a:prstClr val="black"/>
                </a:solidFill>
                <a:latin typeface="黑体" panose="02010609060101010101" pitchFamily="49" charset="-122"/>
                <a:ea typeface="黑体" panose="02010609060101010101" pitchFamily="49" charset="-122"/>
              </a:rPr>
              <a:t>，不应当认为其拟结束使用，也不应当将其划分为持有待售类别。</a:t>
            </a:r>
          </a:p>
          <a:p>
            <a:pPr lvl="0" defTabSz="685800">
              <a:lnSpc>
                <a:spcPct val="200000"/>
              </a:lnSpc>
              <a:spcBef>
                <a:spcPct val="20000"/>
              </a:spcBef>
            </a:pPr>
            <a:endParaRPr lang="zh-CN" altLang="en-US" sz="2000" b="1">
              <a:latin typeface="黑体" panose="02010609060101010101" pitchFamily="49" charset="-122"/>
              <a:ea typeface="黑体" panose="02010609060101010101" pitchFamily="49" charset="-122"/>
            </a:endParaRPr>
          </a:p>
        </p:txBody>
      </p:sp>
      <p:sp>
        <p:nvSpPr>
          <p:cNvPr id="3" name="文本框 2">
            <a:extLst>
              <a:ext uri="{FF2B5EF4-FFF2-40B4-BE49-F238E27FC236}">
                <a16:creationId xmlns:a16="http://schemas.microsoft.com/office/drawing/2014/main" id="{E19F0596-998A-77A9-665D-C35BF63500B4}"/>
              </a:ext>
            </a:extLst>
          </p:cNvPr>
          <p:cNvSpPr txBox="1"/>
          <p:nvPr/>
        </p:nvSpPr>
        <p:spPr>
          <a:xfrm>
            <a:off x="855201" y="435364"/>
            <a:ext cx="5376041" cy="59727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eaLnBrk="1" fontAlgn="auto" latinLnBrk="0" hangingPunct="1">
              <a:lnSpc>
                <a:spcPct val="200000"/>
              </a:lnSpc>
              <a:spcBef>
                <a:spcPct val="20000"/>
              </a:spcBef>
              <a:spcAft>
                <a:spcPct val="0"/>
              </a:spcAft>
              <a:buClrTx/>
              <a:buSzTx/>
              <a:buFontTx/>
              <a:buNone/>
              <a:defRPr/>
            </a:pPr>
            <a:r>
              <a:rPr kumimoji="0" lang="en-US" altLang="zh-CN" sz="2000"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rPr>
              <a:t>3.</a:t>
            </a:r>
            <a:r>
              <a:rPr kumimoji="0" lang="zh-CN" altLang="en-US" sz="2000"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rPr>
              <a:t>拟结束使用而非出售的非流动资产或处置组</a:t>
            </a:r>
          </a:p>
        </p:txBody>
      </p:sp>
    </p:spTree>
    <p:extLst>
      <p:ext uri="{BB962C8B-B14F-4D97-AF65-F5344CB8AC3E}">
        <p14:creationId xmlns:p14="http://schemas.microsoft.com/office/powerpoint/2010/main" val="85351511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 calcmode="lin" valueType="num">
                                      <p:cBhvr additive="base">
                                        <p:cTn id="25"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anim calcmode="lin" valueType="num">
                                      <p:cBhvr additive="base">
                                        <p:cTn id="3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Lst>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AutoShape 33">
            <a:extLst>
              <a:ext uri="{FF2B5EF4-FFF2-40B4-BE49-F238E27FC236}">
                <a16:creationId xmlns:a16="http://schemas.microsoft.com/office/drawing/2014/main" id="{FE18D455-0EE4-CB9C-11AE-92C8EA8DB2A8}"/>
              </a:ext>
            </a:extLst>
          </p:cNvPr>
          <p:cNvSpPr>
            <a:spLocks noChangeArrowheads="1"/>
          </p:cNvSpPr>
          <p:nvPr/>
        </p:nvSpPr>
        <p:spPr bwMode="auto">
          <a:xfrm>
            <a:off x="855201" y="1400506"/>
            <a:ext cx="7433598" cy="2603936"/>
          </a:xfrm>
          <a:prstGeom prst="wedgeRoundRectCallout">
            <a:avLst>
              <a:gd name="adj1" fmla="val 46125"/>
              <a:gd name="adj2" fmla="val -22505"/>
              <a:gd name="adj3" fmla="val 16667"/>
            </a:avLst>
          </a:prstGeom>
          <a:solidFill>
            <a:srgbClr val="D6ECFF"/>
          </a:solidFill>
          <a:ln w="38100" cap="flat" cmpd="sng" algn="ctr">
            <a:solidFill>
              <a:sysClr val="window" lastClr="FFFFFF"/>
            </a:solidFill>
            <a:prstDash val="solid"/>
          </a:ln>
          <a:effectLst>
            <a:outerShdw blurRad="38100" dist="25400" dir="5400000" algn="t" rotWithShape="0">
              <a:srgbClr val="000000">
                <a:alpha val="50000"/>
              </a:srgbClr>
            </a:outerShdw>
          </a:effectLst>
        </p:spPr>
        <p:txBody>
          <a:bodyPr/>
          <a:lstStyle>
            <a:defPPr>
              <a:defRPr lang="zh-CN"/>
            </a:defPPr>
            <a:lvl1pPr marL="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9pPr>
          </a:lstStyle>
          <a:p>
            <a:pPr lvl="0" defTabSz="685800">
              <a:lnSpc>
                <a:spcPct val="200000"/>
              </a:lnSpc>
              <a:spcBef>
                <a:spcPct val="20000"/>
              </a:spcBef>
            </a:pPr>
            <a:r>
              <a:rPr lang="en-US" altLang="zh-CN" sz="2000" b="1">
                <a:solidFill>
                  <a:srgbClr val="0000FF"/>
                </a:solidFill>
                <a:latin typeface="黑体" panose="02010609060101010101" pitchFamily="49" charset="-122"/>
                <a:ea typeface="黑体" panose="02010609060101010101" pitchFamily="49" charset="-122"/>
              </a:rPr>
              <a:t>【</a:t>
            </a:r>
            <a:r>
              <a:rPr lang="zh-CN" altLang="en-US" sz="2000" b="1">
                <a:solidFill>
                  <a:srgbClr val="0000FF"/>
                </a:solidFill>
                <a:latin typeface="黑体" panose="02010609060101010101" pitchFamily="49" charset="-122"/>
                <a:ea typeface="黑体" panose="02010609060101010101" pitchFamily="49" charset="-122"/>
              </a:rPr>
              <a:t>例</a:t>
            </a:r>
            <a:r>
              <a:rPr lang="en-US" altLang="zh-CN" sz="2000" b="1">
                <a:solidFill>
                  <a:srgbClr val="0000FF"/>
                </a:solidFill>
                <a:latin typeface="黑体" panose="02010609060101010101" pitchFamily="49" charset="-122"/>
                <a:ea typeface="黑体" panose="02010609060101010101" pitchFamily="49" charset="-122"/>
              </a:rPr>
              <a:t>4】</a:t>
            </a:r>
            <a:r>
              <a:rPr lang="zh-CN" altLang="en-US" sz="2000" b="1">
                <a:latin typeface="黑体" panose="02010609060101010101" pitchFamily="49" charset="-122"/>
                <a:ea typeface="黑体" panose="02010609060101010101" pitchFamily="49" charset="-122"/>
              </a:rPr>
              <a:t>开源实业股份有限公司拥有一条钢铁生产线，由于市场需求萧条，钢铁销量锐减，开源公司决定暂停该生产线的生产，但仍然对其进行定期维护，待市场转好时重启生产。</a:t>
            </a:r>
          </a:p>
          <a:p>
            <a:pPr lvl="0" defTabSz="685800">
              <a:lnSpc>
                <a:spcPct val="200000"/>
              </a:lnSpc>
              <a:spcBef>
                <a:spcPct val="20000"/>
              </a:spcBef>
            </a:pPr>
            <a:endParaRPr lang="zh-CN" altLang="en-US" sz="2000" b="1">
              <a:latin typeface="黑体" panose="02010609060101010101" pitchFamily="49" charset="-122"/>
              <a:ea typeface="黑体" panose="02010609060101010101" pitchFamily="49" charset="-122"/>
            </a:endParaRPr>
          </a:p>
        </p:txBody>
      </p:sp>
    </p:spTree>
    <p:extLst>
      <p:ext uri="{BB962C8B-B14F-4D97-AF65-F5344CB8AC3E}">
        <p14:creationId xmlns:p14="http://schemas.microsoft.com/office/powerpoint/2010/main" val="183777121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AutoShape 33">
            <a:extLst>
              <a:ext uri="{FF2B5EF4-FFF2-40B4-BE49-F238E27FC236}">
                <a16:creationId xmlns:a16="http://schemas.microsoft.com/office/drawing/2014/main" id="{FE18D455-0EE4-CB9C-11AE-92C8EA8DB2A8}"/>
              </a:ext>
            </a:extLst>
          </p:cNvPr>
          <p:cNvSpPr>
            <a:spLocks noChangeArrowheads="1"/>
          </p:cNvSpPr>
          <p:nvPr/>
        </p:nvSpPr>
        <p:spPr bwMode="auto">
          <a:xfrm>
            <a:off x="855201" y="1705305"/>
            <a:ext cx="7433598" cy="1983826"/>
          </a:xfrm>
          <a:prstGeom prst="wedgeRoundRectCallout">
            <a:avLst>
              <a:gd name="adj1" fmla="val 46125"/>
              <a:gd name="adj2" fmla="val -22505"/>
              <a:gd name="adj3" fmla="val 16667"/>
            </a:avLst>
          </a:prstGeom>
          <a:solidFill>
            <a:srgbClr val="D6ECFF"/>
          </a:solidFill>
          <a:ln w="38100" cap="flat" cmpd="sng" algn="ctr">
            <a:solidFill>
              <a:sysClr val="window" lastClr="FFFFFF"/>
            </a:solidFill>
            <a:prstDash val="solid"/>
          </a:ln>
          <a:effectLst>
            <a:outerShdw blurRad="38100" dist="25400" dir="5400000" algn="t" rotWithShape="0">
              <a:srgbClr val="000000">
                <a:alpha val="50000"/>
              </a:srgbClr>
            </a:outerShdw>
          </a:effectLst>
        </p:spPr>
        <p:txBody>
          <a:bodyPr/>
          <a:lstStyle>
            <a:defPPr>
              <a:defRPr lang="zh-CN"/>
            </a:defPPr>
            <a:lvl1pPr marL="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9pPr>
          </a:lstStyle>
          <a:p>
            <a:pPr lvl="0" defTabSz="685800">
              <a:lnSpc>
                <a:spcPct val="200000"/>
              </a:lnSpc>
              <a:spcBef>
                <a:spcPct val="20000"/>
              </a:spcBef>
            </a:pPr>
            <a:r>
              <a:rPr lang="en-US" altLang="zh-CN" sz="2000" b="1">
                <a:solidFill>
                  <a:srgbClr val="0000FF"/>
                </a:solidFill>
                <a:latin typeface="黑体" panose="02010609060101010101" pitchFamily="49" charset="-122"/>
                <a:ea typeface="黑体" panose="02010609060101010101" pitchFamily="49" charset="-122"/>
              </a:rPr>
              <a:t>【</a:t>
            </a:r>
            <a:r>
              <a:rPr lang="zh-CN" altLang="en-US" sz="2000" b="1">
                <a:solidFill>
                  <a:srgbClr val="0000FF"/>
                </a:solidFill>
                <a:latin typeface="黑体" panose="02010609060101010101" pitchFamily="49" charset="-122"/>
                <a:ea typeface="黑体" panose="02010609060101010101" pitchFamily="49" charset="-122"/>
              </a:rPr>
              <a:t>解析</a:t>
            </a:r>
            <a:r>
              <a:rPr lang="en-US" altLang="zh-CN" sz="2000" b="1">
                <a:solidFill>
                  <a:srgbClr val="0000FF"/>
                </a:solidFill>
                <a:latin typeface="黑体" panose="02010609060101010101" pitchFamily="49" charset="-122"/>
                <a:ea typeface="黑体" panose="02010609060101010101" pitchFamily="49" charset="-122"/>
              </a:rPr>
              <a:t>】</a:t>
            </a:r>
            <a:r>
              <a:rPr lang="zh-CN" altLang="en-US" sz="2000" b="1">
                <a:solidFill>
                  <a:prstClr val="black"/>
                </a:solidFill>
                <a:latin typeface="黑体" panose="02010609060101010101" pitchFamily="49" charset="-122"/>
                <a:ea typeface="黑体" panose="02010609060101010101" pitchFamily="49" charset="-122"/>
              </a:rPr>
              <a:t>由于生产线属于暂停使用，开源公司不应当将其划分为持有待售类别。</a:t>
            </a:r>
          </a:p>
        </p:txBody>
      </p:sp>
    </p:spTree>
    <p:extLst>
      <p:ext uri="{BB962C8B-B14F-4D97-AF65-F5344CB8AC3E}">
        <p14:creationId xmlns:p14="http://schemas.microsoft.com/office/powerpoint/2010/main" val="210238880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AutoShape 33">
            <a:extLst>
              <a:ext uri="{FF2B5EF4-FFF2-40B4-BE49-F238E27FC236}">
                <a16:creationId xmlns:a16="http://schemas.microsoft.com/office/drawing/2014/main" id="{FE18D455-0EE4-CB9C-11AE-92C8EA8DB2A8}"/>
              </a:ext>
            </a:extLst>
          </p:cNvPr>
          <p:cNvSpPr>
            <a:spLocks noChangeArrowheads="1"/>
          </p:cNvSpPr>
          <p:nvPr/>
        </p:nvSpPr>
        <p:spPr bwMode="auto">
          <a:xfrm>
            <a:off x="760608" y="1540437"/>
            <a:ext cx="7433598" cy="4471479"/>
          </a:xfrm>
          <a:prstGeom prst="wedgeRoundRectCallout">
            <a:avLst>
              <a:gd name="adj1" fmla="val 46125"/>
              <a:gd name="adj2" fmla="val -22505"/>
              <a:gd name="adj3" fmla="val 16667"/>
            </a:avLst>
          </a:prstGeom>
          <a:solidFill>
            <a:srgbClr val="D6ECFF"/>
          </a:solidFill>
          <a:ln w="38100" cap="flat" cmpd="sng" algn="ctr">
            <a:solidFill>
              <a:sysClr val="window" lastClr="FFFFFF"/>
            </a:solidFill>
            <a:prstDash val="solid"/>
          </a:ln>
          <a:effectLst>
            <a:outerShdw blurRad="38100" dist="25400" dir="5400000" algn="t" rotWithShape="0">
              <a:srgbClr val="000000">
                <a:alpha val="50000"/>
              </a:srgbClr>
            </a:outerShdw>
          </a:effectLst>
        </p:spPr>
        <p:txBody>
          <a:bodyPr/>
          <a:lstStyle>
            <a:defPPr>
              <a:defRPr lang="zh-CN"/>
            </a:defPPr>
            <a:lvl1pPr marL="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9pPr>
          </a:lstStyle>
          <a:p>
            <a:pPr lvl="0" defTabSz="685800">
              <a:lnSpc>
                <a:spcPct val="200000"/>
              </a:lnSpc>
              <a:spcBef>
                <a:spcPct val="20000"/>
              </a:spcBef>
            </a:pPr>
            <a:r>
              <a:rPr lang="zh-CN" altLang="en-US" sz="2000" b="1">
                <a:latin typeface="黑体" panose="02010609060101010101" pitchFamily="49" charset="-122"/>
                <a:ea typeface="黑体" panose="02010609060101010101" pitchFamily="49" charset="-122"/>
              </a:rPr>
              <a:t>对于持有待售的非流动资产（包括处置组中的非流动资产）的计量，</a:t>
            </a:r>
            <a:r>
              <a:rPr lang="zh-CN" altLang="en-US" sz="2000" b="1">
                <a:solidFill>
                  <a:srgbClr val="0000FF"/>
                </a:solidFill>
                <a:latin typeface="黑体" panose="02010609060101010101" pitchFamily="49" charset="-122"/>
                <a:ea typeface="黑体" panose="02010609060101010101" pitchFamily="49" charset="-122"/>
              </a:rPr>
              <a:t>应当区分不同情況：</a:t>
            </a:r>
          </a:p>
          <a:p>
            <a:pPr lvl="0" defTabSz="685800">
              <a:lnSpc>
                <a:spcPct val="200000"/>
              </a:lnSpc>
              <a:spcBef>
                <a:spcPct val="20000"/>
              </a:spcBef>
            </a:pPr>
            <a:r>
              <a:rPr lang="en-US" altLang="zh-CN" sz="2000" b="1">
                <a:latin typeface="黑体" panose="02010609060101010101" pitchFamily="49" charset="-122"/>
                <a:ea typeface="黑体" panose="02010609060101010101" pitchFamily="49" charset="-122"/>
              </a:rPr>
              <a:t>1.</a:t>
            </a:r>
            <a:r>
              <a:rPr lang="zh-CN" altLang="en-US" sz="2000" b="1">
                <a:latin typeface="黑体" panose="02010609060101010101" pitchFamily="49" charset="-122"/>
                <a:ea typeface="黑体" panose="02010609060101010101" pitchFamily="49" charset="-122"/>
              </a:rPr>
              <a:t>采用</a:t>
            </a:r>
            <a:r>
              <a:rPr lang="zh-CN" altLang="en-US" sz="2000" b="1">
                <a:solidFill>
                  <a:srgbClr val="FF0000"/>
                </a:solidFill>
                <a:latin typeface="黑体" panose="02010609060101010101" pitchFamily="49" charset="-122"/>
                <a:ea typeface="黑体" panose="02010609060101010101" pitchFamily="49" charset="-122"/>
              </a:rPr>
              <a:t>公允价值模式</a:t>
            </a:r>
            <a:r>
              <a:rPr lang="zh-CN" altLang="en-US" sz="2000" b="1">
                <a:latin typeface="黑体" panose="02010609060101010101" pitchFamily="49" charset="-122"/>
                <a:ea typeface="黑体" panose="02010609060101010101" pitchFamily="49" charset="-122"/>
              </a:rPr>
              <a:t>进行</a:t>
            </a:r>
            <a:r>
              <a:rPr lang="zh-CN" altLang="en-US" sz="2000" b="1">
                <a:solidFill>
                  <a:srgbClr val="FF0000"/>
                </a:solidFill>
                <a:latin typeface="黑体" panose="02010609060101010101" pitchFamily="49" charset="-122"/>
                <a:ea typeface="黑体" panose="02010609060101010101" pitchFamily="49" charset="-122"/>
              </a:rPr>
              <a:t>后续计量</a:t>
            </a:r>
            <a:r>
              <a:rPr lang="zh-CN" altLang="en-US" sz="2000" b="1">
                <a:latin typeface="黑体" panose="02010609060101010101" pitchFamily="49" charset="-122"/>
                <a:ea typeface="黑体" panose="02010609060101010101" pitchFamily="49" charset="-122"/>
              </a:rPr>
              <a:t>的</a:t>
            </a:r>
            <a:r>
              <a:rPr lang="zh-CN" altLang="en-US" sz="2000" b="1">
                <a:solidFill>
                  <a:srgbClr val="FF0000"/>
                </a:solidFill>
                <a:latin typeface="黑体" panose="02010609060101010101" pitchFamily="49" charset="-122"/>
                <a:ea typeface="黑体" panose="02010609060101010101" pitchFamily="49" charset="-122"/>
              </a:rPr>
              <a:t>投资性房地产</a:t>
            </a:r>
          </a:p>
          <a:p>
            <a:pPr lvl="0" defTabSz="685800">
              <a:lnSpc>
                <a:spcPct val="200000"/>
              </a:lnSpc>
              <a:spcBef>
                <a:spcPct val="20000"/>
              </a:spcBef>
            </a:pPr>
            <a:r>
              <a:rPr lang="en-US" altLang="zh-CN" sz="2000" b="1">
                <a:latin typeface="黑体" panose="02010609060101010101" pitchFamily="49" charset="-122"/>
                <a:ea typeface="黑体" panose="02010609060101010101" pitchFamily="49" charset="-122"/>
              </a:rPr>
              <a:t>2.</a:t>
            </a:r>
            <a:r>
              <a:rPr lang="zh-CN" altLang="en-US" sz="2000" b="1">
                <a:latin typeface="黑体" panose="02010609060101010101" pitchFamily="49" charset="-122"/>
                <a:ea typeface="黑体" panose="02010609060101010101" pitchFamily="49" charset="-122"/>
              </a:rPr>
              <a:t>采用公允价值减去出售费用后的净额计量的</a:t>
            </a:r>
            <a:r>
              <a:rPr lang="zh-CN" altLang="en-US" sz="2000" b="1">
                <a:solidFill>
                  <a:srgbClr val="FF0000"/>
                </a:solidFill>
                <a:latin typeface="黑体" panose="02010609060101010101" pitchFamily="49" charset="-122"/>
                <a:ea typeface="黑体" panose="02010609060101010101" pitchFamily="49" charset="-122"/>
              </a:rPr>
              <a:t>生物资产</a:t>
            </a:r>
          </a:p>
          <a:p>
            <a:pPr lvl="0" defTabSz="685800">
              <a:lnSpc>
                <a:spcPct val="200000"/>
              </a:lnSpc>
              <a:spcBef>
                <a:spcPct val="20000"/>
              </a:spcBef>
            </a:pPr>
            <a:r>
              <a:rPr lang="en-US" altLang="zh-CN" sz="2000" b="1">
                <a:latin typeface="黑体" panose="02010609060101010101" pitchFamily="49" charset="-122"/>
                <a:ea typeface="黑体" panose="02010609060101010101" pitchFamily="49" charset="-122"/>
              </a:rPr>
              <a:t>3.</a:t>
            </a:r>
            <a:r>
              <a:rPr lang="zh-CN" altLang="en-US" sz="2000" b="1">
                <a:solidFill>
                  <a:srgbClr val="FF0000"/>
                </a:solidFill>
                <a:latin typeface="黑体" panose="02010609060101010101" pitchFamily="49" charset="-122"/>
                <a:ea typeface="黑体" panose="02010609060101010101" pitchFamily="49" charset="-122"/>
              </a:rPr>
              <a:t>职工薪酬形成的资产</a:t>
            </a:r>
          </a:p>
          <a:p>
            <a:pPr lvl="0" defTabSz="685800">
              <a:lnSpc>
                <a:spcPct val="200000"/>
              </a:lnSpc>
              <a:spcBef>
                <a:spcPct val="20000"/>
              </a:spcBef>
            </a:pPr>
            <a:r>
              <a:rPr lang="en-US" altLang="zh-CN" sz="2000" b="1">
                <a:latin typeface="黑体" panose="02010609060101010101" pitchFamily="49" charset="-122"/>
                <a:ea typeface="黑体" panose="02010609060101010101" pitchFamily="49" charset="-122"/>
              </a:rPr>
              <a:t>4.</a:t>
            </a:r>
            <a:r>
              <a:rPr lang="zh-CN" altLang="en-US" sz="2000" b="1">
                <a:solidFill>
                  <a:srgbClr val="FF0000"/>
                </a:solidFill>
                <a:latin typeface="黑体" panose="02010609060101010101" pitchFamily="49" charset="-122"/>
                <a:ea typeface="黑体" panose="02010609060101010101" pitchFamily="49" charset="-122"/>
              </a:rPr>
              <a:t>递延所得税资产</a:t>
            </a:r>
          </a:p>
        </p:txBody>
      </p:sp>
      <p:sp>
        <p:nvSpPr>
          <p:cNvPr id="3" name="文本框 2">
            <a:extLst>
              <a:ext uri="{FF2B5EF4-FFF2-40B4-BE49-F238E27FC236}">
                <a16:creationId xmlns:a16="http://schemas.microsoft.com/office/drawing/2014/main" id="{B3EB9578-71D1-981C-6FB2-AADA147CE372}"/>
              </a:ext>
            </a:extLst>
          </p:cNvPr>
          <p:cNvSpPr txBox="1"/>
          <p:nvPr/>
        </p:nvSpPr>
        <p:spPr>
          <a:xfrm>
            <a:off x="760608" y="744028"/>
            <a:ext cx="5344510" cy="5232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0" lang="zh-CN" altLang="zh-CN" sz="2800" b="1" i="0" u="none" strike="noStrike" kern="1200" cap="none" spc="0" normalizeH="0" baseline="0" noProof="0">
                <a:ln>
                  <a:noFill/>
                </a:ln>
                <a:effectLst/>
                <a:uLnTx/>
                <a:uFillTx/>
                <a:latin typeface="Calibri"/>
                <a:ea typeface="黑体" panose="02010609060101010101" pitchFamily="49" charset="-122"/>
                <a:cs typeface="+mj-cs"/>
              </a:rPr>
              <a:t>二、持有待售类别的计量</a:t>
            </a:r>
            <a:endParaRPr lang="zh-CN" altLang="en-US" sz="2800"/>
          </a:p>
        </p:txBody>
      </p:sp>
    </p:spTree>
    <p:extLst>
      <p:ext uri="{BB962C8B-B14F-4D97-AF65-F5344CB8AC3E}">
        <p14:creationId xmlns:p14="http://schemas.microsoft.com/office/powerpoint/2010/main" val="346757909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 calcmode="lin" valueType="num">
                                      <p:cBhvr additive="base">
                                        <p:cTn id="25"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anim calcmode="lin" valueType="num">
                                      <p:cBhvr additive="base">
                                        <p:cTn id="3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nodeType="clickEffect">
                                  <p:stCondLst>
                                    <p:cond delay="0"/>
                                  </p:stCondLst>
                                  <p:childTnLst>
                                    <p:set>
                                      <p:cBhvr>
                                        <p:cTn id="36" dur="1" fill="hold">
                                          <p:stCondLst>
                                            <p:cond delay="0"/>
                                          </p:stCondLst>
                                        </p:cTn>
                                        <p:tgtEl>
                                          <p:spTgt spid="4">
                                            <p:txEl>
                                              <p:pRg st="3" end="3"/>
                                            </p:txEl>
                                          </p:spTgt>
                                        </p:tgtEl>
                                        <p:attrNameLst>
                                          <p:attrName>style.visibility</p:attrName>
                                        </p:attrNameLst>
                                      </p:cBhvr>
                                      <p:to>
                                        <p:strVal val="visible"/>
                                      </p:to>
                                    </p:set>
                                    <p:anim calcmode="lin" valueType="num">
                                      <p:cBhvr additive="base">
                                        <p:cTn id="37"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2" presetClass="entr" presetSubtype="4" dur="500" fill="hold" nodeType="click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anim calcmode="lin" valueType="num">
                                      <p:cBhvr additive="base">
                                        <p:cTn id="4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Lst>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AutoShape 33">
            <a:extLst>
              <a:ext uri="{FF2B5EF4-FFF2-40B4-BE49-F238E27FC236}">
                <a16:creationId xmlns:a16="http://schemas.microsoft.com/office/drawing/2014/main" id="{FE18D455-0EE4-CB9C-11AE-92C8EA8DB2A8}"/>
              </a:ext>
            </a:extLst>
          </p:cNvPr>
          <p:cNvSpPr>
            <a:spLocks noChangeArrowheads="1"/>
          </p:cNvSpPr>
          <p:nvPr/>
        </p:nvSpPr>
        <p:spPr bwMode="auto">
          <a:xfrm>
            <a:off x="855201" y="885498"/>
            <a:ext cx="7433598" cy="5094888"/>
          </a:xfrm>
          <a:prstGeom prst="wedgeRoundRectCallout">
            <a:avLst>
              <a:gd name="adj1" fmla="val 46125"/>
              <a:gd name="adj2" fmla="val -22505"/>
              <a:gd name="adj3" fmla="val 16667"/>
            </a:avLst>
          </a:prstGeom>
          <a:solidFill>
            <a:srgbClr val="D6ECFF"/>
          </a:solidFill>
          <a:ln w="38100" cap="flat" cmpd="sng" algn="ctr">
            <a:solidFill>
              <a:sysClr val="window" lastClr="FFFFFF"/>
            </a:solidFill>
            <a:prstDash val="solid"/>
          </a:ln>
          <a:effectLst>
            <a:outerShdw blurRad="38100" dist="25400" dir="5400000" algn="t" rotWithShape="0">
              <a:srgbClr val="000000">
                <a:alpha val="50000"/>
              </a:srgbClr>
            </a:outerShdw>
          </a:effectLst>
        </p:spPr>
        <p:txBody>
          <a:bodyPr/>
          <a:lstStyle>
            <a:defPPr>
              <a:defRPr lang="zh-CN"/>
            </a:defPPr>
            <a:lvl1pPr marL="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9pPr>
          </a:lstStyle>
          <a:p>
            <a:pPr lvl="0" defTabSz="685800">
              <a:lnSpc>
                <a:spcPct val="200000"/>
              </a:lnSpc>
              <a:spcBef>
                <a:spcPct val="20000"/>
              </a:spcBef>
            </a:pPr>
            <a:r>
              <a:rPr lang="en-US" altLang="zh-CN" sz="2000" b="1">
                <a:latin typeface="黑体" panose="02010609060101010101" pitchFamily="49" charset="-122"/>
                <a:ea typeface="黑体" panose="02010609060101010101" pitchFamily="49" charset="-122"/>
              </a:rPr>
              <a:t>5.</a:t>
            </a:r>
            <a:r>
              <a:rPr lang="zh-CN" altLang="en-US" sz="2000" b="1">
                <a:latin typeface="黑体" panose="02010609060101010101" pitchFamily="49" charset="-122"/>
                <a:ea typeface="黑体" panose="02010609060101010101" pitchFamily="49" charset="-122"/>
              </a:rPr>
              <a:t>由金融工具相关会计准则规范的</a:t>
            </a:r>
            <a:r>
              <a:rPr lang="zh-CN" altLang="en-US" sz="2000" b="1">
                <a:solidFill>
                  <a:srgbClr val="FF0000"/>
                </a:solidFill>
                <a:latin typeface="黑体" panose="02010609060101010101" pitchFamily="49" charset="-122"/>
                <a:ea typeface="黑体" panose="02010609060101010101" pitchFamily="49" charset="-122"/>
              </a:rPr>
              <a:t>金融资产</a:t>
            </a:r>
          </a:p>
          <a:p>
            <a:pPr lvl="0" defTabSz="685800">
              <a:lnSpc>
                <a:spcPct val="200000"/>
              </a:lnSpc>
              <a:spcBef>
                <a:spcPct val="20000"/>
              </a:spcBef>
            </a:pPr>
            <a:r>
              <a:rPr lang="en-US" altLang="zh-CN" sz="2000" b="1">
                <a:latin typeface="黑体" panose="02010609060101010101" pitchFamily="49" charset="-122"/>
                <a:ea typeface="黑体" panose="02010609060101010101" pitchFamily="49" charset="-122"/>
              </a:rPr>
              <a:t>6.</a:t>
            </a:r>
            <a:r>
              <a:rPr lang="zh-CN" altLang="en-US" sz="2000" b="1">
                <a:latin typeface="黑体" panose="02010609060101010101" pitchFamily="49" charset="-122"/>
                <a:ea typeface="黑体" panose="02010609060101010101" pitchFamily="49" charset="-122"/>
              </a:rPr>
              <a:t>由</a:t>
            </a:r>
            <a:r>
              <a:rPr lang="zh-CN" altLang="en-US" sz="2000" b="1">
                <a:solidFill>
                  <a:srgbClr val="FF0000"/>
                </a:solidFill>
                <a:latin typeface="黑体" panose="02010609060101010101" pitchFamily="49" charset="-122"/>
                <a:ea typeface="黑体" panose="02010609060101010101" pitchFamily="49" charset="-122"/>
              </a:rPr>
              <a:t>保险合同</a:t>
            </a:r>
            <a:r>
              <a:rPr lang="zh-CN" altLang="en-US" sz="2000" b="1">
                <a:latin typeface="黑体" panose="02010609060101010101" pitchFamily="49" charset="-122"/>
                <a:ea typeface="黑体" panose="02010609060101010101" pitchFamily="49" charset="-122"/>
              </a:rPr>
              <a:t>相关会计准则规范的保险合同所</a:t>
            </a:r>
            <a:r>
              <a:rPr lang="zh-CN" altLang="en-US" sz="2000" b="1">
                <a:solidFill>
                  <a:srgbClr val="FF0000"/>
                </a:solidFill>
                <a:latin typeface="黑体" panose="02010609060101010101" pitchFamily="49" charset="-122"/>
                <a:ea typeface="黑体" panose="02010609060101010101" pitchFamily="49" charset="-122"/>
              </a:rPr>
              <a:t>产生的权利</a:t>
            </a:r>
          </a:p>
          <a:p>
            <a:pPr lvl="0" defTabSz="685800">
              <a:lnSpc>
                <a:spcPct val="200000"/>
              </a:lnSpc>
              <a:spcBef>
                <a:spcPct val="20000"/>
              </a:spcBef>
            </a:pPr>
            <a:r>
              <a:rPr lang="en-US" altLang="zh-CN" sz="2000" b="1">
                <a:latin typeface="黑体" panose="02010609060101010101" pitchFamily="49" charset="-122"/>
                <a:ea typeface="黑体" panose="02010609060101010101" pitchFamily="49" charset="-122"/>
              </a:rPr>
              <a:t>7.</a:t>
            </a:r>
            <a:r>
              <a:rPr lang="zh-CN" altLang="en-US" sz="2000" b="1">
                <a:solidFill>
                  <a:srgbClr val="FF0000"/>
                </a:solidFill>
                <a:latin typeface="黑体" panose="02010609060101010101" pitchFamily="49" charset="-122"/>
                <a:ea typeface="黑体" panose="02010609060101010101" pitchFamily="49" charset="-122"/>
              </a:rPr>
              <a:t>除上述各项外</a:t>
            </a:r>
            <a:r>
              <a:rPr lang="zh-CN" altLang="en-US" sz="2000" b="1">
                <a:latin typeface="黑体" panose="02010609060101010101" pitchFamily="49" charset="-122"/>
                <a:ea typeface="黑体" panose="02010609060101010101" pitchFamily="49" charset="-122"/>
              </a:rPr>
              <a:t>的其他持有待售的</a:t>
            </a:r>
            <a:r>
              <a:rPr lang="zh-CN" altLang="en-US" sz="2000" b="1">
                <a:solidFill>
                  <a:srgbClr val="FF0000"/>
                </a:solidFill>
                <a:latin typeface="黑体" panose="02010609060101010101" pitchFamily="49" charset="-122"/>
                <a:ea typeface="黑体" panose="02010609060101010101" pitchFamily="49" charset="-122"/>
              </a:rPr>
              <a:t>非流动资产</a:t>
            </a:r>
            <a:r>
              <a:rPr lang="zh-CN" altLang="en-US" sz="2000" b="1">
                <a:latin typeface="黑体" panose="02010609060101010101" pitchFamily="49" charset="-122"/>
                <a:ea typeface="黑体" panose="02010609060101010101" pitchFamily="49" charset="-122"/>
              </a:rPr>
              <a:t>，按照下文所述的方法计量。</a:t>
            </a:r>
          </a:p>
          <a:p>
            <a:pPr lvl="0" defTabSz="685800">
              <a:lnSpc>
                <a:spcPct val="200000"/>
              </a:lnSpc>
              <a:spcBef>
                <a:spcPct val="20000"/>
              </a:spcBef>
            </a:pPr>
            <a:r>
              <a:rPr lang="zh-CN" altLang="en-US" sz="2000" b="1">
                <a:latin typeface="黑体" panose="02010609060101010101" pitchFamily="49" charset="-122"/>
                <a:ea typeface="黑体" panose="02010609060101010101" pitchFamily="49" charset="-122"/>
              </a:rPr>
              <a:t>处置组中的 </a:t>
            </a:r>
            <a:r>
              <a:rPr lang="en-US" altLang="zh-CN" sz="2000" b="1">
                <a:solidFill>
                  <a:srgbClr val="FF0000"/>
                </a:solidFill>
                <a:latin typeface="黑体" panose="02010609060101010101" pitchFamily="49" charset="-122"/>
                <a:ea typeface="黑体" panose="02010609060101010101" pitchFamily="49" charset="-122"/>
              </a:rPr>
              <a:t>a.</a:t>
            </a:r>
            <a:r>
              <a:rPr lang="zh-CN" altLang="en-US" sz="2000" b="1">
                <a:solidFill>
                  <a:srgbClr val="FF0000"/>
                </a:solidFill>
                <a:latin typeface="黑体" panose="02010609060101010101" pitchFamily="49" charset="-122"/>
                <a:ea typeface="黑体" panose="02010609060101010101" pitchFamily="49" charset="-122"/>
              </a:rPr>
              <a:t>流动资产</a:t>
            </a:r>
            <a:r>
              <a:rPr lang="zh-CN" altLang="en-US" sz="2000" b="1">
                <a:latin typeface="黑体" panose="02010609060101010101" pitchFamily="49" charset="-122"/>
                <a:ea typeface="黑体" panose="02010609060101010101" pitchFamily="49" charset="-122"/>
              </a:rPr>
              <a:t>、</a:t>
            </a:r>
            <a:r>
              <a:rPr lang="en-US" altLang="zh-CN" sz="2000" b="1">
                <a:solidFill>
                  <a:srgbClr val="FF0000"/>
                </a:solidFill>
                <a:latin typeface="黑体" panose="02010609060101010101" pitchFamily="49" charset="-122"/>
                <a:ea typeface="黑体" panose="02010609060101010101" pitchFamily="49" charset="-122"/>
              </a:rPr>
              <a:t>b.</a:t>
            </a:r>
            <a:r>
              <a:rPr lang="zh-CN" altLang="en-US" sz="2000" b="1">
                <a:solidFill>
                  <a:srgbClr val="FF0000"/>
                </a:solidFill>
                <a:latin typeface="黑体" panose="02010609060101010101" pitchFamily="49" charset="-122"/>
                <a:ea typeface="黑体" panose="02010609060101010101" pitchFamily="49" charset="-122"/>
              </a:rPr>
              <a:t>上述第（</a:t>
            </a:r>
            <a:r>
              <a:rPr lang="en-US" altLang="zh-CN" sz="2000" b="1">
                <a:solidFill>
                  <a:srgbClr val="FF0000"/>
                </a:solidFill>
                <a:latin typeface="黑体" panose="02010609060101010101" pitchFamily="49" charset="-122"/>
                <a:ea typeface="黑体" panose="02010609060101010101" pitchFamily="49" charset="-122"/>
              </a:rPr>
              <a:t>1</a:t>
            </a:r>
            <a:r>
              <a:rPr lang="zh-CN" altLang="en-US" sz="2000" b="1">
                <a:solidFill>
                  <a:srgbClr val="FF0000"/>
                </a:solidFill>
                <a:latin typeface="黑体" panose="02010609060101010101" pitchFamily="49" charset="-122"/>
                <a:ea typeface="黑体" panose="02010609060101010101" pitchFamily="49" charset="-122"/>
              </a:rPr>
              <a:t>）至（</a:t>
            </a:r>
            <a:r>
              <a:rPr lang="en-US" altLang="zh-CN" sz="2000" b="1">
                <a:solidFill>
                  <a:srgbClr val="FF0000"/>
                </a:solidFill>
                <a:latin typeface="黑体" panose="02010609060101010101" pitchFamily="49" charset="-122"/>
                <a:ea typeface="黑体" panose="02010609060101010101" pitchFamily="49" charset="-122"/>
              </a:rPr>
              <a:t>6</a:t>
            </a:r>
            <a:r>
              <a:rPr lang="zh-CN" altLang="en-US" sz="2000" b="1">
                <a:solidFill>
                  <a:srgbClr val="FF0000"/>
                </a:solidFill>
                <a:latin typeface="黑体" panose="02010609060101010101" pitchFamily="49" charset="-122"/>
                <a:ea typeface="黑体" panose="02010609060101010101" pitchFamily="49" charset="-122"/>
              </a:rPr>
              <a:t>）项所述的非流动资产和 </a:t>
            </a:r>
            <a:r>
              <a:rPr lang="en-US" altLang="zh-CN" sz="2000" b="1">
                <a:solidFill>
                  <a:srgbClr val="FF0000"/>
                </a:solidFill>
                <a:latin typeface="黑体" panose="02010609060101010101" pitchFamily="49" charset="-122"/>
                <a:ea typeface="黑体" panose="02010609060101010101" pitchFamily="49" charset="-122"/>
              </a:rPr>
              <a:t>c.</a:t>
            </a:r>
            <a:r>
              <a:rPr lang="zh-CN" altLang="en-US" sz="2000" b="1">
                <a:solidFill>
                  <a:srgbClr val="FF0000"/>
                </a:solidFill>
                <a:latin typeface="黑体" panose="02010609060101010101" pitchFamily="49" charset="-122"/>
                <a:ea typeface="黑体" panose="02010609060101010101" pitchFamily="49" charset="-122"/>
              </a:rPr>
              <a:t>所有负债的计量适用相关会计准则</a:t>
            </a:r>
            <a:r>
              <a:rPr lang="zh-CN" altLang="en-US" sz="2000" b="1">
                <a:latin typeface="黑体" panose="02010609060101010101" pitchFamily="49" charset="-122"/>
                <a:ea typeface="黑体" panose="02010609060101010101" pitchFamily="49" charset="-122"/>
              </a:rPr>
              <a:t>。（注意区分：上述三种特殊情况）</a:t>
            </a:r>
          </a:p>
        </p:txBody>
      </p:sp>
    </p:spTree>
    <p:extLst>
      <p:ext uri="{BB962C8B-B14F-4D97-AF65-F5344CB8AC3E}">
        <p14:creationId xmlns:p14="http://schemas.microsoft.com/office/powerpoint/2010/main" val="29099110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 calcmode="lin" valueType="num">
                                      <p:cBhvr additive="base">
                                        <p:cTn id="1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anim calcmode="lin" valueType="num">
                                      <p:cBhvr additive="base">
                                        <p:cTn id="2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nodeType="click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anim calcmode="lin" valueType="num">
                                      <p:cBhvr additive="base">
                                        <p:cTn id="3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AutoShape 33">
            <a:extLst>
              <a:ext uri="{FF2B5EF4-FFF2-40B4-BE49-F238E27FC236}">
                <a16:creationId xmlns:a16="http://schemas.microsoft.com/office/drawing/2014/main" id="{FE18D455-0EE4-CB9C-11AE-92C8EA8DB2A8}"/>
              </a:ext>
            </a:extLst>
          </p:cNvPr>
          <p:cNvSpPr>
            <a:spLocks noChangeArrowheads="1"/>
          </p:cNvSpPr>
          <p:nvPr/>
        </p:nvSpPr>
        <p:spPr bwMode="auto">
          <a:xfrm>
            <a:off x="928774" y="1883981"/>
            <a:ext cx="7433598" cy="2793123"/>
          </a:xfrm>
          <a:prstGeom prst="wedgeRoundRectCallout">
            <a:avLst>
              <a:gd name="adj1" fmla="val 46125"/>
              <a:gd name="adj2" fmla="val -22505"/>
              <a:gd name="adj3" fmla="val 16667"/>
            </a:avLst>
          </a:prstGeom>
          <a:solidFill>
            <a:srgbClr val="D6ECFF"/>
          </a:solidFill>
          <a:ln w="38100" cap="flat" cmpd="sng" algn="ctr">
            <a:solidFill>
              <a:sysClr val="window" lastClr="FFFFFF"/>
            </a:solidFill>
            <a:prstDash val="solid"/>
          </a:ln>
          <a:effectLst>
            <a:outerShdw blurRad="38100" dist="25400" dir="5400000" algn="t" rotWithShape="0">
              <a:srgbClr val="000000">
                <a:alpha val="50000"/>
              </a:srgbClr>
            </a:outerShdw>
          </a:effectLst>
        </p:spPr>
        <p:txBody>
          <a:bodyPr/>
          <a:lstStyle>
            <a:defPPr>
              <a:defRPr lang="zh-CN"/>
            </a:defPPr>
            <a:lvl1pPr marL="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9pPr>
          </a:lstStyle>
          <a:p>
            <a:pPr lvl="0" defTabSz="685800">
              <a:lnSpc>
                <a:spcPct val="200000"/>
              </a:lnSpc>
              <a:spcBef>
                <a:spcPct val="20000"/>
              </a:spcBef>
            </a:pPr>
            <a:r>
              <a:rPr lang="zh-CN" altLang="en-US" sz="2000" b="1">
                <a:latin typeface="黑体" panose="02010609060101010101" pitchFamily="49" charset="-122"/>
                <a:ea typeface="黑体" panose="02010609060101010101" pitchFamily="49" charset="-122"/>
              </a:rPr>
              <a:t>企业将非流动资产或处置组首次划分为</a:t>
            </a:r>
            <a:r>
              <a:rPr lang="zh-CN" altLang="en-US" sz="2000" b="1">
                <a:solidFill>
                  <a:srgbClr val="FF0000"/>
                </a:solidFill>
                <a:latin typeface="黑体" panose="02010609060101010101" pitchFamily="49" charset="-122"/>
                <a:ea typeface="黑体" panose="02010609060101010101" pitchFamily="49" charset="-122"/>
              </a:rPr>
              <a:t>持有待售类别前</a:t>
            </a:r>
            <a:r>
              <a:rPr lang="zh-CN" altLang="en-US" sz="2000" b="1">
                <a:latin typeface="黑体" panose="02010609060101010101" pitchFamily="49" charset="-122"/>
                <a:ea typeface="黑体" panose="02010609060101010101" pitchFamily="49" charset="-122"/>
              </a:rPr>
              <a:t>，</a:t>
            </a:r>
            <a:r>
              <a:rPr lang="zh-CN" altLang="en-US" sz="2000" b="1">
                <a:solidFill>
                  <a:srgbClr val="FF0000"/>
                </a:solidFill>
                <a:latin typeface="黑体" panose="02010609060101010101" pitchFamily="49" charset="-122"/>
                <a:ea typeface="黑体" panose="02010609060101010101" pitchFamily="49" charset="-122"/>
              </a:rPr>
              <a:t>应当按照相关会计准则</a:t>
            </a:r>
            <a:r>
              <a:rPr lang="zh-CN" altLang="en-US" sz="2000" b="1">
                <a:latin typeface="黑体" panose="02010609060101010101" pitchFamily="49" charset="-122"/>
                <a:ea typeface="黑体" panose="02010609060101010101" pitchFamily="49" charset="-122"/>
              </a:rPr>
              <a:t>规定计量非流动资产或处置组中各项资产和负债的账面价值。（</a:t>
            </a:r>
            <a:r>
              <a:rPr lang="zh-CN" altLang="en-US" sz="2000" b="1">
                <a:solidFill>
                  <a:srgbClr val="FF0000"/>
                </a:solidFill>
                <a:latin typeface="黑体" panose="02010609060101010101" pitchFamily="49" charset="-122"/>
                <a:ea typeface="黑体" panose="02010609060101010101" pitchFamily="49" charset="-122"/>
              </a:rPr>
              <a:t>正常提折旧、摊销、计提减值</a:t>
            </a:r>
            <a:r>
              <a:rPr lang="zh-CN" altLang="en-US" sz="2000" b="1">
                <a:latin typeface="黑体" panose="02010609060101010101" pitchFamily="49" charset="-122"/>
                <a:ea typeface="黑体" panose="02010609060101010101" pitchFamily="49" charset="-122"/>
              </a:rPr>
              <a:t>）</a:t>
            </a:r>
          </a:p>
        </p:txBody>
      </p:sp>
      <p:sp>
        <p:nvSpPr>
          <p:cNvPr id="3" name="文本框 2">
            <a:extLst>
              <a:ext uri="{FF2B5EF4-FFF2-40B4-BE49-F238E27FC236}">
                <a16:creationId xmlns:a16="http://schemas.microsoft.com/office/drawing/2014/main" id="{96568E76-9D74-FBB6-7093-C8070A68A332}"/>
              </a:ext>
            </a:extLst>
          </p:cNvPr>
          <p:cNvSpPr txBox="1"/>
          <p:nvPr/>
        </p:nvSpPr>
        <p:spPr>
          <a:xfrm>
            <a:off x="928774" y="688320"/>
            <a:ext cx="5387943" cy="69826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685800">
              <a:lnSpc>
                <a:spcPct val="200000"/>
              </a:lnSpc>
              <a:spcBef>
                <a:spcPct val="20000"/>
              </a:spcBef>
            </a:pPr>
            <a:r>
              <a:rPr lang="zh-CN" altLang="en-US" sz="2400" b="1">
                <a:latin typeface="黑体" panose="02010609060101010101" pitchFamily="49" charset="-122"/>
                <a:ea typeface="黑体" panose="02010609060101010101" pitchFamily="49" charset="-122"/>
              </a:rPr>
              <a:t>（一）划分为持有待售类别前的计量</a:t>
            </a:r>
          </a:p>
        </p:txBody>
      </p:sp>
    </p:spTree>
    <p:extLst>
      <p:ext uri="{BB962C8B-B14F-4D97-AF65-F5344CB8AC3E}">
        <p14:creationId xmlns:p14="http://schemas.microsoft.com/office/powerpoint/2010/main" val="377380822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Lst>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AutoShape 33">
            <a:extLst>
              <a:ext uri="{FF2B5EF4-FFF2-40B4-BE49-F238E27FC236}">
                <a16:creationId xmlns:a16="http://schemas.microsoft.com/office/drawing/2014/main" id="{FE18D455-0EE4-CB9C-11AE-92C8EA8DB2A8}"/>
              </a:ext>
            </a:extLst>
          </p:cNvPr>
          <p:cNvSpPr>
            <a:spLocks noChangeArrowheads="1"/>
          </p:cNvSpPr>
          <p:nvPr/>
        </p:nvSpPr>
        <p:spPr bwMode="auto">
          <a:xfrm>
            <a:off x="855201" y="2104698"/>
            <a:ext cx="7433598" cy="2540874"/>
          </a:xfrm>
          <a:prstGeom prst="wedgeRoundRectCallout">
            <a:avLst>
              <a:gd name="adj1" fmla="val 46125"/>
              <a:gd name="adj2" fmla="val -22505"/>
              <a:gd name="adj3" fmla="val 16667"/>
            </a:avLst>
          </a:prstGeom>
          <a:solidFill>
            <a:srgbClr val="D6ECFF"/>
          </a:solidFill>
          <a:ln w="38100" cap="flat" cmpd="sng" algn="ctr">
            <a:solidFill>
              <a:sysClr val="window" lastClr="FFFFFF"/>
            </a:solidFill>
            <a:prstDash val="solid"/>
          </a:ln>
          <a:effectLst>
            <a:outerShdw blurRad="38100" dist="25400" dir="5400000" algn="t" rotWithShape="0">
              <a:srgbClr val="000000">
                <a:alpha val="50000"/>
              </a:srgbClr>
            </a:outerShdw>
          </a:effectLst>
        </p:spPr>
        <p:txBody>
          <a:bodyPr/>
          <a:lstStyle>
            <a:defPPr>
              <a:defRPr lang="zh-CN"/>
            </a:defPPr>
            <a:lvl1pPr marL="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9pPr>
          </a:lstStyle>
          <a:p>
            <a:pPr lvl="0" defTabSz="685800">
              <a:lnSpc>
                <a:spcPct val="200000"/>
              </a:lnSpc>
              <a:spcBef>
                <a:spcPct val="20000"/>
              </a:spcBef>
            </a:pPr>
            <a:r>
              <a:rPr lang="en-US" altLang="zh-CN" sz="2000" b="1">
                <a:latin typeface="黑体" panose="02010609060101010101" pitchFamily="49" charset="-122"/>
                <a:ea typeface="黑体" panose="02010609060101010101" pitchFamily="49" charset="-122"/>
              </a:rPr>
              <a:t>1.</a:t>
            </a:r>
            <a:r>
              <a:rPr lang="zh-CN" altLang="en-US" sz="2000" b="1">
                <a:latin typeface="黑体" panose="02010609060101010101" pitchFamily="49" charset="-122"/>
                <a:ea typeface="黑体" panose="02010609060101010101" pitchFamily="49" charset="-122"/>
              </a:rPr>
              <a:t>对于持有待售的非流动资产或处置组，企业</a:t>
            </a:r>
            <a:r>
              <a:rPr lang="zh-CN" altLang="en-US" sz="2000" b="1">
                <a:solidFill>
                  <a:srgbClr val="FF0000"/>
                </a:solidFill>
                <a:latin typeface="黑体" panose="02010609060101010101" pitchFamily="49" charset="-122"/>
                <a:ea typeface="黑体" panose="02010609060101010101" pitchFamily="49" charset="-122"/>
              </a:rPr>
              <a:t>在初始计量</a:t>
            </a:r>
            <a:r>
              <a:rPr lang="zh-CN" altLang="en-US" sz="2000" b="1">
                <a:latin typeface="黑体" panose="02010609060101010101" pitchFamily="49" charset="-122"/>
                <a:ea typeface="黑体" panose="02010609060101010101" pitchFamily="49" charset="-122"/>
              </a:rPr>
              <a:t>时，应当</a:t>
            </a:r>
            <a:r>
              <a:rPr lang="zh-CN" altLang="en-US" sz="2000" b="1">
                <a:solidFill>
                  <a:srgbClr val="FF0000"/>
                </a:solidFill>
                <a:latin typeface="黑体" panose="02010609060101010101" pitchFamily="49" charset="-122"/>
                <a:ea typeface="黑体" panose="02010609060101010101" pitchFamily="49" charset="-122"/>
              </a:rPr>
              <a:t>按照相关会计准则</a:t>
            </a:r>
            <a:r>
              <a:rPr lang="zh-CN" altLang="en-US" sz="2000" b="1">
                <a:latin typeface="黑体" panose="02010609060101010101" pitchFamily="49" charset="-122"/>
                <a:ea typeface="黑体" panose="02010609060101010101" pitchFamily="49" charset="-122"/>
              </a:rPr>
              <a:t>规定计量</a:t>
            </a:r>
            <a:r>
              <a:rPr lang="zh-CN" altLang="en-US" sz="2000" b="1">
                <a:solidFill>
                  <a:srgbClr val="FF0000"/>
                </a:solidFill>
                <a:latin typeface="黑体" panose="02010609060101010101" pitchFamily="49" charset="-122"/>
                <a:ea typeface="黑体" panose="02010609060101010101" pitchFamily="49" charset="-122"/>
              </a:rPr>
              <a:t>流动资产</a:t>
            </a:r>
            <a:r>
              <a:rPr lang="zh-CN" altLang="en-US" sz="2000" b="1">
                <a:latin typeface="黑体" panose="02010609060101010101" pitchFamily="49" charset="-122"/>
                <a:ea typeface="黑体" panose="02010609060101010101" pitchFamily="49" charset="-122"/>
              </a:rPr>
              <a:t>、</a:t>
            </a:r>
            <a:r>
              <a:rPr lang="zh-CN" altLang="en-US" sz="2000" b="1">
                <a:solidFill>
                  <a:srgbClr val="FF0000"/>
                </a:solidFill>
                <a:latin typeface="黑体" panose="02010609060101010101" pitchFamily="49" charset="-122"/>
                <a:ea typeface="黑体" panose="02010609060101010101" pitchFamily="49" charset="-122"/>
              </a:rPr>
              <a:t>适用其他准则计量规定的非流动资产和负债</a:t>
            </a:r>
            <a:r>
              <a:rPr lang="zh-CN" altLang="en-US" sz="2000" b="1">
                <a:latin typeface="黑体" panose="02010609060101010101" pitchFamily="49" charset="-122"/>
                <a:ea typeface="黑体" panose="02010609060101010101" pitchFamily="49" charset="-122"/>
              </a:rPr>
              <a:t>。</a:t>
            </a:r>
          </a:p>
        </p:txBody>
      </p:sp>
      <p:sp>
        <p:nvSpPr>
          <p:cNvPr id="2" name="标题 1">
            <a:extLst>
              <a:ext uri="{FF2B5EF4-FFF2-40B4-BE49-F238E27FC236}">
                <a16:creationId xmlns:a16="http://schemas.microsoft.com/office/drawing/2014/main" id="{837E719D-CCE1-7CF0-041C-1085F97D0CDB}"/>
              </a:ext>
            </a:extLst>
          </p:cNvPr>
          <p:cNvSpPr>
            <a:spLocks noGrp="1"/>
          </p:cNvSpPr>
          <p:nvPr>
            <p:ph type="title"/>
          </p:nvPr>
        </p:nvSpPr>
        <p:spPr>
          <a:xfrm>
            <a:off x="147145" y="926959"/>
            <a:ext cx="6490138" cy="618741"/>
          </a:xfrm>
        </p:spPr>
        <p:txBody>
          <a:bodyPr>
            <a:normAutofit/>
          </a:bodyPr>
          <a:lstStyle/>
          <a:p>
            <a:r>
              <a:rPr lang="zh-CN" altLang="en-US" sz="2400" b="1"/>
              <a:t>（二）划分为持有待售类别时的计量</a:t>
            </a:r>
          </a:p>
        </p:txBody>
      </p:sp>
    </p:spTree>
    <p:extLst>
      <p:ext uri="{BB962C8B-B14F-4D97-AF65-F5344CB8AC3E}">
        <p14:creationId xmlns:p14="http://schemas.microsoft.com/office/powerpoint/2010/main" val="210927785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AutoShape 33">
            <a:extLst>
              <a:ext uri="{FF2B5EF4-FFF2-40B4-BE49-F238E27FC236}">
                <a16:creationId xmlns:a16="http://schemas.microsoft.com/office/drawing/2014/main" id="{FE18D455-0EE4-CB9C-11AE-92C8EA8DB2A8}"/>
              </a:ext>
            </a:extLst>
          </p:cNvPr>
          <p:cNvSpPr>
            <a:spLocks noChangeArrowheads="1"/>
          </p:cNvSpPr>
          <p:nvPr/>
        </p:nvSpPr>
        <p:spPr bwMode="auto">
          <a:xfrm>
            <a:off x="821738" y="885497"/>
            <a:ext cx="7500523" cy="4727027"/>
          </a:xfrm>
          <a:prstGeom prst="wedgeRoundRectCallout">
            <a:avLst>
              <a:gd name="adj1" fmla="val 46125"/>
              <a:gd name="adj2" fmla="val -22505"/>
              <a:gd name="adj3" fmla="val 16667"/>
            </a:avLst>
          </a:prstGeom>
          <a:solidFill>
            <a:srgbClr val="D6ECFF"/>
          </a:solidFill>
          <a:ln w="38100" cap="flat" cmpd="sng" algn="ctr">
            <a:solidFill>
              <a:sysClr val="window" lastClr="FFFFFF"/>
            </a:solidFill>
            <a:prstDash val="solid"/>
          </a:ln>
          <a:effectLst>
            <a:outerShdw blurRad="38100" dist="25400" dir="5400000" algn="t" rotWithShape="0">
              <a:srgbClr val="000000">
                <a:alpha val="50000"/>
              </a:srgbClr>
            </a:outerShdw>
          </a:effectLst>
        </p:spPr>
        <p:txBody>
          <a:bodyPr/>
          <a:lstStyle>
            <a:defPPr>
              <a:defRPr lang="zh-CN"/>
            </a:defPPr>
            <a:lvl1pPr marL="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9pPr>
          </a:lstStyle>
          <a:p>
            <a:pPr lvl="0" defTabSz="685800">
              <a:lnSpc>
                <a:spcPct val="200000"/>
              </a:lnSpc>
              <a:spcBef>
                <a:spcPct val="20000"/>
              </a:spcBef>
            </a:pPr>
            <a:r>
              <a:rPr lang="en-US" altLang="zh-CN" sz="2000" b="1">
                <a:latin typeface="黑体" panose="02010609060101010101" pitchFamily="49" charset="-122"/>
                <a:ea typeface="黑体" panose="02010609060101010101" pitchFamily="49" charset="-122"/>
              </a:rPr>
              <a:t>2.</a:t>
            </a:r>
            <a:r>
              <a:rPr lang="zh-CN" altLang="en-US" sz="2000" b="1">
                <a:latin typeface="黑体" panose="02010609060101010101" pitchFamily="49" charset="-122"/>
                <a:ea typeface="黑体" panose="02010609060101010101" pitchFamily="49" charset="-122"/>
              </a:rPr>
              <a:t>如果持有待售的非流动资产或处置组整体的</a:t>
            </a:r>
            <a:r>
              <a:rPr lang="zh-CN" altLang="en-US" sz="2000" b="1">
                <a:solidFill>
                  <a:srgbClr val="FF0000"/>
                </a:solidFill>
                <a:latin typeface="黑体" panose="02010609060101010101" pitchFamily="49" charset="-122"/>
                <a:ea typeface="黑体" panose="02010609060101010101" pitchFamily="49" charset="-122"/>
              </a:rPr>
              <a:t>账面价值低于其公允价值减去出售费用后的净额</a:t>
            </a:r>
            <a:r>
              <a:rPr lang="zh-CN" altLang="en-US" sz="2000" b="1">
                <a:latin typeface="黑体" panose="02010609060101010101" pitchFamily="49" charset="-122"/>
                <a:ea typeface="黑体" panose="02010609060101010101" pitchFamily="49" charset="-122"/>
              </a:rPr>
              <a:t>，企业</a:t>
            </a:r>
            <a:r>
              <a:rPr lang="zh-CN" altLang="en-US" sz="2000" b="1">
                <a:solidFill>
                  <a:srgbClr val="FF0000"/>
                </a:solidFill>
                <a:latin typeface="黑体" panose="02010609060101010101" pitchFamily="49" charset="-122"/>
                <a:ea typeface="黑体" panose="02010609060101010101" pitchFamily="49" charset="-122"/>
              </a:rPr>
              <a:t>不需要对账面价值进行调整</a:t>
            </a:r>
            <a:r>
              <a:rPr lang="zh-CN" altLang="en-US" sz="2000" b="1">
                <a:latin typeface="黑体" panose="02010609060101010101" pitchFamily="49" charset="-122"/>
                <a:ea typeface="黑体" panose="02010609060101010101" pitchFamily="49" charset="-122"/>
              </a:rPr>
              <a:t>；</a:t>
            </a:r>
            <a:endParaRPr lang="en-US" altLang="zh-CN" sz="2000" b="1">
              <a:latin typeface="黑体" panose="02010609060101010101" pitchFamily="49" charset="-122"/>
              <a:ea typeface="黑体" panose="02010609060101010101" pitchFamily="49" charset="-122"/>
            </a:endParaRPr>
          </a:p>
          <a:p>
            <a:pPr lvl="0" defTabSz="685800">
              <a:lnSpc>
                <a:spcPct val="200000"/>
              </a:lnSpc>
              <a:spcBef>
                <a:spcPct val="20000"/>
              </a:spcBef>
            </a:pPr>
            <a:r>
              <a:rPr lang="zh-CN" altLang="en-US" sz="2000" b="1">
                <a:latin typeface="黑体" panose="02010609060101010101" pitchFamily="49" charset="-122"/>
                <a:ea typeface="黑体" panose="02010609060101010101" pitchFamily="49" charset="-122"/>
              </a:rPr>
              <a:t>如果账面价值</a:t>
            </a:r>
            <a:r>
              <a:rPr lang="zh-CN" altLang="en-US" sz="2000" b="1">
                <a:solidFill>
                  <a:srgbClr val="FF0000"/>
                </a:solidFill>
                <a:latin typeface="黑体" panose="02010609060101010101" pitchFamily="49" charset="-122"/>
                <a:ea typeface="黑体" panose="02010609060101010101" pitchFamily="49" charset="-122"/>
              </a:rPr>
              <a:t>高于</a:t>
            </a:r>
            <a:r>
              <a:rPr lang="zh-CN" altLang="en-US" sz="2000" b="1">
                <a:latin typeface="黑体" panose="02010609060101010101" pitchFamily="49" charset="-122"/>
                <a:ea typeface="黑体" panose="02010609060101010101" pitchFamily="49" charset="-122"/>
              </a:rPr>
              <a:t>其公允价值减去出售费用后的净额，企业应当将</a:t>
            </a:r>
            <a:r>
              <a:rPr lang="zh-CN" altLang="en-US" sz="2000" b="1">
                <a:solidFill>
                  <a:srgbClr val="FF0000"/>
                </a:solidFill>
                <a:latin typeface="黑体" panose="02010609060101010101" pitchFamily="49" charset="-122"/>
                <a:ea typeface="黑体" panose="02010609060101010101" pitchFamily="49" charset="-122"/>
              </a:rPr>
              <a:t>账面价值减记至公允价值减去出售费用后的净额</a:t>
            </a:r>
            <a:r>
              <a:rPr lang="zh-CN" altLang="en-US" sz="2000" b="1">
                <a:latin typeface="黑体" panose="02010609060101010101" pitchFamily="49" charset="-122"/>
                <a:ea typeface="黑体" panose="02010609060101010101" pitchFamily="49" charset="-122"/>
              </a:rPr>
              <a:t>，减记的金额</a:t>
            </a:r>
            <a:r>
              <a:rPr lang="zh-CN" altLang="en-US" sz="2000" b="1">
                <a:solidFill>
                  <a:srgbClr val="FF0000"/>
                </a:solidFill>
                <a:latin typeface="黑体" panose="02010609060101010101" pitchFamily="49" charset="-122"/>
                <a:ea typeface="黑体" panose="02010609060101010101" pitchFamily="49" charset="-122"/>
              </a:rPr>
              <a:t>确认为资产减值损失</a:t>
            </a:r>
            <a:r>
              <a:rPr lang="zh-CN" altLang="en-US" sz="2000" b="1">
                <a:latin typeface="黑体" panose="02010609060101010101" pitchFamily="49" charset="-122"/>
                <a:ea typeface="黑体" panose="02010609060101010101" pitchFamily="49" charset="-122"/>
              </a:rPr>
              <a:t>，计入当期损益，同时</a:t>
            </a:r>
            <a:r>
              <a:rPr lang="zh-CN" altLang="en-US" sz="2000" b="1">
                <a:solidFill>
                  <a:srgbClr val="FF0000"/>
                </a:solidFill>
                <a:latin typeface="黑体" panose="02010609060101010101" pitchFamily="49" charset="-122"/>
                <a:ea typeface="黑体" panose="02010609060101010101" pitchFamily="49" charset="-122"/>
              </a:rPr>
              <a:t>计提持有待售资产减值准备</a:t>
            </a:r>
            <a:r>
              <a:rPr lang="zh-CN" altLang="en-US" sz="2000" b="1">
                <a:latin typeface="黑体" panose="02010609060101010101" pitchFamily="49" charset="-122"/>
                <a:ea typeface="黑体" panose="02010609060101010101" pitchFamily="49" charset="-122"/>
              </a:rPr>
              <a:t>。</a:t>
            </a:r>
          </a:p>
        </p:txBody>
      </p:sp>
    </p:spTree>
    <p:extLst>
      <p:ext uri="{BB962C8B-B14F-4D97-AF65-F5344CB8AC3E}">
        <p14:creationId xmlns:p14="http://schemas.microsoft.com/office/powerpoint/2010/main" val="5827697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 calcmode="lin" valueType="num">
                                      <p:cBhvr additive="base">
                                        <p:cTn id="1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AutoShape 33">
            <a:extLst>
              <a:ext uri="{FF2B5EF4-FFF2-40B4-BE49-F238E27FC236}">
                <a16:creationId xmlns:a16="http://schemas.microsoft.com/office/drawing/2014/main" id="{FE18D455-0EE4-CB9C-11AE-92C8EA8DB2A8}"/>
              </a:ext>
            </a:extLst>
          </p:cNvPr>
          <p:cNvSpPr>
            <a:spLocks noChangeArrowheads="1"/>
          </p:cNvSpPr>
          <p:nvPr/>
        </p:nvSpPr>
        <p:spPr bwMode="auto">
          <a:xfrm>
            <a:off x="855201" y="1190298"/>
            <a:ext cx="7433598" cy="2856185"/>
          </a:xfrm>
          <a:prstGeom prst="wedgeRoundRectCallout">
            <a:avLst>
              <a:gd name="adj1" fmla="val 46125"/>
              <a:gd name="adj2" fmla="val -22505"/>
              <a:gd name="adj3" fmla="val 16667"/>
            </a:avLst>
          </a:prstGeom>
          <a:solidFill>
            <a:srgbClr val="D6ECFF"/>
          </a:solidFill>
          <a:ln w="38100" cap="flat" cmpd="sng" algn="ctr">
            <a:solidFill>
              <a:sysClr val="window" lastClr="FFFFFF"/>
            </a:solidFill>
            <a:prstDash val="solid"/>
          </a:ln>
          <a:effectLst>
            <a:outerShdw blurRad="38100" dist="25400" dir="5400000" algn="t" rotWithShape="0">
              <a:srgbClr val="000000">
                <a:alpha val="50000"/>
              </a:srgbClr>
            </a:outerShdw>
          </a:effectLst>
        </p:spPr>
        <p:txBody>
          <a:bodyPr/>
          <a:lstStyle>
            <a:defPPr>
              <a:defRPr lang="zh-CN"/>
            </a:defPPr>
            <a:lvl1pPr marL="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9pPr>
          </a:lstStyle>
          <a:p>
            <a:pPr lvl="0" defTabSz="685800">
              <a:lnSpc>
                <a:spcPct val="200000"/>
              </a:lnSpc>
              <a:spcBef>
                <a:spcPct val="20000"/>
              </a:spcBef>
            </a:pPr>
            <a:r>
              <a:rPr lang="en-US" altLang="zh-CN" sz="2000" b="1">
                <a:latin typeface="黑体" panose="02010609060101010101" pitchFamily="49" charset="-122"/>
                <a:ea typeface="黑体" panose="02010609060101010101" pitchFamily="49" charset="-122"/>
              </a:rPr>
              <a:t>3.</a:t>
            </a:r>
            <a:r>
              <a:rPr lang="zh-CN" altLang="en-US" sz="2000" b="1">
                <a:latin typeface="黑体" panose="02010609060101010101" pitchFamily="49" charset="-122"/>
                <a:ea typeface="黑体" panose="02010609060101010101" pitchFamily="49" charset="-122"/>
              </a:rPr>
              <a:t>对于取得日划分为持有待售类别的非流动资产或处置组，企业应当在初始计量时比较</a:t>
            </a:r>
            <a:r>
              <a:rPr lang="zh-CN" altLang="en-US" sz="2000" b="1">
                <a:solidFill>
                  <a:srgbClr val="FF0000"/>
                </a:solidFill>
                <a:latin typeface="黑体" panose="02010609060101010101" pitchFamily="49" charset="-122"/>
                <a:ea typeface="黑体" panose="02010609060101010101" pitchFamily="49" charset="-122"/>
              </a:rPr>
              <a:t>假定其不划分为持有待售类别情况下的初始计量金额</a:t>
            </a:r>
            <a:r>
              <a:rPr lang="zh-CN" altLang="en-US" sz="2000" b="1">
                <a:latin typeface="黑体" panose="02010609060101010101" pitchFamily="49" charset="-122"/>
                <a:ea typeface="黑体" panose="02010609060101010101" pitchFamily="49" charset="-122"/>
              </a:rPr>
              <a:t>和</a:t>
            </a:r>
            <a:r>
              <a:rPr lang="zh-CN" altLang="en-US" sz="2000" b="1">
                <a:solidFill>
                  <a:srgbClr val="FF0000"/>
                </a:solidFill>
                <a:latin typeface="黑体" panose="02010609060101010101" pitchFamily="49" charset="-122"/>
                <a:ea typeface="黑体" panose="02010609060101010101" pitchFamily="49" charset="-122"/>
              </a:rPr>
              <a:t>公允价值减去出售费用后的净额</a:t>
            </a:r>
            <a:r>
              <a:rPr lang="zh-CN" altLang="en-US" sz="2000" b="1">
                <a:latin typeface="黑体" panose="02010609060101010101" pitchFamily="49" charset="-122"/>
                <a:ea typeface="黑体" panose="02010609060101010101" pitchFamily="49" charset="-122"/>
              </a:rPr>
              <a:t>，以</a:t>
            </a:r>
            <a:r>
              <a:rPr lang="zh-CN" altLang="en-US" sz="2000" b="1">
                <a:solidFill>
                  <a:srgbClr val="FF0000"/>
                </a:solidFill>
                <a:latin typeface="黑体" panose="02010609060101010101" pitchFamily="49" charset="-122"/>
                <a:ea typeface="黑体" panose="02010609060101010101" pitchFamily="49" charset="-122"/>
              </a:rPr>
              <a:t>两者孰低</a:t>
            </a:r>
            <a:r>
              <a:rPr lang="zh-CN" altLang="en-US" sz="2000" b="1">
                <a:latin typeface="黑体" panose="02010609060101010101" pitchFamily="49" charset="-122"/>
                <a:ea typeface="黑体" panose="02010609060101010101" pitchFamily="49" charset="-122"/>
              </a:rPr>
              <a:t>计量。</a:t>
            </a:r>
          </a:p>
        </p:txBody>
      </p:sp>
    </p:spTree>
    <p:extLst>
      <p:ext uri="{BB962C8B-B14F-4D97-AF65-F5344CB8AC3E}">
        <p14:creationId xmlns:p14="http://schemas.microsoft.com/office/powerpoint/2010/main" val="192511404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AutoShape 33">
            <a:extLst>
              <a:ext uri="{FF2B5EF4-FFF2-40B4-BE49-F238E27FC236}">
                <a16:creationId xmlns:a16="http://schemas.microsoft.com/office/drawing/2014/main" id="{FE18D455-0EE4-CB9C-11AE-92C8EA8DB2A8}"/>
              </a:ext>
            </a:extLst>
          </p:cNvPr>
          <p:cNvSpPr>
            <a:spLocks noChangeArrowheads="1"/>
          </p:cNvSpPr>
          <p:nvPr/>
        </p:nvSpPr>
        <p:spPr bwMode="auto">
          <a:xfrm>
            <a:off x="855201" y="885498"/>
            <a:ext cx="7433598" cy="4527330"/>
          </a:xfrm>
          <a:prstGeom prst="wedgeRoundRectCallout">
            <a:avLst>
              <a:gd name="adj1" fmla="val 46125"/>
              <a:gd name="adj2" fmla="val -22505"/>
              <a:gd name="adj3" fmla="val 16667"/>
            </a:avLst>
          </a:prstGeom>
          <a:solidFill>
            <a:srgbClr val="D6ECFF"/>
          </a:solidFill>
          <a:ln w="38100" cap="flat" cmpd="sng" algn="ctr">
            <a:solidFill>
              <a:sysClr val="window" lastClr="FFFFFF"/>
            </a:solidFill>
            <a:prstDash val="solid"/>
          </a:ln>
          <a:effectLst>
            <a:outerShdw blurRad="38100" dist="25400" dir="5400000" algn="t" rotWithShape="0">
              <a:srgbClr val="000000">
                <a:alpha val="50000"/>
              </a:srgbClr>
            </a:outerShdw>
          </a:effectLst>
        </p:spPr>
        <p:txBody>
          <a:bodyPr/>
          <a:lstStyle>
            <a:defPPr>
              <a:defRPr lang="zh-CN"/>
            </a:defPPr>
            <a:lvl1pPr marL="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9pPr>
          </a:lstStyle>
          <a:p>
            <a:pPr lvl="0" defTabSz="685800">
              <a:lnSpc>
                <a:spcPct val="200000"/>
              </a:lnSpc>
              <a:spcBef>
                <a:spcPct val="20000"/>
              </a:spcBef>
            </a:pPr>
            <a:r>
              <a:rPr lang="zh-CN" altLang="en-US" sz="2000" b="1">
                <a:latin typeface="黑体" panose="02010609060101010101" pitchFamily="49" charset="-122"/>
                <a:ea typeface="黑体" panose="02010609060101010101" pitchFamily="49" charset="-122"/>
              </a:rPr>
              <a:t>（</a:t>
            </a:r>
            <a:r>
              <a:rPr lang="en-US" altLang="zh-CN" sz="2000" b="1">
                <a:latin typeface="黑体" panose="02010609060101010101" pitchFamily="49" charset="-122"/>
                <a:ea typeface="黑体" panose="02010609060101010101" pitchFamily="49" charset="-122"/>
              </a:rPr>
              <a:t>1</a:t>
            </a:r>
            <a:r>
              <a:rPr lang="zh-CN" altLang="en-US" sz="2000" b="1">
                <a:latin typeface="黑体" panose="02010609060101010101" pitchFamily="49" charset="-122"/>
                <a:ea typeface="黑体" panose="02010609060101010101" pitchFamily="49" charset="-122"/>
              </a:rPr>
              <a:t>）</a:t>
            </a:r>
            <a:r>
              <a:rPr lang="zh-CN" altLang="en-US" sz="2000" b="1">
                <a:solidFill>
                  <a:srgbClr val="FF0000"/>
                </a:solidFill>
                <a:latin typeface="黑体" panose="02010609060101010101" pitchFamily="49" charset="-122"/>
                <a:ea typeface="黑体" panose="02010609060101010101" pitchFamily="49" charset="-122"/>
              </a:rPr>
              <a:t>非同一控制下</a:t>
            </a:r>
            <a:r>
              <a:rPr lang="zh-CN" altLang="en-US" sz="2000" b="1">
                <a:latin typeface="黑体" panose="02010609060101010101" pitchFamily="49" charset="-122"/>
                <a:ea typeface="黑体" panose="02010609060101010101" pitchFamily="49" charset="-122"/>
              </a:rPr>
              <a:t>的企业合并中新取得的非流动资产或处置组划分为持有待售类别的，应当按照</a:t>
            </a:r>
            <a:r>
              <a:rPr lang="zh-CN" altLang="en-US" sz="2000" b="1">
                <a:solidFill>
                  <a:srgbClr val="FF0000"/>
                </a:solidFill>
                <a:latin typeface="黑体" panose="02010609060101010101" pitchFamily="49" charset="-122"/>
                <a:ea typeface="黑体" panose="02010609060101010101" pitchFamily="49" charset="-122"/>
              </a:rPr>
              <a:t>公允价值减去出售费用后的净额计量</a:t>
            </a:r>
            <a:r>
              <a:rPr lang="zh-CN" altLang="en-US" sz="2000" b="1">
                <a:latin typeface="黑体" panose="02010609060101010101" pitchFamily="49" charset="-122"/>
                <a:ea typeface="黑体" panose="02010609060101010101" pitchFamily="49" charset="-122"/>
              </a:rPr>
              <a:t>。</a:t>
            </a:r>
          </a:p>
          <a:p>
            <a:pPr lvl="0" defTabSz="685800">
              <a:lnSpc>
                <a:spcPct val="200000"/>
              </a:lnSpc>
              <a:spcBef>
                <a:spcPct val="20000"/>
              </a:spcBef>
            </a:pPr>
            <a:r>
              <a:rPr lang="zh-CN" altLang="en-US" sz="2000" b="1">
                <a:latin typeface="黑体" panose="02010609060101010101" pitchFamily="49" charset="-122"/>
                <a:ea typeface="黑体" panose="02010609060101010101" pitchFamily="49" charset="-122"/>
              </a:rPr>
              <a:t>（</a:t>
            </a:r>
            <a:r>
              <a:rPr lang="en-US" altLang="zh-CN" sz="2000" b="1">
                <a:latin typeface="黑体" panose="02010609060101010101" pitchFamily="49" charset="-122"/>
                <a:ea typeface="黑体" panose="02010609060101010101" pitchFamily="49" charset="-122"/>
              </a:rPr>
              <a:t>2</a:t>
            </a:r>
            <a:r>
              <a:rPr lang="zh-CN" altLang="en-US" sz="2000" b="1">
                <a:latin typeface="黑体" panose="02010609060101010101" pitchFamily="49" charset="-122"/>
                <a:ea typeface="黑体" panose="02010609060101010101" pitchFamily="49" charset="-122"/>
              </a:rPr>
              <a:t>）</a:t>
            </a:r>
            <a:r>
              <a:rPr lang="zh-CN" altLang="en-US" sz="2000" b="1">
                <a:solidFill>
                  <a:srgbClr val="FF0000"/>
                </a:solidFill>
                <a:latin typeface="黑体" panose="02010609060101010101" pitchFamily="49" charset="-122"/>
                <a:ea typeface="黑体" panose="02010609060101010101" pitchFamily="49" charset="-122"/>
              </a:rPr>
              <a:t>同一控制下</a:t>
            </a:r>
            <a:r>
              <a:rPr lang="zh-CN" altLang="en-US" sz="2000" b="1">
                <a:latin typeface="黑体" panose="02010609060101010101" pitchFamily="49" charset="-122"/>
                <a:ea typeface="黑体" panose="02010609060101010101" pitchFamily="49" charset="-122"/>
              </a:rPr>
              <a:t>的企业合并中非流动资产或处置组划分为持有待售类别的，应当按照合并日在</a:t>
            </a:r>
            <a:r>
              <a:rPr lang="zh-CN" altLang="en-US" sz="2000" b="1">
                <a:solidFill>
                  <a:srgbClr val="FF0000"/>
                </a:solidFill>
                <a:latin typeface="黑体" panose="02010609060101010101" pitchFamily="49" charset="-122"/>
                <a:ea typeface="黑体" panose="02010609060101010101" pitchFamily="49" charset="-122"/>
              </a:rPr>
              <a:t>被合并方的账面价值与公允价值减去出售费用后的净额孰低</a:t>
            </a:r>
            <a:r>
              <a:rPr lang="zh-CN" altLang="en-US" sz="2000" b="1">
                <a:latin typeface="黑体" panose="02010609060101010101" pitchFamily="49" charset="-122"/>
                <a:ea typeface="黑体" panose="02010609060101010101" pitchFamily="49" charset="-122"/>
              </a:rPr>
              <a:t>计量。</a:t>
            </a:r>
          </a:p>
        </p:txBody>
      </p:sp>
    </p:spTree>
    <p:extLst>
      <p:ext uri="{BB962C8B-B14F-4D97-AF65-F5344CB8AC3E}">
        <p14:creationId xmlns:p14="http://schemas.microsoft.com/office/powerpoint/2010/main" val="24624251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 calcmode="lin" valueType="num">
                                      <p:cBhvr additive="base">
                                        <p:cTn id="1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AutoShape 33">
            <a:extLst>
              <a:ext uri="{FF2B5EF4-FFF2-40B4-BE49-F238E27FC236}">
                <a16:creationId xmlns:a16="http://schemas.microsoft.com/office/drawing/2014/main" id="{FE18D455-0EE4-CB9C-11AE-92C8EA8DB2A8}"/>
              </a:ext>
            </a:extLst>
          </p:cNvPr>
          <p:cNvSpPr>
            <a:spLocks noChangeArrowheads="1"/>
          </p:cNvSpPr>
          <p:nvPr/>
        </p:nvSpPr>
        <p:spPr bwMode="auto">
          <a:xfrm>
            <a:off x="855201" y="1368973"/>
            <a:ext cx="7433598" cy="2677510"/>
          </a:xfrm>
          <a:prstGeom prst="wedgeRoundRectCallout">
            <a:avLst>
              <a:gd name="adj1" fmla="val 46125"/>
              <a:gd name="adj2" fmla="val -22505"/>
              <a:gd name="adj3" fmla="val 16667"/>
            </a:avLst>
          </a:prstGeom>
          <a:solidFill>
            <a:srgbClr val="D6ECFF"/>
          </a:solidFill>
          <a:ln w="38100" cap="flat" cmpd="sng" algn="ctr">
            <a:solidFill>
              <a:sysClr val="window" lastClr="FFFFFF"/>
            </a:solidFill>
            <a:prstDash val="solid"/>
          </a:ln>
          <a:effectLst>
            <a:outerShdw blurRad="38100" dist="25400" dir="5400000" algn="t" rotWithShape="0">
              <a:srgbClr val="000000">
                <a:alpha val="50000"/>
              </a:srgbClr>
            </a:outerShdw>
          </a:effectLst>
        </p:spPr>
        <p:txBody>
          <a:bodyPr/>
          <a:lstStyle>
            <a:defPPr>
              <a:defRPr lang="zh-CN"/>
            </a:defPPr>
            <a:lvl1pPr marL="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Lucida Sans Unicode" panose="020b060203050402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Lucida Sans Unicode" panose="020b0602030504020204" pitchFamily="34" charset="0"/>
                <a:ea typeface="宋体" panose="02010600030101010101" pitchFamily="2" charset="-122"/>
                <a:cs typeface="+mn-cs"/>
              </a:defRPr>
            </a:lvl9pPr>
          </a:lstStyle>
          <a:p>
            <a:pPr lvl="0" defTabSz="685800">
              <a:lnSpc>
                <a:spcPct val="200000"/>
              </a:lnSpc>
              <a:spcBef>
                <a:spcPct val="20000"/>
              </a:spcBef>
            </a:pPr>
            <a:r>
              <a:rPr lang="zh-CN" altLang="en-US" sz="2000" b="1">
                <a:latin typeface="黑体" panose="02010609060101010101" pitchFamily="49" charset="-122"/>
                <a:ea typeface="黑体" panose="02010609060101010101" pitchFamily="49" charset="-122"/>
              </a:rPr>
              <a:t>（</a:t>
            </a:r>
            <a:r>
              <a:rPr lang="en-US" altLang="zh-CN" sz="2000" b="1">
                <a:latin typeface="黑体" panose="02010609060101010101" pitchFamily="49" charset="-122"/>
                <a:ea typeface="黑体" panose="02010609060101010101" pitchFamily="49" charset="-122"/>
              </a:rPr>
              <a:t>3</a:t>
            </a:r>
            <a:r>
              <a:rPr lang="zh-CN" altLang="en-US" sz="2000" b="1">
                <a:latin typeface="黑体" panose="02010609060101010101" pitchFamily="49" charset="-122"/>
                <a:ea typeface="黑体" panose="02010609060101010101" pitchFamily="49" charset="-122"/>
              </a:rPr>
              <a:t>）除企业合并中取得的非流动资产或处置组外，由</a:t>
            </a:r>
            <a:r>
              <a:rPr lang="zh-CN" altLang="en-US" sz="2000" b="1">
                <a:solidFill>
                  <a:srgbClr val="FF0000"/>
                </a:solidFill>
                <a:latin typeface="黑体" panose="02010609060101010101" pitchFamily="49" charset="-122"/>
                <a:ea typeface="黑体" panose="02010609060101010101" pitchFamily="49" charset="-122"/>
              </a:rPr>
              <a:t>以公允价值减去出售费用后的净额</a:t>
            </a:r>
            <a:r>
              <a:rPr lang="zh-CN" altLang="en-US" sz="2000" b="1">
                <a:latin typeface="黑体" panose="02010609060101010101" pitchFamily="49" charset="-122"/>
                <a:ea typeface="黑体" panose="02010609060101010101" pitchFamily="49" charset="-122"/>
              </a:rPr>
              <a:t>作为非流动资产或处置组初始计量金额而产生的差额，</a:t>
            </a:r>
            <a:r>
              <a:rPr lang="zh-CN" altLang="en-US" sz="2000" b="1">
                <a:solidFill>
                  <a:srgbClr val="FF0000"/>
                </a:solidFill>
                <a:latin typeface="黑体" panose="02010609060101010101" pitchFamily="49" charset="-122"/>
                <a:ea typeface="黑体" panose="02010609060101010101" pitchFamily="49" charset="-122"/>
              </a:rPr>
              <a:t>应当计入当期损益</a:t>
            </a:r>
            <a:r>
              <a:rPr lang="zh-CN" altLang="en-US" sz="2000" b="1">
                <a:latin typeface="黑体" panose="02010609060101010101" pitchFamily="49" charset="-122"/>
                <a:ea typeface="黑体" panose="02010609060101010101" pitchFamily="49" charset="-122"/>
              </a:rPr>
              <a:t>。</a:t>
            </a:r>
          </a:p>
        </p:txBody>
      </p:sp>
    </p:spTree>
    <p:extLst>
      <p:ext uri="{BB962C8B-B14F-4D97-AF65-F5344CB8AC3E}">
        <p14:creationId xmlns:p14="http://schemas.microsoft.com/office/powerpoint/2010/main" val="306912133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https://d.book118.com/327001032002006026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41</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41</vt:i4>
      </vt:variant>
    </vt:vector>
  </HeadingPairs>
  <TitlesOfParts>
    <vt:vector baseType="lpstr" size="50">
      <vt:lpstr>Arial</vt:lpstr>
      <vt:lpstr>Calibri</vt:lpstr>
      <vt:lpstr>黑体</vt:lpstr>
      <vt:lpstr>Wingdings 3</vt:lpstr>
      <vt:lpstr>宋体</vt:lpstr>
      <vt:lpstr>Verdana</vt:lpstr>
      <vt:lpstr>Wingdings 2</vt:lpstr>
      <vt:lpstr>Lucida Sans Unicode</vt:lpstr>
      <vt:lpstr>Office Theme</vt:lpstr>
      <vt:lpstr>第八章  持有待售的非流动资产、     处置组和终止经营</vt:lpstr>
      <vt:lpstr>第一节   持有待售的非流动资产和处置组</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（二）划分为持有待售类别时的计量</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2024-08-30T19:57:24.742</cp:lastPrinted>
  <dcterms:created xsi:type="dcterms:W3CDTF">2024-08-30T11:57:24Z</dcterms:created>
  <dcterms:modified xsi:type="dcterms:W3CDTF">2024-08-30T11:57:26Z</dcterms:modified>
</cp:coreProperties>
</file>