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6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9C8A7F-A328-462F-93A2-D7E01EBD8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D70B48-BC24-4299-9479-BB568EBDCE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BB4428-5335-41BF-8825-F77592E456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E9139C-A99B-47AA-980B-E8AD023185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EC91F2-002F-456B-87BC-39276D9585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DDC2AB-3001-43C9-8B7A-29F6062F9B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991810-5C89-437C-A7AA-FB2EC6735C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8DEE48-189B-41BF-BD08-9A7D0F55EF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A60A98-9C33-4480-B21F-FAC635710D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86A9C7-FDAD-4D3E-82A0-3E21ABD09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4D77FB-4702-4CBF-9E7F-72E1F51B2B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grpSp>
        <p:nvGrpSpPr>
          <p:cNvPr id="2" name="Group 28"/>
          <p:cNvGrpSpPr/>
          <p:nvPr/>
        </p:nvGrpSpPr>
        <p:grpSpPr>
          <a:xfrm>
            <a:off x="-6350" y="20638"/>
            <a:ext cx="9144000" cy="6858000"/>
            <a:chExt cx="5760" cy="4320"/>
          </a:xfrm>
        </p:grpSpPr>
        <p:sp>
          <p:nvSpPr>
            <p:cNvPr id="388125" name="Freeform 29"/>
            <p:cNvSpPr/>
            <p:nvPr/>
          </p:nvSpPr>
          <p:spPr bwMode="hidden">
            <a:xfrm>
              <a:off x="0" y="3072"/>
              <a:ext cx="5760" cy="1248"/>
            </a:xfrm>
            <a:custGeom>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8126" name="Freeform 30"/>
            <p:cNvSpPr/>
            <p:nvPr/>
          </p:nvSpPr>
          <p:spPr bwMode="hidden">
            <a:xfrm>
              <a:off x="0" y="0"/>
              <a:ext cx="5760" cy="3072"/>
            </a:xfrm>
            <a:custGeom>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88127" name="Freeform 31"/>
          <p:cNvSpPr/>
          <p:nvPr/>
        </p:nvSpPr>
        <p:spPr bwMode="hidden">
          <a:xfrm>
            <a:off x="6242050" y="6269038"/>
            <a:ext cx="2895600" cy="609600"/>
          </a:xfrm>
          <a:custGeom>
            <a:cxnLst>
              <a:cxn ang="0">
                <a:pos x="5748" y="246"/>
              </a:cxn>
              <a:cxn ang="0">
                <a:pos x="0" y="246"/>
              </a:cxn>
              <a:cxn ang="0">
                <a:pos x="0" y="0"/>
              </a:cxn>
              <a:cxn ang="0">
                <a:pos x="5748" y="0"/>
              </a:cxn>
              <a:cxn ang="0">
                <a:pos x="5748" y="246"/>
              </a:cxn>
              <a:cxn ang="0">
                <a:pos x="5748" y="246"/>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 name="Group 7"/>
          <p:cNvGrpSpPr/>
          <p:nvPr/>
        </p:nvGrpSpPr>
        <p:grpSpPr>
          <a:xfrm>
            <a:off x="-1588" y="6034088"/>
            <a:ext cx="7845426" cy="850900"/>
            <a:chOff x="0" y="3792"/>
            <a:chExt cx="4942" cy="536"/>
          </a:xfrm>
        </p:grpSpPr>
        <p:sp>
          <p:nvSpPr>
            <p:cNvPr id="388104" name="Freeform 8"/>
            <p:cNvSpPr/>
            <p:nvPr userDrawn="1"/>
          </p:nvSpPr>
          <p:spPr bwMode="ltGray">
            <a:xfrm>
              <a:off x="1488" y="3792"/>
              <a:ext cx="3240" cy="536"/>
            </a:xfrm>
            <a:custGeom>
              <a:cxnLst>
                <a:cxn ang="0">
                  <a:pos x="3132" y="469"/>
                </a:cxn>
                <a:cxn ang="0">
                  <a:pos x="2995" y="395"/>
                </a:cxn>
                <a:cxn ang="0">
                  <a:pos x="2911" y="375"/>
                </a:cxn>
                <a:cxn ang="0">
                  <a:pos x="2678" y="228"/>
                </a:cxn>
                <a:cxn ang="0">
                  <a:pos x="2553" y="74"/>
                </a:cxn>
                <a:cxn ang="0">
                  <a:pos x="2457" y="7"/>
                </a:cxn>
                <a:cxn ang="0">
                  <a:pos x="2403" y="47"/>
                </a:cxn>
                <a:cxn ang="0">
                  <a:pos x="2289" y="74"/>
                </a:cxn>
                <a:cxn ang="0">
                  <a:pos x="2134" y="74"/>
                </a:cxn>
                <a:cxn ang="0">
                  <a:pos x="2044" y="128"/>
                </a:cxn>
                <a:cxn ang="0">
                  <a:pos x="1775" y="222"/>
                </a:cxn>
                <a:cxn ang="0">
                  <a:pos x="1602" y="181"/>
                </a:cxn>
                <a:cxn ang="0">
                  <a:pos x="1560" y="101"/>
                </a:cxn>
                <a:cxn ang="0">
                  <a:pos x="1542" y="87"/>
                </a:cxn>
                <a:cxn ang="0">
                  <a:pos x="1446" y="60"/>
                </a:cxn>
                <a:cxn ang="0">
                  <a:pos x="1375" y="74"/>
                </a:cxn>
                <a:cxn ang="0">
                  <a:pos x="1309" y="87"/>
                </a:cxn>
                <a:cxn ang="0">
                  <a:pos x="1243" y="13"/>
                </a:cxn>
                <a:cxn ang="0">
                  <a:pos x="1225" y="0"/>
                </a:cxn>
                <a:cxn ang="0">
                  <a:pos x="1189" y="0"/>
                </a:cxn>
                <a:cxn ang="0">
                  <a:pos x="1106" y="34"/>
                </a:cxn>
                <a:cxn ang="0">
                  <a:pos x="1106" y="34"/>
                </a:cxn>
                <a:cxn ang="0">
                  <a:pos x="1094" y="40"/>
                </a:cxn>
                <a:cxn ang="0">
                  <a:pos x="1070" y="54"/>
                </a:cxn>
                <a:cxn ang="0">
                  <a:pos x="1034" y="74"/>
                </a:cxn>
                <a:cxn ang="0">
                  <a:pos x="1004" y="74"/>
                </a:cxn>
                <a:cxn ang="0">
                  <a:pos x="986" y="74"/>
                </a:cxn>
                <a:cxn ang="0">
                  <a:pos x="956" y="81"/>
                </a:cxn>
                <a:cxn ang="0">
                  <a:pos x="920" y="94"/>
                </a:cxn>
                <a:cxn ang="0">
                  <a:pos x="884" y="107"/>
                </a:cxn>
                <a:cxn ang="0">
                  <a:pos x="843" y="128"/>
                </a:cxn>
                <a:cxn ang="0">
                  <a:pos x="813" y="141"/>
                </a:cxn>
                <a:cxn ang="0">
                  <a:pos x="789" y="148"/>
                </a:cxn>
                <a:cxn ang="0">
                  <a:pos x="783" y="154"/>
                </a:cxn>
                <a:cxn ang="0">
                  <a:pos x="556" y="228"/>
                </a:cxn>
                <a:cxn ang="0">
                  <a:pos x="394" y="294"/>
                </a:cxn>
                <a:cxn ang="0">
                  <a:pos x="107" y="462"/>
                </a:cxn>
                <a:cxn ang="0">
                  <a:pos x="0" y="536"/>
                </a:cxn>
                <a:cxn ang="0">
                  <a:pos x="3240" y="536"/>
                </a:cxn>
                <a:cxn ang="0">
                  <a:pos x="3132" y="469"/>
                </a:cxn>
                <a:cxn ang="0">
                  <a:pos x="3132" y="469"/>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 name="Group 9"/>
            <p:cNvGrpSpPr/>
            <p:nvPr userDrawn="1"/>
          </p:nvGrpSpPr>
          <p:grpSpPr>
            <a:xfrm>
              <a:off x="2486" y="3792"/>
              <a:ext cx="2456" cy="536"/>
              <a:chOff x="2486" y="3792"/>
              <a:chExt cx="2456" cy="536"/>
            </a:xfrm>
          </p:grpSpPr>
          <p:sp>
            <p:nvSpPr>
              <p:cNvPr id="388106" name="Freeform 10"/>
              <p:cNvSpPr/>
              <p:nvPr userDrawn="1"/>
            </p:nvSpPr>
            <p:spPr bwMode="ltGray">
              <a:xfrm>
                <a:off x="3948" y="3799"/>
                <a:ext cx="994" cy="529"/>
              </a:xfrm>
              <a:custGeom>
                <a:cxnLst>
                  <a:cxn ang="0">
                    <a:pos x="636" y="373"/>
                  </a:cxn>
                  <a:cxn ang="0">
                    <a:pos x="495" y="370"/>
                  </a:cxn>
                  <a:cxn ang="0">
                    <a:pos x="280" y="249"/>
                  </a:cxn>
                  <a:cxn ang="0">
                    <a:pos x="127" y="66"/>
                  </a:cxn>
                  <a:cxn ang="0">
                    <a:pos x="0" y="0"/>
                  </a:cxn>
                  <a:cxn ang="0">
                    <a:pos x="22" y="26"/>
                  </a:cxn>
                  <a:cxn ang="0">
                    <a:pos x="0" y="65"/>
                  </a:cxn>
                  <a:cxn ang="0">
                    <a:pos x="30" y="119"/>
                  </a:cxn>
                  <a:cxn ang="0">
                    <a:pos x="75" y="243"/>
                  </a:cxn>
                  <a:cxn ang="0">
                    <a:pos x="45" y="422"/>
                  </a:cxn>
                  <a:cxn ang="0">
                    <a:pos x="200" y="329"/>
                  </a:cxn>
                  <a:cxn ang="0">
                    <a:pos x="592" y="527"/>
                  </a:cxn>
                  <a:cxn ang="0">
                    <a:pos x="994" y="529"/>
                  </a:cxn>
                  <a:cxn ang="0">
                    <a:pos x="828" y="473"/>
                  </a:cxn>
                  <a:cxn ang="0">
                    <a:pos x="636" y="373"/>
                  </a:cxn>
                </a:cxnLst>
                <a:rect l="0" t="0"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8107" name="Freeform 11"/>
              <p:cNvSpPr/>
              <p:nvPr userDrawn="1"/>
            </p:nvSpPr>
            <p:spPr bwMode="ltGray">
              <a:xfrm>
                <a:off x="2677" y="3792"/>
                <a:ext cx="186" cy="395"/>
              </a:xfrm>
              <a:custGeom>
                <a:cxnLst>
                  <a:cxn ang="0">
                    <a:pos x="36" y="0"/>
                  </a:cxn>
                  <a:cxn ang="0">
                    <a:pos x="54" y="18"/>
                  </a:cxn>
                  <a:cxn ang="0">
                    <a:pos x="24" y="30"/>
                  </a:cxn>
                  <a:cxn ang="0">
                    <a:pos x="18" y="66"/>
                  </a:cxn>
                  <a:cxn ang="0">
                    <a:pos x="42" y="114"/>
                  </a:cxn>
                  <a:cxn ang="0">
                    <a:pos x="48" y="162"/>
                  </a:cxn>
                  <a:cxn ang="0">
                    <a:pos x="0" y="353"/>
                  </a:cxn>
                  <a:cxn ang="0">
                    <a:pos x="54" y="233"/>
                  </a:cxn>
                  <a:cxn ang="0">
                    <a:pos x="84" y="216"/>
                  </a:cxn>
                  <a:cxn ang="0">
                    <a:pos x="126" y="126"/>
                  </a:cxn>
                  <a:cxn ang="0">
                    <a:pos x="144" y="120"/>
                  </a:cxn>
                  <a:cxn ang="0">
                    <a:pos x="144" y="90"/>
                  </a:cxn>
                  <a:cxn ang="0">
                    <a:pos x="186" y="66"/>
                  </a:cxn>
                  <a:cxn ang="0">
                    <a:pos x="162" y="60"/>
                  </a:cxn>
                  <a:cxn ang="0">
                    <a:pos x="36" y="0"/>
                  </a:cxn>
                  <a:cxn ang="0">
                    <a:pos x="36" y="0"/>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8108" name="Freeform 12"/>
              <p:cNvSpPr/>
              <p:nvPr userDrawn="1"/>
            </p:nvSpPr>
            <p:spPr bwMode="ltGray">
              <a:xfrm>
                <a:off x="3030" y="3893"/>
                <a:ext cx="378" cy="271"/>
              </a:xfrm>
              <a:custGeom>
                <a:cxnLst>
                  <a:cxn ang="0">
                    <a:pos x="18" y="0"/>
                  </a:cxn>
                  <a:cxn ang="0">
                    <a:pos x="12" y="13"/>
                  </a:cxn>
                  <a:cxn ang="0">
                    <a:pos x="0" y="40"/>
                  </a:cxn>
                  <a:cxn ang="0">
                    <a:pos x="60" y="121"/>
                  </a:cxn>
                  <a:cxn ang="0">
                    <a:pos x="310" y="271"/>
                  </a:cxn>
                  <a:cxn ang="0">
                    <a:pos x="290" y="139"/>
                  </a:cxn>
                  <a:cxn ang="0">
                    <a:pos x="378" y="76"/>
                  </a:cxn>
                  <a:cxn ang="0">
                    <a:pos x="251" y="94"/>
                  </a:cxn>
                  <a:cxn ang="0">
                    <a:pos x="90" y="54"/>
                  </a:cxn>
                  <a:cxn ang="0">
                    <a:pos x="18" y="0"/>
                  </a:cxn>
                  <a:cxn ang="0">
                    <a:pos x="18" y="0"/>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8109" name="Freeform 13"/>
              <p:cNvSpPr/>
              <p:nvPr userDrawn="1"/>
            </p:nvSpPr>
            <p:spPr bwMode="ltGray">
              <a:xfrm>
                <a:off x="3628" y="3866"/>
                <a:ext cx="155" cy="74"/>
              </a:xfrm>
              <a:custGeom>
                <a:cxnLst>
                  <a:cxn ang="0">
                    <a:pos x="114" y="0"/>
                  </a:cxn>
                  <a:cxn ang="0">
                    <a:pos x="0" y="0"/>
                  </a:cxn>
                  <a:cxn ang="0">
                    <a:pos x="0" y="0"/>
                  </a:cxn>
                  <a:cxn ang="0">
                    <a:pos x="6" y="6"/>
                  </a:cxn>
                  <a:cxn ang="0">
                    <a:pos x="6" y="18"/>
                  </a:cxn>
                  <a:cxn ang="0">
                    <a:pos x="0" y="24"/>
                  </a:cxn>
                  <a:cxn ang="0">
                    <a:pos x="78" y="60"/>
                  </a:cxn>
                  <a:cxn ang="0">
                    <a:pos x="96" y="42"/>
                  </a:cxn>
                  <a:cxn ang="0">
                    <a:pos x="155" y="66"/>
                  </a:cxn>
                  <a:cxn ang="0">
                    <a:pos x="126" y="24"/>
                  </a:cxn>
                  <a:cxn ang="0">
                    <a:pos x="149" y="0"/>
                  </a:cxn>
                  <a:cxn ang="0">
                    <a:pos x="114" y="0"/>
                  </a:cxn>
                  <a:cxn ang="0">
                    <a:pos x="114" y="0"/>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8110" name="Freeform 14"/>
              <p:cNvSpPr/>
              <p:nvPr userDrawn="1"/>
            </p:nvSpPr>
            <p:spPr bwMode="ltGray">
              <a:xfrm>
                <a:off x="2486" y="3859"/>
                <a:ext cx="42" cy="81"/>
              </a:xfrm>
              <a:custGeom>
                <a:cxnLst>
                  <a:cxn ang="0">
                    <a:pos x="6" y="36"/>
                  </a:cxn>
                  <a:cxn ang="0">
                    <a:pos x="0" y="18"/>
                  </a:cxn>
                  <a:cxn ang="0">
                    <a:pos x="12" y="6"/>
                  </a:cxn>
                  <a:cxn ang="0">
                    <a:pos x="0" y="6"/>
                  </a:cxn>
                  <a:cxn ang="0">
                    <a:pos x="12" y="6"/>
                  </a:cxn>
                  <a:cxn ang="0">
                    <a:pos x="24" y="6"/>
                  </a:cxn>
                  <a:cxn ang="0">
                    <a:pos x="36" y="6"/>
                  </a:cxn>
                  <a:cxn ang="0">
                    <a:pos x="42" y="0"/>
                  </a:cxn>
                  <a:cxn ang="0">
                    <a:pos x="30" y="18"/>
                  </a:cxn>
                  <a:cxn ang="0">
                    <a:pos x="42" y="48"/>
                  </a:cxn>
                  <a:cxn ang="0">
                    <a:pos x="12" y="72"/>
                  </a:cxn>
                  <a:cxn ang="0">
                    <a:pos x="6" y="36"/>
                  </a:cxn>
                  <a:cxn ang="0">
                    <a:pos x="6" y="36"/>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88111" name="Freeform 15"/>
            <p:cNvSpPr/>
            <p:nvPr userDrawn="1"/>
          </p:nvSpPr>
          <p:spPr bwMode="ltGray">
            <a:xfrm>
              <a:off x="0" y="3792"/>
              <a:ext cx="3976" cy="535"/>
            </a:xfrm>
            <a:custGeom>
              <a:cxnLst>
                <a:cxn ang="0">
                  <a:pos x="3976" y="527"/>
                </a:cxn>
                <a:cxn ang="0">
                  <a:pos x="3970" y="527"/>
                </a:cxn>
                <a:cxn ang="0">
                  <a:pos x="3844" y="509"/>
                </a:cxn>
                <a:cxn ang="0">
                  <a:pos x="2487" y="305"/>
                </a:cxn>
                <a:cxn ang="0">
                  <a:pos x="2039" y="36"/>
                </a:cxn>
                <a:cxn ang="0">
                  <a:pos x="1907" y="24"/>
                </a:cxn>
                <a:cxn ang="0">
                  <a:pos x="1883" y="54"/>
                </a:cxn>
                <a:cxn ang="0">
                  <a:pos x="1859" y="54"/>
                </a:cxn>
                <a:cxn ang="0">
                  <a:pos x="1830" y="30"/>
                </a:cxn>
                <a:cxn ang="0">
                  <a:pos x="1704" y="102"/>
                </a:cxn>
                <a:cxn ang="0">
                  <a:pos x="1608" y="126"/>
                </a:cxn>
                <a:cxn ang="0">
                  <a:pos x="1561" y="132"/>
                </a:cxn>
                <a:cxn ang="0">
                  <a:pos x="1495" y="102"/>
                </a:cxn>
                <a:cxn ang="0">
                  <a:pos x="1357" y="126"/>
                </a:cxn>
                <a:cxn ang="0">
                  <a:pos x="1285" y="24"/>
                </a:cxn>
                <a:cxn ang="0">
                  <a:pos x="1280" y="18"/>
                </a:cxn>
                <a:cxn ang="0">
                  <a:pos x="1262" y="12"/>
                </a:cxn>
                <a:cxn ang="0">
                  <a:pos x="1238" y="6"/>
                </a:cxn>
                <a:cxn ang="0">
                  <a:pos x="1220" y="0"/>
                </a:cxn>
                <a:cxn ang="0">
                  <a:pos x="1196" y="0"/>
                </a:cxn>
                <a:cxn ang="0">
                  <a:pos x="1166" y="0"/>
                </a:cxn>
                <a:cxn ang="0">
                  <a:pos x="1142" y="0"/>
                </a:cxn>
                <a:cxn ang="0">
                  <a:pos x="1136" y="0"/>
                </a:cxn>
                <a:cxn ang="0">
                  <a:pos x="1130" y="0"/>
                </a:cxn>
                <a:cxn ang="0">
                  <a:pos x="1124" y="6"/>
                </a:cxn>
                <a:cxn ang="0">
                  <a:pos x="1118" y="12"/>
                </a:cxn>
                <a:cxn ang="0">
                  <a:pos x="1100" y="18"/>
                </a:cxn>
                <a:cxn ang="0">
                  <a:pos x="1088" y="18"/>
                </a:cxn>
                <a:cxn ang="0">
                  <a:pos x="1070" y="24"/>
                </a:cxn>
                <a:cxn ang="0">
                  <a:pos x="1052" y="30"/>
                </a:cxn>
                <a:cxn ang="0">
                  <a:pos x="1034" y="36"/>
                </a:cxn>
                <a:cxn ang="0">
                  <a:pos x="1028" y="42"/>
                </a:cxn>
                <a:cxn ang="0">
                  <a:pos x="969" y="60"/>
                </a:cxn>
                <a:cxn ang="0">
                  <a:pos x="921" y="72"/>
                </a:cxn>
                <a:cxn ang="0">
                  <a:pos x="855" y="48"/>
                </a:cxn>
                <a:cxn ang="0">
                  <a:pos x="825" y="48"/>
                </a:cxn>
                <a:cxn ang="0">
                  <a:pos x="759" y="72"/>
                </a:cxn>
                <a:cxn ang="0">
                  <a:pos x="735" y="72"/>
                </a:cxn>
                <a:cxn ang="0">
                  <a:pos x="706" y="60"/>
                </a:cxn>
                <a:cxn ang="0">
                  <a:pos x="640" y="60"/>
                </a:cxn>
                <a:cxn ang="0">
                  <a:pos x="544" y="72"/>
                </a:cxn>
                <a:cxn ang="0">
                  <a:pos x="389" y="18"/>
                </a:cxn>
                <a:cxn ang="0">
                  <a:pos x="323" y="60"/>
                </a:cxn>
                <a:cxn ang="0">
                  <a:pos x="317" y="60"/>
                </a:cxn>
                <a:cxn ang="0">
                  <a:pos x="305" y="72"/>
                </a:cxn>
                <a:cxn ang="0">
                  <a:pos x="287" y="78"/>
                </a:cxn>
                <a:cxn ang="0">
                  <a:pos x="263" y="90"/>
                </a:cxn>
                <a:cxn ang="0">
                  <a:pos x="203" y="120"/>
                </a:cxn>
                <a:cxn ang="0">
                  <a:pos x="149" y="150"/>
                </a:cxn>
                <a:cxn ang="0">
                  <a:pos x="78" y="168"/>
                </a:cxn>
                <a:cxn ang="0">
                  <a:pos x="0" y="180"/>
                </a:cxn>
                <a:cxn ang="0">
                  <a:pos x="0" y="527"/>
                </a:cxn>
                <a:cxn ang="0">
                  <a:pos x="1010" y="527"/>
                </a:cxn>
                <a:cxn ang="0">
                  <a:pos x="3725" y="527"/>
                </a:cxn>
                <a:cxn ang="0">
                  <a:pos x="3976" y="527"/>
                </a:cxn>
                <a:cxn ang="0">
                  <a:pos x="3976" y="527"/>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5" name="Group 16"/>
          <p:cNvGrpSpPr/>
          <p:nvPr/>
        </p:nvGrpSpPr>
        <p:grpSpPr>
          <a:xfrm>
            <a:off x="627063" y="6021388"/>
            <a:ext cx="5684837" cy="849312"/>
            <a:chOff x="395" y="3793"/>
            <a:chExt cx="3581" cy="535"/>
          </a:xfrm>
        </p:grpSpPr>
        <p:sp>
          <p:nvSpPr>
            <p:cNvPr id="388113" name="Freeform 17"/>
            <p:cNvSpPr/>
            <p:nvPr userDrawn="1"/>
          </p:nvSpPr>
          <p:spPr bwMode="auto">
            <a:xfrm>
              <a:off x="1196" y="3793"/>
              <a:ext cx="365" cy="291"/>
            </a:xfrm>
            <a:custGeom>
              <a:cxnLst>
                <a:cxn ang="0">
                  <a:pos x="24" y="24"/>
                </a:cxn>
                <a:cxn ang="0">
                  <a:pos x="0" y="60"/>
                </a:cxn>
                <a:cxn ang="0">
                  <a:pos x="66" y="108"/>
                </a:cxn>
                <a:cxn ang="0">
                  <a:pos x="143" y="180"/>
                </a:cxn>
                <a:cxn ang="0">
                  <a:pos x="191" y="168"/>
                </a:cxn>
                <a:cxn ang="0">
                  <a:pos x="341" y="287"/>
                </a:cxn>
                <a:cxn ang="0">
                  <a:pos x="305" y="174"/>
                </a:cxn>
                <a:cxn ang="0">
                  <a:pos x="365" y="132"/>
                </a:cxn>
                <a:cxn ang="0">
                  <a:pos x="359" y="126"/>
                </a:cxn>
                <a:cxn ang="0">
                  <a:pos x="335" y="114"/>
                </a:cxn>
                <a:cxn ang="0">
                  <a:pos x="299" y="90"/>
                </a:cxn>
                <a:cxn ang="0">
                  <a:pos x="257" y="72"/>
                </a:cxn>
                <a:cxn ang="0">
                  <a:pos x="215" y="54"/>
                </a:cxn>
                <a:cxn ang="0">
                  <a:pos x="173" y="36"/>
                </a:cxn>
                <a:cxn ang="0">
                  <a:pos x="143" y="24"/>
                </a:cxn>
                <a:cxn ang="0">
                  <a:pos x="131" y="18"/>
                </a:cxn>
                <a:cxn ang="0">
                  <a:pos x="107" y="18"/>
                </a:cxn>
                <a:cxn ang="0">
                  <a:pos x="95" y="18"/>
                </a:cxn>
                <a:cxn ang="0">
                  <a:pos x="72" y="12"/>
                </a:cxn>
                <a:cxn ang="0">
                  <a:pos x="66" y="12"/>
                </a:cxn>
                <a:cxn ang="0">
                  <a:pos x="54" y="6"/>
                </a:cxn>
                <a:cxn ang="0">
                  <a:pos x="42" y="0"/>
                </a:cxn>
                <a:cxn ang="0">
                  <a:pos x="30" y="0"/>
                </a:cxn>
                <a:cxn ang="0">
                  <a:pos x="24" y="24"/>
                </a:cxn>
                <a:cxn ang="0">
                  <a:pos x="24" y="24"/>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8114" name="Freeform 18"/>
            <p:cNvSpPr/>
            <p:nvPr userDrawn="1"/>
          </p:nvSpPr>
          <p:spPr bwMode="auto">
            <a:xfrm>
              <a:off x="1943" y="3829"/>
              <a:ext cx="2033" cy="499"/>
            </a:xfrm>
            <a:custGeom>
              <a:cxnLst>
                <a:cxn ang="0">
                  <a:pos x="186" y="18"/>
                </a:cxn>
                <a:cxn ang="0">
                  <a:pos x="138" y="6"/>
                </a:cxn>
                <a:cxn ang="0">
                  <a:pos x="96" y="0"/>
                </a:cxn>
                <a:cxn ang="0">
                  <a:pos x="36" y="0"/>
                </a:cxn>
                <a:cxn ang="0">
                  <a:pos x="12" y="25"/>
                </a:cxn>
                <a:cxn ang="0">
                  <a:pos x="0" y="128"/>
                </a:cxn>
                <a:cxn ang="0">
                  <a:pos x="60" y="104"/>
                </a:cxn>
                <a:cxn ang="0">
                  <a:pos x="90" y="134"/>
                </a:cxn>
                <a:cxn ang="0">
                  <a:pos x="150" y="153"/>
                </a:cxn>
                <a:cxn ang="0">
                  <a:pos x="209" y="273"/>
                </a:cxn>
                <a:cxn ang="0">
                  <a:pos x="401" y="359"/>
                </a:cxn>
                <a:cxn ang="0">
                  <a:pos x="777" y="359"/>
                </a:cxn>
                <a:cxn ang="0">
                  <a:pos x="2033" y="499"/>
                </a:cxn>
                <a:cxn ang="0">
                  <a:pos x="2033" y="499"/>
                </a:cxn>
                <a:cxn ang="0">
                  <a:pos x="1991" y="493"/>
                </a:cxn>
                <a:cxn ang="0">
                  <a:pos x="676" y="243"/>
                </a:cxn>
                <a:cxn ang="0">
                  <a:pos x="514" y="159"/>
                </a:cxn>
                <a:cxn ang="0">
                  <a:pos x="425" y="110"/>
                </a:cxn>
                <a:cxn ang="0">
                  <a:pos x="365" y="92"/>
                </a:cxn>
                <a:cxn ang="0">
                  <a:pos x="281" y="61"/>
                </a:cxn>
                <a:cxn ang="0">
                  <a:pos x="186" y="18"/>
                </a:cxn>
                <a:cxn ang="0">
                  <a:pos x="186" y="18"/>
                </a:cxn>
              </a:cxnLst>
              <a:rect l="0" t="0" r="r" b="b"/>
              <a:pathLst>
                <a:path w="2032"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8115" name="Freeform 19"/>
            <p:cNvSpPr/>
            <p:nvPr userDrawn="1"/>
          </p:nvSpPr>
          <p:spPr bwMode="auto">
            <a:xfrm>
              <a:off x="1830" y="3823"/>
              <a:ext cx="71" cy="61"/>
            </a:xfrm>
            <a:custGeom>
              <a:cxnLst>
                <a:cxn ang="0">
                  <a:pos x="0" y="18"/>
                </a:cxn>
                <a:cxn ang="0">
                  <a:pos x="6" y="18"/>
                </a:cxn>
                <a:cxn ang="0">
                  <a:pos x="12" y="12"/>
                </a:cxn>
                <a:cxn ang="0">
                  <a:pos x="6" y="6"/>
                </a:cxn>
                <a:cxn ang="0">
                  <a:pos x="0" y="0"/>
                </a:cxn>
                <a:cxn ang="0">
                  <a:pos x="29" y="18"/>
                </a:cxn>
                <a:cxn ang="0">
                  <a:pos x="53" y="18"/>
                </a:cxn>
                <a:cxn ang="0">
                  <a:pos x="59" y="30"/>
                </a:cxn>
                <a:cxn ang="0">
                  <a:pos x="65" y="42"/>
                </a:cxn>
                <a:cxn ang="0">
                  <a:pos x="71" y="54"/>
                </a:cxn>
                <a:cxn ang="0">
                  <a:pos x="71" y="60"/>
                </a:cxn>
                <a:cxn ang="0">
                  <a:pos x="59" y="54"/>
                </a:cxn>
                <a:cxn ang="0">
                  <a:pos x="47" y="42"/>
                </a:cxn>
                <a:cxn ang="0">
                  <a:pos x="23" y="30"/>
                </a:cxn>
                <a:cxn ang="0">
                  <a:pos x="23" y="36"/>
                </a:cxn>
                <a:cxn ang="0">
                  <a:pos x="18" y="42"/>
                </a:cxn>
                <a:cxn ang="0">
                  <a:pos x="12" y="48"/>
                </a:cxn>
                <a:cxn ang="0">
                  <a:pos x="6" y="48"/>
                </a:cxn>
                <a:cxn ang="0">
                  <a:pos x="6" y="48"/>
                </a:cxn>
                <a:cxn ang="0">
                  <a:pos x="6" y="36"/>
                </a:cxn>
                <a:cxn ang="0">
                  <a:pos x="0" y="18"/>
                </a:cxn>
                <a:cxn ang="0">
                  <a:pos x="0" y="18"/>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8116" name="Freeform 20"/>
            <p:cNvSpPr/>
            <p:nvPr userDrawn="1"/>
          </p:nvSpPr>
          <p:spPr bwMode="auto">
            <a:xfrm>
              <a:off x="855" y="3842"/>
              <a:ext cx="161" cy="164"/>
            </a:xfrm>
            <a:custGeom>
              <a:cxnLst>
                <a:cxn ang="0">
                  <a:pos x="30" y="0"/>
                </a:cxn>
                <a:cxn ang="0">
                  <a:pos x="48" y="6"/>
                </a:cxn>
                <a:cxn ang="0">
                  <a:pos x="72" y="6"/>
                </a:cxn>
                <a:cxn ang="0">
                  <a:pos x="114" y="12"/>
                </a:cxn>
                <a:cxn ang="0">
                  <a:pos x="96" y="54"/>
                </a:cxn>
                <a:cxn ang="0">
                  <a:pos x="96" y="60"/>
                </a:cxn>
                <a:cxn ang="0">
                  <a:pos x="102" y="72"/>
                </a:cxn>
                <a:cxn ang="0">
                  <a:pos x="108" y="84"/>
                </a:cxn>
                <a:cxn ang="0">
                  <a:pos x="120" y="96"/>
                </a:cxn>
                <a:cxn ang="0">
                  <a:pos x="143" y="114"/>
                </a:cxn>
                <a:cxn ang="0">
                  <a:pos x="155" y="138"/>
                </a:cxn>
                <a:cxn ang="0">
                  <a:pos x="161" y="156"/>
                </a:cxn>
                <a:cxn ang="0">
                  <a:pos x="161" y="162"/>
                </a:cxn>
                <a:cxn ang="0">
                  <a:pos x="96" y="102"/>
                </a:cxn>
                <a:cxn ang="0">
                  <a:pos x="30" y="54"/>
                </a:cxn>
                <a:cxn ang="0">
                  <a:pos x="0" y="0"/>
                </a:cxn>
                <a:cxn ang="0">
                  <a:pos x="30" y="0"/>
                </a:cxn>
                <a:cxn ang="0">
                  <a:pos x="30" y="0"/>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8117" name="Freeform 21"/>
            <p:cNvSpPr/>
            <p:nvPr userDrawn="1"/>
          </p:nvSpPr>
          <p:spPr bwMode="auto">
            <a:xfrm>
              <a:off x="706" y="3854"/>
              <a:ext cx="59" cy="61"/>
            </a:xfrm>
            <a:custGeom>
              <a:cxnLst>
                <a:cxn ang="0">
                  <a:pos x="59" y="6"/>
                </a:cxn>
                <a:cxn ang="0">
                  <a:pos x="41" y="30"/>
                </a:cxn>
                <a:cxn ang="0">
                  <a:pos x="41" y="36"/>
                </a:cxn>
                <a:cxn ang="0">
                  <a:pos x="47" y="42"/>
                </a:cxn>
                <a:cxn ang="0">
                  <a:pos x="53" y="54"/>
                </a:cxn>
                <a:cxn ang="0">
                  <a:pos x="53" y="60"/>
                </a:cxn>
                <a:cxn ang="0">
                  <a:pos x="47" y="54"/>
                </a:cxn>
                <a:cxn ang="0">
                  <a:pos x="35" y="48"/>
                </a:cxn>
                <a:cxn ang="0">
                  <a:pos x="23" y="36"/>
                </a:cxn>
                <a:cxn ang="0">
                  <a:pos x="17" y="30"/>
                </a:cxn>
                <a:cxn ang="0">
                  <a:pos x="0" y="0"/>
                </a:cxn>
                <a:cxn ang="0">
                  <a:pos x="59" y="6"/>
                </a:cxn>
                <a:cxn ang="0">
                  <a:pos x="59" y="6"/>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8118" name="Freeform 22"/>
            <p:cNvSpPr/>
            <p:nvPr userDrawn="1"/>
          </p:nvSpPr>
          <p:spPr bwMode="auto">
            <a:xfrm>
              <a:off x="395" y="3811"/>
              <a:ext cx="245" cy="207"/>
            </a:xfrm>
            <a:custGeom>
              <a:cxnLst>
                <a:cxn ang="0">
                  <a:pos x="233" y="36"/>
                </a:cxn>
                <a:cxn ang="0">
                  <a:pos x="245" y="42"/>
                </a:cxn>
                <a:cxn ang="0">
                  <a:pos x="209" y="84"/>
                </a:cxn>
                <a:cxn ang="0">
                  <a:pos x="143" y="132"/>
                </a:cxn>
                <a:cxn ang="0">
                  <a:pos x="167" y="156"/>
                </a:cxn>
                <a:cxn ang="0">
                  <a:pos x="179" y="204"/>
                </a:cxn>
                <a:cxn ang="0">
                  <a:pos x="77" y="132"/>
                </a:cxn>
                <a:cxn ang="0">
                  <a:pos x="47" y="84"/>
                </a:cxn>
                <a:cxn ang="0">
                  <a:pos x="89" y="66"/>
                </a:cxn>
                <a:cxn ang="0">
                  <a:pos x="59" y="36"/>
                </a:cxn>
                <a:cxn ang="0">
                  <a:pos x="0" y="12"/>
                </a:cxn>
                <a:cxn ang="0">
                  <a:pos x="0" y="0"/>
                </a:cxn>
                <a:cxn ang="0">
                  <a:pos x="6" y="0"/>
                </a:cxn>
                <a:cxn ang="0">
                  <a:pos x="12" y="0"/>
                </a:cxn>
                <a:cxn ang="0">
                  <a:pos x="47" y="6"/>
                </a:cxn>
                <a:cxn ang="0">
                  <a:pos x="77" y="6"/>
                </a:cxn>
                <a:cxn ang="0">
                  <a:pos x="83" y="6"/>
                </a:cxn>
                <a:cxn ang="0">
                  <a:pos x="89" y="6"/>
                </a:cxn>
                <a:cxn ang="0">
                  <a:pos x="101" y="12"/>
                </a:cxn>
                <a:cxn ang="0">
                  <a:pos x="125" y="12"/>
                </a:cxn>
                <a:cxn ang="0">
                  <a:pos x="143" y="18"/>
                </a:cxn>
                <a:cxn ang="0">
                  <a:pos x="149" y="18"/>
                </a:cxn>
                <a:cxn ang="0">
                  <a:pos x="149" y="18"/>
                </a:cxn>
                <a:cxn ang="0">
                  <a:pos x="203" y="24"/>
                </a:cxn>
                <a:cxn ang="0">
                  <a:pos x="233" y="36"/>
                </a:cxn>
                <a:cxn ang="0">
                  <a:pos x="233" y="36"/>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88119" name="Rectangle 23"/>
          <p:cNvSpPr>
            <a:spLocks noGrp="1" noChangeArrowheads="1"/>
          </p:cNvSpPr>
          <p:nvPr>
            <p:ph type="ctrTitle" sz="quarter"/>
          </p:nvPr>
        </p:nvSpPr>
        <p:spPr>
          <a:xfrm>
            <a:off x="457200" y="1447800"/>
            <a:ext cx="8229600" cy="1736725"/>
          </a:xfrm>
        </p:spPr>
        <p:txBody>
          <a:bodyPr/>
          <a:lstStyle>
            <a:lvl1pPr>
              <a:defRPr sz="5400"/>
            </a:lvl1pPr>
          </a:lstStyle>
          <a:p>
            <a:r>
              <a:rPr lang="zh-CN" altLang="en-US" smtClean="0"/>
              <a:t>单击此处编辑母版标题样式</a:t>
            </a:r>
            <a:endParaRPr lang="zh-CN" altLang="en-US"/>
          </a:p>
        </p:txBody>
      </p:sp>
      <p:sp>
        <p:nvSpPr>
          <p:cNvPr id="388120" name="Rectangle 24"/>
          <p:cNvSpPr>
            <a:spLocks noGrp="1" noChangeArrowheads="1"/>
          </p:cNvSpPr>
          <p:nvPr>
            <p:ph type="subTitle" sz="quarter" idx="1"/>
          </p:nvPr>
        </p:nvSpPr>
        <p:spPr>
          <a:xfrm>
            <a:off x="1371600" y="3429000"/>
            <a:ext cx="6400800" cy="1752600"/>
          </a:xfrm>
        </p:spPr>
        <p:txBody>
          <a:bodyPr/>
          <a:lstStyle>
            <a:lvl1pPr marL="0" indent="0" algn="ctr">
              <a:buFontTx/>
              <a:buNone/>
              <a:defRPr>
                <a:effectLst>
                  <a:outerShdw blurRad="38100" dist="38100" dir="2700000" algn="tl">
                    <a:srgbClr val="000000"/>
                  </a:outerShdw>
                </a:effectLst>
              </a:defRPr>
            </a:lvl1pPr>
          </a:lstStyle>
          <a:p>
            <a:r>
              <a:rPr lang="zh-CN" altLang="en-US" smtClean="0"/>
              <a:t>单击此处编辑母版副标题样式</a:t>
            </a:r>
            <a:endParaRPr lang="zh-CN" altLang="en-US"/>
          </a:p>
        </p:txBody>
      </p:sp>
      <p:sp>
        <p:nvSpPr>
          <p:cNvPr id="388121" name="Rectangle 25"/>
          <p:cNvSpPr>
            <a:spLocks noGrp="1" noChangeArrowheads="1"/>
          </p:cNvSpPr>
          <p:nvPr>
            <p:ph type="dt" sz="quarter" idx="2"/>
          </p:nvPr>
        </p:nvSpPr>
        <p:spPr/>
        <p:txBody>
          <a:bodyPr/>
          <a:lstStyle>
            <a:lvl1pPr>
              <a:defRPr/>
            </a:lvl1pPr>
          </a:lstStyle>
          <a:p>
            <a:fld id="{530820CF-B880-4189-942D-D702A7CBA730}" type="datetimeFigureOut">
              <a:rPr lang="zh-CN" altLang="en-US" smtClean="0"/>
              <a:t>2017/6/7</a:t>
            </a:fld>
            <a:endParaRPr lang="zh-CN" altLang="en-US"/>
          </a:p>
        </p:txBody>
      </p:sp>
      <p:sp>
        <p:nvSpPr>
          <p:cNvPr id="388122" name="Rectangle 26"/>
          <p:cNvSpPr>
            <a:spLocks noGrp="1" noChangeArrowheads="1"/>
          </p:cNvSpPr>
          <p:nvPr>
            <p:ph type="sldNum" sz="quarter" idx="4"/>
          </p:nvPr>
        </p:nvSpPr>
        <p:spPr/>
        <p:txBody>
          <a:bodyPr/>
          <a:lstStyle>
            <a:lvl1pPr>
              <a:defRPr/>
            </a:lvl1pPr>
          </a:lstStyle>
          <a:p>
            <a:fld id="{0C913308-F349-4B6D-A68A-DD1791B4A57B}" type="slidenum">
              <a:rPr lang="zh-CN" altLang="en-US" smtClean="0"/>
              <a:t>‹#›</a:t>
            </a:fld>
            <a:endParaRPr lang="zh-CN" altLang="en-US"/>
          </a:p>
        </p:txBody>
      </p:sp>
      <p:sp>
        <p:nvSpPr>
          <p:cNvPr id="388123" name="Rectangle 27"/>
          <p:cNvSpPr>
            <a:spLocks noGrp="1" noChangeArrowheads="1"/>
          </p:cNvSpPr>
          <p:nvPr>
            <p:ph type="ftr" sz="quarter" idx="3"/>
          </p:nvPr>
        </p:nvSpPr>
        <p:spPr/>
        <p:txBody>
          <a:bodyPr/>
          <a:lstStyle>
            <a:lvl1pPr>
              <a:defRPr/>
            </a:lvl1pPr>
          </a:lstStyle>
          <a:p>
            <a:r>
              <a:rPr lang="en-US" altLang="zh-CN" smtClean="0"/>
              <a:t>编辑版ppt</a:t>
            </a:r>
            <a:endParaRPr lang="zh-CN" altLang="en-US"/>
          </a:p>
        </p:txBody>
      </p:sp>
    </p:spTree>
  </p:cSld>
  <p:clrMapOvr>
    <a:masterClrMapping/>
  </p:clrMapOvr>
  <p:transition>
    <p:dissolv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fld id="{530820CF-B880-4189-942D-D702A7CBA730}" type="datetimeFigureOut">
              <a:rPr lang="zh-CN" altLang="en-US" smtClean="0"/>
              <a:t>2017/6/7</a:t>
            </a:fld>
            <a:endParaRPr lang="zh-CN" altLang="en-US"/>
          </a:p>
        </p:txBody>
      </p:sp>
      <p:sp>
        <p:nvSpPr>
          <p:cNvPr id="5" name="页脚占位符 4"/>
          <p:cNvSpPr>
            <a:spLocks noGrp="1"/>
          </p:cNvSpPr>
          <p:nvPr>
            <p:ph type="ftr" sz="quarter" idx="11"/>
          </p:nvPr>
        </p:nvSpPr>
        <p:spPr/>
        <p:txBody>
          <a:bodyPr/>
          <a:lstStyle>
            <a:lvl1pPr>
              <a:defRPr/>
            </a:lvl1pPr>
          </a:lstStyle>
          <a:p>
            <a:r>
              <a:rPr lang="zh-CN" altLang="en-US"/>
              <a:t>编辑版ppt</a:t>
            </a:r>
          </a:p>
        </p:txBody>
      </p:sp>
      <p:sp>
        <p:nvSpPr>
          <p:cNvPr id="6" name="灯片编号占位符 5"/>
          <p:cNvSpPr>
            <a:spLocks noGrp="1"/>
          </p:cNvSpPr>
          <p:nvPr>
            <p:ph type="sldNum" sz="quarter" idx="12"/>
          </p:nvPr>
        </p:nvSpPr>
        <p:spPr/>
        <p:txBody>
          <a:bodyPr/>
          <a:lstStyle>
            <a:lvl1pPr>
              <a:defRPr/>
            </a:lvl1pPr>
          </a:lstStyle>
          <a:p>
            <a:fld id="{0C913308-F349-4B6D-A68A-DD1791B4A57B}" type="slidenum">
              <a:rPr lang="zh-CN" altLang="en-US" smtClean="0"/>
              <a:t>‹#›</a:t>
            </a:fld>
            <a:endParaRPr lang="zh-CN" altLang="en-US"/>
          </a:p>
        </p:txBody>
      </p:sp>
    </p:spTree>
  </p:cSld>
  <p:clrMapOvr>
    <a:masterClrMapping/>
  </p:clrMapOvr>
  <p:transition>
    <p:dissolv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lvl1pPr>
              <a:defRPr/>
            </a:lvl1pPr>
          </a:lstStyle>
          <a:p>
            <a:fld id="{530820CF-B880-4189-942D-D702A7CBA730}" type="datetimeFigureOut">
              <a:rPr lang="zh-CN" altLang="en-US" smtClean="0"/>
              <a:t>2017/6/7</a:t>
            </a:fld>
            <a:endParaRPr lang="zh-CN" altLang="en-US"/>
          </a:p>
        </p:txBody>
      </p:sp>
      <p:sp>
        <p:nvSpPr>
          <p:cNvPr id="5" name="页脚占位符 4"/>
          <p:cNvSpPr>
            <a:spLocks noGrp="1"/>
          </p:cNvSpPr>
          <p:nvPr>
            <p:ph type="ftr" sz="quarter" idx="11"/>
          </p:nvPr>
        </p:nvSpPr>
        <p:spPr/>
        <p:txBody>
          <a:bodyPr/>
          <a:lstStyle>
            <a:lvl1pPr>
              <a:defRPr/>
            </a:lvl1pPr>
          </a:lstStyle>
          <a:p>
            <a:r>
              <a:rPr lang="zh-CN" altLang="en-US"/>
              <a:t>编辑版ppt</a:t>
            </a:r>
          </a:p>
        </p:txBody>
      </p:sp>
      <p:sp>
        <p:nvSpPr>
          <p:cNvPr id="6" name="灯片编号占位符 5"/>
          <p:cNvSpPr>
            <a:spLocks noGrp="1"/>
          </p:cNvSpPr>
          <p:nvPr>
            <p:ph type="sldNum" sz="quarter" idx="12"/>
          </p:nvPr>
        </p:nvSpPr>
        <p:spPr/>
        <p:txBody>
          <a:bodyPr/>
          <a:lstStyle>
            <a:lvl1pPr>
              <a:defRPr/>
            </a:lvl1pPr>
          </a:lstStyle>
          <a:p>
            <a:fld id="{0C913308-F349-4B6D-A68A-DD1791B4A57B}" type="slidenum">
              <a:rPr lang="zh-CN" altLang="en-US" smtClean="0"/>
              <a:t>‹#›</a:t>
            </a:fld>
            <a:endParaRPr lang="zh-CN" altLang="en-US"/>
          </a:p>
        </p:txBody>
      </p:sp>
    </p:spTree>
  </p:cSld>
  <p:clrMapOvr>
    <a:masterClrMapping/>
  </p:clrMapOvr>
  <p:transition>
    <p:dissolv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lvl1pPr>
              <a:defRPr/>
            </a:lvl1pPr>
          </a:lstStyle>
          <a:p>
            <a:fld id="{530820CF-B880-4189-942D-D702A7CBA730}" type="datetimeFigureOut">
              <a:rPr lang="zh-CN" altLang="en-US" smtClean="0"/>
              <a:t>2017/6/7</a:t>
            </a:fld>
            <a:endParaRPr lang="zh-CN" altLang="en-US"/>
          </a:p>
        </p:txBody>
      </p:sp>
      <p:sp>
        <p:nvSpPr>
          <p:cNvPr id="6" name="页脚占位符 5"/>
          <p:cNvSpPr>
            <a:spLocks noGrp="1"/>
          </p:cNvSpPr>
          <p:nvPr>
            <p:ph type="ftr" sz="quarter" idx="11"/>
          </p:nvPr>
        </p:nvSpPr>
        <p:spPr/>
        <p:txBody>
          <a:bodyPr/>
          <a:lstStyle>
            <a:lvl1pPr>
              <a:defRPr/>
            </a:lvl1pPr>
          </a:lstStyle>
          <a:p>
            <a:r>
              <a:rPr lang="zh-CN" altLang="en-US"/>
              <a:t>编辑版ppt</a:t>
            </a:r>
          </a:p>
        </p:txBody>
      </p:sp>
      <p:sp>
        <p:nvSpPr>
          <p:cNvPr id="7" name="灯片编号占位符 6"/>
          <p:cNvSpPr>
            <a:spLocks noGrp="1"/>
          </p:cNvSpPr>
          <p:nvPr>
            <p:ph type="sldNum" sz="quarter" idx="12"/>
          </p:nvPr>
        </p:nvSpPr>
        <p:spPr/>
        <p:txBody>
          <a:bodyPr/>
          <a:lstStyle>
            <a:lvl1pPr>
              <a:defRPr/>
            </a:lvl1pPr>
          </a:lstStyle>
          <a:p>
            <a:fld id="{0C913308-F349-4B6D-A68A-DD1791B4A57B}" type="slidenum">
              <a:rPr lang="zh-CN" altLang="en-US" smtClean="0"/>
              <a:t>‹#›</a:t>
            </a:fld>
            <a:endParaRPr lang="zh-CN" altLang="en-US"/>
          </a:p>
        </p:txBody>
      </p:sp>
    </p:spTree>
  </p:cSld>
  <p:clrMapOvr>
    <a:masterClrMapping/>
  </p:clrMapOvr>
  <p:transition>
    <p:dissolv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lvl1pPr>
              <a:defRPr/>
            </a:lvl1pPr>
          </a:lstStyle>
          <a:p>
            <a:fld id="{530820CF-B880-4189-942D-D702A7CBA730}" type="datetimeFigureOut">
              <a:rPr lang="zh-CN" altLang="en-US" smtClean="0"/>
              <a:t>2017/6/7</a:t>
            </a:fld>
            <a:endParaRPr lang="zh-CN" altLang="en-US"/>
          </a:p>
        </p:txBody>
      </p:sp>
      <p:sp>
        <p:nvSpPr>
          <p:cNvPr id="8" name="页脚占位符 7"/>
          <p:cNvSpPr>
            <a:spLocks noGrp="1"/>
          </p:cNvSpPr>
          <p:nvPr>
            <p:ph type="ftr" sz="quarter" idx="11"/>
          </p:nvPr>
        </p:nvSpPr>
        <p:spPr/>
        <p:txBody>
          <a:bodyPr/>
          <a:lstStyle>
            <a:lvl1pPr>
              <a:defRPr/>
            </a:lvl1pPr>
          </a:lstStyle>
          <a:p>
            <a:r>
              <a:rPr lang="zh-CN" altLang="en-US"/>
              <a:t>编辑版ppt</a:t>
            </a:r>
          </a:p>
        </p:txBody>
      </p:sp>
      <p:sp>
        <p:nvSpPr>
          <p:cNvPr id="9" name="灯片编号占位符 8"/>
          <p:cNvSpPr>
            <a:spLocks noGrp="1"/>
          </p:cNvSpPr>
          <p:nvPr>
            <p:ph type="sldNum" sz="quarter" idx="12"/>
          </p:nvPr>
        </p:nvSpPr>
        <p:spPr/>
        <p:txBody>
          <a:bodyPr/>
          <a:lstStyle>
            <a:lvl1pPr>
              <a:defRPr/>
            </a:lvl1pPr>
          </a:lstStyle>
          <a:p>
            <a:fld id="{0C913308-F349-4B6D-A68A-DD1791B4A57B}" type="slidenum">
              <a:rPr lang="zh-CN" altLang="en-US" smtClean="0"/>
              <a:t>‹#›</a:t>
            </a:fld>
            <a:endParaRPr lang="zh-CN" altLang="en-US"/>
          </a:p>
        </p:txBody>
      </p:sp>
    </p:spTree>
  </p:cSld>
  <p:clrMapOvr>
    <a:masterClrMapping/>
  </p:clrMapOvr>
  <p:transition>
    <p:dissolv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lvl1pPr>
              <a:defRPr/>
            </a:lvl1pPr>
          </a:lstStyle>
          <a:p>
            <a:fld id="{530820CF-B880-4189-942D-D702A7CBA730}" type="datetimeFigureOut">
              <a:rPr lang="zh-CN" altLang="en-US" smtClean="0"/>
              <a:t>2017/6/7</a:t>
            </a:fld>
            <a:endParaRPr lang="zh-CN" altLang="en-US"/>
          </a:p>
        </p:txBody>
      </p:sp>
      <p:sp>
        <p:nvSpPr>
          <p:cNvPr id="4" name="页脚占位符 3"/>
          <p:cNvSpPr>
            <a:spLocks noGrp="1"/>
          </p:cNvSpPr>
          <p:nvPr>
            <p:ph type="ftr" sz="quarter" idx="11"/>
          </p:nvPr>
        </p:nvSpPr>
        <p:spPr/>
        <p:txBody>
          <a:bodyPr/>
          <a:lstStyle>
            <a:lvl1pPr>
              <a:defRPr/>
            </a:lvl1pPr>
          </a:lstStyle>
          <a:p>
            <a:r>
              <a:rPr lang="zh-CN" altLang="en-US"/>
              <a:t>编辑版ppt</a:t>
            </a:r>
          </a:p>
        </p:txBody>
      </p:sp>
      <p:sp>
        <p:nvSpPr>
          <p:cNvPr id="5" name="灯片编号占位符 4"/>
          <p:cNvSpPr>
            <a:spLocks noGrp="1"/>
          </p:cNvSpPr>
          <p:nvPr>
            <p:ph type="sldNum" sz="quarter" idx="12"/>
          </p:nvPr>
        </p:nvSpPr>
        <p:spPr/>
        <p:txBody>
          <a:bodyPr/>
          <a:lstStyle>
            <a:lvl1pPr>
              <a:defRPr/>
            </a:lvl1pPr>
          </a:lstStyle>
          <a:p>
            <a:fld id="{0C913308-F349-4B6D-A68A-DD1791B4A57B}" type="slidenum">
              <a:rPr lang="zh-CN" altLang="en-US" smtClean="0"/>
              <a:t>‹#›</a:t>
            </a:fld>
            <a:endParaRPr lang="zh-CN" altLang="en-US"/>
          </a:p>
        </p:txBody>
      </p:sp>
    </p:spTree>
  </p:cSld>
  <p:clrMapOvr>
    <a:masterClrMapping/>
  </p:clrMapOvr>
  <p:transition>
    <p:dissolv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lvl1pPr>
              <a:defRPr/>
            </a:lvl1pPr>
          </a:lstStyle>
          <a:p>
            <a:fld id="{530820CF-B880-4189-942D-D702A7CBA730}" type="datetimeFigureOut">
              <a:rPr lang="zh-CN" altLang="en-US" smtClean="0"/>
              <a:t>2017/6/7</a:t>
            </a:fld>
            <a:endParaRPr lang="zh-CN" altLang="en-US"/>
          </a:p>
        </p:txBody>
      </p:sp>
      <p:sp>
        <p:nvSpPr>
          <p:cNvPr id="3" name="页脚占位符 2"/>
          <p:cNvSpPr>
            <a:spLocks noGrp="1"/>
          </p:cNvSpPr>
          <p:nvPr>
            <p:ph type="ftr" sz="quarter" idx="11"/>
          </p:nvPr>
        </p:nvSpPr>
        <p:spPr/>
        <p:txBody>
          <a:bodyPr/>
          <a:lstStyle>
            <a:lvl1pPr>
              <a:defRPr/>
            </a:lvl1pPr>
          </a:lstStyle>
          <a:p>
            <a:r>
              <a:rPr lang="zh-CN" altLang="en-US"/>
              <a:t>编辑版ppt</a:t>
            </a:r>
          </a:p>
        </p:txBody>
      </p:sp>
      <p:sp>
        <p:nvSpPr>
          <p:cNvPr id="4" name="灯片编号占位符 3"/>
          <p:cNvSpPr>
            <a:spLocks noGrp="1"/>
          </p:cNvSpPr>
          <p:nvPr>
            <p:ph type="sldNum" sz="quarter" idx="12"/>
          </p:nvPr>
        </p:nvSpPr>
        <p:spPr/>
        <p:txBody>
          <a:bodyPr/>
          <a:lstStyle>
            <a:lvl1pPr>
              <a:defRPr/>
            </a:lvl1pPr>
          </a:lstStyle>
          <a:p>
            <a:fld id="{0C913308-F349-4B6D-A68A-DD1791B4A57B}" type="slidenum">
              <a:rPr lang="zh-CN" altLang="en-US" smtClean="0"/>
              <a:t>‹#›</a:t>
            </a:fld>
            <a:endParaRPr lang="zh-CN" altLang="en-US"/>
          </a:p>
        </p:txBody>
      </p:sp>
    </p:spTree>
  </p:cSld>
  <p:clrMapOvr>
    <a:masterClrMapping/>
  </p:clrMapOvr>
  <p:transition>
    <p:dissolv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lvl1pPr>
              <a:defRPr/>
            </a:lvl1pPr>
          </a:lstStyle>
          <a:p>
            <a:fld id="{530820CF-B880-4189-942D-D702A7CBA730}" type="datetimeFigureOut">
              <a:rPr lang="zh-CN" altLang="en-US" smtClean="0"/>
              <a:t>2017/6/7</a:t>
            </a:fld>
            <a:endParaRPr lang="zh-CN" altLang="en-US"/>
          </a:p>
        </p:txBody>
      </p:sp>
      <p:sp>
        <p:nvSpPr>
          <p:cNvPr id="6" name="页脚占位符 5"/>
          <p:cNvSpPr>
            <a:spLocks noGrp="1"/>
          </p:cNvSpPr>
          <p:nvPr>
            <p:ph type="ftr" sz="quarter" idx="11"/>
          </p:nvPr>
        </p:nvSpPr>
        <p:spPr/>
        <p:txBody>
          <a:bodyPr/>
          <a:lstStyle>
            <a:lvl1pPr>
              <a:defRPr/>
            </a:lvl1pPr>
          </a:lstStyle>
          <a:p>
            <a:r>
              <a:rPr lang="zh-CN" altLang="en-US"/>
              <a:t>编辑版ppt</a:t>
            </a:r>
          </a:p>
        </p:txBody>
      </p:sp>
      <p:sp>
        <p:nvSpPr>
          <p:cNvPr id="7" name="灯片编号占位符 6"/>
          <p:cNvSpPr>
            <a:spLocks noGrp="1"/>
          </p:cNvSpPr>
          <p:nvPr>
            <p:ph type="sldNum" sz="quarter" idx="12"/>
          </p:nvPr>
        </p:nvSpPr>
        <p:spPr/>
        <p:txBody>
          <a:bodyPr/>
          <a:lstStyle>
            <a:lvl1pPr>
              <a:defRPr/>
            </a:lvl1pPr>
          </a:lstStyle>
          <a:p>
            <a:fld id="{0C913308-F349-4B6D-A68A-DD1791B4A57B}" type="slidenum">
              <a:rPr lang="zh-CN" altLang="en-US" smtClean="0"/>
              <a:t>‹#›</a:t>
            </a:fld>
            <a:endParaRPr lang="zh-CN" altLang="en-US"/>
          </a:p>
        </p:txBody>
      </p:sp>
    </p:spTree>
  </p:cSld>
  <p:clrMapOvr>
    <a:masterClrMapping/>
  </p:clrMapOvr>
  <p:transition>
    <p:dissolv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lvl1pPr>
              <a:defRPr/>
            </a:lvl1pPr>
          </a:lstStyle>
          <a:p>
            <a:fld id="{530820CF-B880-4189-942D-D702A7CBA730}" type="datetimeFigureOut">
              <a:rPr lang="zh-CN" altLang="en-US" smtClean="0"/>
              <a:t>2017/6/7</a:t>
            </a:fld>
            <a:endParaRPr lang="zh-CN" altLang="en-US"/>
          </a:p>
        </p:txBody>
      </p:sp>
      <p:sp>
        <p:nvSpPr>
          <p:cNvPr id="6" name="页脚占位符 5"/>
          <p:cNvSpPr>
            <a:spLocks noGrp="1"/>
          </p:cNvSpPr>
          <p:nvPr>
            <p:ph type="ftr" sz="quarter" idx="11"/>
          </p:nvPr>
        </p:nvSpPr>
        <p:spPr/>
        <p:txBody>
          <a:bodyPr/>
          <a:lstStyle>
            <a:lvl1pPr>
              <a:defRPr/>
            </a:lvl1pPr>
          </a:lstStyle>
          <a:p>
            <a:r>
              <a:rPr lang="zh-CN" altLang="en-US"/>
              <a:t>编辑版ppt</a:t>
            </a:r>
          </a:p>
        </p:txBody>
      </p:sp>
      <p:sp>
        <p:nvSpPr>
          <p:cNvPr id="7" name="灯片编号占位符 6"/>
          <p:cNvSpPr>
            <a:spLocks noGrp="1"/>
          </p:cNvSpPr>
          <p:nvPr>
            <p:ph type="sldNum" sz="quarter" idx="12"/>
          </p:nvPr>
        </p:nvSpPr>
        <p:spPr/>
        <p:txBody>
          <a:bodyPr/>
          <a:lstStyle>
            <a:lvl1pPr>
              <a:defRPr/>
            </a:lvl1pPr>
          </a:lstStyle>
          <a:p>
            <a:fld id="{0C913308-F349-4B6D-A68A-DD1791B4A57B}" type="slidenum">
              <a:rPr lang="zh-CN" altLang="en-US" smtClean="0"/>
              <a:t>‹#›</a:t>
            </a:fld>
            <a:endParaRPr lang="zh-CN" altLang="en-US"/>
          </a:p>
        </p:txBody>
      </p:sp>
    </p:spTree>
  </p:cSld>
  <p:clrMapOvr>
    <a:masterClrMapping/>
  </p:clrMapOvr>
  <p:transition>
    <p:dissolv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fld id="{530820CF-B880-4189-942D-D702A7CBA730}" type="datetimeFigureOut">
              <a:rPr lang="zh-CN" altLang="en-US" smtClean="0"/>
              <a:t>2017/6/7</a:t>
            </a:fld>
            <a:endParaRPr lang="zh-CN" altLang="en-US"/>
          </a:p>
        </p:txBody>
      </p:sp>
      <p:sp>
        <p:nvSpPr>
          <p:cNvPr id="5" name="页脚占位符 4"/>
          <p:cNvSpPr>
            <a:spLocks noGrp="1"/>
          </p:cNvSpPr>
          <p:nvPr>
            <p:ph type="ftr" sz="quarter" idx="11"/>
          </p:nvPr>
        </p:nvSpPr>
        <p:spPr/>
        <p:txBody>
          <a:bodyPr/>
          <a:lstStyle>
            <a:lvl1pPr>
              <a:defRPr/>
            </a:lvl1pPr>
          </a:lstStyle>
          <a:p>
            <a:r>
              <a:rPr lang="zh-CN" altLang="en-US"/>
              <a:t>编辑版ppt</a:t>
            </a:r>
          </a:p>
        </p:txBody>
      </p:sp>
      <p:sp>
        <p:nvSpPr>
          <p:cNvPr id="6" name="灯片编号占位符 5"/>
          <p:cNvSpPr>
            <a:spLocks noGrp="1"/>
          </p:cNvSpPr>
          <p:nvPr>
            <p:ph type="sldNum" sz="quarter" idx="12"/>
          </p:nvPr>
        </p:nvSpPr>
        <p:spPr/>
        <p:txBody>
          <a:bodyPr/>
          <a:lstStyle>
            <a:lvl1pPr>
              <a:defRPr/>
            </a:lvl1pPr>
          </a:lstStyle>
          <a:p>
            <a:fld id="{0C913308-F349-4B6D-A68A-DD1791B4A57B}" type="slidenum">
              <a:rPr lang="zh-CN" altLang="en-US" smtClean="0"/>
              <a:t>‹#›</a:t>
            </a:fld>
            <a:endParaRPr lang="zh-CN" altLang="en-US"/>
          </a:p>
        </p:txBody>
      </p:sp>
    </p:spTree>
  </p:cSld>
  <p:clrMapOvr>
    <a:masterClrMapping/>
  </p:clrMapOvr>
  <p:transition>
    <p:dissolv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28600"/>
            <a:ext cx="2057400" cy="58674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28600"/>
            <a:ext cx="6019800" cy="58674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fld id="{530820CF-B880-4189-942D-D702A7CBA730}" type="datetimeFigureOut">
              <a:rPr lang="zh-CN" altLang="en-US" smtClean="0"/>
              <a:t>2017/6/7</a:t>
            </a:fld>
            <a:endParaRPr lang="zh-CN" altLang="en-US"/>
          </a:p>
        </p:txBody>
      </p:sp>
      <p:sp>
        <p:nvSpPr>
          <p:cNvPr id="5" name="页脚占位符 4"/>
          <p:cNvSpPr>
            <a:spLocks noGrp="1"/>
          </p:cNvSpPr>
          <p:nvPr>
            <p:ph type="ftr" sz="quarter" idx="11"/>
          </p:nvPr>
        </p:nvSpPr>
        <p:spPr/>
        <p:txBody>
          <a:bodyPr/>
          <a:lstStyle>
            <a:lvl1pPr>
              <a:defRPr/>
            </a:lvl1pPr>
          </a:lstStyle>
          <a:p>
            <a:r>
              <a:rPr lang="zh-CN" altLang="en-US"/>
              <a:t>编辑版ppt</a:t>
            </a:r>
          </a:p>
        </p:txBody>
      </p:sp>
      <p:sp>
        <p:nvSpPr>
          <p:cNvPr id="6" name="灯片编号占位符 5"/>
          <p:cNvSpPr>
            <a:spLocks noGrp="1"/>
          </p:cNvSpPr>
          <p:nvPr>
            <p:ph type="sldNum" sz="quarter" idx="12"/>
          </p:nvPr>
        </p:nvSpPr>
        <p:spPr/>
        <p:txBody>
          <a:bodyPr/>
          <a:lstStyle>
            <a:lvl1pPr>
              <a:defRPr/>
            </a:lvl1pPr>
          </a:lstStyle>
          <a:p>
            <a:fld id="{0C913308-F349-4B6D-A68A-DD1791B4A57B}" type="slidenum">
              <a:rPr lang="zh-CN" altLang="en-US" smtClean="0"/>
              <a:t>‹#›</a:t>
            </a:fld>
            <a:endParaRPr lang="zh-CN" altLang="en-US"/>
          </a:p>
        </p:txBody>
      </p:sp>
    </p:spTree>
  </p:cSld>
  <p:clrMapOvr>
    <a:masterClrMapping/>
  </p:clrMapOvr>
  <p:transition>
    <p:dissolv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amma/>
                <a:shade val="46275"/>
                <a:invGamma/>
              </a:schemeClr>
            </a:gs>
            <a:gs pos="100000">
              <a:schemeClr val="bg1"/>
            </a:gs>
          </a:gsLst>
          <a:lin ang="5400000" scaled="1"/>
        </a:gradFill>
        <a:effectLst/>
      </p:bgPr>
    </p:bg>
    <p:spTree>
      <p:nvGrpSpPr>
        <p:cNvPr id="1" name=""/>
        <p:cNvGrpSpPr/>
        <p:nvPr/>
      </p:nvGrpSpPr>
      <p:grpSpPr>
        <a:xfrm>
          <a:off x="0" y="0"/>
          <a:ext cx="0" cy="0"/>
        </a:xfrm>
      </p:grpSpPr>
      <p:grpSp>
        <p:nvGrpSpPr>
          <p:cNvPr id="2" name="Group 3"/>
          <p:cNvGrpSpPr/>
          <p:nvPr/>
        </p:nvGrpSpPr>
        <p:grpSpPr>
          <a:xfrm>
            <a:off x="0" y="0"/>
            <a:ext cx="9144000" cy="6858000"/>
            <a:chExt cx="5760" cy="4320"/>
          </a:xfrm>
        </p:grpSpPr>
        <p:sp>
          <p:nvSpPr>
            <p:cNvPr id="387076" name="Freeform 4"/>
            <p:cNvSpPr/>
            <p:nvPr/>
          </p:nvSpPr>
          <p:spPr bwMode="hidden">
            <a:xfrm>
              <a:off x="0" y="3072"/>
              <a:ext cx="5760" cy="1248"/>
            </a:xfrm>
            <a:custGeom>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7077" name="Freeform 5"/>
            <p:cNvSpPr/>
            <p:nvPr/>
          </p:nvSpPr>
          <p:spPr bwMode="hidden">
            <a:xfrm>
              <a:off x="0" y="0"/>
              <a:ext cx="5760" cy="3072"/>
            </a:xfrm>
            <a:custGeom>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87078" name="Freeform 6"/>
          <p:cNvSpPr/>
          <p:nvPr/>
        </p:nvSpPr>
        <p:spPr bwMode="hidden">
          <a:xfrm>
            <a:off x="6248400" y="6262688"/>
            <a:ext cx="2895600" cy="609600"/>
          </a:xfrm>
          <a:custGeom>
            <a:cxnLst>
              <a:cxn ang="0">
                <a:pos x="5748" y="246"/>
              </a:cxn>
              <a:cxn ang="0">
                <a:pos x="0" y="246"/>
              </a:cxn>
              <a:cxn ang="0">
                <a:pos x="0" y="0"/>
              </a:cxn>
              <a:cxn ang="0">
                <a:pos x="5748" y="0"/>
              </a:cxn>
              <a:cxn ang="0">
                <a:pos x="5748" y="246"/>
              </a:cxn>
              <a:cxn ang="0">
                <a:pos x="5748" y="246"/>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 name="Group 7"/>
          <p:cNvGrpSpPr/>
          <p:nvPr/>
        </p:nvGrpSpPr>
        <p:grpSpPr>
          <a:xfrm>
            <a:off x="0" y="6019800"/>
            <a:ext cx="7848600" cy="857250"/>
            <a:chOff x="0" y="3792"/>
            <a:chExt cx="4944" cy="540"/>
          </a:xfrm>
        </p:grpSpPr>
        <p:sp>
          <p:nvSpPr>
            <p:cNvPr id="387080" name="Freeform 8"/>
            <p:cNvSpPr/>
            <p:nvPr userDrawn="1"/>
          </p:nvSpPr>
          <p:spPr bwMode="ltGray">
            <a:xfrm>
              <a:off x="1488" y="3792"/>
              <a:ext cx="3240" cy="536"/>
            </a:xfrm>
            <a:custGeom>
              <a:cxnLst>
                <a:cxn ang="0">
                  <a:pos x="3132" y="469"/>
                </a:cxn>
                <a:cxn ang="0">
                  <a:pos x="2995" y="395"/>
                </a:cxn>
                <a:cxn ang="0">
                  <a:pos x="2911" y="375"/>
                </a:cxn>
                <a:cxn ang="0">
                  <a:pos x="2678" y="228"/>
                </a:cxn>
                <a:cxn ang="0">
                  <a:pos x="2553" y="74"/>
                </a:cxn>
                <a:cxn ang="0">
                  <a:pos x="2457" y="7"/>
                </a:cxn>
                <a:cxn ang="0">
                  <a:pos x="2403" y="47"/>
                </a:cxn>
                <a:cxn ang="0">
                  <a:pos x="2289" y="74"/>
                </a:cxn>
                <a:cxn ang="0">
                  <a:pos x="2134" y="74"/>
                </a:cxn>
                <a:cxn ang="0">
                  <a:pos x="2044" y="128"/>
                </a:cxn>
                <a:cxn ang="0">
                  <a:pos x="1775" y="222"/>
                </a:cxn>
                <a:cxn ang="0">
                  <a:pos x="1602" y="181"/>
                </a:cxn>
                <a:cxn ang="0">
                  <a:pos x="1560" y="101"/>
                </a:cxn>
                <a:cxn ang="0">
                  <a:pos x="1542" y="87"/>
                </a:cxn>
                <a:cxn ang="0">
                  <a:pos x="1446" y="60"/>
                </a:cxn>
                <a:cxn ang="0">
                  <a:pos x="1375" y="74"/>
                </a:cxn>
                <a:cxn ang="0">
                  <a:pos x="1309" y="87"/>
                </a:cxn>
                <a:cxn ang="0">
                  <a:pos x="1243" y="13"/>
                </a:cxn>
                <a:cxn ang="0">
                  <a:pos x="1225" y="0"/>
                </a:cxn>
                <a:cxn ang="0">
                  <a:pos x="1189" y="0"/>
                </a:cxn>
                <a:cxn ang="0">
                  <a:pos x="1106" y="34"/>
                </a:cxn>
                <a:cxn ang="0">
                  <a:pos x="1106" y="34"/>
                </a:cxn>
                <a:cxn ang="0">
                  <a:pos x="1094" y="40"/>
                </a:cxn>
                <a:cxn ang="0">
                  <a:pos x="1070" y="54"/>
                </a:cxn>
                <a:cxn ang="0">
                  <a:pos x="1034" y="74"/>
                </a:cxn>
                <a:cxn ang="0">
                  <a:pos x="1004" y="74"/>
                </a:cxn>
                <a:cxn ang="0">
                  <a:pos x="986" y="74"/>
                </a:cxn>
                <a:cxn ang="0">
                  <a:pos x="956" y="81"/>
                </a:cxn>
                <a:cxn ang="0">
                  <a:pos x="920" y="94"/>
                </a:cxn>
                <a:cxn ang="0">
                  <a:pos x="884" y="107"/>
                </a:cxn>
                <a:cxn ang="0">
                  <a:pos x="843" y="128"/>
                </a:cxn>
                <a:cxn ang="0">
                  <a:pos x="813" y="141"/>
                </a:cxn>
                <a:cxn ang="0">
                  <a:pos x="789" y="148"/>
                </a:cxn>
                <a:cxn ang="0">
                  <a:pos x="783" y="154"/>
                </a:cxn>
                <a:cxn ang="0">
                  <a:pos x="556" y="228"/>
                </a:cxn>
                <a:cxn ang="0">
                  <a:pos x="394" y="294"/>
                </a:cxn>
                <a:cxn ang="0">
                  <a:pos x="107" y="462"/>
                </a:cxn>
                <a:cxn ang="0">
                  <a:pos x="0" y="536"/>
                </a:cxn>
                <a:cxn ang="0">
                  <a:pos x="3240" y="536"/>
                </a:cxn>
                <a:cxn ang="0">
                  <a:pos x="3132" y="469"/>
                </a:cxn>
                <a:cxn ang="0">
                  <a:pos x="3132" y="469"/>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 name="Group 9"/>
            <p:cNvGrpSpPr/>
            <p:nvPr userDrawn="1"/>
          </p:nvGrpSpPr>
          <p:grpSpPr>
            <a:xfrm>
              <a:off x="2486" y="3792"/>
              <a:ext cx="2458" cy="540"/>
              <a:chOff x="2486" y="3792"/>
              <a:chExt cx="2458" cy="540"/>
            </a:xfrm>
          </p:grpSpPr>
          <p:sp>
            <p:nvSpPr>
              <p:cNvPr id="387082" name="Freeform 10"/>
              <p:cNvSpPr/>
              <p:nvPr userDrawn="1"/>
            </p:nvSpPr>
            <p:spPr bwMode="ltGray">
              <a:xfrm>
                <a:off x="3948" y="3799"/>
                <a:ext cx="996" cy="533"/>
              </a:xfrm>
              <a:custGeom>
                <a:cxnLst>
                  <a:cxn ang="0">
                    <a:pos x="636" y="373"/>
                  </a:cxn>
                  <a:cxn ang="0">
                    <a:pos x="495" y="370"/>
                  </a:cxn>
                  <a:cxn ang="0">
                    <a:pos x="280" y="249"/>
                  </a:cxn>
                  <a:cxn ang="0">
                    <a:pos x="127" y="66"/>
                  </a:cxn>
                  <a:cxn ang="0">
                    <a:pos x="0" y="0"/>
                  </a:cxn>
                  <a:cxn ang="0">
                    <a:pos x="22" y="26"/>
                  </a:cxn>
                  <a:cxn ang="0">
                    <a:pos x="0" y="65"/>
                  </a:cxn>
                  <a:cxn ang="0">
                    <a:pos x="30" y="119"/>
                  </a:cxn>
                  <a:cxn ang="0">
                    <a:pos x="75" y="243"/>
                  </a:cxn>
                  <a:cxn ang="0">
                    <a:pos x="45" y="422"/>
                  </a:cxn>
                  <a:cxn ang="0">
                    <a:pos x="200" y="329"/>
                  </a:cxn>
                  <a:cxn ang="0">
                    <a:pos x="612" y="533"/>
                  </a:cxn>
                  <a:cxn ang="0">
                    <a:pos x="996" y="529"/>
                  </a:cxn>
                  <a:cxn ang="0">
                    <a:pos x="828" y="473"/>
                  </a:cxn>
                  <a:cxn ang="0">
                    <a:pos x="636" y="373"/>
                  </a:cxn>
                </a:cxnLst>
                <a:rect l="0" t="0"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7083" name="Freeform 11"/>
              <p:cNvSpPr/>
              <p:nvPr userDrawn="1"/>
            </p:nvSpPr>
            <p:spPr bwMode="ltGray">
              <a:xfrm>
                <a:off x="2677" y="3792"/>
                <a:ext cx="186" cy="395"/>
              </a:xfrm>
              <a:custGeom>
                <a:cxnLst>
                  <a:cxn ang="0">
                    <a:pos x="36" y="0"/>
                  </a:cxn>
                  <a:cxn ang="0">
                    <a:pos x="54" y="18"/>
                  </a:cxn>
                  <a:cxn ang="0">
                    <a:pos x="24" y="30"/>
                  </a:cxn>
                  <a:cxn ang="0">
                    <a:pos x="18" y="66"/>
                  </a:cxn>
                  <a:cxn ang="0">
                    <a:pos x="42" y="114"/>
                  </a:cxn>
                  <a:cxn ang="0">
                    <a:pos x="48" y="162"/>
                  </a:cxn>
                  <a:cxn ang="0">
                    <a:pos x="0" y="353"/>
                  </a:cxn>
                  <a:cxn ang="0">
                    <a:pos x="54" y="233"/>
                  </a:cxn>
                  <a:cxn ang="0">
                    <a:pos x="84" y="216"/>
                  </a:cxn>
                  <a:cxn ang="0">
                    <a:pos x="126" y="126"/>
                  </a:cxn>
                  <a:cxn ang="0">
                    <a:pos x="144" y="120"/>
                  </a:cxn>
                  <a:cxn ang="0">
                    <a:pos x="144" y="90"/>
                  </a:cxn>
                  <a:cxn ang="0">
                    <a:pos x="186" y="66"/>
                  </a:cxn>
                  <a:cxn ang="0">
                    <a:pos x="162" y="60"/>
                  </a:cxn>
                  <a:cxn ang="0">
                    <a:pos x="36" y="0"/>
                  </a:cxn>
                  <a:cxn ang="0">
                    <a:pos x="36" y="0"/>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7084" name="Freeform 12"/>
              <p:cNvSpPr/>
              <p:nvPr userDrawn="1"/>
            </p:nvSpPr>
            <p:spPr bwMode="ltGray">
              <a:xfrm>
                <a:off x="3030" y="3893"/>
                <a:ext cx="378" cy="271"/>
              </a:xfrm>
              <a:custGeom>
                <a:cxnLst>
                  <a:cxn ang="0">
                    <a:pos x="18" y="0"/>
                  </a:cxn>
                  <a:cxn ang="0">
                    <a:pos x="12" y="13"/>
                  </a:cxn>
                  <a:cxn ang="0">
                    <a:pos x="0" y="40"/>
                  </a:cxn>
                  <a:cxn ang="0">
                    <a:pos x="60" y="121"/>
                  </a:cxn>
                  <a:cxn ang="0">
                    <a:pos x="310" y="271"/>
                  </a:cxn>
                  <a:cxn ang="0">
                    <a:pos x="290" y="139"/>
                  </a:cxn>
                  <a:cxn ang="0">
                    <a:pos x="378" y="76"/>
                  </a:cxn>
                  <a:cxn ang="0">
                    <a:pos x="251" y="94"/>
                  </a:cxn>
                  <a:cxn ang="0">
                    <a:pos x="90" y="54"/>
                  </a:cxn>
                  <a:cxn ang="0">
                    <a:pos x="18" y="0"/>
                  </a:cxn>
                  <a:cxn ang="0">
                    <a:pos x="18" y="0"/>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7085" name="Freeform 13"/>
              <p:cNvSpPr/>
              <p:nvPr userDrawn="1"/>
            </p:nvSpPr>
            <p:spPr bwMode="ltGray">
              <a:xfrm>
                <a:off x="3628" y="3866"/>
                <a:ext cx="155" cy="74"/>
              </a:xfrm>
              <a:custGeom>
                <a:cxnLst>
                  <a:cxn ang="0">
                    <a:pos x="114" y="0"/>
                  </a:cxn>
                  <a:cxn ang="0">
                    <a:pos x="0" y="0"/>
                  </a:cxn>
                  <a:cxn ang="0">
                    <a:pos x="0" y="0"/>
                  </a:cxn>
                  <a:cxn ang="0">
                    <a:pos x="6" y="6"/>
                  </a:cxn>
                  <a:cxn ang="0">
                    <a:pos x="6" y="18"/>
                  </a:cxn>
                  <a:cxn ang="0">
                    <a:pos x="0" y="24"/>
                  </a:cxn>
                  <a:cxn ang="0">
                    <a:pos x="78" y="60"/>
                  </a:cxn>
                  <a:cxn ang="0">
                    <a:pos x="96" y="42"/>
                  </a:cxn>
                  <a:cxn ang="0">
                    <a:pos x="155" y="66"/>
                  </a:cxn>
                  <a:cxn ang="0">
                    <a:pos x="126" y="24"/>
                  </a:cxn>
                  <a:cxn ang="0">
                    <a:pos x="149" y="0"/>
                  </a:cxn>
                  <a:cxn ang="0">
                    <a:pos x="114" y="0"/>
                  </a:cxn>
                  <a:cxn ang="0">
                    <a:pos x="114" y="0"/>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7086" name="Freeform 14"/>
              <p:cNvSpPr/>
              <p:nvPr userDrawn="1"/>
            </p:nvSpPr>
            <p:spPr bwMode="ltGray">
              <a:xfrm>
                <a:off x="2486" y="3859"/>
                <a:ext cx="42" cy="81"/>
              </a:xfrm>
              <a:custGeom>
                <a:cxnLst>
                  <a:cxn ang="0">
                    <a:pos x="6" y="36"/>
                  </a:cxn>
                  <a:cxn ang="0">
                    <a:pos x="0" y="18"/>
                  </a:cxn>
                  <a:cxn ang="0">
                    <a:pos x="12" y="6"/>
                  </a:cxn>
                  <a:cxn ang="0">
                    <a:pos x="0" y="6"/>
                  </a:cxn>
                  <a:cxn ang="0">
                    <a:pos x="12" y="6"/>
                  </a:cxn>
                  <a:cxn ang="0">
                    <a:pos x="24" y="6"/>
                  </a:cxn>
                  <a:cxn ang="0">
                    <a:pos x="36" y="6"/>
                  </a:cxn>
                  <a:cxn ang="0">
                    <a:pos x="42" y="0"/>
                  </a:cxn>
                  <a:cxn ang="0">
                    <a:pos x="30" y="18"/>
                  </a:cxn>
                  <a:cxn ang="0">
                    <a:pos x="42" y="48"/>
                  </a:cxn>
                  <a:cxn ang="0">
                    <a:pos x="12" y="72"/>
                  </a:cxn>
                  <a:cxn ang="0">
                    <a:pos x="6" y="36"/>
                  </a:cxn>
                  <a:cxn ang="0">
                    <a:pos x="6" y="36"/>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87087" name="Freeform 15"/>
            <p:cNvSpPr/>
            <p:nvPr userDrawn="1"/>
          </p:nvSpPr>
          <p:spPr bwMode="ltGray">
            <a:xfrm>
              <a:off x="0" y="3792"/>
              <a:ext cx="3976" cy="535"/>
            </a:xfrm>
            <a:custGeom>
              <a:cxnLst>
                <a:cxn ang="0">
                  <a:pos x="3976" y="527"/>
                </a:cxn>
                <a:cxn ang="0">
                  <a:pos x="3970" y="527"/>
                </a:cxn>
                <a:cxn ang="0">
                  <a:pos x="3844" y="509"/>
                </a:cxn>
                <a:cxn ang="0">
                  <a:pos x="2487" y="305"/>
                </a:cxn>
                <a:cxn ang="0">
                  <a:pos x="2039" y="36"/>
                </a:cxn>
                <a:cxn ang="0">
                  <a:pos x="1907" y="24"/>
                </a:cxn>
                <a:cxn ang="0">
                  <a:pos x="1883" y="54"/>
                </a:cxn>
                <a:cxn ang="0">
                  <a:pos x="1859" y="54"/>
                </a:cxn>
                <a:cxn ang="0">
                  <a:pos x="1830" y="30"/>
                </a:cxn>
                <a:cxn ang="0">
                  <a:pos x="1704" y="102"/>
                </a:cxn>
                <a:cxn ang="0">
                  <a:pos x="1608" y="126"/>
                </a:cxn>
                <a:cxn ang="0">
                  <a:pos x="1561" y="132"/>
                </a:cxn>
                <a:cxn ang="0">
                  <a:pos x="1495" y="102"/>
                </a:cxn>
                <a:cxn ang="0">
                  <a:pos x="1357" y="126"/>
                </a:cxn>
                <a:cxn ang="0">
                  <a:pos x="1285" y="24"/>
                </a:cxn>
                <a:cxn ang="0">
                  <a:pos x="1280" y="18"/>
                </a:cxn>
                <a:cxn ang="0">
                  <a:pos x="1262" y="12"/>
                </a:cxn>
                <a:cxn ang="0">
                  <a:pos x="1238" y="6"/>
                </a:cxn>
                <a:cxn ang="0">
                  <a:pos x="1220" y="0"/>
                </a:cxn>
                <a:cxn ang="0">
                  <a:pos x="1196" y="0"/>
                </a:cxn>
                <a:cxn ang="0">
                  <a:pos x="1166" y="0"/>
                </a:cxn>
                <a:cxn ang="0">
                  <a:pos x="1142" y="0"/>
                </a:cxn>
                <a:cxn ang="0">
                  <a:pos x="1136" y="0"/>
                </a:cxn>
                <a:cxn ang="0">
                  <a:pos x="1130" y="0"/>
                </a:cxn>
                <a:cxn ang="0">
                  <a:pos x="1124" y="6"/>
                </a:cxn>
                <a:cxn ang="0">
                  <a:pos x="1118" y="12"/>
                </a:cxn>
                <a:cxn ang="0">
                  <a:pos x="1100" y="18"/>
                </a:cxn>
                <a:cxn ang="0">
                  <a:pos x="1088" y="18"/>
                </a:cxn>
                <a:cxn ang="0">
                  <a:pos x="1070" y="24"/>
                </a:cxn>
                <a:cxn ang="0">
                  <a:pos x="1052" y="30"/>
                </a:cxn>
                <a:cxn ang="0">
                  <a:pos x="1034" y="36"/>
                </a:cxn>
                <a:cxn ang="0">
                  <a:pos x="1028" y="42"/>
                </a:cxn>
                <a:cxn ang="0">
                  <a:pos x="969" y="60"/>
                </a:cxn>
                <a:cxn ang="0">
                  <a:pos x="921" y="72"/>
                </a:cxn>
                <a:cxn ang="0">
                  <a:pos x="855" y="48"/>
                </a:cxn>
                <a:cxn ang="0">
                  <a:pos x="825" y="48"/>
                </a:cxn>
                <a:cxn ang="0">
                  <a:pos x="759" y="72"/>
                </a:cxn>
                <a:cxn ang="0">
                  <a:pos x="735" y="72"/>
                </a:cxn>
                <a:cxn ang="0">
                  <a:pos x="706" y="60"/>
                </a:cxn>
                <a:cxn ang="0">
                  <a:pos x="640" y="60"/>
                </a:cxn>
                <a:cxn ang="0">
                  <a:pos x="544" y="72"/>
                </a:cxn>
                <a:cxn ang="0">
                  <a:pos x="389" y="18"/>
                </a:cxn>
                <a:cxn ang="0">
                  <a:pos x="323" y="60"/>
                </a:cxn>
                <a:cxn ang="0">
                  <a:pos x="317" y="60"/>
                </a:cxn>
                <a:cxn ang="0">
                  <a:pos x="305" y="72"/>
                </a:cxn>
                <a:cxn ang="0">
                  <a:pos x="287" y="78"/>
                </a:cxn>
                <a:cxn ang="0">
                  <a:pos x="263" y="90"/>
                </a:cxn>
                <a:cxn ang="0">
                  <a:pos x="203" y="120"/>
                </a:cxn>
                <a:cxn ang="0">
                  <a:pos x="149" y="150"/>
                </a:cxn>
                <a:cxn ang="0">
                  <a:pos x="78" y="168"/>
                </a:cxn>
                <a:cxn ang="0">
                  <a:pos x="0" y="180"/>
                </a:cxn>
                <a:cxn ang="0">
                  <a:pos x="0" y="527"/>
                </a:cxn>
                <a:cxn ang="0">
                  <a:pos x="1010" y="527"/>
                </a:cxn>
                <a:cxn ang="0">
                  <a:pos x="3725" y="527"/>
                </a:cxn>
                <a:cxn ang="0">
                  <a:pos x="3976" y="527"/>
                </a:cxn>
                <a:cxn ang="0">
                  <a:pos x="3976" y="527"/>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5" name="Group 16"/>
          <p:cNvGrpSpPr/>
          <p:nvPr/>
        </p:nvGrpSpPr>
        <p:grpSpPr>
          <a:xfrm>
            <a:off x="627063" y="6021388"/>
            <a:ext cx="5684837" cy="849312"/>
            <a:chOff x="395" y="3793"/>
            <a:chExt cx="3581" cy="535"/>
          </a:xfrm>
        </p:grpSpPr>
        <p:sp>
          <p:nvSpPr>
            <p:cNvPr id="387089" name="Freeform 17"/>
            <p:cNvSpPr/>
            <p:nvPr/>
          </p:nvSpPr>
          <p:spPr bwMode="auto">
            <a:xfrm>
              <a:off x="1196" y="3793"/>
              <a:ext cx="365" cy="291"/>
            </a:xfrm>
            <a:custGeom>
              <a:cxnLst>
                <a:cxn ang="0">
                  <a:pos x="24" y="24"/>
                </a:cxn>
                <a:cxn ang="0">
                  <a:pos x="0" y="60"/>
                </a:cxn>
                <a:cxn ang="0">
                  <a:pos x="66" y="108"/>
                </a:cxn>
                <a:cxn ang="0">
                  <a:pos x="143" y="180"/>
                </a:cxn>
                <a:cxn ang="0">
                  <a:pos x="191" y="168"/>
                </a:cxn>
                <a:cxn ang="0">
                  <a:pos x="341" y="287"/>
                </a:cxn>
                <a:cxn ang="0">
                  <a:pos x="305" y="174"/>
                </a:cxn>
                <a:cxn ang="0">
                  <a:pos x="365" y="132"/>
                </a:cxn>
                <a:cxn ang="0">
                  <a:pos x="359" y="126"/>
                </a:cxn>
                <a:cxn ang="0">
                  <a:pos x="335" y="114"/>
                </a:cxn>
                <a:cxn ang="0">
                  <a:pos x="299" y="90"/>
                </a:cxn>
                <a:cxn ang="0">
                  <a:pos x="257" y="72"/>
                </a:cxn>
                <a:cxn ang="0">
                  <a:pos x="215" y="54"/>
                </a:cxn>
                <a:cxn ang="0">
                  <a:pos x="173" y="36"/>
                </a:cxn>
                <a:cxn ang="0">
                  <a:pos x="143" y="24"/>
                </a:cxn>
                <a:cxn ang="0">
                  <a:pos x="131" y="18"/>
                </a:cxn>
                <a:cxn ang="0">
                  <a:pos x="107" y="18"/>
                </a:cxn>
                <a:cxn ang="0">
                  <a:pos x="95" y="18"/>
                </a:cxn>
                <a:cxn ang="0">
                  <a:pos x="72" y="12"/>
                </a:cxn>
                <a:cxn ang="0">
                  <a:pos x="66" y="12"/>
                </a:cxn>
                <a:cxn ang="0">
                  <a:pos x="54" y="6"/>
                </a:cxn>
                <a:cxn ang="0">
                  <a:pos x="42" y="0"/>
                </a:cxn>
                <a:cxn ang="0">
                  <a:pos x="30" y="0"/>
                </a:cxn>
                <a:cxn ang="0">
                  <a:pos x="24" y="24"/>
                </a:cxn>
                <a:cxn ang="0">
                  <a:pos x="24" y="24"/>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7090" name="Freeform 18"/>
            <p:cNvSpPr/>
            <p:nvPr/>
          </p:nvSpPr>
          <p:spPr bwMode="auto">
            <a:xfrm>
              <a:off x="1943" y="3829"/>
              <a:ext cx="2033" cy="499"/>
            </a:xfrm>
            <a:custGeom>
              <a:cxnLst>
                <a:cxn ang="0">
                  <a:pos x="186" y="18"/>
                </a:cxn>
                <a:cxn ang="0">
                  <a:pos x="138" y="6"/>
                </a:cxn>
                <a:cxn ang="0">
                  <a:pos x="96" y="0"/>
                </a:cxn>
                <a:cxn ang="0">
                  <a:pos x="36" y="0"/>
                </a:cxn>
                <a:cxn ang="0">
                  <a:pos x="12" y="25"/>
                </a:cxn>
                <a:cxn ang="0">
                  <a:pos x="0" y="128"/>
                </a:cxn>
                <a:cxn ang="0">
                  <a:pos x="60" y="104"/>
                </a:cxn>
                <a:cxn ang="0">
                  <a:pos x="90" y="134"/>
                </a:cxn>
                <a:cxn ang="0">
                  <a:pos x="150" y="153"/>
                </a:cxn>
                <a:cxn ang="0">
                  <a:pos x="209" y="273"/>
                </a:cxn>
                <a:cxn ang="0">
                  <a:pos x="401" y="359"/>
                </a:cxn>
                <a:cxn ang="0">
                  <a:pos x="777" y="359"/>
                </a:cxn>
                <a:cxn ang="0">
                  <a:pos x="2033" y="499"/>
                </a:cxn>
                <a:cxn ang="0">
                  <a:pos x="2033" y="499"/>
                </a:cxn>
                <a:cxn ang="0">
                  <a:pos x="1991" y="493"/>
                </a:cxn>
                <a:cxn ang="0">
                  <a:pos x="676" y="243"/>
                </a:cxn>
                <a:cxn ang="0">
                  <a:pos x="514" y="159"/>
                </a:cxn>
                <a:cxn ang="0">
                  <a:pos x="425" y="110"/>
                </a:cxn>
                <a:cxn ang="0">
                  <a:pos x="365" y="92"/>
                </a:cxn>
                <a:cxn ang="0">
                  <a:pos x="281" y="61"/>
                </a:cxn>
                <a:cxn ang="0">
                  <a:pos x="186" y="18"/>
                </a:cxn>
                <a:cxn ang="0">
                  <a:pos x="186" y="18"/>
                </a:cxn>
              </a:cxnLst>
              <a:rect l="0" t="0" r="r" b="b"/>
              <a:pathLst>
                <a:path w="2032"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7091" name="Freeform 19"/>
            <p:cNvSpPr/>
            <p:nvPr/>
          </p:nvSpPr>
          <p:spPr bwMode="auto">
            <a:xfrm>
              <a:off x="1830" y="3823"/>
              <a:ext cx="71" cy="61"/>
            </a:xfrm>
            <a:custGeom>
              <a:cxnLst>
                <a:cxn ang="0">
                  <a:pos x="0" y="18"/>
                </a:cxn>
                <a:cxn ang="0">
                  <a:pos x="6" y="18"/>
                </a:cxn>
                <a:cxn ang="0">
                  <a:pos x="12" y="12"/>
                </a:cxn>
                <a:cxn ang="0">
                  <a:pos x="6" y="6"/>
                </a:cxn>
                <a:cxn ang="0">
                  <a:pos x="0" y="0"/>
                </a:cxn>
                <a:cxn ang="0">
                  <a:pos x="29" y="18"/>
                </a:cxn>
                <a:cxn ang="0">
                  <a:pos x="53" y="18"/>
                </a:cxn>
                <a:cxn ang="0">
                  <a:pos x="59" y="30"/>
                </a:cxn>
                <a:cxn ang="0">
                  <a:pos x="65" y="42"/>
                </a:cxn>
                <a:cxn ang="0">
                  <a:pos x="71" y="54"/>
                </a:cxn>
                <a:cxn ang="0">
                  <a:pos x="71" y="60"/>
                </a:cxn>
                <a:cxn ang="0">
                  <a:pos x="59" y="54"/>
                </a:cxn>
                <a:cxn ang="0">
                  <a:pos x="47" y="42"/>
                </a:cxn>
                <a:cxn ang="0">
                  <a:pos x="23" y="30"/>
                </a:cxn>
                <a:cxn ang="0">
                  <a:pos x="23" y="36"/>
                </a:cxn>
                <a:cxn ang="0">
                  <a:pos x="18" y="42"/>
                </a:cxn>
                <a:cxn ang="0">
                  <a:pos x="12" y="48"/>
                </a:cxn>
                <a:cxn ang="0">
                  <a:pos x="6" y="48"/>
                </a:cxn>
                <a:cxn ang="0">
                  <a:pos x="6" y="48"/>
                </a:cxn>
                <a:cxn ang="0">
                  <a:pos x="6" y="36"/>
                </a:cxn>
                <a:cxn ang="0">
                  <a:pos x="0" y="18"/>
                </a:cxn>
                <a:cxn ang="0">
                  <a:pos x="0" y="18"/>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7092" name="Freeform 20"/>
            <p:cNvSpPr/>
            <p:nvPr/>
          </p:nvSpPr>
          <p:spPr bwMode="auto">
            <a:xfrm>
              <a:off x="855" y="3842"/>
              <a:ext cx="161" cy="164"/>
            </a:xfrm>
            <a:custGeom>
              <a:cxnLst>
                <a:cxn ang="0">
                  <a:pos x="30" y="0"/>
                </a:cxn>
                <a:cxn ang="0">
                  <a:pos x="48" y="6"/>
                </a:cxn>
                <a:cxn ang="0">
                  <a:pos x="72" y="6"/>
                </a:cxn>
                <a:cxn ang="0">
                  <a:pos x="114" y="12"/>
                </a:cxn>
                <a:cxn ang="0">
                  <a:pos x="96" y="54"/>
                </a:cxn>
                <a:cxn ang="0">
                  <a:pos x="96" y="60"/>
                </a:cxn>
                <a:cxn ang="0">
                  <a:pos x="102" y="72"/>
                </a:cxn>
                <a:cxn ang="0">
                  <a:pos x="108" y="84"/>
                </a:cxn>
                <a:cxn ang="0">
                  <a:pos x="120" y="96"/>
                </a:cxn>
                <a:cxn ang="0">
                  <a:pos x="143" y="114"/>
                </a:cxn>
                <a:cxn ang="0">
                  <a:pos x="155" y="138"/>
                </a:cxn>
                <a:cxn ang="0">
                  <a:pos x="161" y="156"/>
                </a:cxn>
                <a:cxn ang="0">
                  <a:pos x="161" y="162"/>
                </a:cxn>
                <a:cxn ang="0">
                  <a:pos x="96" y="102"/>
                </a:cxn>
                <a:cxn ang="0">
                  <a:pos x="30" y="54"/>
                </a:cxn>
                <a:cxn ang="0">
                  <a:pos x="0" y="0"/>
                </a:cxn>
                <a:cxn ang="0">
                  <a:pos x="30" y="0"/>
                </a:cxn>
                <a:cxn ang="0">
                  <a:pos x="30" y="0"/>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7093" name="Freeform 21"/>
            <p:cNvSpPr/>
            <p:nvPr/>
          </p:nvSpPr>
          <p:spPr bwMode="auto">
            <a:xfrm>
              <a:off x="706" y="3854"/>
              <a:ext cx="59" cy="61"/>
            </a:xfrm>
            <a:custGeom>
              <a:cxnLst>
                <a:cxn ang="0">
                  <a:pos x="59" y="6"/>
                </a:cxn>
                <a:cxn ang="0">
                  <a:pos x="41" y="30"/>
                </a:cxn>
                <a:cxn ang="0">
                  <a:pos x="41" y="36"/>
                </a:cxn>
                <a:cxn ang="0">
                  <a:pos x="47" y="42"/>
                </a:cxn>
                <a:cxn ang="0">
                  <a:pos x="53" y="54"/>
                </a:cxn>
                <a:cxn ang="0">
                  <a:pos x="53" y="60"/>
                </a:cxn>
                <a:cxn ang="0">
                  <a:pos x="47" y="54"/>
                </a:cxn>
                <a:cxn ang="0">
                  <a:pos x="35" y="48"/>
                </a:cxn>
                <a:cxn ang="0">
                  <a:pos x="23" y="36"/>
                </a:cxn>
                <a:cxn ang="0">
                  <a:pos x="17" y="30"/>
                </a:cxn>
                <a:cxn ang="0">
                  <a:pos x="0" y="0"/>
                </a:cxn>
                <a:cxn ang="0">
                  <a:pos x="59" y="6"/>
                </a:cxn>
                <a:cxn ang="0">
                  <a:pos x="59" y="6"/>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7094" name="Freeform 22"/>
            <p:cNvSpPr/>
            <p:nvPr/>
          </p:nvSpPr>
          <p:spPr bwMode="auto">
            <a:xfrm>
              <a:off x="395" y="3811"/>
              <a:ext cx="245" cy="207"/>
            </a:xfrm>
            <a:custGeom>
              <a:cxnLst>
                <a:cxn ang="0">
                  <a:pos x="233" y="36"/>
                </a:cxn>
                <a:cxn ang="0">
                  <a:pos x="245" y="42"/>
                </a:cxn>
                <a:cxn ang="0">
                  <a:pos x="209" y="84"/>
                </a:cxn>
                <a:cxn ang="0">
                  <a:pos x="143" y="132"/>
                </a:cxn>
                <a:cxn ang="0">
                  <a:pos x="167" y="156"/>
                </a:cxn>
                <a:cxn ang="0">
                  <a:pos x="179" y="204"/>
                </a:cxn>
                <a:cxn ang="0">
                  <a:pos x="77" y="132"/>
                </a:cxn>
                <a:cxn ang="0">
                  <a:pos x="47" y="84"/>
                </a:cxn>
                <a:cxn ang="0">
                  <a:pos x="89" y="66"/>
                </a:cxn>
                <a:cxn ang="0">
                  <a:pos x="59" y="36"/>
                </a:cxn>
                <a:cxn ang="0">
                  <a:pos x="0" y="12"/>
                </a:cxn>
                <a:cxn ang="0">
                  <a:pos x="0" y="0"/>
                </a:cxn>
                <a:cxn ang="0">
                  <a:pos x="6" y="0"/>
                </a:cxn>
                <a:cxn ang="0">
                  <a:pos x="12" y="0"/>
                </a:cxn>
                <a:cxn ang="0">
                  <a:pos x="47" y="6"/>
                </a:cxn>
                <a:cxn ang="0">
                  <a:pos x="77" y="6"/>
                </a:cxn>
                <a:cxn ang="0">
                  <a:pos x="83" y="6"/>
                </a:cxn>
                <a:cxn ang="0">
                  <a:pos x="89" y="6"/>
                </a:cxn>
                <a:cxn ang="0">
                  <a:pos x="101" y="12"/>
                </a:cxn>
                <a:cxn ang="0">
                  <a:pos x="125" y="12"/>
                </a:cxn>
                <a:cxn ang="0">
                  <a:pos x="143" y="18"/>
                </a:cxn>
                <a:cxn ang="0">
                  <a:pos x="149" y="18"/>
                </a:cxn>
                <a:cxn ang="0">
                  <a:pos x="149" y="18"/>
                </a:cxn>
                <a:cxn ang="0">
                  <a:pos x="203" y="24"/>
                </a:cxn>
                <a:cxn ang="0">
                  <a:pos x="233" y="36"/>
                </a:cxn>
                <a:cxn ang="0">
                  <a:pos x="233" y="36"/>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87095" name="Rectangle 23"/>
          <p:cNvSpPr>
            <a:spLocks noGrp="1" noChangeArrowheads="1"/>
          </p:cNvSpPr>
          <p:nvPr>
            <p:ph type="title"/>
          </p:nvPr>
        </p:nvSpPr>
        <p:spPr bwMode="auto">
          <a:xfrm>
            <a:off x="457200" y="228600"/>
            <a:ext cx="8229600" cy="1143000"/>
          </a:xfrm>
          <a:prstGeom prst="rect">
            <a:avLst/>
          </a:prstGeom>
          <a:noFill/>
          <a:ln w="9525">
            <a:noFill/>
            <a:miter lim="800000"/>
          </a:ln>
          <a:effec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387096" name="Rectangle 24"/>
          <p:cNvSpPr>
            <a:spLocks noGrp="1" noChangeArrowheads="1"/>
          </p:cNvSpPr>
          <p:nvPr>
            <p:ph type="body" idx="1"/>
          </p:nvPr>
        </p:nvSpPr>
        <p:spPr bwMode="auto">
          <a:xfrm>
            <a:off x="457200" y="1600200"/>
            <a:ext cx="8229600" cy="44958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387097" name="Rectangle 25"/>
          <p:cNvSpPr>
            <a:spLocks noGrp="1" noChangeArrowheads="1"/>
          </p:cNvSpPr>
          <p:nvPr>
            <p:ph type="dt" sz="half" idx="2"/>
          </p:nvPr>
        </p:nvSpPr>
        <p:spPr bwMode="auto">
          <a:xfrm>
            <a:off x="457200" y="6248400"/>
            <a:ext cx="21336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defPPr>
              <a:defRPr lang="zh-CN"/>
            </a:defPPr>
            <a:lvl1pPr marL="0" algn="l" defTabSz="914400" rtl="0" eaLnBrk="1" latinLnBrk="0" hangingPunct="1">
              <a:defRPr sz="1200" kern="1200">
                <a:solidFill>
                  <a:schemeClr val="tx1"/>
                </a:solidFill>
                <a:effectLst>
                  <a:outerShdw blurRad="38100" dist="38100" dir="2700000" algn="tl">
                    <a:srgbClr val="000000"/>
                  </a:outerShdw>
                </a:effectLst>
                <a:latin typeface="+mn-lt"/>
                <a:ea typeface="宋体"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2017/6/7</a:t>
            </a:fld>
            <a:endParaRPr lang="zh-CN" altLang="en-US"/>
          </a:p>
        </p:txBody>
      </p:sp>
      <p:sp>
        <p:nvSpPr>
          <p:cNvPr id="387098" name="Rectangle 26"/>
          <p:cNvSpPr>
            <a:spLocks noGrp="1" noChangeArrowheads="1"/>
          </p:cNvSpPr>
          <p:nvPr>
            <p:ph type="ftr" sz="quarter" idx="3"/>
          </p:nvPr>
        </p:nvSpPr>
        <p:spPr bwMode="auto">
          <a:xfrm>
            <a:off x="3124200" y="6248400"/>
            <a:ext cx="28956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defPPr>
              <a:defRPr lang="zh-CN"/>
            </a:defPPr>
            <a:lvl1pPr marL="0" algn="ctr" defTabSz="914400" rtl="0" eaLnBrk="1" latinLnBrk="0" hangingPunct="1">
              <a:defRPr sz="1200" kern="1200">
                <a:solidFill>
                  <a:schemeClr val="tx1"/>
                </a:solidFill>
                <a:effectLst>
                  <a:outerShdw blurRad="38100" dist="38100" dir="2700000" algn="tl">
                    <a:srgbClr val="000000"/>
                  </a:outerShdw>
                </a:effectLst>
                <a:latin typeface="+mn-lt"/>
                <a:ea typeface="宋体"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编辑版ppt</a:t>
            </a:r>
            <a:endParaRPr lang="zh-CN" altLang="en-US"/>
          </a:p>
        </p:txBody>
      </p:sp>
      <p:sp>
        <p:nvSpPr>
          <p:cNvPr id="387099" name="Rectangle 27"/>
          <p:cNvSpPr>
            <a:spLocks noGrp="1" noChangeArrowheads="1"/>
          </p:cNvSpPr>
          <p:nvPr>
            <p:ph type="sldNum" sz="quarter" idx="4"/>
          </p:nvPr>
        </p:nvSpPr>
        <p:spPr bwMode="auto">
          <a:xfrm>
            <a:off x="6553200" y="6248400"/>
            <a:ext cx="21336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defPPr>
              <a:defRPr lang="zh-CN"/>
            </a:defPPr>
            <a:lvl1pPr marL="0" algn="r" defTabSz="914400" rtl="0" eaLnBrk="1" latinLnBrk="0" hangingPunct="1">
              <a:defRPr sz="1200" kern="1200">
                <a:solidFill>
                  <a:schemeClr val="tx1"/>
                </a:solidFill>
                <a:effectLst>
                  <a:outerShdw blurRad="38100" dist="38100" dir="2700000" algn="tl">
                    <a:srgbClr val="000000"/>
                  </a:outerShdw>
                </a:effectLst>
                <a:latin typeface="+mn-lt"/>
                <a:ea typeface="宋体"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 bg1="dk2" tx1="lt1" bg2="dk1" tx2="lt2" accent1="accent1" accent2="accent2" accent3="accent3" accent4="accent4" accent5="accent5" accent6="accent6" hlink="hlink" folHlink="folHlink"/>
  <p:sldLayoutIdLst>
    <p:sldLayoutId id="2147483660"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p:dissolve/>
  </p:transition>
  <p:timing/>
  <p:hf hdr="0" dt="0"/>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Arial"/>
        </a:defRPr>
      </a:lvl9pPr>
    </p:titleStyle>
    <p:bodyStyle>
      <a:lvl1pPr marL="342900" indent="-342900" algn="l" rtl="0" eaLnBrk="1" fontAlgn="base" hangingPunct="1">
        <a:spcBef>
          <a:spcPct val="20000"/>
        </a:spcBef>
        <a:spcAft>
          <a:spcPct val="0"/>
        </a:spcAft>
        <a:buClr>
          <a:schemeClr val="tx2"/>
        </a:buClr>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lr>
          <a:schemeClr val="tx2"/>
        </a:buClr>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lr>
          <a:schemeClr val="tx2"/>
        </a:buClr>
        <a:buChar char="•"/>
        <a:defRPr sz="2000">
          <a:solidFill>
            <a:schemeClr val="tx1"/>
          </a:solidFill>
          <a:latin typeface="+mn-lt"/>
        </a:defRPr>
      </a:lvl5pPr>
      <a:lvl6pPr marL="2514600" indent="-228600" algn="l" rtl="0" eaLnBrk="1" fontAlgn="base" hangingPunct="1">
        <a:spcBef>
          <a:spcPct val="20000"/>
        </a:spcBef>
        <a:spcAft>
          <a:spcPct val="0"/>
        </a:spcAft>
        <a:buClr>
          <a:schemeClr val="tx2"/>
        </a:buClr>
        <a:buChar char="•"/>
        <a:defRPr sz="2000">
          <a:solidFill>
            <a:schemeClr val="tx1"/>
          </a:solidFill>
          <a:latin typeface="+mn-lt"/>
        </a:defRPr>
      </a:lvl6pPr>
      <a:lvl7pPr marL="2971800" indent="-228600" algn="l" rtl="0" eaLnBrk="1" fontAlgn="base" hangingPunct="1">
        <a:spcBef>
          <a:spcPct val="20000"/>
        </a:spcBef>
        <a:spcAft>
          <a:spcPct val="0"/>
        </a:spcAft>
        <a:buClr>
          <a:schemeClr val="tx2"/>
        </a:buClr>
        <a:buChar char="•"/>
        <a:defRPr sz="2000">
          <a:solidFill>
            <a:schemeClr val="tx1"/>
          </a:solidFill>
          <a:latin typeface="+mn-lt"/>
        </a:defRPr>
      </a:lvl7pPr>
      <a:lvl8pPr marL="3429000" indent="-228600" algn="l" rtl="0" eaLnBrk="1" fontAlgn="base" hangingPunct="1">
        <a:spcBef>
          <a:spcPct val="20000"/>
        </a:spcBef>
        <a:spcAft>
          <a:spcPct val="0"/>
        </a:spcAft>
        <a:buClr>
          <a:schemeClr val="tx2"/>
        </a:buClr>
        <a:buChar char="•"/>
        <a:defRPr sz="2000">
          <a:solidFill>
            <a:schemeClr val="tx1"/>
          </a:solidFill>
          <a:latin typeface="+mn-lt"/>
        </a:defRPr>
      </a:lvl8pPr>
      <a:lvl9pPr marL="3886200" indent="-228600" algn="l" rtl="0" eaLnBrk="1" fontAlgn="base" hangingPunct="1">
        <a:spcBef>
          <a:spcPct val="20000"/>
        </a:spcBef>
        <a:spcAft>
          <a:spcPct val="0"/>
        </a:spcAft>
        <a:buClr>
          <a:schemeClr val="tx2"/>
        </a:buClr>
        <a:buChar char="•"/>
        <a:defRPr sz="2000">
          <a:solidFill>
            <a:schemeClr val="tx1"/>
          </a:solidFill>
          <a:latin typeface="+mn-lt"/>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baike.so.com/doc/5700512.html" TargetMode="Ex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baike.so.com/doc/5373248.html" TargetMode="External" /><Relationship Id="rId3" Type="http://schemas.openxmlformats.org/officeDocument/2006/relationships/hyperlink" Target="http://baike.so.com/doc/4648245.html" TargetMode="Ex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baike.so.com/doc/5337691.html" TargetMode="Ex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0413216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sz="quarter"/>
          </p:nvPr>
        </p:nvSpPr>
        <p:spPr/>
        <p:txBody>
          <a:bodyPr/>
          <a:lstStyle/>
          <a:p>
            <a:r>
              <a:rPr lang="zh-CN" altLang="en-US" smtClean="0">
                <a:ea typeface="宋体"/>
              </a:rPr>
              <a:t>    </a:t>
            </a:r>
            <a:r>
              <a:rPr lang="zh-CN" altLang="en-US" sz="6000" smtClean="0">
                <a:ea typeface="宋体"/>
              </a:rPr>
              <a:t>急性冠脉综合征</a:t>
            </a:r>
            <a:br>
              <a:rPr lang="zh-CN" altLang="en-US" sz="6000" smtClean="0">
                <a:ea typeface="宋体"/>
              </a:rPr>
            </a:br>
            <a:endParaRPr lang="zh-CN" altLang="en-US" sz="6000">
              <a:ea typeface="宋体"/>
            </a:endParaRPr>
          </a:p>
        </p:txBody>
      </p:sp>
      <p:sp>
        <p:nvSpPr>
          <p:cNvPr id="3" name="副标题 2"/>
          <p:cNvSpPr>
            <a:spLocks noGrp="1"/>
          </p:cNvSpPr>
          <p:nvPr>
            <p:ph type="subTitle" sz="quarter" idx="1"/>
          </p:nvPr>
        </p:nvSpPr>
        <p:spPr/>
        <p:txBody>
          <a:bodyPr/>
          <a:lstStyle/>
          <a:p>
            <a:endParaRPr lang="en-US" altLang="zh-CN" smtClean="0">
              <a:ea typeface="宋体"/>
            </a:endParaRPr>
          </a:p>
        </p:txBody>
      </p:sp>
      <p:sp>
        <p:nvSpPr>
          <p:cNvPr id="4" name="页脚占位符 3"/>
          <p:cNvSpPr>
            <a:spLocks noGrp="1"/>
          </p:cNvSpPr>
          <p:nvPr>
            <p:ph type="ftr" sz="quarter" idx="3"/>
          </p:nvPr>
        </p:nvSpPr>
        <p:spPr/>
        <p:txBody>
          <a:bodyPr/>
          <a:lstStyle/>
          <a:p>
            <a:r>
              <a:rPr lang="en-US" altLang="zh-CN" smtClean="0">
                <a:ea typeface="宋体"/>
              </a:rPr>
              <a:t>编辑版ppt</a:t>
            </a:r>
            <a:endParaRPr lang="zh-CN" altLang="en-US">
              <a:ea typeface="宋体"/>
            </a:endParaRPr>
          </a:p>
        </p:txBody>
      </p:sp>
      <p:sp>
        <p:nvSpPr>
          <p:cNvPr id="5" name="Rectangle 26"/>
          <p:cNvSpPr>
            <a:spLocks noGrp="1"/>
          </p:cNvSpPr>
          <p:nvPr>
            <p:ph type="sldNum" sz="quarter" idx="4"/>
          </p:nvPr>
        </p:nvSpPr>
        <p:spPr/>
        <p:txBody>
          <a:bodyPr/>
          <a:lstStyle/>
          <a:p>
            <a:fld id="{C9D9EA9F-62CD-427A-B505-5545EE6F8FC0}" type="slidenum">
              <a:rPr lang="zh-CN" altLang="en-US" smtClean="0"/>
              <a:t>1</a:t>
            </a:fld>
            <a:endParaRPr lang="zh-CN" altLang="en-US"/>
          </a:p>
        </p:txBody>
      </p:sp>
    </p:spTree>
  </p:cSld>
  <p:clrMapOvr>
    <a:masterClrMapping/>
  </p:clrMapOvr>
  <p:transition>
    <p:dissolv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p:txBody>
          <a:bodyPr/>
          <a:lstStyle/>
          <a:p>
            <a:r>
              <a:rPr lang="zh-CN" altLang="en-US" smtClean="0">
                <a:ea typeface="宋体"/>
              </a:rPr>
              <a:t>定义</a:t>
            </a:r>
            <a:endParaRPr lang="zh-CN" altLang="en-US">
              <a:ea typeface="宋体"/>
            </a:endParaRPr>
          </a:p>
        </p:txBody>
      </p:sp>
      <p:sp>
        <p:nvSpPr>
          <p:cNvPr id="6" name="内容占位符 5"/>
          <p:cNvSpPr>
            <a:spLocks noGrp="1"/>
          </p:cNvSpPr>
          <p:nvPr>
            <p:ph idx="1"/>
          </p:nvPr>
        </p:nvSpPr>
        <p:spPr/>
        <p:txBody>
          <a:bodyPr/>
          <a:lstStyle/>
          <a:p>
            <a:r>
              <a:rPr lang="zh-CN" altLang="en-US" smtClean="0">
                <a:ea typeface="宋体"/>
              </a:rPr>
              <a:t>急性冠状动脉综合征</a:t>
            </a:r>
            <a:r>
              <a:rPr lang="en-US" altLang="zh-CN" smtClean="0">
                <a:ea typeface="宋体"/>
              </a:rPr>
              <a:t>(ACS)</a:t>
            </a:r>
            <a:r>
              <a:rPr lang="zh-CN" altLang="en-US" smtClean="0">
                <a:ea typeface="宋体"/>
              </a:rPr>
              <a:t>是以冠状动脉粥样硬化斑块破裂或侵袭，继发完全或不完全闭塞性血栓形成为病理基础的一组临床综合征，包括急性</a:t>
            </a:r>
            <a:r>
              <a:rPr lang="en-US" altLang="zh-CN" smtClean="0">
                <a:ea typeface="宋体"/>
              </a:rPr>
              <a:t>ST</a:t>
            </a:r>
            <a:r>
              <a:rPr lang="zh-CN" altLang="en-US" smtClean="0">
                <a:ea typeface="宋体"/>
              </a:rPr>
              <a:t>段抬高性心肌梗死、急性非</a:t>
            </a:r>
            <a:r>
              <a:rPr lang="en-US" altLang="zh-CN" smtClean="0">
                <a:ea typeface="宋体"/>
              </a:rPr>
              <a:t>ST</a:t>
            </a:r>
            <a:r>
              <a:rPr lang="zh-CN" altLang="en-US" smtClean="0">
                <a:ea typeface="宋体"/>
              </a:rPr>
              <a:t>段抬高性心肌梗死和不稳定型心绞痛</a:t>
            </a:r>
            <a:r>
              <a:rPr lang="en-US" altLang="zh-CN" smtClean="0">
                <a:ea typeface="宋体"/>
              </a:rPr>
              <a:t>(UA)</a:t>
            </a:r>
            <a:r>
              <a:rPr lang="zh-CN" altLang="en-US" smtClean="0">
                <a:ea typeface="宋体"/>
              </a:rPr>
              <a:t>。</a:t>
            </a:r>
            <a:endParaRPr lang="en-US" altLang="zh-CN" smtClean="0">
              <a:ea typeface="宋体"/>
            </a:endParaRPr>
          </a:p>
        </p:txBody>
      </p:sp>
      <p:pic>
        <p:nvPicPr>
          <p:cNvPr id="38914" name="Picture 2" descr="http://p1.so.qhmsg.com/bdr/_240_/t01df803ed6bb4dc776.jpg"/>
          <p:cNvPicPr>
            <a:picLocks noChangeAspect="1" noChangeArrowheads="1"/>
          </p:cNvPicPr>
          <p:nvPr/>
        </p:nvPicPr>
        <p:blipFill>
          <a:blip r:embed="rId2"/>
          <a:stretch>
            <a:fillRect/>
          </a:stretch>
        </p:blipFill>
        <p:spPr bwMode="auto">
          <a:xfrm>
            <a:off x="5580112" y="4437112"/>
            <a:ext cx="3438525" cy="2286001"/>
          </a:xfrm>
          <a:prstGeom prst="rect">
            <a:avLst/>
          </a:prstGeom>
          <a:noFill/>
        </p:spPr>
      </p:pic>
      <p:sp>
        <p:nvSpPr>
          <p:cNvPr id="2" name="页脚占位符 1"/>
          <p:cNvSpPr>
            <a:spLocks noGrp="1"/>
          </p:cNvSpPr>
          <p:nvPr>
            <p:ph type="ftr" sz="quarter" idx="11"/>
          </p:nvPr>
        </p:nvSpPr>
        <p:spPr/>
        <p:txBody>
          <a:bodyPr/>
          <a:lstStyle/>
          <a:p>
            <a:r>
              <a:rPr lang="zh-CN" altLang="en-US">
                <a:ea typeface="宋体"/>
              </a:rPr>
              <a:t>编辑版ppt</a:t>
            </a:r>
          </a:p>
        </p:txBody>
      </p:sp>
      <p:sp>
        <p:nvSpPr>
          <p:cNvPr id="38915" name="灯片编号占位符 5"/>
          <p:cNvSpPr>
            <a:spLocks noGrp="1"/>
          </p:cNvSpPr>
          <p:nvPr>
            <p:ph type="sldNum" sz="quarter" idx="12"/>
          </p:nvPr>
        </p:nvSpPr>
        <p:spPr/>
        <p:txBody>
          <a:bodyPr/>
          <a:lstStyle/>
          <a:p>
            <a:fld id="{EB34572B-35FA-4912-AF0B-88A1CBCF28CC}" type="slidenum">
              <a:rPr lang="zh-CN" altLang="en-US" smtClean="0"/>
              <a:t>2</a:t>
            </a:fld>
            <a:endParaRPr lang="zh-CN" altLang="en-US"/>
          </a:p>
        </p:txBody>
      </p:sp>
    </p:spTree>
  </p:cSld>
  <p:clrMapOvr>
    <a:masterClrMapping/>
  </p:clrMapOvr>
  <p:transition>
    <p:dissolv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ea typeface="宋体"/>
              </a:rPr>
              <a:t>诱因</a:t>
            </a:r>
            <a:endParaRPr lang="zh-CN" altLang="en-US">
              <a:ea typeface="宋体"/>
            </a:endParaRPr>
          </a:p>
        </p:txBody>
      </p:sp>
      <p:sp>
        <p:nvSpPr>
          <p:cNvPr id="3" name="内容占位符 2"/>
          <p:cNvSpPr>
            <a:spLocks noGrp="1"/>
          </p:cNvSpPr>
          <p:nvPr>
            <p:ph idx="1"/>
          </p:nvPr>
        </p:nvSpPr>
        <p:spPr/>
        <p:txBody>
          <a:bodyPr>
            <a:normAutofit/>
          </a:bodyPr>
          <a:lstStyle/>
          <a:p>
            <a:endParaRPr lang="en-US" altLang="zh-CN" sz="3000" smtClean="0">
              <a:ea typeface="宋体"/>
            </a:endParaRPr>
          </a:p>
          <a:p>
            <a:pPr marL="342900" lvl="8" indent="-342900"/>
            <a:r>
              <a:rPr lang="en-US" altLang="zh-CN" sz="3000" smtClean="0">
                <a:ea typeface="宋体"/>
              </a:rPr>
              <a:t>ACS</a:t>
            </a:r>
            <a:r>
              <a:rPr lang="zh-CN" altLang="en-US" sz="3000" smtClean="0">
                <a:ea typeface="宋体"/>
              </a:rPr>
              <a:t>是一种常见的严重的心血管疾病，是冠心病的一种严重类型。常见于老年、男性及绝经后女性、吸烟、高血压、糖尿病、高脂血症、腹型肥胖及有早发冠心病家族史的患者。</a:t>
            </a:r>
            <a:endParaRPr lang="en-US" altLang="zh-CN" sz="3000" smtClean="0">
              <a:ea typeface="宋体"/>
            </a:endParaRPr>
          </a:p>
          <a:p>
            <a:endParaRPr lang="zh-CN" altLang="en-US">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099CF02D-88AE-4771-9BE5-41E261A8288F}" type="slidenum">
              <a:rPr lang="zh-CN" altLang="en-US" smtClean="0"/>
              <a:t>3</a:t>
            </a:fld>
            <a:endParaRPr lang="zh-CN" altLang="en-US"/>
          </a:p>
        </p:txBody>
      </p:sp>
    </p:spTree>
  </p:cSld>
  <p:clrMapOvr>
    <a:masterClrMapping/>
  </p:clrMapOvr>
  <p:transition>
    <p:dissolv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normAutofit/>
          </a:bodyPr>
          <a:lstStyle/>
          <a:p>
            <a:r>
              <a:rPr lang="zh-CN" altLang="en-US" b="1" smtClean="0">
                <a:ea typeface="宋体"/>
              </a:rPr>
              <a:t>分类</a:t>
            </a:r>
            <a:br>
              <a:rPr lang="zh-CN" altLang="en-US" b="1" smtClean="0">
                <a:ea typeface="宋体"/>
              </a:rPr>
            </a:br>
            <a:endParaRPr lang="zh-CN" altLang="en-US">
              <a:ea typeface="宋体"/>
            </a:endParaRPr>
          </a:p>
        </p:txBody>
      </p:sp>
      <p:sp>
        <p:nvSpPr>
          <p:cNvPr id="5" name="内容占位符 4"/>
          <p:cNvSpPr>
            <a:spLocks noGrp="1"/>
          </p:cNvSpPr>
          <p:nvPr>
            <p:ph idx="1"/>
          </p:nvPr>
        </p:nvSpPr>
        <p:spPr/>
        <p:txBody>
          <a:bodyPr>
            <a:normAutofit lnSpcReduction="10000"/>
          </a:bodyPr>
          <a:lstStyle/>
          <a:p>
            <a:r>
              <a:rPr lang="zh-CN" altLang="en-US" smtClean="0">
                <a:ea typeface="宋体"/>
              </a:rPr>
              <a:t>由于不同类型的</a:t>
            </a:r>
            <a:r>
              <a:rPr lang="en-US" altLang="zh-CN" smtClean="0">
                <a:ea typeface="宋体"/>
              </a:rPr>
              <a:t>ACS</a:t>
            </a:r>
            <a:r>
              <a:rPr lang="zh-CN" altLang="en-US" smtClean="0">
                <a:ea typeface="宋体"/>
              </a:rPr>
              <a:t>的治疗策略存在一定差异，根据患者发病时的心电图</a:t>
            </a:r>
            <a:r>
              <a:rPr lang="en-US" altLang="zh-CN" smtClean="0">
                <a:ea typeface="宋体"/>
              </a:rPr>
              <a:t>ST</a:t>
            </a:r>
            <a:r>
              <a:rPr lang="zh-CN" altLang="en-US" smtClean="0">
                <a:ea typeface="宋体"/>
              </a:rPr>
              <a:t>段是否抬高，可将</a:t>
            </a:r>
            <a:r>
              <a:rPr lang="en-US" altLang="zh-CN" smtClean="0">
                <a:ea typeface="宋体"/>
              </a:rPr>
              <a:t>ACS</a:t>
            </a:r>
            <a:r>
              <a:rPr lang="zh-CN" altLang="en-US" smtClean="0">
                <a:ea typeface="宋体"/>
              </a:rPr>
              <a:t>分为急性</a:t>
            </a:r>
            <a:r>
              <a:rPr lang="en-US" altLang="zh-CN" smtClean="0">
                <a:ea typeface="宋体"/>
              </a:rPr>
              <a:t>ST</a:t>
            </a:r>
            <a:r>
              <a:rPr lang="zh-CN" altLang="en-US" smtClean="0">
                <a:ea typeface="宋体"/>
              </a:rPr>
              <a:t>段抬高性心肌梗死</a:t>
            </a:r>
            <a:r>
              <a:rPr lang="en-US" altLang="zh-CN" smtClean="0">
                <a:ea typeface="宋体"/>
              </a:rPr>
              <a:t>(STEMI)</a:t>
            </a:r>
            <a:r>
              <a:rPr lang="zh-CN" altLang="en-US" smtClean="0">
                <a:ea typeface="宋体"/>
              </a:rPr>
              <a:t>和非</a:t>
            </a:r>
            <a:r>
              <a:rPr lang="en-US" altLang="zh-CN" smtClean="0">
                <a:ea typeface="宋体"/>
              </a:rPr>
              <a:t>ST</a:t>
            </a:r>
            <a:r>
              <a:rPr lang="zh-CN" altLang="en-US" smtClean="0">
                <a:ea typeface="宋体"/>
              </a:rPr>
              <a:t>段抬高性急性冠状动脉综合征</a:t>
            </a:r>
            <a:r>
              <a:rPr lang="en-US" altLang="zh-CN" smtClean="0">
                <a:ea typeface="宋体"/>
              </a:rPr>
              <a:t>(NSTE-ACS)</a:t>
            </a:r>
            <a:r>
              <a:rPr lang="zh-CN" altLang="en-US" smtClean="0">
                <a:ea typeface="宋体"/>
              </a:rPr>
              <a:t>。其中，根据心肌损伤血清生物标志物</a:t>
            </a:r>
            <a:r>
              <a:rPr lang="en-US" altLang="zh-CN" smtClean="0">
                <a:ea typeface="宋体"/>
              </a:rPr>
              <a:t>[</a:t>
            </a:r>
            <a:r>
              <a:rPr lang="zh-CN" altLang="en-US" smtClean="0">
                <a:ea typeface="宋体"/>
              </a:rPr>
              <a:t>肌酸激酶同工酶</a:t>
            </a:r>
            <a:r>
              <a:rPr lang="en-US" altLang="zh-CN" smtClean="0">
                <a:ea typeface="宋体"/>
              </a:rPr>
              <a:t>(CK)-MB</a:t>
            </a:r>
            <a:r>
              <a:rPr lang="zh-CN" altLang="en-US" smtClean="0">
                <a:ea typeface="宋体"/>
              </a:rPr>
              <a:t>或心脏肌钙</a:t>
            </a:r>
            <a:r>
              <a:rPr lang="zh-CN" altLang="en-US" smtClean="0">
                <a:ea typeface="宋体"/>
                <a:hlinkClick r:id="rId2" action="ppaction://hlinkfile"/>
              </a:rPr>
              <a:t>蛋白</a:t>
            </a:r>
            <a:r>
              <a:rPr lang="en-US" altLang="zh-CN" smtClean="0">
                <a:ea typeface="宋体"/>
              </a:rPr>
              <a:t>(Cardiactroponin</a:t>
            </a:r>
            <a:r>
              <a:rPr lang="zh-CN" altLang="en-US" smtClean="0">
                <a:ea typeface="宋体"/>
              </a:rPr>
              <a:t>，</a:t>
            </a:r>
            <a:r>
              <a:rPr lang="en-US" altLang="zh-CN" err="1" smtClean="0">
                <a:ea typeface="宋体"/>
              </a:rPr>
              <a:t>cTn)]</a:t>
            </a:r>
            <a:r>
              <a:rPr lang="zh-CN" altLang="en-US" smtClean="0">
                <a:ea typeface="宋体"/>
              </a:rPr>
              <a:t>测定结果，</a:t>
            </a:r>
            <a:r>
              <a:rPr lang="en-US" altLang="zh-CN" smtClean="0">
                <a:ea typeface="宋体"/>
              </a:rPr>
              <a:t>NSTE-ACS</a:t>
            </a:r>
            <a:r>
              <a:rPr lang="zh-CN" altLang="en-US" smtClean="0">
                <a:ea typeface="宋体"/>
              </a:rPr>
              <a:t>又包括非</a:t>
            </a:r>
            <a:r>
              <a:rPr lang="en-US" altLang="zh-CN" smtClean="0">
                <a:ea typeface="宋体"/>
              </a:rPr>
              <a:t>ST</a:t>
            </a:r>
            <a:r>
              <a:rPr lang="zh-CN" altLang="en-US" smtClean="0">
                <a:ea typeface="宋体"/>
              </a:rPr>
              <a:t>段抬高性心肌梗死</a:t>
            </a:r>
            <a:r>
              <a:rPr lang="en-US" altLang="zh-CN" smtClean="0">
                <a:ea typeface="宋体"/>
              </a:rPr>
              <a:t>(NSTEMI)</a:t>
            </a:r>
            <a:r>
              <a:rPr lang="zh-CN" altLang="en-US" smtClean="0">
                <a:ea typeface="宋体"/>
              </a:rPr>
              <a:t>和不稳定型心绞痛</a:t>
            </a:r>
          </a:p>
          <a:p>
            <a:endParaRPr lang="zh-CN" altLang="en-US">
              <a:ea typeface="宋体"/>
            </a:endParaRPr>
          </a:p>
        </p:txBody>
      </p:sp>
      <p:sp>
        <p:nvSpPr>
          <p:cNvPr id="2" name="页脚占位符 1"/>
          <p:cNvSpPr>
            <a:spLocks noGrp="1"/>
          </p:cNvSpPr>
          <p:nvPr>
            <p:ph type="ftr" sz="quarter" idx="11"/>
          </p:nvPr>
        </p:nvSpPr>
        <p:spPr/>
        <p:txBody>
          <a:bodyPr/>
          <a:lstStyle/>
          <a:p>
            <a:r>
              <a:rPr lang="zh-CN" altLang="en-US">
                <a:ea typeface="宋体"/>
              </a:rPr>
              <a:t>编辑版ppt</a:t>
            </a:r>
          </a:p>
        </p:txBody>
      </p:sp>
      <p:sp>
        <p:nvSpPr>
          <p:cNvPr id="6" name="灯片编号占位符 5"/>
          <p:cNvSpPr>
            <a:spLocks noGrp="1"/>
          </p:cNvSpPr>
          <p:nvPr>
            <p:ph type="sldNum" sz="quarter" idx="12"/>
          </p:nvPr>
        </p:nvSpPr>
        <p:spPr/>
        <p:txBody>
          <a:bodyPr/>
          <a:lstStyle/>
          <a:p>
            <a:fld id="{71D63582-7CCC-45DE-929F-8FDA18270120}" type="slidenum">
              <a:rPr lang="zh-CN" altLang="en-US" smtClean="0"/>
              <a:t>4</a:t>
            </a:fld>
            <a:endParaRPr lang="zh-CN" altLang="en-US"/>
          </a:p>
        </p:txBody>
      </p:sp>
    </p:spTree>
  </p:cSld>
  <p:clrMapOvr>
    <a:masterClrMapping/>
  </p:clrMapOvr>
  <p:transition>
    <p:dissolv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b="1" smtClean="0">
                <a:ea typeface="宋体"/>
              </a:rPr>
              <a:t>病因</a:t>
            </a:r>
            <a:br>
              <a:rPr lang="zh-CN" altLang="en-US" b="1" smtClean="0">
                <a:ea typeface="宋体"/>
              </a:rPr>
            </a:br>
            <a:endParaRPr lang="zh-CN" altLang="en-US">
              <a:ea typeface="宋体"/>
            </a:endParaRPr>
          </a:p>
        </p:txBody>
      </p:sp>
      <p:sp>
        <p:nvSpPr>
          <p:cNvPr id="3" name="内容占位符 2"/>
          <p:cNvSpPr>
            <a:spLocks noGrp="1"/>
          </p:cNvSpPr>
          <p:nvPr>
            <p:ph idx="1"/>
          </p:nvPr>
        </p:nvSpPr>
        <p:spPr/>
        <p:txBody>
          <a:bodyPr>
            <a:normAutofit fontScale="82500" lnSpcReduction="10000"/>
          </a:bodyPr>
          <a:lstStyle/>
          <a:p>
            <a:r>
              <a:rPr lang="zh-CN" altLang="en-US" smtClean="0">
                <a:ea typeface="宋体"/>
              </a:rPr>
              <a:t>绝大多数</a:t>
            </a:r>
            <a:r>
              <a:rPr lang="en-US" altLang="zh-CN" smtClean="0">
                <a:ea typeface="宋体"/>
              </a:rPr>
              <a:t>ACS</a:t>
            </a:r>
            <a:r>
              <a:rPr lang="zh-CN" altLang="en-US" smtClean="0">
                <a:ea typeface="宋体"/>
              </a:rPr>
              <a:t>是冠状动脉粥样硬化斑块不稳定的结果。</a:t>
            </a:r>
          </a:p>
          <a:p>
            <a:r>
              <a:rPr lang="zh-CN" altLang="en-US" smtClean="0">
                <a:ea typeface="宋体"/>
              </a:rPr>
              <a:t>极少数</a:t>
            </a:r>
            <a:r>
              <a:rPr lang="en-US" altLang="zh-CN" smtClean="0">
                <a:ea typeface="宋体"/>
              </a:rPr>
              <a:t>ACS</a:t>
            </a:r>
            <a:r>
              <a:rPr lang="zh-CN" altLang="en-US" smtClean="0">
                <a:ea typeface="宋体"/>
              </a:rPr>
              <a:t>由非动脉粥样硬化性疾病所致</a:t>
            </a:r>
            <a:r>
              <a:rPr lang="en-US" altLang="zh-CN" smtClean="0">
                <a:ea typeface="宋体"/>
              </a:rPr>
              <a:t>(</a:t>
            </a:r>
            <a:r>
              <a:rPr lang="zh-CN" altLang="en-US" smtClean="0">
                <a:ea typeface="宋体"/>
              </a:rPr>
              <a:t>如动脉炎、外伤、夹层、血栓栓塞、先天异常、滥用可卡因，或心脏介入治疗并发症</a:t>
            </a:r>
            <a:r>
              <a:rPr lang="en-US" altLang="zh-CN" smtClean="0">
                <a:ea typeface="宋体"/>
              </a:rPr>
              <a:t>)</a:t>
            </a:r>
            <a:r>
              <a:rPr lang="zh-CN" altLang="en-US" smtClean="0">
                <a:ea typeface="宋体"/>
              </a:rPr>
              <a:t>。</a:t>
            </a:r>
          </a:p>
          <a:p>
            <a:r>
              <a:rPr lang="zh-CN" altLang="en-US" smtClean="0">
                <a:ea typeface="宋体"/>
              </a:rPr>
              <a:t>当冠状动脉的供血与心肌的需血之间发生矛盾，冠状动脉血流量不能满足心肌代谢的需要，引起心肌急剧的、暂时的缺血缺氧时，即可发生心绞痛。</a:t>
            </a:r>
          </a:p>
          <a:p>
            <a:r>
              <a:rPr lang="zh-CN" altLang="en-US" smtClean="0">
                <a:ea typeface="宋体"/>
              </a:rPr>
              <a:t>冠状动脉粥样硬化可造成一支或多支血管管腔狭窄和心肌血供不足，一旦血供急剧减少或中断，使心肌严重而持久地急性缺血达</a:t>
            </a:r>
            <a:r>
              <a:rPr lang="en-US" altLang="zh-CN" smtClean="0">
                <a:ea typeface="宋体"/>
              </a:rPr>
              <a:t>20~30</a:t>
            </a:r>
            <a:r>
              <a:rPr lang="zh-CN" altLang="en-US" smtClean="0">
                <a:ea typeface="宋体"/>
              </a:rPr>
              <a:t>分钟以上，即可发生急性心肌梗死</a:t>
            </a:r>
            <a:r>
              <a:rPr lang="en-US" altLang="zh-CN" smtClean="0">
                <a:ea typeface="宋体"/>
              </a:rPr>
              <a:t>(AMI)</a:t>
            </a:r>
            <a:r>
              <a:rPr lang="zh-CN" altLang="en-US" smtClean="0">
                <a:ea typeface="宋体"/>
              </a:rPr>
              <a:t>。</a:t>
            </a:r>
          </a:p>
          <a:p>
            <a:endParaRPr lang="zh-CN" altLang="en-US">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EE948D58-F899-4B2A-8926-ABF128E2348B}" type="slidenum">
              <a:rPr lang="zh-CN" altLang="en-US" smtClean="0"/>
              <a:t>5</a:t>
            </a:fld>
            <a:endParaRPr lang="zh-CN" altLang="en-US"/>
          </a:p>
        </p:txBody>
      </p:sp>
    </p:spTree>
  </p:cSld>
  <p:clrMapOvr>
    <a:masterClrMapping/>
  </p:clrMapOvr>
  <p:transition>
    <p:dissolv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b="1" smtClean="0">
                <a:ea typeface="宋体"/>
              </a:rPr>
              <a:t>危险因素</a:t>
            </a:r>
            <a:br>
              <a:rPr lang="zh-CN" altLang="en-US" b="1" smtClean="0">
                <a:ea typeface="宋体"/>
              </a:rPr>
            </a:br>
            <a:endParaRPr lang="zh-CN" altLang="en-US">
              <a:ea typeface="宋体"/>
            </a:endParaRPr>
          </a:p>
        </p:txBody>
      </p:sp>
      <p:sp>
        <p:nvSpPr>
          <p:cNvPr id="3" name="内容占位符 2"/>
          <p:cNvSpPr>
            <a:spLocks noGrp="1"/>
          </p:cNvSpPr>
          <p:nvPr>
            <p:ph idx="1"/>
          </p:nvPr>
        </p:nvSpPr>
        <p:spPr/>
        <p:txBody>
          <a:bodyPr>
            <a:normAutofit fontScale="82500" lnSpcReduction="10000"/>
          </a:bodyPr>
          <a:lstStyle/>
          <a:p>
            <a:r>
              <a:rPr lang="en-US" altLang="zh-CN" b="1" smtClean="0">
                <a:ea typeface="宋体"/>
              </a:rPr>
              <a:t>1.</a:t>
            </a:r>
            <a:r>
              <a:rPr lang="zh-CN" altLang="en-US" b="1" smtClean="0">
                <a:ea typeface="宋体"/>
              </a:rPr>
              <a:t>主要的危险因素</a:t>
            </a:r>
            <a:endParaRPr lang="zh-CN" altLang="en-US" smtClean="0">
              <a:ea typeface="宋体"/>
            </a:endParaRPr>
          </a:p>
          <a:p>
            <a:r>
              <a:rPr lang="en-US" altLang="zh-CN" b="1" smtClean="0">
                <a:ea typeface="宋体"/>
              </a:rPr>
              <a:t>(1)</a:t>
            </a:r>
            <a:r>
              <a:rPr lang="zh-CN" altLang="en-US" b="1" smtClean="0">
                <a:ea typeface="宋体"/>
              </a:rPr>
              <a:t>年龄、性别</a:t>
            </a:r>
            <a:r>
              <a:rPr lang="zh-CN" altLang="en-US" smtClean="0">
                <a:ea typeface="宋体"/>
              </a:rPr>
              <a:t>  本病临床上多见于</a:t>
            </a:r>
            <a:r>
              <a:rPr lang="en-US" altLang="zh-CN" smtClean="0">
                <a:ea typeface="宋体"/>
              </a:rPr>
              <a:t>40</a:t>
            </a:r>
            <a:r>
              <a:rPr lang="zh-CN" altLang="en-US" smtClean="0">
                <a:ea typeface="宋体"/>
              </a:rPr>
              <a:t>岁以上的中、老年人。近年来，临床发病年龄有年轻化趋势。与男性相比，女性发病率较低，但在更年期后发病率增加。</a:t>
            </a:r>
          </a:p>
          <a:p>
            <a:r>
              <a:rPr lang="en-US" altLang="zh-CN" b="1" smtClean="0">
                <a:ea typeface="宋体"/>
              </a:rPr>
              <a:t>(2)</a:t>
            </a:r>
            <a:r>
              <a:rPr lang="zh-CN" altLang="en-US" b="1" smtClean="0">
                <a:ea typeface="宋体"/>
              </a:rPr>
              <a:t>血脂异常</a:t>
            </a:r>
            <a:r>
              <a:rPr lang="zh-CN" altLang="en-US" smtClean="0">
                <a:ea typeface="宋体"/>
              </a:rPr>
              <a:t>  脂质代谢异常是动脉粥样硬化最重要的危险因素。总</a:t>
            </a:r>
            <a:r>
              <a:rPr lang="zh-CN" altLang="en-US" smtClean="0">
                <a:ea typeface="宋体"/>
                <a:hlinkClick r:id="rId2" action="ppaction://hlinkfile"/>
              </a:rPr>
              <a:t>胆固醇</a:t>
            </a:r>
            <a:r>
              <a:rPr lang="en-US" altLang="zh-CN" smtClean="0">
                <a:ea typeface="宋体"/>
              </a:rPr>
              <a:t>(TC)</a:t>
            </a:r>
            <a:r>
              <a:rPr lang="zh-CN" altLang="en-US" smtClean="0">
                <a:ea typeface="宋体"/>
              </a:rPr>
              <a:t>、</a:t>
            </a:r>
            <a:r>
              <a:rPr lang="zh-CN" altLang="en-US" smtClean="0">
                <a:ea typeface="宋体"/>
                <a:hlinkClick r:id="rId3" action="ppaction://hlinkfile"/>
              </a:rPr>
              <a:t>甘油三酯</a:t>
            </a:r>
            <a:r>
              <a:rPr lang="en-US" altLang="zh-CN" smtClean="0">
                <a:ea typeface="宋体"/>
              </a:rPr>
              <a:t>(TG)</a:t>
            </a:r>
            <a:r>
              <a:rPr lang="zh-CN" altLang="en-US" smtClean="0">
                <a:ea typeface="宋体"/>
              </a:rPr>
              <a:t>、低密度脂蛋白</a:t>
            </a:r>
            <a:r>
              <a:rPr lang="en-US" altLang="zh-CN" smtClean="0">
                <a:ea typeface="宋体"/>
              </a:rPr>
              <a:t>(LDL)</a:t>
            </a:r>
            <a:r>
              <a:rPr lang="zh-CN" altLang="en-US" smtClean="0">
                <a:ea typeface="宋体"/>
              </a:rPr>
              <a:t>或极低密度脂蛋白</a:t>
            </a:r>
            <a:r>
              <a:rPr lang="en-US" altLang="zh-CN" smtClean="0">
                <a:ea typeface="宋体"/>
              </a:rPr>
              <a:t>(VLDL)</a:t>
            </a:r>
            <a:r>
              <a:rPr lang="zh-CN" altLang="en-US" smtClean="0">
                <a:ea typeface="宋体"/>
              </a:rPr>
              <a:t>增高，相应的载脂蛋白</a:t>
            </a:r>
            <a:r>
              <a:rPr lang="en-US" altLang="zh-CN" smtClean="0">
                <a:ea typeface="宋体"/>
              </a:rPr>
              <a:t>B(ApoB)</a:t>
            </a:r>
            <a:r>
              <a:rPr lang="zh-CN" altLang="en-US" smtClean="0">
                <a:ea typeface="宋体"/>
              </a:rPr>
              <a:t>增高</a:t>
            </a:r>
            <a:r>
              <a:rPr lang="en-US" altLang="zh-CN" smtClean="0">
                <a:ea typeface="宋体"/>
              </a:rPr>
              <a:t>;</a:t>
            </a:r>
            <a:r>
              <a:rPr lang="zh-CN" altLang="en-US" smtClean="0">
                <a:ea typeface="宋体"/>
              </a:rPr>
              <a:t>高密度脂蛋白</a:t>
            </a:r>
            <a:r>
              <a:rPr lang="en-US" altLang="zh-CN" smtClean="0">
                <a:ea typeface="宋体"/>
              </a:rPr>
              <a:t>(HDL)</a:t>
            </a:r>
            <a:r>
              <a:rPr lang="zh-CN" altLang="en-US" smtClean="0">
                <a:ea typeface="宋体"/>
              </a:rPr>
              <a:t>减低，载脂蛋白</a:t>
            </a:r>
            <a:r>
              <a:rPr lang="en-US" altLang="zh-CN" smtClean="0">
                <a:ea typeface="宋体"/>
              </a:rPr>
              <a:t>A(ApoA)</a:t>
            </a:r>
            <a:r>
              <a:rPr lang="zh-CN" altLang="en-US" smtClean="0">
                <a:ea typeface="宋体"/>
              </a:rPr>
              <a:t>降低都被认为是危险因素。此外脂蛋白</a:t>
            </a:r>
            <a:r>
              <a:rPr lang="en-US" altLang="zh-CN" smtClean="0">
                <a:ea typeface="宋体"/>
              </a:rPr>
              <a:t>(a)[Lp(a)]</a:t>
            </a:r>
            <a:r>
              <a:rPr lang="zh-CN" altLang="en-US" smtClean="0">
                <a:ea typeface="宋体"/>
              </a:rPr>
              <a:t>增高也可能是独立的危险因素。在临床实践中，以</a:t>
            </a:r>
            <a:r>
              <a:rPr lang="en-US" altLang="zh-CN" smtClean="0">
                <a:ea typeface="宋体"/>
              </a:rPr>
              <a:t>TC</a:t>
            </a:r>
            <a:r>
              <a:rPr lang="zh-CN" altLang="en-US" smtClean="0">
                <a:ea typeface="宋体"/>
              </a:rPr>
              <a:t>及</a:t>
            </a:r>
            <a:r>
              <a:rPr lang="en-US" altLang="zh-CN" smtClean="0">
                <a:ea typeface="宋体"/>
              </a:rPr>
              <a:t>LDL</a:t>
            </a:r>
            <a:r>
              <a:rPr lang="zh-CN" altLang="en-US" smtClean="0">
                <a:ea typeface="宋体"/>
              </a:rPr>
              <a:t>增高最受关注。</a:t>
            </a:r>
          </a:p>
          <a:p>
            <a:endParaRPr lang="zh-CN" altLang="en-US">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352DD472-C44E-4C5F-B394-92DD08B0C7F0}" type="slidenum">
              <a:rPr lang="zh-CN" altLang="en-US" smtClean="0"/>
              <a:t>6</a:t>
            </a:fld>
            <a:endParaRPr lang="zh-CN" altLang="en-US"/>
          </a:p>
        </p:txBody>
      </p:sp>
    </p:spTree>
  </p:cSld>
  <p:clrMapOvr>
    <a:masterClrMapping/>
  </p:clrMapOvr>
  <p:transition>
    <p:dissolv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ea typeface="宋体"/>
              </a:rPr>
              <a:t>危险因素</a:t>
            </a:r>
            <a:endParaRPr lang="zh-CN" altLang="en-US">
              <a:ea typeface="宋体"/>
            </a:endParaRPr>
          </a:p>
        </p:txBody>
      </p:sp>
      <p:sp>
        <p:nvSpPr>
          <p:cNvPr id="3" name="内容占位符 2"/>
          <p:cNvSpPr>
            <a:spLocks noGrp="1"/>
          </p:cNvSpPr>
          <p:nvPr>
            <p:ph idx="1"/>
          </p:nvPr>
        </p:nvSpPr>
        <p:spPr/>
        <p:txBody>
          <a:bodyPr>
            <a:normAutofit fontScale="92500" lnSpcReduction="10000"/>
          </a:bodyPr>
          <a:lstStyle/>
          <a:p>
            <a:r>
              <a:rPr lang="en-US" altLang="zh-CN" b="1" smtClean="0">
                <a:ea typeface="宋体"/>
              </a:rPr>
              <a:t>(3)</a:t>
            </a:r>
            <a:r>
              <a:rPr lang="zh-CN" altLang="en-US" b="1" smtClean="0">
                <a:ea typeface="宋体"/>
              </a:rPr>
              <a:t>高血压</a:t>
            </a:r>
            <a:r>
              <a:rPr lang="zh-CN" altLang="en-US" smtClean="0">
                <a:ea typeface="宋体"/>
              </a:rPr>
              <a:t>  血压增高与本病关系密切。</a:t>
            </a:r>
            <a:r>
              <a:rPr lang="en-US" altLang="zh-CN" smtClean="0">
                <a:ea typeface="宋体"/>
              </a:rPr>
              <a:t>60%~70%</a:t>
            </a:r>
            <a:r>
              <a:rPr lang="zh-CN" altLang="en-US" smtClean="0">
                <a:ea typeface="宋体"/>
              </a:rPr>
              <a:t>的冠状动脉粥样硬化患者有高血压，高血压患者患本病较血压正常者高</a:t>
            </a:r>
            <a:r>
              <a:rPr lang="en-US" altLang="zh-CN" smtClean="0">
                <a:ea typeface="宋体"/>
              </a:rPr>
              <a:t>3~4</a:t>
            </a:r>
            <a:r>
              <a:rPr lang="zh-CN" altLang="en-US" smtClean="0">
                <a:ea typeface="宋体"/>
              </a:rPr>
              <a:t>倍。收缩压和舒张压增高都与本病密切相关。</a:t>
            </a:r>
          </a:p>
          <a:p>
            <a:r>
              <a:rPr lang="en-US" altLang="zh-CN" b="1" smtClean="0">
                <a:ea typeface="宋体"/>
              </a:rPr>
              <a:t>(4)</a:t>
            </a:r>
            <a:r>
              <a:rPr lang="zh-CN" altLang="en-US" b="1" smtClean="0">
                <a:ea typeface="宋体"/>
              </a:rPr>
              <a:t>吸烟</a:t>
            </a:r>
            <a:r>
              <a:rPr lang="zh-CN" altLang="en-US" smtClean="0">
                <a:ea typeface="宋体"/>
              </a:rPr>
              <a:t>  吸烟者与不吸烟者比较，本病的发病率和病死率增高</a:t>
            </a:r>
            <a:r>
              <a:rPr lang="en-US" altLang="zh-CN" smtClean="0">
                <a:ea typeface="宋体"/>
              </a:rPr>
              <a:t>2~6</a:t>
            </a:r>
            <a:r>
              <a:rPr lang="zh-CN" altLang="en-US" smtClean="0">
                <a:ea typeface="宋体"/>
              </a:rPr>
              <a:t>倍，且与每日吸烟的支数呈正比。被动吸烟也是危险因素。</a:t>
            </a:r>
          </a:p>
          <a:p>
            <a:r>
              <a:rPr lang="en-US" altLang="zh-CN" b="1" smtClean="0">
                <a:ea typeface="宋体"/>
              </a:rPr>
              <a:t>(5)</a:t>
            </a:r>
            <a:r>
              <a:rPr lang="zh-CN" altLang="en-US" b="1" smtClean="0">
                <a:ea typeface="宋体"/>
              </a:rPr>
              <a:t>糖尿病和糖耐量异常</a:t>
            </a:r>
            <a:r>
              <a:rPr lang="zh-CN" altLang="en-US" smtClean="0">
                <a:ea typeface="宋体"/>
              </a:rPr>
              <a:t>  </a:t>
            </a:r>
            <a:r>
              <a:rPr lang="zh-CN" altLang="en-US" smtClean="0">
                <a:ea typeface="宋体"/>
                <a:hlinkClick r:id="rId2" action="ppaction://hlinkfile"/>
              </a:rPr>
              <a:t>糖尿病</a:t>
            </a:r>
            <a:r>
              <a:rPr lang="zh-CN" altLang="en-US" smtClean="0">
                <a:ea typeface="宋体"/>
              </a:rPr>
              <a:t>患者中不仅本病发病率较非糖尿病者高出数倍，且病变进展迅速。本病患者糖耐量减低者也十分常见。</a:t>
            </a:r>
          </a:p>
          <a:p>
            <a:endParaRPr lang="zh-CN" altLang="en-US">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9A18BB47-F0CC-48EC-B06E-A8280EE1305F}" type="slidenum">
              <a:rPr lang="zh-CN" altLang="en-US" smtClean="0"/>
              <a:t>7</a:t>
            </a:fld>
            <a:endParaRPr lang="zh-CN" altLang="en-US"/>
          </a:p>
        </p:txBody>
      </p:sp>
    </p:spTree>
  </p:cSld>
  <p:clrMapOvr>
    <a:masterClrMapping/>
  </p:clrMapOvr>
  <p:transition>
    <p:wheel spokes="1"/>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ea typeface="宋体"/>
            </a:endParaRPr>
          </a:p>
        </p:txBody>
      </p:sp>
      <p:sp>
        <p:nvSpPr>
          <p:cNvPr id="3" name="内容占位符 2"/>
          <p:cNvSpPr>
            <a:spLocks noGrp="1"/>
          </p:cNvSpPr>
          <p:nvPr>
            <p:ph idx="1"/>
          </p:nvPr>
        </p:nvSpPr>
        <p:spPr/>
        <p:txBody>
          <a:bodyPr>
            <a:normAutofit fontScale="82500" lnSpcReduction="10000"/>
          </a:bodyPr>
          <a:lstStyle/>
          <a:p>
            <a:r>
              <a:rPr lang="en-US" altLang="zh-CN" b="1" smtClean="0">
                <a:ea typeface="宋体"/>
              </a:rPr>
              <a:t>2.</a:t>
            </a:r>
            <a:r>
              <a:rPr lang="zh-CN" altLang="en-US" b="1" smtClean="0">
                <a:ea typeface="宋体"/>
              </a:rPr>
              <a:t>其他危险因素</a:t>
            </a:r>
            <a:endParaRPr lang="zh-CN" altLang="en-US" smtClean="0">
              <a:ea typeface="宋体"/>
            </a:endParaRPr>
          </a:p>
          <a:p>
            <a:r>
              <a:rPr lang="zh-CN" altLang="en-US" smtClean="0">
                <a:ea typeface="宋体"/>
              </a:rPr>
              <a:t>①肥胖。②从事体力活动少，脑力活动紧张，经常有工作紧迫感者。③西方的饮食方式</a:t>
            </a:r>
            <a:r>
              <a:rPr lang="en-US" altLang="zh-CN" smtClean="0">
                <a:ea typeface="宋体"/>
              </a:rPr>
              <a:t>:</a:t>
            </a:r>
            <a:r>
              <a:rPr lang="zh-CN" altLang="en-US" smtClean="0">
                <a:ea typeface="宋体"/>
              </a:rPr>
              <a:t>常进较高热量、含较多动物性脂肪、胆固醇、糖和盐的食物者。④遗传因素</a:t>
            </a:r>
            <a:r>
              <a:rPr lang="en-US" altLang="zh-CN" smtClean="0">
                <a:ea typeface="宋体"/>
              </a:rPr>
              <a:t>:</a:t>
            </a:r>
            <a:r>
              <a:rPr lang="zh-CN" altLang="en-US" smtClean="0">
                <a:ea typeface="宋体"/>
              </a:rPr>
              <a:t>家族中有在年龄＜</a:t>
            </a:r>
            <a:r>
              <a:rPr lang="en-US" altLang="zh-CN" smtClean="0">
                <a:ea typeface="宋体"/>
              </a:rPr>
              <a:t>50</a:t>
            </a:r>
            <a:r>
              <a:rPr lang="zh-CN" altLang="en-US" smtClean="0">
                <a:ea typeface="宋体"/>
              </a:rPr>
              <a:t>岁时患本病者，其近亲得病的机会可</a:t>
            </a:r>
            <a:r>
              <a:rPr lang="en-US" altLang="zh-CN" smtClean="0">
                <a:ea typeface="宋体"/>
              </a:rPr>
              <a:t>5</a:t>
            </a:r>
            <a:r>
              <a:rPr lang="zh-CN" altLang="en-US" smtClean="0">
                <a:ea typeface="宋体"/>
              </a:rPr>
              <a:t>倍于无这种情况的家族。⑤性情急躁、好胜心和竞争性强、不善于劳逸结合的</a:t>
            </a:r>
            <a:r>
              <a:rPr lang="en-US" altLang="zh-CN" smtClean="0">
                <a:ea typeface="宋体"/>
              </a:rPr>
              <a:t>A</a:t>
            </a:r>
            <a:r>
              <a:rPr lang="zh-CN" altLang="en-US" smtClean="0">
                <a:ea typeface="宋体"/>
              </a:rPr>
              <a:t>型性格者。</a:t>
            </a:r>
          </a:p>
          <a:p>
            <a:r>
              <a:rPr lang="en-US" altLang="zh-CN" b="1" smtClean="0">
                <a:ea typeface="宋体"/>
              </a:rPr>
              <a:t>3.</a:t>
            </a:r>
            <a:r>
              <a:rPr lang="zh-CN" altLang="en-US" b="1" smtClean="0">
                <a:ea typeface="宋体"/>
              </a:rPr>
              <a:t>新近发现的危险因素</a:t>
            </a:r>
            <a:endParaRPr lang="zh-CN" altLang="en-US" smtClean="0">
              <a:ea typeface="宋体"/>
            </a:endParaRPr>
          </a:p>
          <a:p>
            <a:r>
              <a:rPr lang="zh-CN" altLang="en-US" smtClean="0">
                <a:ea typeface="宋体"/>
              </a:rPr>
              <a:t>①血中同型半胱氨酸增高</a:t>
            </a:r>
            <a:r>
              <a:rPr lang="en-US" altLang="zh-CN" smtClean="0">
                <a:ea typeface="宋体"/>
              </a:rPr>
              <a:t>;②</a:t>
            </a:r>
            <a:r>
              <a:rPr lang="zh-CN" altLang="en-US" smtClean="0">
                <a:ea typeface="宋体"/>
              </a:rPr>
              <a:t>胰岛素抵抗增强</a:t>
            </a:r>
            <a:r>
              <a:rPr lang="en-US" altLang="zh-CN" smtClean="0">
                <a:ea typeface="宋体"/>
              </a:rPr>
              <a:t>;③</a:t>
            </a:r>
            <a:r>
              <a:rPr lang="zh-CN" altLang="en-US" smtClean="0">
                <a:ea typeface="宋体"/>
              </a:rPr>
              <a:t>血中纤维蛋白原及一些凝血因子增高</a:t>
            </a:r>
            <a:r>
              <a:rPr lang="en-US" altLang="zh-CN" smtClean="0">
                <a:ea typeface="宋体"/>
              </a:rPr>
              <a:t>;④</a:t>
            </a:r>
            <a:r>
              <a:rPr lang="zh-CN" altLang="en-US" smtClean="0">
                <a:ea typeface="宋体"/>
              </a:rPr>
              <a:t>病毒、衣原体感染等。</a:t>
            </a:r>
          </a:p>
          <a:p>
            <a:endParaRPr lang="zh-CN" altLang="en-US">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7FFA0D4B-24D2-4EF3-83FB-D84133260017}" type="slidenum">
              <a:rPr lang="zh-CN" altLang="en-US" smtClean="0"/>
              <a:t>8</a:t>
            </a:fld>
            <a:endParaRPr lang="zh-CN" altLang="en-US"/>
          </a:p>
        </p:txBody>
      </p:sp>
    </p:spTree>
  </p:cSld>
  <p:clrMapOvr>
    <a:masterClrMapping/>
  </p:clrMapOvr>
  <p:transition>
    <p:dissolv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b="1" smtClean="0">
                <a:ea typeface="宋体"/>
              </a:rPr>
              <a:t>临床表现</a:t>
            </a:r>
            <a:br>
              <a:rPr lang="zh-CN" altLang="en-US" b="1" smtClean="0">
                <a:ea typeface="宋体"/>
              </a:rPr>
            </a:br>
            <a:endParaRPr lang="zh-CN" altLang="en-US">
              <a:ea typeface="宋体"/>
            </a:endParaRPr>
          </a:p>
        </p:txBody>
      </p:sp>
      <p:sp>
        <p:nvSpPr>
          <p:cNvPr id="3" name="内容占位符 2"/>
          <p:cNvSpPr>
            <a:spLocks noGrp="1"/>
          </p:cNvSpPr>
          <p:nvPr>
            <p:ph idx="1"/>
          </p:nvPr>
        </p:nvSpPr>
        <p:spPr/>
        <p:txBody>
          <a:bodyPr>
            <a:noAutofit/>
          </a:bodyPr>
          <a:lstStyle/>
          <a:p>
            <a:endParaRPr lang="zh-CN" altLang="en-US" sz="2000" b="1" smtClean="0">
              <a:ea typeface="宋体"/>
            </a:endParaRPr>
          </a:p>
          <a:p>
            <a:r>
              <a:rPr lang="zh-CN" altLang="en-US" sz="2000" smtClean="0">
                <a:ea typeface="宋体"/>
              </a:rPr>
              <a:t>典型表现为发作性胸骨后闷痛，紧缩压榨感或压迫感、烧灼感，可向左上臂、下颌、颈、背、肩部或左前臂尺侧放射，呈间断性或持续性，伴有出汗、恶心、呼吸困难、窒息感、甚至晕厥，持续＞</a:t>
            </a:r>
            <a:r>
              <a:rPr lang="en-US" altLang="zh-CN" sz="2000" smtClean="0">
                <a:ea typeface="宋体"/>
              </a:rPr>
              <a:t>10~20</a:t>
            </a:r>
            <a:r>
              <a:rPr lang="zh-CN" altLang="en-US" sz="2000" smtClean="0">
                <a:ea typeface="宋体"/>
              </a:rPr>
              <a:t>分钟，含硝酸甘油不能完全缓解时常提示</a:t>
            </a:r>
            <a:r>
              <a:rPr lang="en-US" altLang="zh-CN" sz="2000" smtClean="0">
                <a:ea typeface="宋体"/>
              </a:rPr>
              <a:t>AMI</a:t>
            </a:r>
            <a:r>
              <a:rPr lang="zh-CN" altLang="en-US" sz="2000" smtClean="0">
                <a:ea typeface="宋体"/>
              </a:rPr>
              <a:t>。</a:t>
            </a:r>
          </a:p>
          <a:p>
            <a:r>
              <a:rPr lang="zh-CN" altLang="en-US" sz="2000" smtClean="0">
                <a:ea typeface="宋体"/>
              </a:rPr>
              <a:t>部分患者在</a:t>
            </a:r>
            <a:r>
              <a:rPr lang="en-US" altLang="zh-CN" sz="2000" smtClean="0">
                <a:ea typeface="宋体"/>
              </a:rPr>
              <a:t>AMI</a:t>
            </a:r>
            <a:r>
              <a:rPr lang="zh-CN" altLang="en-US" sz="2000" smtClean="0">
                <a:ea typeface="宋体"/>
              </a:rPr>
              <a:t>发病前数日有乏力，胸部不适，活动时心悸、气急、烦躁、心绞痛等前驱症状。</a:t>
            </a:r>
          </a:p>
          <a:p>
            <a:r>
              <a:rPr lang="zh-CN" altLang="en-US" sz="2000" smtClean="0">
                <a:ea typeface="宋体"/>
              </a:rPr>
              <a:t>不典型表现有</a:t>
            </a:r>
            <a:r>
              <a:rPr lang="en-US" altLang="zh-CN" sz="2000" smtClean="0">
                <a:ea typeface="宋体"/>
              </a:rPr>
              <a:t>:</a:t>
            </a:r>
            <a:r>
              <a:rPr lang="zh-CN" altLang="en-US" sz="2000" smtClean="0">
                <a:ea typeface="宋体"/>
              </a:rPr>
              <a:t>牙痛、咽痛、上腹隐痛、消化不良、胸部针刺样痛或仅有呼吸困难。这些常见于老年、女性、糖尿病、慢性肾功能不全或痴呆症患者。临床缺乏典型胸痛，特别当心电图正常或临界改变时，常易被忽略和延误治疗，应注意连续观察。大多数</a:t>
            </a:r>
            <a:r>
              <a:rPr lang="en-US" altLang="zh-CN" sz="2000" smtClean="0">
                <a:ea typeface="宋体"/>
              </a:rPr>
              <a:t>ACS</a:t>
            </a:r>
            <a:r>
              <a:rPr lang="zh-CN" altLang="en-US" sz="2000" smtClean="0">
                <a:ea typeface="宋体"/>
              </a:rPr>
              <a:t>患者无明显的体征。</a:t>
            </a:r>
          </a:p>
          <a:p>
            <a:r>
              <a:rPr lang="zh-CN" altLang="en-US" sz="2000" smtClean="0">
                <a:ea typeface="宋体"/>
              </a:rPr>
              <a:t>重症患者可出现皮肤湿冷、面色苍白、烦躁不安、颈静脉怒张等，听诊可闻肺部啰音、心律不齐、心脏杂音、心音分裂、第三心音、心包摩擦音和奔马律。</a:t>
            </a:r>
          </a:p>
          <a:p>
            <a:endParaRPr lang="zh-CN" altLang="en-US" sz="2000">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EB3FA0F4-781F-4F27-B0A9-9DEC5D42A73E}" type="slidenum">
              <a:rPr lang="zh-CN" altLang="en-US" smtClean="0"/>
              <a:t>9</a:t>
            </a:fld>
            <a:endParaRPr lang="zh-CN" altLang="en-US"/>
          </a:p>
        </p:txBody>
      </p:sp>
    </p:spTree>
  </p:cSld>
  <p:clrMapOvr>
    <a:masterClrMapping/>
  </p:clrMapOvr>
  <p:transition>
    <p:dissolv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b="1" smtClean="0">
                <a:ea typeface="宋体"/>
              </a:rPr>
              <a:t>检查</a:t>
            </a:r>
            <a:br>
              <a:rPr lang="zh-CN" altLang="en-US" b="1" smtClean="0">
                <a:ea typeface="宋体"/>
              </a:rPr>
            </a:br>
            <a:endParaRPr lang="zh-CN" altLang="en-US">
              <a:ea typeface="宋体"/>
            </a:endParaRPr>
          </a:p>
        </p:txBody>
      </p:sp>
      <p:sp>
        <p:nvSpPr>
          <p:cNvPr id="3" name="内容占位符 2"/>
          <p:cNvSpPr>
            <a:spLocks noGrp="1"/>
          </p:cNvSpPr>
          <p:nvPr>
            <p:ph idx="1"/>
          </p:nvPr>
        </p:nvSpPr>
        <p:spPr/>
        <p:txBody>
          <a:bodyPr>
            <a:normAutofit fontScale="97500" lnSpcReduction="10000"/>
          </a:bodyPr>
          <a:lstStyle/>
          <a:p>
            <a:r>
              <a:rPr lang="en-US" altLang="zh-CN" b="1" smtClean="0">
                <a:ea typeface="宋体"/>
              </a:rPr>
              <a:t>1.</a:t>
            </a:r>
            <a:r>
              <a:rPr lang="zh-CN" altLang="en-US" b="1" smtClean="0">
                <a:ea typeface="宋体"/>
              </a:rPr>
              <a:t>心肌损伤标志物</a:t>
            </a:r>
            <a:endParaRPr lang="zh-CN" altLang="en-US" smtClean="0">
              <a:ea typeface="宋体"/>
            </a:endParaRPr>
          </a:p>
          <a:p>
            <a:r>
              <a:rPr lang="en-US" altLang="zh-CN" smtClean="0">
                <a:ea typeface="宋体"/>
              </a:rPr>
              <a:t>AMI</a:t>
            </a:r>
            <a:r>
              <a:rPr lang="zh-CN" altLang="en-US" smtClean="0">
                <a:ea typeface="宋体"/>
              </a:rPr>
              <a:t>时会出现心肌损伤标志物的升高，且其增高水平与心肌梗死范围及预后明显相关。</a:t>
            </a:r>
            <a:r>
              <a:rPr lang="zh-CN" altLang="en-US" b="1" smtClean="0">
                <a:ea typeface="宋体"/>
              </a:rPr>
              <a:t>①肌钙蛋白</a:t>
            </a:r>
            <a:r>
              <a:rPr lang="en-US" altLang="zh-CN" b="1" smtClean="0">
                <a:ea typeface="宋体"/>
              </a:rPr>
              <a:t>I(cTnI)</a:t>
            </a:r>
            <a:r>
              <a:rPr lang="zh-CN" altLang="en-US" b="1" smtClean="0">
                <a:ea typeface="宋体"/>
              </a:rPr>
              <a:t>或</a:t>
            </a:r>
            <a:r>
              <a:rPr lang="en-US" altLang="zh-CN" b="1" smtClean="0">
                <a:ea typeface="宋体"/>
              </a:rPr>
              <a:t>T(cTnT)</a:t>
            </a:r>
            <a:r>
              <a:rPr lang="en-US" altLang="zh-CN" smtClean="0">
                <a:ea typeface="宋体"/>
              </a:rPr>
              <a:t>  </a:t>
            </a:r>
            <a:r>
              <a:rPr lang="zh-CN" altLang="en-US" smtClean="0">
                <a:ea typeface="宋体"/>
              </a:rPr>
              <a:t>起病</a:t>
            </a:r>
            <a:r>
              <a:rPr lang="en-US" altLang="zh-CN" smtClean="0">
                <a:ea typeface="宋体"/>
              </a:rPr>
              <a:t>3~4</a:t>
            </a:r>
            <a:r>
              <a:rPr lang="zh-CN" altLang="en-US" smtClean="0">
                <a:ea typeface="宋体"/>
              </a:rPr>
              <a:t>小时后升高，</a:t>
            </a:r>
            <a:r>
              <a:rPr lang="en-US" altLang="zh-CN" err="1" smtClean="0">
                <a:ea typeface="宋体"/>
              </a:rPr>
              <a:t>cTnI</a:t>
            </a:r>
            <a:r>
              <a:rPr lang="zh-CN" altLang="en-US" smtClean="0">
                <a:ea typeface="宋体"/>
              </a:rPr>
              <a:t>于</a:t>
            </a:r>
            <a:r>
              <a:rPr lang="en-US" altLang="zh-CN" smtClean="0">
                <a:ea typeface="宋体"/>
              </a:rPr>
              <a:t>11~24</a:t>
            </a:r>
            <a:r>
              <a:rPr lang="zh-CN" altLang="en-US" smtClean="0">
                <a:ea typeface="宋体"/>
              </a:rPr>
              <a:t>小时达高峰，</a:t>
            </a:r>
            <a:r>
              <a:rPr lang="en-US" altLang="zh-CN" smtClean="0">
                <a:ea typeface="宋体"/>
              </a:rPr>
              <a:t>7~10</a:t>
            </a:r>
            <a:r>
              <a:rPr lang="zh-CN" altLang="en-US" smtClean="0">
                <a:ea typeface="宋体"/>
              </a:rPr>
              <a:t>天降至正常，</a:t>
            </a:r>
            <a:r>
              <a:rPr lang="en-US" altLang="zh-CN" err="1" smtClean="0">
                <a:ea typeface="宋体"/>
              </a:rPr>
              <a:t>cTnT</a:t>
            </a:r>
            <a:r>
              <a:rPr lang="zh-CN" altLang="en-US" smtClean="0">
                <a:ea typeface="宋体"/>
              </a:rPr>
              <a:t>于</a:t>
            </a:r>
            <a:r>
              <a:rPr lang="en-US" altLang="zh-CN" smtClean="0">
                <a:ea typeface="宋体"/>
              </a:rPr>
              <a:t>24~48</a:t>
            </a:r>
            <a:r>
              <a:rPr lang="zh-CN" altLang="en-US" smtClean="0">
                <a:ea typeface="宋体"/>
              </a:rPr>
              <a:t>小时达高峰，</a:t>
            </a:r>
            <a:r>
              <a:rPr lang="en-US" altLang="zh-CN" smtClean="0">
                <a:ea typeface="宋体"/>
              </a:rPr>
              <a:t>10~14</a:t>
            </a:r>
            <a:r>
              <a:rPr lang="zh-CN" altLang="en-US" smtClean="0">
                <a:ea typeface="宋体"/>
              </a:rPr>
              <a:t>天降至正常。肌钙蛋白增高是诊断心肌梗死的敏感指标。</a:t>
            </a:r>
            <a:r>
              <a:rPr lang="zh-CN" altLang="en-US" b="1" smtClean="0">
                <a:ea typeface="宋体"/>
              </a:rPr>
              <a:t>②肌酸激酶同工酶</a:t>
            </a:r>
            <a:r>
              <a:rPr lang="en-US" altLang="zh-CN" b="1" smtClean="0">
                <a:ea typeface="宋体"/>
              </a:rPr>
              <a:t>CK-MB</a:t>
            </a:r>
            <a:r>
              <a:rPr lang="en-US" altLang="zh-CN" smtClean="0">
                <a:ea typeface="宋体"/>
              </a:rPr>
              <a:t>  </a:t>
            </a:r>
            <a:r>
              <a:rPr lang="zh-CN" altLang="en-US" smtClean="0">
                <a:ea typeface="宋体"/>
              </a:rPr>
              <a:t>起病后</a:t>
            </a:r>
            <a:r>
              <a:rPr lang="en-US" altLang="zh-CN" smtClean="0">
                <a:ea typeface="宋体"/>
              </a:rPr>
              <a:t>4</a:t>
            </a:r>
            <a:r>
              <a:rPr lang="zh-CN" altLang="en-US" smtClean="0">
                <a:ea typeface="宋体"/>
              </a:rPr>
              <a:t>小时内增高，</a:t>
            </a:r>
            <a:r>
              <a:rPr lang="en-US" altLang="zh-CN" smtClean="0">
                <a:ea typeface="宋体"/>
              </a:rPr>
              <a:t>16~24</a:t>
            </a:r>
            <a:r>
              <a:rPr lang="zh-CN" altLang="en-US" smtClean="0">
                <a:ea typeface="宋体"/>
              </a:rPr>
              <a:t>小时达高峰，</a:t>
            </a:r>
            <a:r>
              <a:rPr lang="en-US" altLang="zh-CN" smtClean="0">
                <a:ea typeface="宋体"/>
              </a:rPr>
              <a:t>3~4</a:t>
            </a:r>
            <a:r>
              <a:rPr lang="zh-CN" altLang="en-US" smtClean="0">
                <a:ea typeface="宋体"/>
              </a:rPr>
              <a:t>天恢复正常。</a:t>
            </a:r>
          </a:p>
          <a:p>
            <a:endParaRPr lang="zh-CN" altLang="en-US">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BB21F7E7-2D2F-4AC5-8933-8AD2B53C594E}" type="slidenum">
              <a:rPr lang="zh-CN" altLang="en-US" smtClean="0"/>
              <a:t>10</a:t>
            </a:fld>
            <a:endParaRPr lang="zh-CN" altLang="en-US"/>
          </a:p>
        </p:txBody>
      </p:sp>
    </p:spTree>
  </p:cSld>
  <p:clrMapOvr>
    <a:masterClrMapping/>
  </p:clrMapOvr>
  <p:transition>
    <p:dissolv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ea typeface="宋体"/>
              </a:rPr>
              <a:t>检查</a:t>
            </a:r>
            <a:endParaRPr lang="zh-CN" altLang="en-US">
              <a:ea typeface="宋体"/>
            </a:endParaRPr>
          </a:p>
        </p:txBody>
      </p:sp>
      <p:sp>
        <p:nvSpPr>
          <p:cNvPr id="3" name="内容占位符 2"/>
          <p:cNvSpPr>
            <a:spLocks noGrp="1"/>
          </p:cNvSpPr>
          <p:nvPr>
            <p:ph idx="1"/>
          </p:nvPr>
        </p:nvSpPr>
        <p:spPr/>
        <p:txBody>
          <a:bodyPr>
            <a:normAutofit/>
          </a:bodyPr>
          <a:lstStyle/>
          <a:p>
            <a:r>
              <a:rPr lang="en-US" altLang="zh-CN" sz="3400" b="1" smtClean="0">
                <a:ea typeface="宋体"/>
              </a:rPr>
              <a:t>2.</a:t>
            </a:r>
            <a:r>
              <a:rPr lang="zh-CN" altLang="en-US" sz="3400" b="1" smtClean="0">
                <a:ea typeface="宋体"/>
              </a:rPr>
              <a:t>心电图</a:t>
            </a:r>
            <a:endParaRPr lang="zh-CN" altLang="en-US" sz="3400" smtClean="0">
              <a:ea typeface="宋体"/>
            </a:endParaRPr>
          </a:p>
          <a:p>
            <a:r>
              <a:rPr lang="en-US" altLang="zh-CN" sz="3400" b="1" smtClean="0">
                <a:ea typeface="宋体"/>
              </a:rPr>
              <a:t>(1)STEMI</a:t>
            </a:r>
            <a:r>
              <a:rPr lang="en-US" altLang="zh-CN" sz="3400" smtClean="0">
                <a:ea typeface="宋体"/>
              </a:rPr>
              <a:t>  ①ST</a:t>
            </a:r>
            <a:r>
              <a:rPr lang="zh-CN" altLang="en-US" sz="3400" smtClean="0">
                <a:ea typeface="宋体"/>
              </a:rPr>
              <a:t>段抬高呈弓背向上型，在面向坏死区周围心肌损伤区的导联上出现</a:t>
            </a:r>
            <a:r>
              <a:rPr lang="en-US" altLang="zh-CN" sz="3400" smtClean="0">
                <a:ea typeface="宋体"/>
              </a:rPr>
              <a:t>;</a:t>
            </a:r>
            <a:endParaRPr lang="zh-CN" altLang="en-US" sz="3400" smtClean="0">
              <a:ea typeface="宋体"/>
            </a:endParaRPr>
          </a:p>
          <a:p>
            <a:endParaRPr lang="zh-CN" altLang="en-US">
              <a:ea typeface="宋体"/>
            </a:endParaRPr>
          </a:p>
        </p:txBody>
      </p:sp>
      <p:pic>
        <p:nvPicPr>
          <p:cNvPr id="5" name="图片 4" descr="20140604161322502.png"/>
          <p:cNvPicPr>
            <a:picLocks noChangeAspect="1"/>
          </p:cNvPicPr>
          <p:nvPr/>
        </p:nvPicPr>
        <p:blipFill>
          <a:blip r:embed="rId2"/>
          <a:stretch>
            <a:fillRect/>
          </a:stretch>
        </p:blipFill>
        <p:spPr>
          <a:xfrm>
            <a:off x="2411760" y="3473624"/>
            <a:ext cx="6552728" cy="3384376"/>
          </a:xfrm>
          <a:prstGeom prst="rect">
            <a:avLst/>
          </a:prstGeom>
        </p:spPr>
      </p:pic>
      <p:sp>
        <p:nvSpPr>
          <p:cNvPr id="4" name="页脚占位符 3"/>
          <p:cNvSpPr>
            <a:spLocks noGrp="1"/>
          </p:cNvSpPr>
          <p:nvPr>
            <p:ph type="ftr" sz="quarter" idx="11"/>
          </p:nvPr>
        </p:nvSpPr>
        <p:spPr/>
        <p:txBody>
          <a:bodyPr/>
          <a:lstStyle/>
          <a:p>
            <a:r>
              <a:rPr lang="zh-CN" altLang="en-US">
                <a:ea typeface="宋体"/>
              </a:rPr>
              <a:t>编辑版ppt</a:t>
            </a:r>
          </a:p>
        </p:txBody>
      </p:sp>
      <p:sp>
        <p:nvSpPr>
          <p:cNvPr id="6" name="灯片编号占位符 5"/>
          <p:cNvSpPr>
            <a:spLocks noGrp="1"/>
          </p:cNvSpPr>
          <p:nvPr>
            <p:ph type="sldNum" sz="quarter" idx="12"/>
          </p:nvPr>
        </p:nvSpPr>
        <p:spPr/>
        <p:txBody>
          <a:bodyPr/>
          <a:lstStyle/>
          <a:p>
            <a:fld id="{3E48C5B1-882E-4D9B-8EFA-A564B9FEE9F0}" type="slidenum">
              <a:rPr lang="zh-CN" altLang="en-US" smtClean="0"/>
              <a:t>11</a:t>
            </a:fld>
            <a:endParaRPr lang="zh-CN" altLang="en-US"/>
          </a:p>
        </p:txBody>
      </p:sp>
    </p:spTree>
  </p:cSld>
  <p:clrMapOvr>
    <a:masterClrMapping/>
  </p:clrMapOvr>
  <p:transition>
    <p:dissolv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ea typeface="宋体"/>
              </a:rPr>
              <a:t>检查</a:t>
            </a:r>
            <a:endParaRPr lang="zh-CN" altLang="en-US">
              <a:ea typeface="宋体"/>
            </a:endParaRPr>
          </a:p>
        </p:txBody>
      </p:sp>
      <p:sp>
        <p:nvSpPr>
          <p:cNvPr id="3" name="内容占位符 2"/>
          <p:cNvSpPr>
            <a:spLocks noGrp="1"/>
          </p:cNvSpPr>
          <p:nvPr>
            <p:ph idx="1"/>
          </p:nvPr>
        </p:nvSpPr>
        <p:spPr/>
        <p:txBody>
          <a:bodyPr/>
          <a:lstStyle/>
          <a:p>
            <a:r>
              <a:rPr lang="en-US" altLang="zh-CN" smtClean="0">
                <a:ea typeface="宋体"/>
              </a:rPr>
              <a:t>②</a:t>
            </a:r>
            <a:r>
              <a:rPr lang="zh-CN" altLang="en-US" smtClean="0">
                <a:ea typeface="宋体"/>
              </a:rPr>
              <a:t>宽而深的</a:t>
            </a:r>
            <a:r>
              <a:rPr lang="en-US" altLang="zh-CN" smtClean="0">
                <a:ea typeface="宋体"/>
              </a:rPr>
              <a:t>Q</a:t>
            </a:r>
            <a:r>
              <a:rPr lang="zh-CN" altLang="en-US" smtClean="0">
                <a:ea typeface="宋体"/>
              </a:rPr>
              <a:t>波</a:t>
            </a:r>
            <a:r>
              <a:rPr lang="en-US" altLang="zh-CN" smtClean="0">
                <a:ea typeface="宋体"/>
              </a:rPr>
              <a:t>(</a:t>
            </a:r>
            <a:r>
              <a:rPr lang="zh-CN" altLang="en-US" smtClean="0">
                <a:ea typeface="宋体"/>
              </a:rPr>
              <a:t>病理性</a:t>
            </a:r>
            <a:r>
              <a:rPr lang="en-US" altLang="zh-CN" smtClean="0">
                <a:ea typeface="宋体"/>
              </a:rPr>
              <a:t>Q</a:t>
            </a:r>
            <a:r>
              <a:rPr lang="zh-CN" altLang="en-US" smtClean="0">
                <a:ea typeface="宋体"/>
              </a:rPr>
              <a:t>波</a:t>
            </a:r>
            <a:r>
              <a:rPr lang="en-US" altLang="zh-CN" smtClean="0">
                <a:ea typeface="宋体"/>
              </a:rPr>
              <a:t>)</a:t>
            </a:r>
            <a:r>
              <a:rPr lang="zh-CN" altLang="en-US" smtClean="0">
                <a:ea typeface="宋体"/>
              </a:rPr>
              <a:t>，在面向透壁心肌坏死区的导联上出现</a:t>
            </a:r>
            <a:r>
              <a:rPr lang="en-US" altLang="zh-CN" smtClean="0">
                <a:ea typeface="宋体"/>
              </a:rPr>
              <a:t>;③T</a:t>
            </a:r>
            <a:r>
              <a:rPr lang="zh-CN" altLang="en-US" smtClean="0">
                <a:ea typeface="宋体"/>
              </a:rPr>
              <a:t>波倒置，在面向损伤区周围心肌缺血区的导联上出现。在背向梗死区的导联则出现相反的改变，即</a:t>
            </a:r>
            <a:r>
              <a:rPr lang="en-US" altLang="zh-CN" smtClean="0">
                <a:ea typeface="宋体"/>
              </a:rPr>
              <a:t>R</a:t>
            </a:r>
            <a:r>
              <a:rPr lang="zh-CN" altLang="en-US" smtClean="0">
                <a:ea typeface="宋体"/>
              </a:rPr>
              <a:t>波增高</a:t>
            </a:r>
            <a:r>
              <a:rPr lang="en-US" altLang="zh-CN" smtClean="0">
                <a:ea typeface="宋体"/>
              </a:rPr>
              <a:t>ST</a:t>
            </a:r>
            <a:r>
              <a:rPr lang="zh-CN" altLang="en-US" smtClean="0">
                <a:ea typeface="宋体"/>
              </a:rPr>
              <a:t>段压低和</a:t>
            </a:r>
            <a:r>
              <a:rPr lang="en-US" altLang="zh-CN" smtClean="0">
                <a:ea typeface="宋体"/>
              </a:rPr>
              <a:t>T</a:t>
            </a:r>
            <a:r>
              <a:rPr lang="zh-CN" altLang="en-US" smtClean="0">
                <a:ea typeface="宋体"/>
              </a:rPr>
              <a:t>波直立并增高</a:t>
            </a:r>
            <a:endParaRPr lang="en-US" altLang="zh-CN" smtClean="0">
              <a:ea typeface="宋体"/>
            </a:endParaRPr>
          </a:p>
          <a:p>
            <a:endParaRPr lang="zh-CN" altLang="en-US">
              <a:ea typeface="宋体"/>
            </a:endParaRPr>
          </a:p>
        </p:txBody>
      </p:sp>
      <p:sp>
        <p:nvSpPr>
          <p:cNvPr id="4" name="矩形 3"/>
          <p:cNvSpPr/>
          <p:nvPr/>
        </p:nvSpPr>
        <p:spPr>
          <a:xfrm>
            <a:off x="2286000" y="2690336"/>
            <a:ext cx="4576572" cy="366126"/>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ea typeface="宋体"/>
              </a:rPr>
              <a:t>。</a:t>
            </a:r>
            <a:endParaRPr lang="zh-CN" altLang="en-US">
              <a:ea typeface="宋体"/>
            </a:endParaRPr>
          </a:p>
        </p:txBody>
      </p:sp>
      <p:pic>
        <p:nvPicPr>
          <p:cNvPr id="5" name="图片 4" descr="t0118215f31591cb492.png"/>
          <p:cNvPicPr>
            <a:picLocks noChangeAspect="1"/>
          </p:cNvPicPr>
          <p:nvPr/>
        </p:nvPicPr>
        <p:blipFill>
          <a:blip r:embed="rId2"/>
          <a:stretch>
            <a:fillRect/>
          </a:stretch>
        </p:blipFill>
        <p:spPr>
          <a:xfrm>
            <a:off x="1979712" y="4293096"/>
            <a:ext cx="5400600" cy="2376264"/>
          </a:xfrm>
          <a:prstGeom prst="rect">
            <a:avLst/>
          </a:prstGeom>
        </p:spPr>
      </p:pic>
      <p:sp>
        <p:nvSpPr>
          <p:cNvPr id="6" name="页脚占位符 5"/>
          <p:cNvSpPr>
            <a:spLocks noGrp="1"/>
          </p:cNvSpPr>
          <p:nvPr>
            <p:ph type="ftr" sz="quarter" idx="11"/>
          </p:nvPr>
        </p:nvSpPr>
        <p:spPr/>
        <p:txBody>
          <a:bodyPr/>
          <a:lstStyle/>
          <a:p>
            <a:r>
              <a:rPr lang="zh-CN" altLang="en-US">
                <a:ea typeface="宋体"/>
              </a:rPr>
              <a:t>编辑版ppt</a:t>
            </a:r>
          </a:p>
        </p:txBody>
      </p:sp>
      <p:sp>
        <p:nvSpPr>
          <p:cNvPr id="7" name="灯片编号占位符 5"/>
          <p:cNvSpPr>
            <a:spLocks noGrp="1"/>
          </p:cNvSpPr>
          <p:nvPr>
            <p:ph type="sldNum" sz="quarter" idx="12"/>
          </p:nvPr>
        </p:nvSpPr>
        <p:spPr/>
        <p:txBody>
          <a:bodyPr/>
          <a:lstStyle/>
          <a:p>
            <a:fld id="{6CEBB8F2-D272-4518-9D3D-52658D520C6D}" type="slidenum">
              <a:rPr lang="zh-CN" altLang="en-US" smtClean="0"/>
              <a:t>12</a:t>
            </a:fld>
            <a:endParaRPr lang="zh-CN" altLang="en-US"/>
          </a:p>
        </p:txBody>
      </p:sp>
    </p:spTree>
  </p:cSld>
  <p:clrMapOvr>
    <a:masterClrMapping/>
  </p:clrMapOvr>
  <p:transition>
    <p:dissolv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57200" y="228600"/>
            <a:ext cx="8229600" cy="320080"/>
          </a:xfrm>
        </p:spPr>
        <p:txBody>
          <a:bodyPr/>
          <a:lstStyle/>
          <a:p>
            <a:endParaRPr lang="zh-CN" altLang="en-US">
              <a:ea typeface="宋体"/>
            </a:endParaRPr>
          </a:p>
        </p:txBody>
      </p:sp>
      <p:sp>
        <p:nvSpPr>
          <p:cNvPr id="3" name="内容占位符 2"/>
          <p:cNvSpPr>
            <a:spLocks noGrp="1"/>
          </p:cNvSpPr>
          <p:nvPr>
            <p:ph idx="1"/>
          </p:nvPr>
        </p:nvSpPr>
        <p:spPr>
          <a:xfrm>
            <a:off x="457200" y="476672"/>
            <a:ext cx="8229600" cy="5619328"/>
          </a:xfrm>
        </p:spPr>
        <p:txBody>
          <a:bodyPr>
            <a:normAutofit/>
          </a:bodyPr>
          <a:lstStyle/>
          <a:p>
            <a:r>
              <a:rPr lang="zh-CN" altLang="en-US" smtClean="0">
                <a:ea typeface="宋体"/>
              </a:rPr>
              <a:t>最有诊断价值的心电图异常表现。症状发作时可记录到一过性</a:t>
            </a:r>
            <a:r>
              <a:rPr lang="en-US" altLang="zh-CN" smtClean="0">
                <a:ea typeface="宋体"/>
              </a:rPr>
              <a:t>ST</a:t>
            </a:r>
            <a:r>
              <a:rPr lang="zh-CN" altLang="en-US" smtClean="0">
                <a:ea typeface="宋体"/>
              </a:rPr>
              <a:t>段改变</a:t>
            </a:r>
            <a:r>
              <a:rPr lang="en-US" altLang="zh-CN" smtClean="0">
                <a:ea typeface="宋体"/>
              </a:rPr>
              <a:t>(</a:t>
            </a:r>
            <a:r>
              <a:rPr lang="zh-CN" altLang="en-US" smtClean="0">
                <a:ea typeface="宋体"/>
              </a:rPr>
              <a:t>常表现</a:t>
            </a:r>
            <a:r>
              <a:rPr lang="en-US" altLang="zh-CN" smtClean="0">
                <a:ea typeface="宋体"/>
              </a:rPr>
              <a:t>2</a:t>
            </a:r>
            <a:r>
              <a:rPr lang="zh-CN" altLang="en-US" smtClean="0">
                <a:ea typeface="宋体"/>
              </a:rPr>
              <a:t>个或以上相邻导联</a:t>
            </a:r>
            <a:r>
              <a:rPr lang="en-US" altLang="zh-CN" smtClean="0">
                <a:ea typeface="宋体"/>
              </a:rPr>
              <a:t>ST</a:t>
            </a:r>
            <a:r>
              <a:rPr lang="zh-CN" altLang="en-US" smtClean="0">
                <a:ea typeface="宋体"/>
              </a:rPr>
              <a:t>段下移≥</a:t>
            </a:r>
            <a:r>
              <a:rPr lang="en-US" altLang="zh-CN" smtClean="0">
                <a:ea typeface="宋体"/>
              </a:rPr>
              <a:t>O.1mV)</a:t>
            </a:r>
            <a:r>
              <a:rPr lang="zh-CN" altLang="en-US" smtClean="0">
                <a:ea typeface="宋体"/>
              </a:rPr>
              <a:t>，或者发作时倒置 </a:t>
            </a:r>
            <a:r>
              <a:rPr lang="en-US" altLang="zh-CN" smtClean="0">
                <a:ea typeface="宋体"/>
              </a:rPr>
              <a:t>T </a:t>
            </a:r>
            <a:r>
              <a:rPr lang="zh-CN" altLang="en-US" smtClean="0">
                <a:ea typeface="宋体"/>
              </a:rPr>
              <a:t>波是</a:t>
            </a:r>
            <a:r>
              <a:rPr lang="en-US" altLang="zh-CN" smtClean="0">
                <a:ea typeface="宋体"/>
              </a:rPr>
              <a:t>"</a:t>
            </a:r>
            <a:r>
              <a:rPr lang="zh-CN" altLang="en-US" smtClean="0">
                <a:ea typeface="宋体"/>
              </a:rPr>
              <a:t>伪正常化</a:t>
            </a:r>
            <a:r>
              <a:rPr lang="en-US" altLang="zh-CN" smtClean="0">
                <a:ea typeface="宋体"/>
              </a:rPr>
              <a:t>"</a:t>
            </a:r>
            <a:r>
              <a:rPr lang="zh-CN" altLang="en-US" smtClean="0">
                <a:ea typeface="宋体"/>
              </a:rPr>
              <a:t>，并提示有急性心肌缺血或严重冠脉疾病。初始心电图正常或临界且与无症状时或既往心电图对比，注意</a:t>
            </a:r>
            <a:r>
              <a:rPr lang="en-US" altLang="zh-CN" smtClean="0">
                <a:ea typeface="宋体"/>
              </a:rPr>
              <a:t>ST-T</a:t>
            </a:r>
            <a:r>
              <a:rPr lang="zh-CN" altLang="en-US" smtClean="0">
                <a:ea typeface="宋体"/>
              </a:rPr>
              <a:t>波的动态变化。</a:t>
            </a:r>
          </a:p>
          <a:p>
            <a:endParaRPr lang="zh-CN" altLang="en-US">
              <a:ea typeface="宋体"/>
            </a:endParaRPr>
          </a:p>
        </p:txBody>
      </p:sp>
      <p:pic>
        <p:nvPicPr>
          <p:cNvPr id="5" name="图片 4" descr="20140604161323798.png"/>
          <p:cNvPicPr>
            <a:picLocks noChangeAspect="1"/>
          </p:cNvPicPr>
          <p:nvPr/>
        </p:nvPicPr>
        <p:blipFill>
          <a:blip r:embed="rId2"/>
          <a:stretch>
            <a:fillRect/>
          </a:stretch>
        </p:blipFill>
        <p:spPr>
          <a:xfrm>
            <a:off x="1933904" y="3933056"/>
            <a:ext cx="6022472" cy="2592288"/>
          </a:xfrm>
          <a:prstGeom prst="rect">
            <a:avLst/>
          </a:prstGeom>
        </p:spPr>
      </p:pic>
      <p:sp>
        <p:nvSpPr>
          <p:cNvPr id="4" name="页脚占位符 3"/>
          <p:cNvSpPr>
            <a:spLocks noGrp="1"/>
          </p:cNvSpPr>
          <p:nvPr>
            <p:ph type="ftr" sz="quarter" idx="11"/>
          </p:nvPr>
        </p:nvSpPr>
        <p:spPr/>
        <p:txBody>
          <a:bodyPr/>
          <a:lstStyle/>
          <a:p>
            <a:r>
              <a:rPr lang="zh-CN" altLang="en-US">
                <a:ea typeface="宋体"/>
              </a:rPr>
              <a:t>编辑版ppt</a:t>
            </a:r>
          </a:p>
        </p:txBody>
      </p:sp>
      <p:sp>
        <p:nvSpPr>
          <p:cNvPr id="6" name="灯片编号占位符 5"/>
          <p:cNvSpPr>
            <a:spLocks noGrp="1"/>
          </p:cNvSpPr>
          <p:nvPr>
            <p:ph type="sldNum" sz="quarter" idx="12"/>
          </p:nvPr>
        </p:nvSpPr>
        <p:spPr/>
        <p:txBody>
          <a:bodyPr/>
          <a:lstStyle/>
          <a:p>
            <a:fld id="{CBCC2E4C-372B-4158-9786-D993114E2DB0}" type="slidenum">
              <a:rPr lang="zh-CN" altLang="en-US" smtClean="0"/>
              <a:t>13</a:t>
            </a:fld>
            <a:endParaRPr lang="zh-CN" altLang="en-US"/>
          </a:p>
        </p:txBody>
      </p:sp>
    </p:spTree>
  </p:cSld>
  <p:clrMapOvr>
    <a:masterClrMapping/>
  </p:clrMapOvr>
  <p:transition>
    <p:dissolv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ea typeface="宋体"/>
              </a:rPr>
              <a:t>检查</a:t>
            </a:r>
            <a:endParaRPr lang="zh-CN" altLang="en-US">
              <a:ea typeface="宋体"/>
            </a:endParaRPr>
          </a:p>
        </p:txBody>
      </p:sp>
      <p:sp>
        <p:nvSpPr>
          <p:cNvPr id="3" name="内容占位符 2"/>
          <p:cNvSpPr>
            <a:spLocks noGrp="1"/>
          </p:cNvSpPr>
          <p:nvPr>
            <p:ph idx="1"/>
          </p:nvPr>
        </p:nvSpPr>
        <p:spPr/>
        <p:txBody>
          <a:bodyPr/>
          <a:lstStyle/>
          <a:p>
            <a:r>
              <a:rPr lang="en-US" altLang="zh-CN" b="1" smtClean="0">
                <a:ea typeface="宋体"/>
              </a:rPr>
              <a:t>3.</a:t>
            </a:r>
            <a:r>
              <a:rPr lang="zh-CN" altLang="en-US" b="1" smtClean="0">
                <a:ea typeface="宋体"/>
              </a:rPr>
              <a:t>超声心动图</a:t>
            </a:r>
            <a:endParaRPr lang="zh-CN" altLang="en-US" smtClean="0">
              <a:ea typeface="宋体"/>
            </a:endParaRPr>
          </a:p>
          <a:p>
            <a:r>
              <a:rPr lang="en-US" altLang="zh-CN" smtClean="0">
                <a:ea typeface="宋体"/>
              </a:rPr>
              <a:t>AMI</a:t>
            </a:r>
            <a:r>
              <a:rPr lang="zh-CN" altLang="en-US" smtClean="0">
                <a:ea typeface="宋体"/>
              </a:rPr>
              <a:t>及严重心肌缺血时可见室壁节段性运动异常。同时有助于了解左心室功能，诊断室壁瘤和乳头肌功能失调等。</a:t>
            </a:r>
          </a:p>
          <a:p>
            <a:r>
              <a:rPr lang="en-US" altLang="zh-CN" b="1" smtClean="0">
                <a:ea typeface="宋体"/>
              </a:rPr>
              <a:t>4.</a:t>
            </a:r>
            <a:r>
              <a:rPr lang="zh-CN" altLang="en-US" b="1" smtClean="0">
                <a:ea typeface="宋体"/>
              </a:rPr>
              <a:t>其他影像学检查</a:t>
            </a:r>
            <a:endParaRPr lang="zh-CN" altLang="en-US" smtClean="0">
              <a:ea typeface="宋体"/>
            </a:endParaRPr>
          </a:p>
          <a:p>
            <a:r>
              <a:rPr lang="zh-CN" altLang="en-US" smtClean="0">
                <a:ea typeface="宋体"/>
              </a:rPr>
              <a:t>放射性核素检查，</a:t>
            </a:r>
            <a:r>
              <a:rPr lang="en-US" altLang="zh-CN" smtClean="0">
                <a:ea typeface="宋体"/>
              </a:rPr>
              <a:t>MRI</a:t>
            </a:r>
            <a:r>
              <a:rPr lang="zh-CN" altLang="en-US" smtClean="0">
                <a:ea typeface="宋体"/>
              </a:rPr>
              <a:t>等。</a:t>
            </a:r>
          </a:p>
          <a:p>
            <a:endParaRPr lang="zh-CN" altLang="en-US">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EC9BEB21-AC8F-4A53-850A-BDDBDA21AD02}" type="slidenum">
              <a:rPr lang="zh-CN" altLang="en-US" smtClean="0"/>
              <a:t>14</a:t>
            </a:fld>
            <a:endParaRPr lang="zh-CN" altLang="en-US"/>
          </a:p>
        </p:txBody>
      </p:sp>
    </p:spTree>
  </p:cSld>
  <p:clrMapOvr>
    <a:masterClrMapping/>
  </p:clrMapOvr>
  <p:transition>
    <p:dissolv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b="1" smtClean="0">
                <a:ea typeface="宋体"/>
              </a:rPr>
              <a:t>诊断</a:t>
            </a:r>
            <a:br>
              <a:rPr lang="zh-CN" altLang="en-US" b="1" smtClean="0">
                <a:ea typeface="宋体"/>
              </a:rPr>
            </a:br>
            <a:endParaRPr lang="zh-CN" altLang="en-US">
              <a:ea typeface="宋体"/>
            </a:endParaRPr>
          </a:p>
        </p:txBody>
      </p:sp>
      <p:sp>
        <p:nvSpPr>
          <p:cNvPr id="3" name="内容占位符 2"/>
          <p:cNvSpPr>
            <a:spLocks noGrp="1"/>
          </p:cNvSpPr>
          <p:nvPr>
            <p:ph idx="1"/>
          </p:nvPr>
        </p:nvSpPr>
        <p:spPr/>
        <p:txBody>
          <a:bodyPr>
            <a:noAutofit/>
          </a:bodyPr>
          <a:lstStyle/>
          <a:p>
            <a:r>
              <a:rPr lang="zh-CN" altLang="en-US" sz="2400" smtClean="0">
                <a:ea typeface="宋体"/>
              </a:rPr>
              <a:t>当有典型的缺血性胸痛症状或心电图动态改变而无心肌坏死标志物升高时，可诊断为心绞痛。</a:t>
            </a:r>
          </a:p>
          <a:p>
            <a:r>
              <a:rPr lang="zh-CN" altLang="en-US" sz="2400" smtClean="0">
                <a:ea typeface="宋体"/>
              </a:rPr>
              <a:t>存在下列任何一项时，可以诊断心肌梗死。</a:t>
            </a:r>
          </a:p>
          <a:p>
            <a:r>
              <a:rPr lang="zh-CN" altLang="en-US" sz="2400" smtClean="0">
                <a:ea typeface="宋体"/>
              </a:rPr>
              <a:t>心脏生物标志物</a:t>
            </a:r>
            <a:r>
              <a:rPr lang="en-US" altLang="zh-CN" sz="2400" smtClean="0">
                <a:ea typeface="宋体"/>
              </a:rPr>
              <a:t>(</a:t>
            </a:r>
            <a:r>
              <a:rPr lang="zh-CN" altLang="en-US" sz="2400" smtClean="0">
                <a:ea typeface="宋体"/>
              </a:rPr>
              <a:t>最好是肌钙蛋白</a:t>
            </a:r>
            <a:r>
              <a:rPr lang="en-US" altLang="zh-CN" sz="2400" smtClean="0">
                <a:ea typeface="宋体"/>
              </a:rPr>
              <a:t>)</a:t>
            </a:r>
            <a:r>
              <a:rPr lang="zh-CN" altLang="en-US" sz="2400" smtClean="0">
                <a:ea typeface="宋体"/>
              </a:rPr>
              <a:t>增高或增高后降低，至少有</a:t>
            </a:r>
            <a:r>
              <a:rPr lang="en-US" altLang="zh-CN" sz="2400" smtClean="0">
                <a:ea typeface="宋体"/>
              </a:rPr>
              <a:t>1</a:t>
            </a:r>
            <a:r>
              <a:rPr lang="zh-CN" altLang="en-US" sz="2400" smtClean="0">
                <a:ea typeface="宋体"/>
              </a:rPr>
              <a:t>次数值超过正常上限，并有以下至少</a:t>
            </a:r>
            <a:r>
              <a:rPr lang="en-US" altLang="zh-CN" sz="2400" smtClean="0">
                <a:ea typeface="宋体"/>
              </a:rPr>
              <a:t>1</a:t>
            </a:r>
            <a:r>
              <a:rPr lang="zh-CN" altLang="en-US" sz="2400" smtClean="0">
                <a:ea typeface="宋体"/>
              </a:rPr>
              <a:t>项心肌缺血的证据</a:t>
            </a:r>
            <a:r>
              <a:rPr lang="en-US" altLang="zh-CN" sz="2400" smtClean="0">
                <a:ea typeface="宋体"/>
              </a:rPr>
              <a:t>:</a:t>
            </a:r>
          </a:p>
          <a:p>
            <a:r>
              <a:rPr lang="en-US" altLang="zh-CN" sz="2400" smtClean="0">
                <a:ea typeface="宋体"/>
              </a:rPr>
              <a:t>(1)</a:t>
            </a:r>
            <a:r>
              <a:rPr lang="zh-CN" altLang="en-US" sz="2400" smtClean="0">
                <a:ea typeface="宋体"/>
              </a:rPr>
              <a:t>心肌缺血临床症状</a:t>
            </a:r>
            <a:r>
              <a:rPr lang="en-US" altLang="zh-CN" sz="2400" smtClean="0">
                <a:ea typeface="宋体"/>
              </a:rPr>
              <a:t>;</a:t>
            </a:r>
          </a:p>
          <a:p>
            <a:r>
              <a:rPr lang="en-US" altLang="zh-CN" sz="2400" smtClean="0">
                <a:ea typeface="宋体"/>
              </a:rPr>
              <a:t>(2)</a:t>
            </a:r>
            <a:r>
              <a:rPr lang="zh-CN" altLang="en-US" sz="2400" smtClean="0">
                <a:ea typeface="宋体"/>
              </a:rPr>
              <a:t>心电图出现新的心肌缺血变化，即新的</a:t>
            </a:r>
            <a:r>
              <a:rPr lang="en-US" altLang="zh-CN" sz="2400" smtClean="0">
                <a:ea typeface="宋体"/>
              </a:rPr>
              <a:t>ST</a:t>
            </a:r>
            <a:r>
              <a:rPr lang="zh-CN" altLang="en-US" sz="2400" smtClean="0">
                <a:ea typeface="宋体"/>
              </a:rPr>
              <a:t>段改变或左束支传导阻滞</a:t>
            </a:r>
            <a:r>
              <a:rPr lang="en-US" altLang="zh-CN" sz="2400" smtClean="0">
                <a:ea typeface="宋体"/>
              </a:rPr>
              <a:t>(</a:t>
            </a:r>
            <a:r>
              <a:rPr lang="zh-CN" altLang="en-US" sz="2400" smtClean="0">
                <a:ea typeface="宋体"/>
              </a:rPr>
              <a:t>按心电图是否有</a:t>
            </a:r>
            <a:r>
              <a:rPr lang="en-US" altLang="zh-CN" sz="2400" smtClean="0">
                <a:ea typeface="宋体"/>
              </a:rPr>
              <a:t>ST</a:t>
            </a:r>
            <a:r>
              <a:rPr lang="zh-CN" altLang="en-US" sz="2400" smtClean="0">
                <a:ea typeface="宋体"/>
              </a:rPr>
              <a:t>段抬高，分为</a:t>
            </a:r>
            <a:r>
              <a:rPr lang="en-US" altLang="zh-CN" sz="2400" smtClean="0">
                <a:ea typeface="宋体"/>
              </a:rPr>
              <a:t>STEMI</a:t>
            </a:r>
            <a:r>
              <a:rPr lang="zh-CN" altLang="en-US" sz="2400" smtClean="0">
                <a:ea typeface="宋体"/>
              </a:rPr>
              <a:t>和</a:t>
            </a:r>
            <a:r>
              <a:rPr lang="en-US" altLang="zh-CN" sz="2400" smtClean="0">
                <a:ea typeface="宋体"/>
              </a:rPr>
              <a:t>NSTEMI);</a:t>
            </a:r>
          </a:p>
          <a:p>
            <a:r>
              <a:rPr lang="en-US" altLang="zh-CN" sz="2400" smtClean="0">
                <a:ea typeface="宋体"/>
              </a:rPr>
              <a:t>(3)</a:t>
            </a:r>
            <a:r>
              <a:rPr lang="zh-CN" altLang="en-US" sz="2400" smtClean="0">
                <a:ea typeface="宋体"/>
              </a:rPr>
              <a:t>心电图出现病理性</a:t>
            </a:r>
            <a:r>
              <a:rPr lang="en-US" altLang="zh-CN" sz="2400" smtClean="0">
                <a:ea typeface="宋体"/>
              </a:rPr>
              <a:t>Q</a:t>
            </a:r>
            <a:r>
              <a:rPr lang="zh-CN" altLang="en-US" sz="2400" smtClean="0">
                <a:ea typeface="宋体"/>
              </a:rPr>
              <a:t>波</a:t>
            </a:r>
            <a:r>
              <a:rPr lang="en-US" altLang="zh-CN" sz="2400" smtClean="0">
                <a:ea typeface="宋体"/>
              </a:rPr>
              <a:t>;</a:t>
            </a:r>
          </a:p>
          <a:p>
            <a:r>
              <a:rPr lang="en-US" altLang="zh-CN" sz="2400" smtClean="0">
                <a:ea typeface="宋体"/>
              </a:rPr>
              <a:t>(4)</a:t>
            </a:r>
            <a:r>
              <a:rPr lang="zh-CN" altLang="en-US" sz="2400" smtClean="0">
                <a:ea typeface="宋体"/>
              </a:rPr>
              <a:t>影像学证据显示新的心肌活力丧失或区域性室壁运动异常。</a:t>
            </a:r>
          </a:p>
          <a:p>
            <a:endParaRPr lang="zh-CN" altLang="en-US" sz="2400">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0ABD1603-A6D7-44EF-9CCA-8BEDEC76D73E}" type="slidenum">
              <a:rPr lang="zh-CN" altLang="en-US" smtClean="0"/>
              <a:t>15</a:t>
            </a:fld>
            <a:endParaRPr lang="zh-CN" altLang="en-US"/>
          </a:p>
        </p:txBody>
      </p:sp>
    </p:spTree>
  </p:cSld>
  <p:clrMapOvr>
    <a:masterClrMapping/>
  </p:clrMapOvr>
  <p:transition>
    <p:dissolve/>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b="1" smtClean="0">
                <a:ea typeface="宋体"/>
              </a:rPr>
              <a:t>并发症</a:t>
            </a:r>
            <a:br>
              <a:rPr lang="zh-CN" altLang="en-US" b="1" smtClean="0">
                <a:ea typeface="宋体"/>
              </a:rPr>
            </a:br>
            <a:endParaRPr lang="zh-CN" altLang="en-US">
              <a:ea typeface="宋体"/>
            </a:endParaRPr>
          </a:p>
        </p:txBody>
      </p:sp>
      <p:sp>
        <p:nvSpPr>
          <p:cNvPr id="3" name="内容占位符 2"/>
          <p:cNvSpPr>
            <a:spLocks noGrp="1"/>
          </p:cNvSpPr>
          <p:nvPr>
            <p:ph idx="1"/>
          </p:nvPr>
        </p:nvSpPr>
        <p:spPr>
          <a:xfrm>
            <a:off x="467544" y="1628800"/>
            <a:ext cx="8229600" cy="4525963"/>
          </a:xfrm>
        </p:spPr>
        <p:txBody>
          <a:bodyPr>
            <a:normAutofit fontScale="77500" lnSpcReduction="10000"/>
          </a:bodyPr>
          <a:lstStyle/>
          <a:p>
            <a:r>
              <a:rPr lang="en-US" altLang="zh-CN" smtClean="0">
                <a:ea typeface="宋体"/>
              </a:rPr>
              <a:t>AMI</a:t>
            </a:r>
            <a:r>
              <a:rPr lang="zh-CN" altLang="en-US" smtClean="0">
                <a:ea typeface="宋体"/>
              </a:rPr>
              <a:t>患者可并发</a:t>
            </a:r>
            <a:r>
              <a:rPr lang="en-US" altLang="zh-CN" smtClean="0">
                <a:ea typeface="宋体"/>
              </a:rPr>
              <a:t>:</a:t>
            </a:r>
          </a:p>
          <a:p>
            <a:r>
              <a:rPr lang="en-US" altLang="zh-CN" b="1" smtClean="0">
                <a:ea typeface="宋体"/>
              </a:rPr>
              <a:t>1.</a:t>
            </a:r>
            <a:r>
              <a:rPr lang="zh-CN" altLang="en-US" b="1" smtClean="0">
                <a:ea typeface="宋体"/>
              </a:rPr>
              <a:t>心律失常</a:t>
            </a:r>
            <a:endParaRPr lang="zh-CN" altLang="en-US" smtClean="0">
              <a:ea typeface="宋体"/>
            </a:endParaRPr>
          </a:p>
          <a:p>
            <a:r>
              <a:rPr lang="zh-CN" altLang="en-US" smtClean="0">
                <a:ea typeface="宋体"/>
              </a:rPr>
              <a:t>见于</a:t>
            </a:r>
            <a:r>
              <a:rPr lang="en-US" altLang="zh-CN" smtClean="0">
                <a:ea typeface="宋体"/>
              </a:rPr>
              <a:t>75%~95%</a:t>
            </a:r>
            <a:r>
              <a:rPr lang="zh-CN" altLang="en-US" smtClean="0">
                <a:ea typeface="宋体"/>
              </a:rPr>
              <a:t>的</a:t>
            </a:r>
            <a:r>
              <a:rPr lang="en-US" altLang="zh-CN" smtClean="0">
                <a:ea typeface="宋体"/>
              </a:rPr>
              <a:t>AMI</a:t>
            </a:r>
            <a:r>
              <a:rPr lang="zh-CN" altLang="en-US" smtClean="0">
                <a:ea typeface="宋体"/>
              </a:rPr>
              <a:t>患者，多发生在起病</a:t>
            </a:r>
            <a:r>
              <a:rPr lang="en-US" altLang="zh-CN" smtClean="0">
                <a:ea typeface="宋体"/>
              </a:rPr>
              <a:t>1~2</a:t>
            </a:r>
            <a:r>
              <a:rPr lang="zh-CN" altLang="en-US" smtClean="0">
                <a:ea typeface="宋体"/>
              </a:rPr>
              <a:t>天，而以</a:t>
            </a:r>
            <a:r>
              <a:rPr lang="en-US" altLang="zh-CN" smtClean="0">
                <a:ea typeface="宋体"/>
              </a:rPr>
              <a:t>24</a:t>
            </a:r>
            <a:r>
              <a:rPr lang="zh-CN" altLang="en-US" smtClean="0">
                <a:ea typeface="宋体"/>
              </a:rPr>
              <a:t>小时内最多见。各种心律失常中以室性心律失常最多，尤其是室性期前收缩。室颤是</a:t>
            </a:r>
            <a:r>
              <a:rPr lang="en-US" altLang="zh-CN" smtClean="0">
                <a:ea typeface="宋体"/>
              </a:rPr>
              <a:t>AMI</a:t>
            </a:r>
            <a:r>
              <a:rPr lang="zh-CN" altLang="en-US" smtClean="0">
                <a:ea typeface="宋体"/>
              </a:rPr>
              <a:t>早期，特别是入院前主要的死因。房室传导阻滞和束支传导阻滞也较多见，室上性心律失常则较少，多发生在心力衰竭者中。</a:t>
            </a:r>
          </a:p>
          <a:p>
            <a:r>
              <a:rPr lang="en-US" altLang="zh-CN" b="1" smtClean="0">
                <a:ea typeface="宋体"/>
              </a:rPr>
              <a:t>2.</a:t>
            </a:r>
            <a:r>
              <a:rPr lang="zh-CN" altLang="en-US" b="1" smtClean="0">
                <a:ea typeface="宋体"/>
              </a:rPr>
              <a:t>低血压和休克</a:t>
            </a:r>
            <a:endParaRPr lang="zh-CN" altLang="en-US" smtClean="0">
              <a:ea typeface="宋体"/>
            </a:endParaRPr>
          </a:p>
          <a:p>
            <a:r>
              <a:rPr lang="zh-CN" altLang="en-US" smtClean="0">
                <a:ea typeface="宋体"/>
              </a:rPr>
              <a:t>休克多在起病后数小时至数日内发生，见于约</a:t>
            </a:r>
            <a:r>
              <a:rPr lang="en-US" altLang="zh-CN" smtClean="0">
                <a:ea typeface="宋体"/>
              </a:rPr>
              <a:t>20%</a:t>
            </a:r>
            <a:r>
              <a:rPr lang="zh-CN" altLang="en-US" smtClean="0">
                <a:ea typeface="宋体"/>
              </a:rPr>
              <a:t>的</a:t>
            </a:r>
            <a:r>
              <a:rPr lang="en-US" altLang="zh-CN" smtClean="0">
                <a:ea typeface="宋体"/>
              </a:rPr>
              <a:t>AMI</a:t>
            </a:r>
            <a:r>
              <a:rPr lang="zh-CN" altLang="en-US" smtClean="0">
                <a:ea typeface="宋体"/>
              </a:rPr>
              <a:t>患者，主要是心源性，为心肌广泛</a:t>
            </a:r>
            <a:r>
              <a:rPr lang="en-US" altLang="zh-CN" smtClean="0">
                <a:ea typeface="宋体"/>
              </a:rPr>
              <a:t>(40%</a:t>
            </a:r>
            <a:r>
              <a:rPr lang="zh-CN" altLang="en-US" smtClean="0">
                <a:ea typeface="宋体"/>
              </a:rPr>
              <a:t>以上</a:t>
            </a:r>
            <a:r>
              <a:rPr lang="en-US" altLang="zh-CN" smtClean="0">
                <a:ea typeface="宋体"/>
              </a:rPr>
              <a:t>)</a:t>
            </a:r>
            <a:r>
              <a:rPr lang="zh-CN" altLang="en-US" smtClean="0">
                <a:ea typeface="宋体"/>
              </a:rPr>
              <a:t>坏死，心排血量急剧下降所致。</a:t>
            </a:r>
          </a:p>
          <a:p>
            <a:endParaRPr lang="zh-CN" altLang="en-US">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B15A1573-5963-49BD-A08D-BF65D2559BBC}" type="slidenum">
              <a:rPr lang="zh-CN" altLang="en-US" smtClean="0"/>
              <a:t>16</a:t>
            </a:fld>
            <a:endParaRPr lang="zh-CN" altLang="en-US"/>
          </a:p>
        </p:txBody>
      </p:sp>
    </p:spTree>
  </p:cSld>
  <p:clrMapOvr>
    <a:masterClrMapping/>
  </p:clrMapOvr>
  <p:transition>
    <p:dissolve/>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ea typeface="宋体"/>
            </a:endParaRPr>
          </a:p>
        </p:txBody>
      </p:sp>
      <p:sp>
        <p:nvSpPr>
          <p:cNvPr id="3" name="内容占位符 2"/>
          <p:cNvSpPr>
            <a:spLocks noGrp="1"/>
          </p:cNvSpPr>
          <p:nvPr>
            <p:ph idx="1"/>
          </p:nvPr>
        </p:nvSpPr>
        <p:spPr/>
        <p:txBody>
          <a:bodyPr>
            <a:normAutofit fontScale="82500" lnSpcReduction="10000"/>
          </a:bodyPr>
          <a:lstStyle/>
          <a:p>
            <a:r>
              <a:rPr lang="en-US" altLang="zh-CN" b="1" smtClean="0">
                <a:ea typeface="宋体"/>
              </a:rPr>
              <a:t>3.</a:t>
            </a:r>
            <a:r>
              <a:rPr lang="zh-CN" altLang="en-US" b="1" smtClean="0">
                <a:ea typeface="宋体"/>
              </a:rPr>
              <a:t>心力衰竭</a:t>
            </a:r>
            <a:endParaRPr lang="zh-CN" altLang="en-US" smtClean="0">
              <a:ea typeface="宋体"/>
            </a:endParaRPr>
          </a:p>
          <a:p>
            <a:r>
              <a:rPr lang="zh-CN" altLang="en-US" smtClean="0">
                <a:ea typeface="宋体"/>
              </a:rPr>
              <a:t>主要是急性左心衰竭，可在</a:t>
            </a:r>
            <a:r>
              <a:rPr lang="en-US" altLang="zh-CN" smtClean="0">
                <a:ea typeface="宋体"/>
              </a:rPr>
              <a:t>AMI</a:t>
            </a:r>
            <a:r>
              <a:rPr lang="zh-CN" altLang="en-US" smtClean="0">
                <a:ea typeface="宋体"/>
              </a:rPr>
              <a:t>起病最初几天内发生，或在疼痛、休克好转阶段出现，为梗死后心脏舒缩力显著减弱或不协调所致，发生率约为</a:t>
            </a:r>
            <a:r>
              <a:rPr lang="en-US" altLang="zh-CN" smtClean="0">
                <a:ea typeface="宋体"/>
              </a:rPr>
              <a:t>32%~48%</a:t>
            </a:r>
            <a:r>
              <a:rPr lang="zh-CN" altLang="en-US" smtClean="0">
                <a:ea typeface="宋体"/>
              </a:rPr>
              <a:t>。出现呼吸困难、咳嗽、发绀、烦躁等症状，严重者可发生肺水肿，随后可有颈静脉怒张、肝大、水肿等右心衰竭表现。右心室</a:t>
            </a:r>
            <a:r>
              <a:rPr lang="en-US" altLang="zh-CN" smtClean="0">
                <a:ea typeface="宋体"/>
              </a:rPr>
              <a:t>AMI</a:t>
            </a:r>
            <a:r>
              <a:rPr lang="zh-CN" altLang="en-US" smtClean="0">
                <a:ea typeface="宋体"/>
              </a:rPr>
              <a:t>者可一开始即出现右心衰竭表现，伴血压下降。</a:t>
            </a:r>
          </a:p>
          <a:p>
            <a:r>
              <a:rPr lang="en-US" altLang="zh-CN" b="1" smtClean="0">
                <a:ea typeface="宋体"/>
              </a:rPr>
              <a:t>4.</a:t>
            </a:r>
            <a:r>
              <a:rPr lang="zh-CN" altLang="en-US" b="1" smtClean="0">
                <a:ea typeface="宋体"/>
              </a:rPr>
              <a:t>乳头肌功能失调或断裂</a:t>
            </a:r>
            <a:endParaRPr lang="zh-CN" altLang="en-US" smtClean="0">
              <a:ea typeface="宋体"/>
            </a:endParaRPr>
          </a:p>
          <a:p>
            <a:r>
              <a:rPr lang="zh-CN" altLang="en-US" smtClean="0">
                <a:ea typeface="宋体"/>
              </a:rPr>
              <a:t>总发生率可高达</a:t>
            </a:r>
            <a:r>
              <a:rPr lang="en-US" altLang="zh-CN" smtClean="0">
                <a:ea typeface="宋体"/>
              </a:rPr>
              <a:t>50%</a:t>
            </a:r>
            <a:r>
              <a:rPr lang="zh-CN" altLang="en-US" smtClean="0">
                <a:ea typeface="宋体"/>
              </a:rPr>
              <a:t>。造成不同程度的二尖瓣脱垂并关闭不全，引起心力衰竭。重症者可在数日内死亡。</a:t>
            </a:r>
          </a:p>
          <a:p>
            <a:endParaRPr lang="zh-CN" altLang="en-US">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177B73FE-1BF7-4016-A3AB-8D8286EB9B76}" type="slidenum">
              <a:rPr lang="zh-CN" altLang="en-US" smtClean="0"/>
              <a:t>17</a:t>
            </a:fld>
            <a:endParaRPr lang="zh-CN" altLang="en-US"/>
          </a:p>
        </p:txBody>
      </p:sp>
    </p:spTree>
  </p:cSld>
  <p:clrMapOvr>
    <a:masterClrMapping/>
  </p:clrMapOvr>
  <p:transition>
    <p:dissolve/>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ea typeface="宋体"/>
            </a:endParaRPr>
          </a:p>
        </p:txBody>
      </p:sp>
      <p:sp>
        <p:nvSpPr>
          <p:cNvPr id="3" name="内容占位符 2"/>
          <p:cNvSpPr>
            <a:spLocks noGrp="1"/>
          </p:cNvSpPr>
          <p:nvPr>
            <p:ph idx="1"/>
          </p:nvPr>
        </p:nvSpPr>
        <p:spPr/>
        <p:txBody>
          <a:bodyPr>
            <a:normAutofit fontScale="92500" lnSpcReduction="10000"/>
          </a:bodyPr>
          <a:lstStyle/>
          <a:p>
            <a:r>
              <a:rPr lang="en-US" altLang="zh-CN" b="1" smtClean="0">
                <a:ea typeface="宋体"/>
              </a:rPr>
              <a:t>5.</a:t>
            </a:r>
            <a:r>
              <a:rPr lang="zh-CN" altLang="en-US" b="1" smtClean="0">
                <a:ea typeface="宋体"/>
              </a:rPr>
              <a:t>心脏破裂</a:t>
            </a:r>
            <a:endParaRPr lang="zh-CN" altLang="en-US" smtClean="0">
              <a:ea typeface="宋体"/>
            </a:endParaRPr>
          </a:p>
          <a:p>
            <a:r>
              <a:rPr lang="zh-CN" altLang="en-US" smtClean="0">
                <a:ea typeface="宋体"/>
              </a:rPr>
              <a:t>少见，常在起病</a:t>
            </a:r>
            <a:r>
              <a:rPr lang="en-US" altLang="zh-CN" smtClean="0">
                <a:ea typeface="宋体"/>
              </a:rPr>
              <a:t>1</a:t>
            </a:r>
            <a:r>
              <a:rPr lang="zh-CN" altLang="en-US" smtClean="0">
                <a:ea typeface="宋体"/>
              </a:rPr>
              <a:t>周内出现，多为心室游离壁破裂，造成猝死。偶为心室间隔破裂造成穿孔，可引起心力衰竭和休克而在数日内死亡。心脏破裂也可为亚急性，患者能存活数月。</a:t>
            </a:r>
          </a:p>
          <a:p>
            <a:r>
              <a:rPr lang="en-US" altLang="zh-CN" b="1" smtClean="0">
                <a:ea typeface="宋体"/>
              </a:rPr>
              <a:t>6.</a:t>
            </a:r>
            <a:r>
              <a:rPr lang="zh-CN" altLang="en-US" b="1" smtClean="0">
                <a:ea typeface="宋体"/>
              </a:rPr>
              <a:t>栓塞</a:t>
            </a:r>
            <a:endParaRPr lang="zh-CN" altLang="en-US" smtClean="0">
              <a:ea typeface="宋体"/>
            </a:endParaRPr>
          </a:p>
          <a:p>
            <a:r>
              <a:rPr lang="zh-CN" altLang="en-US" smtClean="0">
                <a:ea typeface="宋体"/>
              </a:rPr>
              <a:t>发生率</a:t>
            </a:r>
            <a:r>
              <a:rPr lang="en-US" altLang="zh-CN" smtClean="0">
                <a:ea typeface="宋体"/>
              </a:rPr>
              <a:t>1%~6%</a:t>
            </a:r>
            <a:r>
              <a:rPr lang="zh-CN" altLang="en-US" smtClean="0">
                <a:ea typeface="宋体"/>
              </a:rPr>
              <a:t>，见于起病后</a:t>
            </a:r>
            <a:r>
              <a:rPr lang="en-US" altLang="zh-CN" smtClean="0">
                <a:ea typeface="宋体"/>
              </a:rPr>
              <a:t>1~2</a:t>
            </a:r>
            <a:r>
              <a:rPr lang="zh-CN" altLang="en-US" smtClean="0">
                <a:ea typeface="宋体"/>
              </a:rPr>
              <a:t>周，可为左心室附壁血栓脱落所致，引起脑、肾、脾或四肢等动脉栓塞。也可因下肢静脉血栓形成部分脱落所致，则产生肺动脉栓塞。</a:t>
            </a:r>
          </a:p>
          <a:p>
            <a:endParaRPr lang="zh-CN" altLang="en-US">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E9EA7FCC-6B12-4BF4-BF63-B46C1A5D9C5F}" type="slidenum">
              <a:rPr lang="zh-CN" altLang="en-US" smtClean="0"/>
              <a:t>18</a:t>
            </a:fld>
            <a:endParaRPr lang="zh-CN" altLang="en-US"/>
          </a:p>
        </p:txBody>
      </p:sp>
    </p:spTree>
  </p:cSld>
  <p:clrMapOvr>
    <a:masterClrMapping/>
  </p:clrMapOvr>
  <p:transition>
    <p:dissolve/>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ea typeface="宋体"/>
              </a:rPr>
              <a:t>并发症</a:t>
            </a:r>
            <a:endParaRPr lang="zh-CN" altLang="en-US">
              <a:ea typeface="宋体"/>
            </a:endParaRPr>
          </a:p>
        </p:txBody>
      </p:sp>
      <p:sp>
        <p:nvSpPr>
          <p:cNvPr id="3" name="内容占位符 2"/>
          <p:cNvSpPr>
            <a:spLocks noGrp="1"/>
          </p:cNvSpPr>
          <p:nvPr>
            <p:ph idx="1"/>
          </p:nvPr>
        </p:nvSpPr>
        <p:spPr/>
        <p:txBody>
          <a:bodyPr/>
          <a:lstStyle/>
          <a:p>
            <a:r>
              <a:rPr lang="en-US" altLang="zh-CN" b="1" smtClean="0">
                <a:ea typeface="宋体"/>
              </a:rPr>
              <a:t>7.</a:t>
            </a:r>
            <a:r>
              <a:rPr lang="zh-CN" altLang="en-US" b="1" smtClean="0">
                <a:ea typeface="宋体"/>
              </a:rPr>
              <a:t>心室壁瘤</a:t>
            </a:r>
            <a:endParaRPr lang="zh-CN" altLang="en-US" smtClean="0">
              <a:ea typeface="宋体"/>
            </a:endParaRPr>
          </a:p>
          <a:p>
            <a:r>
              <a:rPr lang="zh-CN" altLang="en-US" smtClean="0">
                <a:ea typeface="宋体"/>
              </a:rPr>
              <a:t>主要见于左心室，发生率</a:t>
            </a:r>
            <a:r>
              <a:rPr lang="en-US" altLang="zh-CN" smtClean="0">
                <a:ea typeface="宋体"/>
              </a:rPr>
              <a:t>5%~20%</a:t>
            </a:r>
            <a:r>
              <a:rPr lang="zh-CN" altLang="en-US" smtClean="0">
                <a:ea typeface="宋体"/>
              </a:rPr>
              <a:t>。瘤内可发生附壁血栓而导致栓塞。</a:t>
            </a:r>
          </a:p>
          <a:p>
            <a:r>
              <a:rPr lang="en-US" altLang="zh-CN" b="1" smtClean="0">
                <a:ea typeface="宋体"/>
              </a:rPr>
              <a:t>8.</a:t>
            </a:r>
            <a:r>
              <a:rPr lang="zh-CN" altLang="en-US" b="1" smtClean="0">
                <a:ea typeface="宋体"/>
              </a:rPr>
              <a:t>心肌梗死后综合征</a:t>
            </a:r>
            <a:endParaRPr lang="zh-CN" altLang="en-US" smtClean="0">
              <a:ea typeface="宋体"/>
            </a:endParaRPr>
          </a:p>
          <a:p>
            <a:r>
              <a:rPr lang="zh-CN" altLang="en-US" smtClean="0">
                <a:ea typeface="宋体"/>
              </a:rPr>
              <a:t>发生率约</a:t>
            </a:r>
            <a:r>
              <a:rPr lang="en-US" altLang="zh-CN" smtClean="0">
                <a:ea typeface="宋体"/>
              </a:rPr>
              <a:t>10%</a:t>
            </a:r>
            <a:r>
              <a:rPr lang="zh-CN" altLang="en-US" smtClean="0">
                <a:ea typeface="宋体"/>
              </a:rPr>
              <a:t>。于</a:t>
            </a:r>
            <a:r>
              <a:rPr lang="en-US" altLang="zh-CN" smtClean="0">
                <a:ea typeface="宋体"/>
              </a:rPr>
              <a:t>AMI</a:t>
            </a:r>
            <a:r>
              <a:rPr lang="zh-CN" altLang="en-US" smtClean="0">
                <a:ea typeface="宋体"/>
              </a:rPr>
              <a:t>后数周至数月内出现，可反复发生，表现为心包炎、胸膜炎或肺炎，有发热、胸痛等症状。</a:t>
            </a:r>
          </a:p>
          <a:p>
            <a:endParaRPr lang="zh-CN" altLang="en-US">
              <a:ea typeface="宋体"/>
            </a:endParaRPr>
          </a:p>
        </p:txBody>
      </p:sp>
      <p:sp>
        <p:nvSpPr>
          <p:cNvPr id="4" name="页脚占位符 3"/>
          <p:cNvSpPr>
            <a:spLocks noGrp="1"/>
          </p:cNvSpPr>
          <p:nvPr>
            <p:ph type="ftr" sz="quarter" idx="11"/>
          </p:nvPr>
        </p:nvSpPr>
        <p:spPr/>
        <p:txBody>
          <a:bodyPr/>
          <a:lstStyle/>
          <a:p>
            <a:r>
              <a:rPr lang="zh-CN" altLang="en-US">
                <a:ea typeface="宋体"/>
              </a:rPr>
              <a:t>编辑版ppt</a:t>
            </a:r>
          </a:p>
        </p:txBody>
      </p:sp>
      <p:sp>
        <p:nvSpPr>
          <p:cNvPr id="5" name="灯片编号占位符 5"/>
          <p:cNvSpPr>
            <a:spLocks noGrp="1"/>
          </p:cNvSpPr>
          <p:nvPr>
            <p:ph type="sldNum" sz="quarter" idx="12"/>
          </p:nvPr>
        </p:nvSpPr>
        <p:spPr/>
        <p:txBody>
          <a:bodyPr/>
          <a:lstStyle/>
          <a:p>
            <a:fld id="{4AE138A9-9010-403B-86A3-78F6B7AB6D90}" type="slidenum">
              <a:rPr lang="zh-CN" altLang="en-US" smtClean="0"/>
              <a:t>19</a:t>
            </a:fld>
            <a:endParaRPr lang="zh-CN" altLang="en-US"/>
          </a:p>
        </p:txBody>
      </p:sp>
    </p:spTree>
  </p:cSld>
  <p:clrMapOvr>
    <a:masterClrMapping/>
  </p:clrMapOvr>
  <p:transition>
    <p:dissolve/>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https://d.book118.com/327004132162006030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Mountain Top">
  <a:themeElements>
    <a:clrScheme name="Office 主题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fontScheme name="Office 主题">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Office 主题 1">
        <a:dk1>
          <a:srgbClr val="4C3A1C"/>
        </a:dk1>
        <a:lt1>
          <a:srgbClr val="FFFFFF"/>
        </a:lt1>
        <a:dk2>
          <a:srgbClr val="993300"/>
        </a:dk2>
        <a:lt2>
          <a:srgbClr val="CCAA00"/>
        </a:lt2>
        <a:accent1>
          <a:srgbClr val="FF3300"/>
        </a:accent1>
        <a:accent2>
          <a:srgbClr val="9E6600"/>
        </a:accent2>
        <a:accent3>
          <a:srgbClr val="CAADAA"/>
        </a:accent3>
        <a:accent4>
          <a:srgbClr val="DADADA"/>
        </a:accent4>
        <a:accent5>
          <a:srgbClr val="FFADAA"/>
        </a:accent5>
        <a:accent6>
          <a:srgbClr val="8F5C00"/>
        </a:accent6>
        <a:hlink>
          <a:srgbClr val="FFCC00"/>
        </a:hlink>
        <a:folHlink>
          <a:srgbClr val="F7DC97"/>
        </a:folHlink>
      </a:clrScheme>
      <a:clrMap bg1="dk2" tx1="lt1" bg2="dk1" tx2="lt2" accent1="accent1" accent2="accent2" accent3="accent3" accent4="accent4" accent5="accent5" accent6="accent6" hlink="hlink" folHlink="folHlink"/>
    </a:extraClrScheme>
    <a:extraClrScheme>
      <a:clrScheme name="Office 主题 2">
        <a:dk1>
          <a:srgbClr val="3D0058"/>
        </a:dk1>
        <a:lt1>
          <a:srgbClr val="FFFFFF"/>
        </a:lt1>
        <a:dk2>
          <a:srgbClr val="9188B0"/>
        </a:dk2>
        <a:lt2>
          <a:srgbClr val="DDE0DC"/>
        </a:lt2>
        <a:accent1>
          <a:srgbClr val="FFCC00"/>
        </a:accent1>
        <a:accent2>
          <a:srgbClr val="4C3D78"/>
        </a:accent2>
        <a:accent3>
          <a:srgbClr val="C7C3D4"/>
        </a:accent3>
        <a:accent4>
          <a:srgbClr val="DADADA"/>
        </a:accent4>
        <a:accent5>
          <a:srgbClr val="FFE2AA"/>
        </a:accent5>
        <a:accent6>
          <a:srgbClr val="44366C"/>
        </a:accent6>
        <a:hlink>
          <a:srgbClr val="743D78"/>
        </a:hlink>
        <a:folHlink>
          <a:srgbClr val="CC9900"/>
        </a:folHlink>
      </a:clrScheme>
      <a:clrMap bg1="dk2" tx1="lt1" bg2="dk1" tx2="lt2" accent1="accent1" accent2="accent2" accent3="accent3" accent4="accent4" accent5="accent5" accent6="accent6" hlink="hlink" folHlink="folHlink"/>
    </a:extraClrScheme>
    <a:extraClrScheme>
      <a:clrScheme name="Office 主题 3">
        <a:dk1>
          <a:srgbClr val="10104C"/>
        </a:dk1>
        <a:lt1>
          <a:srgbClr val="FFFFFF"/>
        </a:lt1>
        <a:dk2>
          <a:srgbClr val="003366"/>
        </a:dk2>
        <a:lt2>
          <a:srgbClr val="C6CCD4"/>
        </a:lt2>
        <a:accent1>
          <a:srgbClr val="33CCFF"/>
        </a:accent1>
        <a:accent2>
          <a:srgbClr val="5B5B8D"/>
        </a:accent2>
        <a:accent3>
          <a:srgbClr val="AAADB8"/>
        </a:accent3>
        <a:accent4>
          <a:srgbClr val="DADADA"/>
        </a:accent4>
        <a:accent5>
          <a:srgbClr val="ADE2FF"/>
        </a:accent5>
        <a:accent6>
          <a:srgbClr val="52527F"/>
        </a:accent6>
        <a:hlink>
          <a:srgbClr val="4529AB"/>
        </a:hlink>
        <a:folHlink>
          <a:srgbClr val="00CC99"/>
        </a:folHlink>
      </a:clrScheme>
      <a:clrMap bg1="dk2" tx1="lt1" bg2="dk1" tx2="lt2" accent1="accent1" accent2="accent2" accent3="accent3" accent4="accent4" accent5="accent5" accent6="accent6" hlink="hlink" folHlink="folHlink"/>
    </a:extraClrScheme>
    <a:extraClrScheme>
      <a:clrScheme name="Office 主题 4">
        <a:dk1>
          <a:srgbClr val="B0C8CA"/>
        </a:dk1>
        <a:lt1>
          <a:srgbClr val="FFFFFF"/>
        </a:lt1>
        <a:dk2>
          <a:srgbClr val="000099"/>
        </a:dk2>
        <a:lt2>
          <a:srgbClr val="FFFFFF"/>
        </a:lt2>
        <a:accent1>
          <a:srgbClr val="89C4FF"/>
        </a:accent1>
        <a:accent2>
          <a:srgbClr val="00008C"/>
        </a:accent2>
        <a:accent3>
          <a:srgbClr val="AAAACA"/>
        </a:accent3>
        <a:accent4>
          <a:srgbClr val="DADADA"/>
        </a:accent4>
        <a:accent5>
          <a:srgbClr val="C4DEFF"/>
        </a:accent5>
        <a:accent6>
          <a:srgbClr val="00007E"/>
        </a:accent6>
        <a:hlink>
          <a:srgbClr val="6666FF"/>
        </a:hlink>
        <a:folHlink>
          <a:srgbClr val="C0C0C0"/>
        </a:folHlink>
      </a:clrScheme>
      <a:clrMap bg1="dk2" tx1="lt1" bg2="dk1" tx2="lt2" accent1="accent1" accent2="accent2" accent3="accent3" accent4="accent4" accent5="accent5" accent6="accent6" hlink="hlink" folHlink="folHlink"/>
    </a:extraClrScheme>
    <a:extraClrScheme>
      <a:clrScheme name="Office 主题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clrMap bg1="dk2" tx1="lt1" bg2="dk1" tx2="lt2" accent1="accent1" accent2="accent2" accent3="accent3" accent4="accent4" accent5="accent5" accent6="accent6" hlink="hlink" folHlink="folHlink"/>
    </a:extraClrScheme>
    <a:extraClrScheme>
      <a:clrScheme name="Office 主题 6">
        <a:dk1>
          <a:srgbClr val="809296"/>
        </a:dk1>
        <a:lt1>
          <a:srgbClr val="FFFFFF"/>
        </a:lt1>
        <a:dk2>
          <a:srgbClr val="6699FF"/>
        </a:dk2>
        <a:lt2>
          <a:srgbClr val="B3EDFF"/>
        </a:lt2>
        <a:accent1>
          <a:srgbClr val="FF9933"/>
        </a:accent1>
        <a:accent2>
          <a:srgbClr val="FFAA99"/>
        </a:accent2>
        <a:accent3>
          <a:srgbClr val="B8CAFF"/>
        </a:accent3>
        <a:accent4>
          <a:srgbClr val="DADADA"/>
        </a:accent4>
        <a:accent5>
          <a:srgbClr val="FFCAAD"/>
        </a:accent5>
        <a:accent6>
          <a:srgbClr val="E79A8A"/>
        </a:accent6>
        <a:hlink>
          <a:srgbClr val="FFCFAB"/>
        </a:hlink>
        <a:folHlink>
          <a:srgbClr val="CC9900"/>
        </a:folHlink>
      </a:clrScheme>
      <a:clrMap bg1="dk2" tx1="lt1" bg2="dk1" tx2="lt2" accent1="accent1" accent2="accent2" accent3="accent3" accent4="accent4" accent5="accent5" accent6="accent6" hlink="hlink" folHlink="folHlink"/>
    </a:extraClrScheme>
    <a:extraClrScheme>
      <a:clrScheme name="Office 主题 7">
        <a:dk1>
          <a:srgbClr val="006666"/>
        </a:dk1>
        <a:lt1>
          <a:srgbClr val="FFFFFF"/>
        </a:lt1>
        <a:dk2>
          <a:srgbClr val="85D1E3"/>
        </a:dk2>
        <a:lt2>
          <a:srgbClr val="CCFFFF"/>
        </a:lt2>
        <a:accent1>
          <a:srgbClr val="FFCC00"/>
        </a:accent1>
        <a:accent2>
          <a:srgbClr val="00CC99"/>
        </a:accent2>
        <a:accent3>
          <a:srgbClr val="C2E5EF"/>
        </a:accent3>
        <a:accent4>
          <a:srgbClr val="DADADA"/>
        </a:accent4>
        <a:accent5>
          <a:srgbClr val="FFE2AA"/>
        </a:accent5>
        <a:accent6>
          <a:srgbClr val="00B98A"/>
        </a:accent6>
        <a:hlink>
          <a:srgbClr val="0099FF"/>
        </a:hlink>
        <a:folHlink>
          <a:srgbClr val="6600CC"/>
        </a:folHlink>
      </a:clrScheme>
      <a:clrMap bg1="dk2" tx1="lt1" bg2="dk1" tx2="lt2" accent1="accent1" accent2="accent2" accent3="accent3" accent4="accent4" accent5="accent5" accent6="accent6" hlink="hlink" folHlink="folHlink"/>
    </a:extraClrScheme>
    <a:extraClrScheme>
      <a:clrScheme name="Office 主题 8">
        <a:dk1>
          <a:srgbClr val="404B3D"/>
        </a:dk1>
        <a:lt1>
          <a:srgbClr val="FFFFFF"/>
        </a:lt1>
        <a:dk2>
          <a:srgbClr val="A7A491"/>
        </a:dk2>
        <a:lt2>
          <a:srgbClr val="CCD0CA"/>
        </a:lt2>
        <a:accent1>
          <a:srgbClr val="33CCCC"/>
        </a:accent1>
        <a:accent2>
          <a:srgbClr val="004E4C"/>
        </a:accent2>
        <a:accent3>
          <a:srgbClr val="D0CFC7"/>
        </a:accent3>
        <a:accent4>
          <a:srgbClr val="DADADA"/>
        </a:accent4>
        <a:accent5>
          <a:srgbClr val="ADE2E2"/>
        </a:accent5>
        <a:accent6>
          <a:srgbClr val="004644"/>
        </a:accent6>
        <a:hlink>
          <a:srgbClr val="477781"/>
        </a:hlink>
        <a:folHlink>
          <a:srgbClr val="85CC74"/>
        </a:folHlink>
      </a:clrScheme>
      <a:clrMap bg1="dk2" tx1="lt1" bg2="dk1" tx2="lt2" accent1="accent1" accent2="accent2" accent3="accent3" accent4="accent4" accent5="accent5" accent6="accent6" hlink="hlink" folHlink="folHlink"/>
    </a:extraClrScheme>
    <a:extraClrScheme>
      <a:clrScheme name="Office 主题 9">
        <a:dk1>
          <a:srgbClr val="000000"/>
        </a:dk1>
        <a:lt1>
          <a:srgbClr val="FFFFFF"/>
        </a:lt1>
        <a:dk2>
          <a:srgbClr val="FFFFAF"/>
        </a:dk2>
        <a:lt2>
          <a:srgbClr val="676597"/>
        </a:lt2>
        <a:accent1>
          <a:srgbClr val="66CCFF"/>
        </a:accent1>
        <a:accent2>
          <a:srgbClr val="CCECFF"/>
        </a:accent2>
        <a:accent3>
          <a:srgbClr val="FFFFFF"/>
        </a:accent3>
        <a:accent4>
          <a:srgbClr val="000000"/>
        </a:accent4>
        <a:accent5>
          <a:srgbClr val="B8E2FF"/>
        </a:accent5>
        <a:accent6>
          <a:srgbClr val="B9D6E7"/>
        </a:accent6>
        <a:hlink>
          <a:srgbClr val="6600CC"/>
        </a:hlink>
        <a:folHlink>
          <a:srgbClr val="00808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宋体</vt:lpstr>
      <vt:lpstr>Office Theme</vt:lpstr>
      <vt:lpstr>    急性冠脉综合征</vt:lpstr>
      <vt:lpstr>定义</vt:lpstr>
      <vt:lpstr>诱因</vt:lpstr>
      <vt:lpstr>分类</vt:lpstr>
      <vt:lpstr>病因</vt:lpstr>
      <vt:lpstr>危险因素</vt:lpstr>
      <vt:lpstr>危险因素</vt:lpstr>
      <vt:lpstr>PowerPoint Presentation</vt:lpstr>
      <vt:lpstr>临床表现</vt:lpstr>
      <vt:lpstr>检查</vt:lpstr>
      <vt:lpstr>检查</vt:lpstr>
      <vt:lpstr>检查</vt:lpstr>
      <vt:lpstr>PowerPoint Presentation</vt:lpstr>
      <vt:lpstr>检查</vt:lpstr>
      <vt:lpstr>诊断</vt:lpstr>
      <vt:lpstr>并发症</vt:lpstr>
      <vt:lpstr>PowerPoint Presentation</vt:lpstr>
      <vt:lpstr>PowerPoint Presentation</vt:lpstr>
      <vt:lpstr>并发症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2024-09-02T17:19:59.854</cp:lastPrinted>
  <dcterms:created xsi:type="dcterms:W3CDTF">2024-09-02T09:19:59Z</dcterms:created>
  <dcterms:modified xsi:type="dcterms:W3CDTF">2024-09-02T09:20:01Z</dcterms:modified>
</cp:coreProperties>
</file>