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 id="2147483683" r:id="rId3"/>
  </p:sld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4" r:id="rId16"/>
  </p:sldIdLst>
  <p:sldSz cx="9144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0F55DBF-B48E-46C9-9EBA-20D12A986B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1D38BB5-F2C6-47BE-94AD-3C106C182B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145A123-8D86-4847-9A9E-268046F9052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EBB7214-EDBA-4ED1-9025-E2EFE059B0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E8A8C10-C5FD-423E-A463-C74970AF657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A2992C3-7536-4852-B96D-0BB7E241141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4A62CB7-398C-4DA8-AF9E-2141CA2A810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7ABF115-5342-49A9-A938-9C9591A2498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CF2DB37-8433-4A91-8217-DC8D9C8F14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44D570D-5564-46D0-8E2F-86962869FA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F102636-5605-4615-82F1-3FA217500B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9218" name="Rectangle 2"/>
          <p:cNvSpPr>
            <a:spLocks noGrp="1" noRot="1" noChangeArrowheads="1"/>
          </p:cNvSpPr>
          <p:nvPr>
            <p:ph type="ctrTitle"/>
          </p:nvPr>
        </p:nvSpPr>
        <p:spPr>
          <a:xfrm>
            <a:off x="685800" y="2286000"/>
            <a:ext cx="7772400" cy="1143000"/>
          </a:xfrm>
        </p:spPr>
        <p:txBody>
          <a:bodyPr/>
          <a:lstStyle>
            <a:lvl1pPr>
              <a:defRPr/>
            </a:lvl1pPr>
          </a:lstStyle>
          <a:p>
            <a:r>
              <a:rPr lang="zh-CN" altLang="en-US"/>
              <a:t>单击此处编辑母版标题样式</a:t>
            </a:r>
            <a:endParaRPr lang="zh-CN" altLang="en-US"/>
          </a:p>
        </p:txBody>
      </p:sp>
      <p:sp>
        <p:nvSpPr>
          <p:cNvPr id="9219" name="Rectangle 3"/>
          <p:cNvSpPr>
            <a:spLocks noGrp="1" noRot="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r>
              <a:rPr lang="zh-CN" altLang="en-US"/>
              <a:t>单击此处编辑母版副标题样式</a:t>
            </a:r>
            <a:endParaRPr lang="zh-CN" altLang="en-US"/>
          </a:p>
        </p:txBody>
      </p:sp>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1625" y="1905000"/>
            <a:ext cx="4194175" cy="4194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905000"/>
            <a:ext cx="4194175" cy="4194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Pct val="75000"/>
              <a:buFont typeface="Wingdings" panose="05000000000000000000" pitchFamily="2" charset="2"/>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6707188" y="609600"/>
            <a:ext cx="2135187" cy="54895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1625" y="609600"/>
            <a:ext cx="6253163" cy="548957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9218" name="Rectangle 2"/>
          <p:cNvSpPr>
            <a:spLocks noGrp="1" noRot="1" noChangeArrowheads="1"/>
          </p:cNvSpPr>
          <p:nvPr>
            <p:ph type="ctrTitle"/>
          </p:nvPr>
        </p:nvSpPr>
        <p:spPr>
          <a:xfrm>
            <a:off x="685800" y="2286000"/>
            <a:ext cx="7772400" cy="1143000"/>
          </a:xfrm>
        </p:spPr>
        <p:txBody>
          <a:bodyPr/>
          <a:lstStyle>
            <a:lvl1pPr>
              <a:defRPr/>
            </a:lvl1pPr>
          </a:lstStyle>
          <a:p>
            <a:r>
              <a:rPr lang="zh-CN" altLang="en-US"/>
              <a:t>单击此处编辑母版标题样式</a:t>
            </a:r>
            <a:endParaRPr lang="zh-CN" altLang="en-US"/>
          </a:p>
        </p:txBody>
      </p:sp>
      <p:sp>
        <p:nvSpPr>
          <p:cNvPr id="9219" name="Rectangle 3"/>
          <p:cNvSpPr>
            <a:spLocks noGrp="1" noRot="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r>
              <a:rPr lang="zh-CN" altLang="en-US"/>
              <a:t>单击此处编辑母版副标题样式</a:t>
            </a:r>
            <a:endParaRPr lang="zh-CN" altLang="en-US"/>
          </a:p>
        </p:txBody>
      </p:sp>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1625" y="1905000"/>
            <a:ext cx="4194175" cy="4194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905000"/>
            <a:ext cx="4194175" cy="4194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Pct val="75000"/>
              <a:buFont typeface="Wingdings" panose="05000000000000000000" pitchFamily="2" charset="2"/>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6707188" y="609600"/>
            <a:ext cx="2135187" cy="54895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1625" y="609600"/>
            <a:ext cx="6253163" cy="548957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1.jpeg"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image" Target="../media/image1.jpeg" /><Relationship Id="rId13" Type="http://schemas.openxmlformats.org/officeDocument/2006/relationships/theme" Target="../theme/theme3.xml" /><Relationship Id="rId2" Type="http://schemas.openxmlformats.org/officeDocument/2006/relationships/slideLayout" Target="../slideLayouts/slideLayout24.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dpi="0" rotWithShape="1">
          <a:blip r:embed="rId12">
            <a:lum/>
          </a:blip>
          <a:stretch>
            <a:fillRect t="-33000" b="-33000"/>
          </a:stretch>
        </a:blipFill>
        <a:effectLst/>
      </p:bgPr>
    </p:bg>
    <p:spTree>
      <p:nvGrpSpPr>
        <p:cNvPr id="1" name=""/>
        <p:cNvGrpSpPr/>
        <p:nvPr/>
      </p:nvGrpSpPr>
      <p:grpSpPr/>
      <p:sp>
        <p:nvSpPr>
          <p:cNvPr id="1026" name="Rectangle 2"/>
          <p:cNvSpPr>
            <a:spLocks noGrp="1" noRot="1"/>
          </p:cNvSpPr>
          <p:nvPr>
            <p:ph type="title"/>
          </p:nvPr>
        </p:nvSpPr>
        <p:spPr>
          <a:xfrm>
            <a:off x="301625" y="609600"/>
            <a:ext cx="8540750" cy="1143000"/>
          </a:xfrm>
          <a:prstGeom prst="rect">
            <a:avLst/>
          </a:prstGeom>
          <a:noFill/>
          <a:ln w="9525">
            <a:noFill/>
          </a:ln>
        </p:spPr>
        <p:txBody>
          <a:bodyPr anchor="ctr" anchorCtr="0"/>
          <a:lstStyle/>
          <a:p>
            <a:pPr lvl="0"/>
            <a:r>
              <a:rPr lang="zh-CN" altLang="en-US"/>
              <a:t>单击此处编辑母版标题样式</a:t>
            </a:r>
            <a:endParaRPr lang="zh-CN" altLang="en-US"/>
          </a:p>
        </p:txBody>
      </p:sp>
      <p:sp>
        <p:nvSpPr>
          <p:cNvPr id="1027" name="Rectangle 3"/>
          <p:cNvSpPr>
            <a:spLocks noGrp="1" noRot="1"/>
          </p:cNvSpPr>
          <p:nvPr>
            <p:ph type="body" idx="1"/>
          </p:nvPr>
        </p:nvSpPr>
        <p:spPr>
          <a:xfrm>
            <a:off x="301625" y="1905000"/>
            <a:ext cx="8540750" cy="4194175"/>
          </a:xfrm>
          <a:prstGeom prst="rect">
            <a:avLst/>
          </a:prstGeom>
          <a:noFill/>
          <a:ln w="9525">
            <a:noFill/>
          </a:ln>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8196" name="Rectangle 4"/>
          <p:cNvSpPr>
            <a:spLocks noGrp="1" noChangeArrowheads="1"/>
          </p:cNvSpPr>
          <p:nvPr>
            <p:ph type="dt" sz="half" idx="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lvl="0" indent="0" algn="l" defTabSz="914400" rtl="0" eaLnBrk="1" fontAlgn="base" latinLnBrk="0" hangingPunct="1">
              <a:lnSpc>
                <a:spcPct val="100000"/>
              </a:lnSpc>
              <a:spcBef>
                <a:spcPct val="0"/>
              </a:spcBef>
              <a:spcAft>
                <a:spcPct val="0"/>
              </a:spcAft>
              <a:buNone/>
              <a:defRPr sz="14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lvl="0" indent="0" algn="ctr" defTabSz="914400" rtl="0" eaLnBrk="1" fontAlgn="base" latinLnBrk="0" hangingPunct="1">
              <a:lnSpc>
                <a:spcPct val="100000"/>
              </a:lnSpc>
              <a:spcBef>
                <a:spcPct val="0"/>
              </a:spcBef>
              <a:spcAft>
                <a:spcPct val="0"/>
              </a:spcAft>
              <a:buNone/>
              <a:defRPr sz="14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8198"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lvl="0" indent="0" algn="r" defTabSz="914400" rtl="0" eaLnBrk="1" fontAlgn="base" latinLnBrk="0" hangingPunct="1">
              <a:lnSpc>
                <a:spcPct val="100000"/>
              </a:lnSpc>
              <a:spcBef>
                <a:spcPct val="0"/>
              </a:spcBef>
              <a:spcAft>
                <a:spcPct val="0"/>
              </a:spcAft>
              <a:buNone/>
              <a:defRPr sz="14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hlink"/>
        </a:buClr>
        <a:buSzPct val="75000"/>
        <a:buFont typeface="Wingdings" panose="05000000000000000000" pitchFamily="2" charset="2"/>
        <a:buChar char="v"/>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5000"/>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85000"/>
        <a:buFont typeface="Wingdings" panose="05000000000000000000" pitchFamily="2" charset="2"/>
        <a:buChar char="v"/>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90000"/>
        <a:buFont typeface="Wingdings" panose="05000000000000000000" pitchFamily="2"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mn-lt"/>
          <a:ea typeface="+mn-ea"/>
        </a:defRPr>
      </a:lvl5pPr>
      <a:lvl6pPr marL="2514600" indent="-228600" algn="l" rtl="0" fontAlgn="base">
        <a:spcBef>
          <a:spcPct val="20000"/>
        </a:spcBef>
        <a:spcAft>
          <a:spcPct val="0"/>
        </a:spcAft>
        <a:buClr>
          <a:schemeClr val="hlink"/>
        </a:buClr>
        <a:buSzPct val="85000"/>
        <a:buFont typeface="Wingdings" panose="05000000000000000000" pitchFamily="2" charset="2"/>
        <a:buChar char="v"/>
        <a:defRPr sz="2000">
          <a:solidFill>
            <a:schemeClr val="tx1"/>
          </a:solidFill>
          <a:latin typeface="+mn-lt"/>
          <a:ea typeface="+mn-ea"/>
        </a:defRPr>
      </a:lvl6pPr>
      <a:lvl7pPr marL="2971800" indent="-228600" algn="l" rtl="0" fontAlgn="base">
        <a:spcBef>
          <a:spcPct val="20000"/>
        </a:spcBef>
        <a:spcAft>
          <a:spcPct val="0"/>
        </a:spcAft>
        <a:buClr>
          <a:schemeClr val="hlink"/>
        </a:buClr>
        <a:buSzPct val="85000"/>
        <a:buFont typeface="Wingdings" panose="05000000000000000000" pitchFamily="2" charset="2"/>
        <a:buChar char="v"/>
        <a:defRPr sz="2000">
          <a:solidFill>
            <a:schemeClr val="tx1"/>
          </a:solidFill>
          <a:latin typeface="+mn-lt"/>
          <a:ea typeface="+mn-ea"/>
        </a:defRPr>
      </a:lvl7pPr>
      <a:lvl8pPr marL="3429000" indent="-228600" algn="l" rtl="0" fontAlgn="base">
        <a:spcBef>
          <a:spcPct val="20000"/>
        </a:spcBef>
        <a:spcAft>
          <a:spcPct val="0"/>
        </a:spcAft>
        <a:buClr>
          <a:schemeClr val="hlink"/>
        </a:buClr>
        <a:buSzPct val="85000"/>
        <a:buFont typeface="Wingdings" panose="05000000000000000000" pitchFamily="2" charset="2"/>
        <a:buChar char="v"/>
        <a:defRPr sz="2000">
          <a:solidFill>
            <a:schemeClr val="tx1"/>
          </a:solidFill>
          <a:latin typeface="+mn-lt"/>
          <a:ea typeface="+mn-ea"/>
        </a:defRPr>
      </a:lvl8pPr>
      <a:lvl9pPr marL="3886200" indent="-228600" algn="l" rtl="0" fontAlgn="base">
        <a:spcBef>
          <a:spcPct val="20000"/>
        </a:spcBef>
        <a:spcAft>
          <a:spcPct val="0"/>
        </a:spcAft>
        <a:buClr>
          <a:schemeClr val="hlink"/>
        </a:buClr>
        <a:buSzPct val="85000"/>
        <a:buFont typeface="Wingdings" panose="05000000000000000000" pitchFamily="2" charset="2"/>
        <a:buChar char="v"/>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dpi="0" rotWithShape="1">
          <a:blip r:embed="rId12">
            <a:lum/>
          </a:blip>
          <a:stretch>
            <a:fillRect t="-33000" b="-33000"/>
          </a:stretch>
        </a:blipFill>
        <a:effectLst/>
      </p:bgPr>
    </p:bg>
    <p:spTree>
      <p:nvGrpSpPr>
        <p:cNvPr id="1" name=""/>
        <p:cNvGrpSpPr/>
        <p:nvPr/>
      </p:nvGrpSpPr>
      <p:grpSpPr/>
      <p:sp>
        <p:nvSpPr>
          <p:cNvPr id="1026" name="Rectangle 2"/>
          <p:cNvSpPr>
            <a:spLocks noGrp="1" noRot="1"/>
          </p:cNvSpPr>
          <p:nvPr>
            <p:ph type="title"/>
          </p:nvPr>
        </p:nvSpPr>
        <p:spPr>
          <a:xfrm>
            <a:off x="301625" y="609600"/>
            <a:ext cx="8540750" cy="1143000"/>
          </a:xfrm>
          <a:prstGeom prst="rect">
            <a:avLst/>
          </a:prstGeom>
          <a:noFill/>
          <a:ln w="9525">
            <a:noFill/>
          </a:ln>
        </p:spPr>
        <p:txBody>
          <a:bodyPr anchor="ctr" anchorCtr="0"/>
          <a:lstStyle/>
          <a:p>
            <a:pPr lvl="0"/>
            <a:r>
              <a:rPr lang="zh-CN" altLang="en-US"/>
              <a:t>单击此处编辑母版标题样式</a:t>
            </a:r>
            <a:endParaRPr lang="zh-CN" altLang="en-US"/>
          </a:p>
        </p:txBody>
      </p:sp>
      <p:sp>
        <p:nvSpPr>
          <p:cNvPr id="1027" name="Rectangle 3"/>
          <p:cNvSpPr>
            <a:spLocks noGrp="1" noRot="1"/>
          </p:cNvSpPr>
          <p:nvPr>
            <p:ph type="body" idx="1"/>
          </p:nvPr>
        </p:nvSpPr>
        <p:spPr>
          <a:xfrm>
            <a:off x="301625" y="1905000"/>
            <a:ext cx="8540750" cy="4194175"/>
          </a:xfrm>
          <a:prstGeom prst="rect">
            <a:avLst/>
          </a:prstGeom>
          <a:noFill/>
          <a:ln w="9525">
            <a:noFill/>
          </a:ln>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8196" name="Rectangle 4"/>
          <p:cNvSpPr>
            <a:spLocks noGrp="1" noChangeArrowheads="1"/>
          </p:cNvSpPr>
          <p:nvPr>
            <p:ph type="dt" sz="half" idx="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lvl="0" indent="0" algn="l" defTabSz="914400" rtl="0" eaLnBrk="1" fontAlgn="base" latinLnBrk="0" hangingPunct="1">
              <a:lnSpc>
                <a:spcPct val="100000"/>
              </a:lnSpc>
              <a:spcBef>
                <a:spcPct val="0"/>
              </a:spcBef>
              <a:spcAft>
                <a:spcPct val="0"/>
              </a:spcAft>
              <a:buNone/>
              <a:defRPr sz="14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lvl="0" indent="0" algn="ctr" defTabSz="914400" rtl="0" eaLnBrk="1" fontAlgn="base" latinLnBrk="0" hangingPunct="1">
              <a:lnSpc>
                <a:spcPct val="100000"/>
              </a:lnSpc>
              <a:spcBef>
                <a:spcPct val="0"/>
              </a:spcBef>
              <a:spcAft>
                <a:spcPct val="0"/>
              </a:spcAft>
              <a:buNone/>
              <a:defRPr sz="14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8198"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lvl="0" indent="0" algn="r" defTabSz="914400" rtl="0" eaLnBrk="1" fontAlgn="base" latinLnBrk="0" hangingPunct="1">
              <a:lnSpc>
                <a:spcPct val="100000"/>
              </a:lnSpc>
              <a:spcBef>
                <a:spcPct val="0"/>
              </a:spcBef>
              <a:spcAft>
                <a:spcPct val="0"/>
              </a:spcAft>
              <a:buNone/>
              <a:defRPr sz="14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eaLnBrk="1" hangingPunct="1">
              <a:buNone/>
            </a:pPr>
            <a:fld id="{9A0DB2DC-4C9A-4742-B13C-FB6460FD3503}" type="slidenum">
              <a:rPr lang="en-US" altLang="zh-CN">
                <a:latin typeface="Arial" pitchFamily="34" charset="0"/>
              </a:rPr>
              <a:t/>
            </a:fld>
            <a:endParaRPr lang="en-US" altLang="zh-CN">
              <a:latin typeface="Arial" pitchFamily="34" charset="0"/>
            </a:endParaRP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hlink"/>
        </a:buClr>
        <a:buSzPct val="75000"/>
        <a:buFont typeface="Wingdings" panose="05000000000000000000" pitchFamily="2" charset="2"/>
        <a:buChar char="v"/>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5000"/>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85000"/>
        <a:buFont typeface="Wingdings" panose="05000000000000000000" pitchFamily="2" charset="2"/>
        <a:buChar char="v"/>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90000"/>
        <a:buFont typeface="Wingdings" panose="05000000000000000000" pitchFamily="2"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mn-lt"/>
          <a:ea typeface="+mn-ea"/>
        </a:defRPr>
      </a:lvl5pPr>
      <a:lvl6pPr marL="2514600" indent="-228600" algn="l" rtl="0" fontAlgn="base">
        <a:spcBef>
          <a:spcPct val="20000"/>
        </a:spcBef>
        <a:spcAft>
          <a:spcPct val="0"/>
        </a:spcAft>
        <a:buClr>
          <a:schemeClr val="hlink"/>
        </a:buClr>
        <a:buSzPct val="85000"/>
        <a:buFont typeface="Wingdings" panose="05000000000000000000" pitchFamily="2" charset="2"/>
        <a:buChar char="v"/>
        <a:defRPr sz="2000">
          <a:solidFill>
            <a:schemeClr val="tx1"/>
          </a:solidFill>
          <a:latin typeface="+mn-lt"/>
          <a:ea typeface="+mn-ea"/>
        </a:defRPr>
      </a:lvl6pPr>
      <a:lvl7pPr marL="2971800" indent="-228600" algn="l" rtl="0" fontAlgn="base">
        <a:spcBef>
          <a:spcPct val="20000"/>
        </a:spcBef>
        <a:spcAft>
          <a:spcPct val="0"/>
        </a:spcAft>
        <a:buClr>
          <a:schemeClr val="hlink"/>
        </a:buClr>
        <a:buSzPct val="85000"/>
        <a:buFont typeface="Wingdings" panose="05000000000000000000" pitchFamily="2" charset="2"/>
        <a:buChar char="v"/>
        <a:defRPr sz="2000">
          <a:solidFill>
            <a:schemeClr val="tx1"/>
          </a:solidFill>
          <a:latin typeface="+mn-lt"/>
          <a:ea typeface="+mn-ea"/>
        </a:defRPr>
      </a:lvl7pPr>
      <a:lvl8pPr marL="3429000" indent="-228600" algn="l" rtl="0" fontAlgn="base">
        <a:spcBef>
          <a:spcPct val="20000"/>
        </a:spcBef>
        <a:spcAft>
          <a:spcPct val="0"/>
        </a:spcAft>
        <a:buClr>
          <a:schemeClr val="hlink"/>
        </a:buClr>
        <a:buSzPct val="85000"/>
        <a:buFont typeface="Wingdings" panose="05000000000000000000" pitchFamily="2" charset="2"/>
        <a:buChar char="v"/>
        <a:defRPr sz="2000">
          <a:solidFill>
            <a:schemeClr val="tx1"/>
          </a:solidFill>
          <a:latin typeface="+mn-lt"/>
          <a:ea typeface="+mn-ea"/>
        </a:defRPr>
      </a:lvl8pPr>
      <a:lvl9pPr marL="3886200" indent="-228600" algn="l" rtl="0" fontAlgn="base">
        <a:spcBef>
          <a:spcPct val="20000"/>
        </a:spcBef>
        <a:spcAft>
          <a:spcPct val="0"/>
        </a:spcAft>
        <a:buClr>
          <a:schemeClr val="hlink"/>
        </a:buClr>
        <a:buSzPct val="85000"/>
        <a:buFont typeface="Wingdings" panose="05000000000000000000" pitchFamily="2" charset="2"/>
        <a:buChar char="v"/>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4.png" /><Relationship Id="rId3" Type="http://schemas.openxmlformats.org/officeDocument/2006/relationships/image" Target="../media/image5.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6.jpeg" /><Relationship Id="rId3"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8.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image" Target="../media/image9.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27010144164006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50" name="Rectangle 4"/>
          <p:cNvSpPr>
            <a:spLocks noGrp="1" noRot="1"/>
          </p:cNvSpPr>
          <p:nvPr>
            <p:ph type="title"/>
          </p:nvPr>
        </p:nvSpPr>
        <p:spPr>
          <a:xfrm>
            <a:off x="304800" y="2057400"/>
            <a:ext cx="8540750" cy="1143000"/>
          </a:xfrm>
        </p:spPr>
        <p:txBody>
          <a:bodyPr vert="horz" wrap="square" lIns="91440" tIns="45720" rIns="91440" bIns="45720" anchor="ctr" anchorCtr="0"/>
          <a:lstStyle/>
          <a:p>
            <a:pPr eaLnBrk="1" hangingPunct="1"/>
            <a:r>
              <a:rPr lang="zh-CN" altLang="en-US" b="1"/>
              <a:t>胆胀（胆囊炎）中医护理方案</a:t>
            </a:r>
            <a:br>
              <a:rPr lang="zh-CN" altLang="en-US" b="1"/>
            </a:br>
            <a:endParaRPr lang="zh-CN" altLang="zh-CN"/>
          </a:p>
        </p:txBody>
      </p:sp>
      <p:sp>
        <p:nvSpPr>
          <p:cNvPr id="2051" name="Rectangle 5"/>
          <p:cNvSpPr>
            <a:spLocks noGrp="1" noRot="1"/>
          </p:cNvSpPr>
          <p:nvPr>
            <p:ph idx="1"/>
          </p:nvPr>
        </p:nvSpPr>
        <p:spPr>
          <a:xfrm>
            <a:off x="381000" y="1676400"/>
            <a:ext cx="8540750" cy="4194175"/>
          </a:xfrm>
        </p:spPr>
        <p:txBody>
          <a:bodyPr vert="horz" wrap="square" lIns="91440" tIns="45720" rIns="91440" bIns="45720" anchor="t" anchorCtr="0"/>
          <a:lstStyle/>
          <a:p>
            <a:pPr algn="ctr" eaLnBrk="1" hangingPunct="1">
              <a:buNone/>
            </a:pPr>
            <a:endParaRPr lang="en-US" altLang="zh-CN" b="1"/>
          </a:p>
          <a:p>
            <a:pPr algn="ctr" eaLnBrk="1" hangingPunct="1">
              <a:buNone/>
            </a:pPr>
            <a:endParaRPr lang="zh-CN" altLang="en-US" b="1"/>
          </a:p>
          <a:p>
            <a:pPr algn="ctr" eaLnBrk="1" hangingPunct="1">
              <a:buNone/>
            </a:pPr>
            <a:endParaRPr lang="zh-CN" altLang="en-US" b="1"/>
          </a:p>
          <a:p>
            <a:pPr algn="ctr" eaLnBrk="1" hangingPunct="1">
              <a:buNone/>
            </a:pPr>
            <a:endParaRPr lang="zh-CN" altLang="en-US" b="1" noProof="0" smtClean="0">
              <a:ln>
                <a:noFill/>
              </a:ln>
              <a:effectLst/>
              <a:uLnTx/>
              <a:uFillTx/>
              <a:latin typeface="+mj-ea"/>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a:xfrm>
            <a:off x="228600" y="838200"/>
            <a:ext cx="8540750" cy="1143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600" normalizeH="0" baseline="0" noProof="0" smtClean="0">
                <a:ln>
                  <a:noFill/>
                </a:ln>
                <a:solidFill>
                  <a:srgbClr val="FF0000"/>
                </a:solidFill>
                <a:effectLst/>
                <a:uLnTx/>
                <a:uFillTx/>
                <a:latin typeface="+mn-ea"/>
                <a:ea typeface="+mn-ea"/>
                <a:cs typeface="+mj-cs"/>
              </a:rPr>
              <a:t>主要内容</a:t>
            </a:r>
            <a:br>
              <a:rPr kumimoji="0" lang="zh-CN" altLang="en-US" sz="4400" b="1" i="0" u="none" strike="noStrike" kern="0" cap="none" spc="600" normalizeH="0" baseline="0" noProof="0" smtClean="0">
                <a:ln>
                  <a:noFill/>
                </a:ln>
                <a:solidFill>
                  <a:srgbClr val="FF0000"/>
                </a:solidFill>
                <a:effectLst/>
                <a:uLnTx/>
                <a:uFillTx/>
                <a:latin typeface="+mn-ea"/>
                <a:ea typeface="+mn-ea"/>
                <a:cs typeface="+mj-cs"/>
              </a:rPr>
            </a:br>
            <a:endParaRPr kumimoji="0" lang="zh-CN" altLang="en-US" sz="4400" b="1" i="0" u="none" strike="noStrike" kern="0" cap="none" spc="0" normalizeH="0" baseline="0" noProof="0" smtClean="0">
              <a:ln>
                <a:noFill/>
              </a:ln>
              <a:solidFill>
                <a:schemeClr val="tx2"/>
              </a:solidFill>
              <a:effectLst/>
              <a:uLnTx/>
              <a:uFillTx/>
              <a:latin typeface="+mn-ea"/>
              <a:ea typeface="+mn-ea"/>
              <a:cs typeface="+mj-cs"/>
            </a:endParaRPr>
          </a:p>
        </p:txBody>
      </p:sp>
      <p:sp>
        <p:nvSpPr>
          <p:cNvPr id="3" name="内容占位符 2"/>
          <p:cNvSpPr>
            <a:spLocks noGrp="1"/>
          </p:cNvSpPr>
          <p:nvPr>
            <p:ph idx="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Char char="v"/>
              <a:defRPr/>
            </a:pPr>
            <a:r>
              <a:rPr kumimoji="0" lang="zh-CN" altLang="en-US" sz="3200" b="0" i="0" u="none" strike="noStrike" kern="0" cap="none" spc="0" normalizeH="0" baseline="0" noProof="0" smtClean="0">
                <a:ln>
                  <a:noFill/>
                </a:ln>
                <a:solidFill>
                  <a:schemeClr val="tx1"/>
                </a:solidFill>
                <a:effectLst/>
                <a:uLnTx/>
                <a:uFillTx/>
                <a:latin typeface="+mj-ea"/>
                <a:ea typeface="+mn-ea"/>
                <a:cs typeface="+mn-cs"/>
              </a:rPr>
              <a:t>一、胆囊相关的解剖学知识</a:t>
            </a:r>
            <a:endParaRPr kumimoji="0" lang="en-US" altLang="zh-CN" sz="3200" b="0" i="0" u="none" strike="noStrike" kern="0" cap="none" spc="0" normalizeH="0" baseline="0" noProof="0" smtClean="0">
              <a:ln>
                <a:noFill/>
              </a:ln>
              <a:solidFill>
                <a:schemeClr val="tx1"/>
              </a:solidFill>
              <a:effectLst/>
              <a:uLnTx/>
              <a:uFillTx/>
              <a:latin typeface="+mj-ea"/>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Char char="v"/>
              <a:defRPr/>
            </a:pPr>
            <a:r>
              <a:rPr kumimoji="0" lang="zh-CN" altLang="en-US" sz="3200" b="0" i="0" u="none" strike="noStrike" kern="0" cap="none" spc="0" normalizeH="0" baseline="0" noProof="0" smtClean="0">
                <a:ln>
                  <a:noFill/>
                </a:ln>
                <a:solidFill>
                  <a:schemeClr val="tx1"/>
                </a:solidFill>
                <a:effectLst/>
                <a:uLnTx/>
                <a:uFillTx/>
                <a:latin typeface="+mj-ea"/>
                <a:ea typeface="+mn-ea"/>
                <a:cs typeface="+mn-cs"/>
              </a:rPr>
              <a:t>二、胆囊炎的中医护理方案</a:t>
            </a:r>
            <a:endParaRPr kumimoji="0" lang="zh-CN" altLang="en-US" sz="3200" b="0" i="0" u="none" strike="noStrike" kern="0" cap="none" spc="0" normalizeH="0" baseline="0" noProof="0" smtClean="0">
              <a:ln>
                <a:noFill/>
              </a:ln>
              <a:solidFill>
                <a:schemeClr val="tx1"/>
              </a:solidFill>
              <a:effectLst/>
              <a:uLnTx/>
              <a:uFillTx/>
              <a:latin typeface="+mj-ea"/>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Char char="v"/>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600" normalizeH="0" baseline="0" noProof="0" smtClean="0">
                <a:ln>
                  <a:noFill/>
                </a:ln>
                <a:solidFill>
                  <a:srgbClr val="FF0000"/>
                </a:solidFill>
                <a:effectLst/>
                <a:uLnTx/>
                <a:uFillTx/>
                <a:latin typeface="黑体" panose="02010609060101010101" pitchFamily="2" charset="-122"/>
                <a:ea typeface="黑体" panose="02010609060101010101" pitchFamily="2" charset="-122"/>
                <a:cs typeface="+mj-cs"/>
              </a:rPr>
              <a:t>胆道系统</a:t>
            </a:r>
            <a:endParaRPr kumimoji="0" lang="zh-CN" altLang="en-US" sz="4400" b="0" i="0" u="none" strike="noStrike" kern="0" cap="none" spc="0" normalizeH="0" baseline="0" noProof="0" smtClean="0">
              <a:ln>
                <a:noFill/>
              </a:ln>
              <a:solidFill>
                <a:schemeClr val="tx2"/>
              </a:solidFill>
              <a:effectLst/>
              <a:uLnTx/>
              <a:uFillTx/>
              <a:latin typeface="+mj-lt"/>
              <a:ea typeface="+mj-ea"/>
              <a:cs typeface="+mj-cs"/>
            </a:endParaRPr>
          </a:p>
        </p:txBody>
      </p:sp>
      <p:sp>
        <p:nvSpPr>
          <p:cNvPr id="3" name="内容占位符 2"/>
          <p:cNvSpPr>
            <a:spLocks noGrp="1"/>
          </p:cNvSpPr>
          <p:nvPr>
            <p:ph sz="half" idx="2"/>
          </p:nvPr>
        </p:nvSpPr>
        <p:spPr>
          <a:xfrm>
            <a:off x="304800" y="1447800"/>
            <a:ext cx="3872230" cy="5013325"/>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
                <a:srgbClr val="000066"/>
              </a:buClr>
              <a:buSzPct val="75000"/>
              <a:buFont typeface="Wingdings" panose="05000000000000000000" pitchFamily="2" charset="2"/>
              <a:buNone/>
              <a:defRPr/>
            </a:pPr>
            <a:r>
              <a:rPr kumimoji="0" lang="en-US" altLang="zh-CN" sz="2400" b="1" i="0" u="none" strike="noStrike" kern="0" cap="none" spc="0" normalizeH="0" baseline="0" noProof="0" smtClean="0">
                <a:ln>
                  <a:noFill/>
                </a:ln>
                <a:solidFill>
                  <a:schemeClr val="tx1"/>
                </a:solidFill>
                <a:effectLst/>
                <a:uLnTx/>
                <a:uFillTx/>
                <a:latin typeface="楷体_GB2312" pitchFamily="49" charset="-122"/>
                <a:ea typeface="楷体_GB2312" pitchFamily="49" charset="-122"/>
                <a:cs typeface="+mn-cs"/>
              </a:rPr>
              <a:t>    </a:t>
            </a:r>
            <a:r>
              <a:rPr kumimoji="0" lang="zh-CN" altLang="en-US" sz="2000" b="1" i="0" u="none" strike="noStrike" kern="0" cap="none" spc="0" normalizeH="0" baseline="0" noProof="0" smtClean="0">
                <a:ln>
                  <a:noFill/>
                </a:ln>
                <a:solidFill>
                  <a:schemeClr val="tx1"/>
                </a:solidFill>
                <a:effectLst/>
                <a:uLnTx/>
                <a:uFillTx/>
                <a:latin typeface="楷体_GB2312" pitchFamily="49" charset="-122"/>
                <a:ea typeface="楷体_GB2312" pitchFamily="49" charset="-122"/>
                <a:cs typeface="+mn-cs"/>
              </a:rPr>
              <a:t>胆道系统包括肝内胆道和肝外胆道两部分，起自肝内的毛细胆管，其终末端与胰管汇合后开口于十二指肠乳头。</a:t>
            </a:r>
            <a:endParaRPr kumimoji="0" lang="zh-CN" altLang="en-US" sz="2000" b="1" i="0" u="none" strike="noStrike" kern="0" cap="none" spc="0" normalizeH="0" baseline="0" noProof="0" smtClean="0">
              <a:ln>
                <a:noFill/>
              </a:ln>
              <a:solidFill>
                <a:schemeClr val="tx1"/>
              </a:solidFill>
              <a:effectLst/>
              <a:uLnTx/>
              <a:uFillTx/>
              <a:latin typeface="楷体_GB2312" pitchFamily="49" charset="-122"/>
              <a:ea typeface="楷体_GB2312" pitchFamily="49" charset="-122"/>
              <a:cs typeface="+mn-cs"/>
            </a:endParaRPr>
          </a:p>
          <a:p>
            <a:pPr marL="0" marR="0" lvl="0" indent="0" algn="l" defTabSz="914400" rtl="0" eaLnBrk="1" fontAlgn="base" latinLnBrk="0" hangingPunct="1">
              <a:lnSpc>
                <a:spcPct val="100000"/>
              </a:lnSpc>
              <a:spcBef>
                <a:spcPct val="0"/>
              </a:spcBef>
              <a:spcAft>
                <a:spcPct val="0"/>
              </a:spcAft>
              <a:buClr>
                <a:srgbClr val="000066"/>
              </a:buClr>
              <a:buSzPct val="75000"/>
              <a:buFontTx/>
              <a:buNone/>
              <a:defRPr/>
            </a:pPr>
            <a:r>
              <a:rPr kumimoji="0" lang="zh-CN" altLang="en-US" sz="2000" b="1" i="0" u="none" strike="noStrike" kern="0" cap="none" spc="0" normalizeH="0" baseline="0" noProof="0" smtClean="0">
                <a:ln>
                  <a:noFill/>
                </a:ln>
                <a:solidFill>
                  <a:srgbClr val="FF0000"/>
                </a:solidFill>
                <a:effectLst/>
                <a:uLnTx/>
                <a:uFillTx/>
                <a:latin typeface="楷体_GB2312" pitchFamily="49" charset="-122"/>
                <a:ea typeface="楷体_GB2312" pitchFamily="49" charset="-122"/>
                <a:cs typeface="+mn-cs"/>
              </a:rPr>
              <a:t>胆囊管与肝总管汇合而成胆总管</a:t>
            </a:r>
            <a:endParaRPr kumimoji="0" lang="zh-CN" altLang="en-US" sz="2000" b="1" i="0" u="none" strike="noStrike" kern="0" cap="none" spc="0" normalizeH="0" baseline="0" noProof="0" smtClean="0">
              <a:ln>
                <a:noFill/>
              </a:ln>
              <a:solidFill>
                <a:srgbClr val="000066"/>
              </a:solidFill>
              <a:effectLst/>
              <a:uLnTx/>
              <a:uFillTx/>
              <a:latin typeface="楷体_GB2312" pitchFamily="49" charset="-122"/>
              <a:ea typeface="楷体_GB2312" pitchFamily="49" charset="-122"/>
              <a:cs typeface="+mn-cs"/>
            </a:endParaRPr>
          </a:p>
          <a:p>
            <a:pPr marL="0" marR="0" lvl="0" indent="0" algn="l" defTabSz="914400" rtl="0" eaLnBrk="1" fontAlgn="base" latinLnBrk="0" hangingPunct="1">
              <a:lnSpc>
                <a:spcPct val="100000"/>
              </a:lnSpc>
              <a:spcBef>
                <a:spcPct val="0"/>
              </a:spcBef>
              <a:spcAft>
                <a:spcPct val="0"/>
              </a:spcAft>
              <a:buClr>
                <a:srgbClr val="000066"/>
              </a:buClr>
              <a:buSzPct val="75000"/>
              <a:buFontTx/>
              <a:buNone/>
              <a:defRPr/>
            </a:pPr>
            <a:r>
              <a:rPr kumimoji="0" lang="zh-CN" altLang="en-US" sz="2000" b="1" i="0" u="none" strike="noStrike" kern="0" cap="none" spc="0" normalizeH="0" baseline="0" noProof="0" smtClean="0">
                <a:ln>
                  <a:noFill/>
                </a:ln>
                <a:solidFill>
                  <a:srgbClr val="FF0000"/>
                </a:solidFill>
                <a:effectLst/>
                <a:uLnTx/>
                <a:uFillTx/>
                <a:latin typeface="楷体_GB2312" pitchFamily="49" charset="-122"/>
                <a:ea typeface="楷体_GB2312" pitchFamily="49" charset="-122"/>
                <a:cs typeface="+mn-cs"/>
              </a:rPr>
              <a:t>胆囊三角</a:t>
            </a:r>
            <a:r>
              <a:rPr kumimoji="0" lang="zh-CN" altLang="en-US" sz="2000" b="1" i="0" u="none" strike="noStrike" kern="0" cap="none" spc="0" normalizeH="0" baseline="0" noProof="0" smtClean="0">
                <a:ln>
                  <a:noFill/>
                </a:ln>
                <a:solidFill>
                  <a:srgbClr val="000066"/>
                </a:solidFill>
                <a:effectLst/>
                <a:uLnTx/>
                <a:uFillTx/>
                <a:latin typeface="楷体_GB2312" pitchFamily="49" charset="-122"/>
                <a:ea typeface="楷体_GB2312" pitchFamily="49" charset="-122"/>
                <a:cs typeface="+mn-cs"/>
              </a:rPr>
              <a:t>：</a:t>
            </a:r>
            <a:r>
              <a:rPr kumimoji="0" lang="zh-CN" altLang="en-US" sz="2000" b="1" i="0" u="none" strike="noStrike" kern="0" cap="none" spc="0" normalizeH="0" baseline="0" noProof="0" smtClean="0">
                <a:ln>
                  <a:noFill/>
                </a:ln>
                <a:solidFill>
                  <a:schemeClr val="tx1"/>
                </a:solidFill>
                <a:effectLst/>
                <a:uLnTx/>
                <a:uFillTx/>
                <a:latin typeface="楷体_GB2312" pitchFamily="49" charset="-122"/>
                <a:ea typeface="楷体_GB2312" pitchFamily="49" charset="-122"/>
                <a:cs typeface="+mn-cs"/>
              </a:rPr>
              <a:t>由胆囊管、肝总管和肝下缘所构成的三角形区域称为胆囊三角（</a:t>
            </a:r>
            <a:r>
              <a:rPr kumimoji="0" lang="en-US" altLang="zh-CN" sz="2000" b="1" i="0" u="none" strike="noStrike" kern="0" cap="none" spc="0" normalizeH="0" baseline="0" noProof="0" err="1" smtClean="0">
                <a:ln>
                  <a:noFill/>
                </a:ln>
                <a:solidFill>
                  <a:schemeClr val="tx1"/>
                </a:solidFill>
                <a:effectLst/>
                <a:uLnTx/>
                <a:uFillTx/>
                <a:latin typeface="楷体_GB2312" pitchFamily="49" charset="-122"/>
                <a:ea typeface="楷体_GB2312" pitchFamily="49" charset="-122"/>
                <a:cs typeface="+mn-cs"/>
              </a:rPr>
              <a:t>Calot</a:t>
            </a:r>
            <a:r>
              <a:rPr kumimoji="0" lang="zh-CN" altLang="en-US" sz="2000" b="1" i="0" u="none" strike="noStrike" kern="0" cap="none" spc="0" normalizeH="0" baseline="0" noProof="0" smtClean="0">
                <a:ln>
                  <a:noFill/>
                </a:ln>
                <a:solidFill>
                  <a:schemeClr val="tx1"/>
                </a:solidFill>
                <a:effectLst/>
                <a:uLnTx/>
                <a:uFillTx/>
                <a:latin typeface="楷体_GB2312" pitchFamily="49" charset="-122"/>
                <a:ea typeface="楷体_GB2312" pitchFamily="49" charset="-122"/>
                <a:cs typeface="+mn-cs"/>
              </a:rPr>
              <a:t>三角），其中有胆囊动脉、肝右动脉和副右肝管通过</a:t>
            </a:r>
            <a:r>
              <a:rPr kumimoji="0" lang="zh-CN" altLang="en-US" sz="2400" b="1" i="0" u="none" strike="noStrike" kern="0" cap="none" spc="0" normalizeH="0" baseline="0" noProof="0" smtClean="0">
                <a:ln>
                  <a:noFill/>
                </a:ln>
                <a:solidFill>
                  <a:schemeClr val="tx1"/>
                </a:solidFill>
                <a:effectLst/>
                <a:uLnTx/>
                <a:uFillTx/>
                <a:latin typeface="楷体_GB2312" pitchFamily="49" charset="-122"/>
                <a:ea typeface="楷体_GB2312" pitchFamily="49" charset="-122"/>
                <a:cs typeface="+mn-cs"/>
              </a:rPr>
              <a:t>。</a:t>
            </a:r>
            <a:endParaRPr kumimoji="0" lang="zh-CN" altLang="en-US" sz="2400" b="1" i="0" u="none" strike="noStrike" kern="0" cap="none" spc="0" normalizeH="0" baseline="0" noProof="0" smtClean="0">
              <a:ln>
                <a:noFill/>
              </a:ln>
              <a:solidFill>
                <a:schemeClr val="tx1"/>
              </a:solidFill>
              <a:effectLst/>
              <a:uLnTx/>
              <a:uFillTx/>
              <a:latin typeface="楷体_GB2312" pitchFamily="49" charset="-122"/>
              <a:ea typeface="楷体_GB2312" pitchFamily="49" charset="-122"/>
              <a:cs typeface="+mn-cs"/>
            </a:endParaRPr>
          </a:p>
          <a:p>
            <a:pPr marL="0" marR="0" lvl="0" indent="0" algn="l" defTabSz="914400" rtl="0" eaLnBrk="1" fontAlgn="base" latinLnBrk="0" hangingPunct="1">
              <a:lnSpc>
                <a:spcPct val="100000"/>
              </a:lnSpc>
              <a:spcBef>
                <a:spcPct val="0"/>
              </a:spcBef>
              <a:spcAft>
                <a:spcPct val="0"/>
              </a:spcAft>
              <a:buClr>
                <a:srgbClr val="000066"/>
              </a:buClr>
              <a:buSzPct val="75000"/>
              <a:buFontTx/>
              <a:buNone/>
              <a:defRPr/>
            </a:pPr>
            <a:r>
              <a:rPr lang="zh-CN" altLang="en-US" sz="2000" b="1" noProof="0" smtClean="0">
                <a:ln>
                  <a:noFill/>
                </a:ln>
                <a:solidFill>
                  <a:srgbClr val="FF0000"/>
                </a:solidFill>
                <a:effectLst/>
                <a:uLnTx/>
                <a:uFillTx/>
                <a:latin typeface="楷体_GB2312" pitchFamily="49" charset="-122"/>
                <a:ea typeface="楷体_GB2312" pitchFamily="49" charset="-122"/>
                <a:sym typeface="+mn-ea"/>
              </a:rPr>
              <a:t>胆石病</a:t>
            </a:r>
            <a:r>
              <a:rPr lang="zh-CN" altLang="en-US" sz="2000" b="1" noProof="0" smtClean="0">
                <a:ln>
                  <a:noFill/>
                </a:ln>
                <a:effectLst/>
                <a:uLnTx/>
                <a:uFillTx/>
                <a:latin typeface="楷体_GB2312" pitchFamily="49" charset="-122"/>
                <a:ea typeface="楷体_GB2312" pitchFamily="49" charset="-122"/>
                <a:sym typeface="+mn-ea"/>
              </a:rPr>
              <a:t>是胆囊和胆管发生结石的疾病，在我国常见而多发</a:t>
            </a:r>
            <a:endParaRPr lang="zh-CN" altLang="en-US" sz="2000" b="1" noProof="0" smtClean="0">
              <a:ln>
                <a:noFill/>
              </a:ln>
              <a:effectLst/>
              <a:uLnTx/>
              <a:uFillTx/>
              <a:latin typeface="楷体_GB2312" pitchFamily="49" charset="-122"/>
              <a:ea typeface="楷体_GB2312" pitchFamily="49" charset="-122"/>
            </a:endParaRPr>
          </a:p>
          <a:p>
            <a:pPr marL="0" marR="0" lvl="0" indent="0" algn="l" defTabSz="914400" rtl="0" eaLnBrk="1" fontAlgn="base" latinLnBrk="0" hangingPunct="1">
              <a:lnSpc>
                <a:spcPct val="100000"/>
              </a:lnSpc>
              <a:spcBef>
                <a:spcPct val="0"/>
              </a:spcBef>
              <a:spcAft>
                <a:spcPct val="0"/>
              </a:spcAft>
              <a:buClr>
                <a:srgbClr val="000066"/>
              </a:buClr>
              <a:buSzPct val="75000"/>
              <a:buFontTx/>
              <a:buNone/>
              <a:defRPr/>
            </a:pPr>
            <a:endParaRPr kumimoji="0" lang="zh-CN" altLang="en-US" sz="2400" b="1" i="0" u="none" strike="noStrike" kern="0" cap="none" spc="0" normalizeH="0" baseline="0" noProof="0" smtClean="0">
              <a:ln>
                <a:noFill/>
              </a:ln>
              <a:solidFill>
                <a:schemeClr val="tx1"/>
              </a:solidFill>
              <a:effectLst/>
              <a:uLnTx/>
              <a:uFillTx/>
              <a:latin typeface="楷体_GB2312" pitchFamily="49" charset="-122"/>
              <a:ea typeface="楷体_GB2312"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Char char="v"/>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5" name="文本占位符 4"/>
          <p:cNvSpPr>
            <a:spLocks noGrp="1"/>
          </p:cNvSpPr>
          <p:nvPr>
            <p:ph type="body" sz="quarter" idx="3"/>
          </p:nvPr>
        </p:nvSpPr>
        <p:spPr>
          <a:xfrm>
            <a:off x="4517390" y="1371600"/>
            <a:ext cx="4257675" cy="1270000"/>
          </a:xfrm>
        </p:spPr>
        <p:txBody>
          <a:bodyPr/>
          <a:lstStyle/>
          <a:p>
            <a:endParaRPr lang="zh-CN" altLang="en-US"/>
          </a:p>
        </p:txBody>
      </p:sp>
      <p:sp>
        <p:nvSpPr>
          <p:cNvPr id="6" name="内容占位符 5"/>
          <p:cNvSpPr>
            <a:spLocks noGrp="1"/>
          </p:cNvSpPr>
          <p:nvPr>
            <p:ph sz="quarter" idx="4"/>
          </p:nvPr>
        </p:nvSpPr>
        <p:spPr>
          <a:xfrm>
            <a:off x="4648200" y="2819400"/>
            <a:ext cx="4041775" cy="3951288"/>
          </a:xfrm>
        </p:spPr>
        <p:txBody>
          <a:bodyPr/>
          <a:lstStyle/>
          <a:p>
            <a:endParaRPr lang="zh-CN" altLang="en-US"/>
          </a:p>
        </p:txBody>
      </p:sp>
      <p:pic>
        <p:nvPicPr>
          <p:cNvPr id="7" name="图片 6" descr="111"/>
          <p:cNvPicPr>
            <a:picLocks noChangeAspect="1"/>
          </p:cNvPicPr>
          <p:nvPr/>
        </p:nvPicPr>
        <p:blipFill>
          <a:blip r:embed="rId2"/>
          <a:stretch>
            <a:fillRect/>
          </a:stretch>
        </p:blipFill>
        <p:spPr>
          <a:xfrm>
            <a:off x="4177030" y="1295400"/>
            <a:ext cx="4759325" cy="5278755"/>
          </a:xfrm>
          <a:prstGeom prst="rect">
            <a:avLst/>
          </a:prstGeom>
        </p:spPr>
      </p:pic>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0" i="0" u="none" strike="noStrike" kern="0" cap="none" spc="600" normalizeH="0" baseline="0" noProof="0" smtClean="0">
                <a:ln>
                  <a:noFill/>
                </a:ln>
                <a:solidFill>
                  <a:srgbClr val="FF0000"/>
                </a:solidFill>
                <a:effectLst/>
                <a:uLnTx/>
                <a:uFillTx/>
                <a:latin typeface="黑体" panose="02010609060101010101" pitchFamily="2" charset="-122"/>
                <a:ea typeface="黑体" panose="02010609060101010101" pitchFamily="2" charset="-122"/>
                <a:cs typeface="+mj-cs"/>
              </a:rPr>
              <a:t>流行病学</a:t>
            </a:r>
            <a:endParaRPr kumimoji="0" lang="zh-CN" altLang="en-US" sz="4400" b="0" i="0" u="none" strike="noStrike" kern="0" cap="none" spc="0" normalizeH="0" baseline="0" noProof="0" smtClean="0">
              <a:ln>
                <a:noFill/>
              </a:ln>
              <a:solidFill>
                <a:schemeClr val="tx2"/>
              </a:solidFill>
              <a:effectLst/>
              <a:uLnTx/>
              <a:uFillTx/>
              <a:latin typeface="+mj-lt"/>
              <a:ea typeface="+mj-ea"/>
              <a:cs typeface="+mj-cs"/>
            </a:endParaRPr>
          </a:p>
        </p:txBody>
      </p:sp>
      <p:sp>
        <p:nvSpPr>
          <p:cNvPr id="3" name="内容占位符 2"/>
          <p:cNvSpPr>
            <a:spLocks noGrp="1"/>
          </p:cNvSpPr>
          <p:nvPr>
            <p:ph idx="1"/>
          </p:nvPr>
        </p:nvSpPr>
        <p:spPr>
          <a:xfrm>
            <a:off x="301625" y="1524000"/>
            <a:ext cx="8540750" cy="4572000"/>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
                <a:srgbClr val="000066"/>
              </a:buClr>
              <a:buSzPct val="75000"/>
              <a:buFont typeface="Wingdings" panose="05000000000000000000" pitchFamily="2" charset="2"/>
              <a:buNone/>
              <a:defRPr/>
            </a:pPr>
            <a:r>
              <a:rPr kumimoji="0" lang="en-US" altLang="zh-CN" sz="2400" b="1" i="0" u="none" strike="noStrike" kern="0" cap="none" spc="0" normalizeH="0" baseline="0" noProof="0" smtClean="0">
                <a:ln>
                  <a:noFill/>
                </a:ln>
                <a:solidFill>
                  <a:schemeClr val="tx1"/>
                </a:solidFill>
                <a:effectLst/>
                <a:uLnTx/>
                <a:uFillTx/>
                <a:latin typeface="楷体_GB2312" pitchFamily="49" charset="-122"/>
                <a:ea typeface="楷体_GB2312" pitchFamily="49" charset="-122"/>
                <a:cs typeface="+mn-cs"/>
              </a:rPr>
              <a:t>    </a:t>
            </a:r>
            <a:r>
              <a:rPr kumimoji="0" lang="zh-CN" altLang="en-US" sz="2400" b="1" i="0" u="none" strike="noStrike" kern="0" cap="none" spc="0" normalizeH="0" baseline="0" noProof="0" smtClean="0">
                <a:ln>
                  <a:noFill/>
                </a:ln>
                <a:solidFill>
                  <a:schemeClr val="tx1"/>
                </a:solidFill>
                <a:effectLst/>
                <a:uLnTx/>
                <a:uFillTx/>
                <a:latin typeface="楷体_GB2312" pitchFamily="49" charset="-122"/>
                <a:ea typeface="楷体_GB2312" pitchFamily="49" charset="-122"/>
                <a:cs typeface="+mn-cs"/>
              </a:rPr>
              <a:t>胆囊炎是我国常见的消化道疾病，随着人们生活水平的提高，胆囊炎的发生率也呈上升的趋势。急性结石性胆囊炎的患者以女性多见，50岁前为男性的3倍，50岁后为1.5倍。</a:t>
            </a:r>
            <a:endParaRPr kumimoji="0" lang="zh-CN" altLang="en-US" sz="2400" b="1" i="0" u="none" strike="noStrike" kern="0" cap="none" spc="0" normalizeH="0" baseline="0" noProof="0" smtClean="0">
              <a:ln>
                <a:noFill/>
              </a:ln>
              <a:solidFill>
                <a:schemeClr val="tx1"/>
              </a:solidFill>
              <a:effectLst/>
              <a:uLnTx/>
              <a:uFillTx/>
              <a:latin typeface="楷体_GB2312" pitchFamily="49" charset="-122"/>
              <a:ea typeface="楷体_GB2312" pitchFamily="49" charset="-122"/>
              <a:cs typeface="+mn-cs"/>
            </a:endParaRPr>
          </a:p>
        </p:txBody>
      </p:sp>
      <p:pic>
        <p:nvPicPr>
          <p:cNvPr id="5" name="内容占位符 4"/>
          <p:cNvPicPr>
            <a:picLocks noChangeAspect="1"/>
          </p:cNvPicPr>
          <p:nvPr/>
        </p:nvPicPr>
        <p:blipFill>
          <a:blip r:embed="rId2"/>
          <a:stretch>
            <a:fillRect/>
          </a:stretch>
        </p:blipFill>
        <p:spPr>
          <a:xfrm>
            <a:off x="4876800" y="3048000"/>
            <a:ext cx="4156710" cy="3469640"/>
          </a:xfrm>
          <a:prstGeom prst="rect">
            <a:avLst/>
          </a:prstGeom>
          <a:noFill/>
          <a:ln w="9525">
            <a:noFill/>
          </a:ln>
        </p:spPr>
      </p:pic>
      <p:sp>
        <p:nvSpPr>
          <p:cNvPr id="4" name="文本框 3"/>
          <p:cNvSpPr txBox="1"/>
          <p:nvPr/>
        </p:nvSpPr>
        <p:spPr>
          <a:xfrm>
            <a:off x="381000" y="2895600"/>
            <a:ext cx="4578985" cy="3169285"/>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r>
              <a:rPr lang="zh-CN" altLang="en-US" sz="2000" b="1">
                <a:solidFill>
                  <a:srgbClr val="FF0000"/>
                </a:solidFill>
              </a:rPr>
              <a:t>好发人群：</a:t>
            </a:r>
            <a:endParaRPr lang="zh-CN" altLang="en-US" sz="2000" b="1">
              <a:solidFill>
                <a:srgbClr val="FF0000"/>
              </a:solidFill>
            </a:endParaRPr>
          </a:p>
          <a:p>
            <a:r>
              <a:rPr lang="zh-CN" altLang="en-US" sz="2000" b="1">
                <a:solidFill>
                  <a:srgbClr val="FF0000"/>
                </a:solidFill>
              </a:rPr>
              <a:t>50岁前的中年女性</a:t>
            </a:r>
            <a:endParaRPr lang="zh-CN" altLang="en-US" sz="2000" b="1">
              <a:solidFill>
                <a:srgbClr val="FF0000"/>
              </a:solidFill>
            </a:endParaRPr>
          </a:p>
          <a:p>
            <a:r>
              <a:rPr lang="zh-CN" altLang="en-US" sz="2000" b="1"/>
              <a:t>该阶段人群也是胆囊结石的好发人群，故常常容易得急性结石性胆囊炎。</a:t>
            </a:r>
            <a:endParaRPr lang="zh-CN" altLang="en-US" sz="2000" b="1"/>
          </a:p>
          <a:p>
            <a:r>
              <a:rPr lang="zh-CN" altLang="en-US" sz="2000" b="1">
                <a:solidFill>
                  <a:srgbClr val="FF0000"/>
                </a:solidFill>
              </a:rPr>
              <a:t>重症的老年病人</a:t>
            </a:r>
            <a:endParaRPr lang="zh-CN" altLang="en-US" sz="2000" b="1">
              <a:solidFill>
                <a:srgbClr val="FF0000"/>
              </a:solidFill>
            </a:endParaRPr>
          </a:p>
          <a:p>
            <a:r>
              <a:rPr lang="zh-CN" altLang="en-US" sz="2000" b="1"/>
              <a:t>严重创伤、烧伤、腹部非胆道手术后，如腹主动脉瘤手术、脓毒症等危重老年病人，常常发生急性非结石性胆囊炎。</a:t>
            </a:r>
            <a:endParaRPr lang="zh-CN" altLang="en-US" sz="2000" b="1"/>
          </a:p>
          <a:p>
            <a:r>
              <a:rPr lang="zh-CN" altLang="en-US" sz="2000" b="1">
                <a:solidFill>
                  <a:srgbClr val="FF0000"/>
                </a:solidFill>
              </a:rPr>
              <a:t>胆结石患者</a:t>
            </a:r>
            <a:endParaRPr lang="zh-CN" altLang="en-US" sz="2000" b="1">
              <a:solidFill>
                <a:srgbClr val="FF0000"/>
              </a:solidFill>
            </a:endParaRPr>
          </a:p>
          <a:p>
            <a:r>
              <a:rPr lang="zh-CN" altLang="en-US" sz="2000" b="1"/>
              <a:t>胆结石是引发胆囊炎的最常见原因。</a:t>
            </a:r>
            <a:endParaRPr lang="zh-CN" altLang="en-US" sz="2000" b="1"/>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2"/>
          <a:stretch>
            <a:fillRect/>
          </a:stretch>
        </p:blipFill>
        <p:spPr>
          <a:xfrm>
            <a:off x="5181600" y="533400"/>
            <a:ext cx="3905250" cy="3076575"/>
          </a:xfrm>
          <a:prstGeom prst="rect">
            <a:avLst/>
          </a:prstGeom>
        </p:spPr>
      </p:pic>
      <p:sp>
        <p:nvSpPr>
          <p:cNvPr id="5122" name="标题 5"/>
          <p:cNvSpPr>
            <a:spLocks noGrp="1"/>
          </p:cNvSpPr>
          <p:nvPr>
            <p:ph type="title"/>
          </p:nvPr>
        </p:nvSpPr>
        <p:spPr>
          <a:xfrm>
            <a:off x="685800" y="228600"/>
            <a:ext cx="5751513" cy="1162050"/>
          </a:xfrm>
        </p:spPr>
        <p:txBody>
          <a:bodyPr vert="horz" wrap="square" lIns="91440" tIns="45720" rIns="91440" bIns="45720" anchor="b" anchorCtr="0"/>
          <a:lstStyle/>
          <a:p>
            <a:pPr algn="ctr" eaLnBrk="1" hangingPunct="1"/>
            <a:r>
              <a:rPr lang="zh-CN" altLang="en-US" sz="4000">
                <a:solidFill>
                  <a:srgbClr val="FF0000"/>
                </a:solidFill>
                <a:latin typeface="+mj-lt"/>
                <a:ea typeface="+mj-ea"/>
                <a:cs typeface="+mj-cs"/>
              </a:rPr>
              <a:t>胆囊的解剖</a:t>
            </a:r>
            <a:endParaRPr lang="zh-CN" altLang="en-US" sz="4000">
              <a:solidFill>
                <a:srgbClr val="FF0000"/>
              </a:solidFill>
              <a:latin typeface="+mj-lt"/>
              <a:ea typeface="+mj-ea"/>
              <a:cs typeface="+mj-cs"/>
            </a:endParaRPr>
          </a:p>
        </p:txBody>
      </p:sp>
      <p:sp>
        <p:nvSpPr>
          <p:cNvPr id="5124" name="文本占位符 6"/>
          <p:cNvSpPr>
            <a:spLocks noGrp="1"/>
          </p:cNvSpPr>
          <p:nvPr>
            <p:ph type="body" sz="half" idx="2"/>
          </p:nvPr>
        </p:nvSpPr>
        <p:spPr>
          <a:xfrm>
            <a:off x="990600" y="1828800"/>
            <a:ext cx="3065780" cy="3505200"/>
          </a:xfrm>
        </p:spPr>
        <p:txBody>
          <a:bodyPr vert="horz" wrap="square" lIns="91440" tIns="45720" rIns="91440" bIns="45720" anchor="t" anchorCtr="0"/>
          <a:lstStyle/>
          <a:p>
            <a:pPr eaLnBrk="1" hangingPunct="1">
              <a:buSzPct val="75000"/>
            </a:pPr>
            <a:r>
              <a:rPr lang="en-US" altLang="zh-CN" sz="2800">
                <a:latin typeface="楷体_GB2312" pitchFamily="49" charset="-122"/>
                <a:ea typeface="楷体_GB2312" pitchFamily="49" charset="-122"/>
                <a:cs typeface="+mn-cs"/>
              </a:rPr>
              <a:t>    </a:t>
            </a:r>
            <a:r>
              <a:rPr lang="zh-CN" altLang="en-US" sz="2800">
                <a:latin typeface="楷体_GB2312" pitchFamily="49" charset="-122"/>
                <a:ea typeface="楷体_GB2312" pitchFamily="49" charset="-122"/>
                <a:cs typeface="+mn-cs"/>
              </a:rPr>
              <a:t>胆囊位于腹部的右侧，肝脏的下面，其作用为储存和浓缩肝脏产生的胆汁。胆汁经胆囊管及胆总管排入十二指肠内。</a:t>
            </a:r>
            <a:endParaRPr lang="zh-CN" altLang="en-US" sz="2800">
              <a:latin typeface="+mn-lt"/>
              <a:ea typeface="+mn-ea"/>
              <a:cs typeface="+mn-cs"/>
            </a:endParaRPr>
          </a:p>
        </p:txBody>
      </p:sp>
      <p:pic>
        <p:nvPicPr>
          <p:cNvPr id="5123" name="Picture 6"/>
          <p:cNvPicPr>
            <a:picLocks noGrp="1" noChangeAspect="1"/>
          </p:cNvPicPr>
          <p:nvPr>
            <p:ph idx="1"/>
          </p:nvPr>
        </p:nvPicPr>
        <p:blipFill>
          <a:blip r:embed="rId3"/>
          <a:stretch>
            <a:fillRect/>
          </a:stretch>
        </p:blipFill>
        <p:spPr>
          <a:xfrm>
            <a:off x="4191000" y="3200400"/>
            <a:ext cx="4267200" cy="3581400"/>
          </a:xfrm>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146" name="标题 1"/>
          <p:cNvSpPr>
            <a:spLocks noGrp="1"/>
          </p:cNvSpPr>
          <p:nvPr>
            <p:ph type="title"/>
          </p:nvPr>
        </p:nvSpPr>
        <p:spPr>
          <a:xfrm>
            <a:off x="457200" y="623570"/>
            <a:ext cx="3229610" cy="1071880"/>
          </a:xfrm>
        </p:spPr>
        <p:txBody>
          <a:bodyPr vert="horz" wrap="square" lIns="91440" tIns="45720" rIns="91440" bIns="45720" anchor="b" anchorCtr="0"/>
          <a:lstStyle/>
          <a:p>
            <a:pPr eaLnBrk="1" hangingPunct="1"/>
            <a:r>
              <a:rPr lang="zh-CN" altLang="en-US" sz="2800">
                <a:solidFill>
                  <a:srgbClr val="FF0000"/>
                </a:solidFill>
                <a:latin typeface="+mj-lt"/>
                <a:ea typeface="+mj-ea"/>
                <a:cs typeface="+mj-cs"/>
              </a:rPr>
              <a:t>肝外胆道</a:t>
            </a:r>
            <a:br>
              <a:rPr lang="en-US" altLang="zh-CN" sz="2800">
                <a:solidFill>
                  <a:srgbClr val="FF0000"/>
                </a:solidFill>
                <a:latin typeface="+mj-lt"/>
                <a:ea typeface="+mj-ea"/>
                <a:cs typeface="+mj-cs"/>
              </a:rPr>
            </a:br>
            <a:r>
              <a:rPr lang="zh-CN" altLang="en-US" sz="2800">
                <a:solidFill>
                  <a:srgbClr val="FF0000"/>
                </a:solidFill>
                <a:latin typeface="+mj-lt"/>
                <a:ea typeface="+mj-ea"/>
                <a:cs typeface="+mj-cs"/>
              </a:rPr>
              <a:t>系统的解剖</a:t>
            </a:r>
            <a:endParaRPr lang="zh-CN" altLang="en-US" sz="2800">
              <a:solidFill>
                <a:srgbClr val="FF0000"/>
              </a:solidFill>
              <a:latin typeface="+mj-lt"/>
              <a:ea typeface="+mj-ea"/>
              <a:cs typeface="+mj-cs"/>
            </a:endParaRPr>
          </a:p>
        </p:txBody>
      </p:sp>
      <p:sp>
        <p:nvSpPr>
          <p:cNvPr id="6147" name="文本占位符 3"/>
          <p:cNvSpPr>
            <a:spLocks noGrp="1"/>
          </p:cNvSpPr>
          <p:nvPr>
            <p:ph type="body" sz="half" idx="2"/>
          </p:nvPr>
        </p:nvSpPr>
        <p:spPr>
          <a:xfrm>
            <a:off x="457200" y="1828800"/>
            <a:ext cx="3008313" cy="4191000"/>
          </a:xfrm>
        </p:spPr>
        <p:txBody>
          <a:bodyPr vert="horz" wrap="square" lIns="91440" tIns="45720" rIns="91440" bIns="45720" anchor="t" anchorCtr="0"/>
          <a:lstStyle/>
          <a:p>
            <a:pPr eaLnBrk="1" hangingPunct="1">
              <a:buSzPct val="75000"/>
            </a:pPr>
            <a:endParaRPr lang="zh-CN" altLang="en-US">
              <a:latin typeface="+mn-lt"/>
              <a:ea typeface="+mn-ea"/>
              <a:cs typeface="+mn-cs"/>
            </a:endParaRPr>
          </a:p>
        </p:txBody>
      </p:sp>
      <p:pic>
        <p:nvPicPr>
          <p:cNvPr id="6148" name="Picture 3" descr="$(0)1511#953072340890"/>
          <p:cNvPicPr>
            <a:picLocks noGrp="1" noChangeAspect="1"/>
          </p:cNvPicPr>
          <p:nvPr>
            <p:ph type="body" idx="4294967295"/>
          </p:nvPr>
        </p:nvPicPr>
        <p:blipFill>
          <a:blip r:embed="rId2"/>
          <a:stretch>
            <a:fillRect/>
          </a:stretch>
        </p:blipFill>
        <p:spPr>
          <a:xfrm>
            <a:off x="304800" y="1828800"/>
            <a:ext cx="3352800" cy="3979863"/>
          </a:xfrm>
        </p:spPr>
      </p:pic>
      <p:pic>
        <p:nvPicPr>
          <p:cNvPr id="6149" name="Picture 4" descr="$(0)1511#4137601671"/>
          <p:cNvPicPr>
            <a:picLocks noGrp="1" noChangeAspect="1"/>
          </p:cNvPicPr>
          <p:nvPr>
            <p:ph idx="1"/>
          </p:nvPr>
        </p:nvPicPr>
        <p:blipFill>
          <a:blip r:embed="rId3"/>
          <a:stretch>
            <a:fillRect/>
          </a:stretch>
        </p:blipFill>
        <p:spPr>
          <a:xfrm>
            <a:off x="3733800" y="990600"/>
            <a:ext cx="5111750" cy="4267200"/>
          </a:xfrm>
        </p:spPr>
      </p:pic>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pPr algn="ctr" eaLnBrk="1" hangingPunct="1">
              <a:buClrTx/>
              <a:buSzTx/>
              <a:buFontTx/>
            </a:pPr>
            <a:r>
              <a:rPr lang="zh-CN" altLang="en-US" sz="4000">
                <a:solidFill>
                  <a:srgbClr val="FF0000"/>
                </a:solidFill>
              </a:rPr>
              <a:t>病因</a:t>
            </a:r>
            <a:endParaRPr lang="zh-CN" altLang="en-US" sz="4000">
              <a:solidFill>
                <a:srgbClr val="FF0000"/>
              </a:solidFill>
            </a:endParaRPr>
          </a:p>
        </p:txBody>
      </p:sp>
      <p:sp>
        <p:nvSpPr>
          <p:cNvPr id="4" name="文本占位符 3"/>
          <p:cNvSpPr>
            <a:spLocks noGrp="1"/>
          </p:cNvSpPr>
          <p:nvPr>
            <p:ph type="body" sz="half" idx="2"/>
          </p:nvPr>
        </p:nvSpPr>
        <p:spPr>
          <a:xfrm>
            <a:off x="571500" y="1524000"/>
            <a:ext cx="3162935" cy="3888105"/>
          </a:xfrm>
        </p:spPr>
        <p:txBody>
          <a:bodyPr/>
          <a:lstStyle/>
          <a:p>
            <a:r>
              <a:rPr lang="en-US" altLang="zh-CN" sz="2800">
                <a:latin typeface="楷体_GB2312" pitchFamily="49" charset="-122"/>
                <a:ea typeface="楷体_GB2312" pitchFamily="49" charset="-122"/>
              </a:rPr>
              <a:t>    </a:t>
            </a:r>
            <a:r>
              <a:rPr lang="zh-CN" altLang="en-US" sz="3200" b="1">
                <a:latin typeface="楷体_GB2312" pitchFamily="49" charset="-122"/>
                <a:ea typeface="楷体_GB2312" pitchFamily="49" charset="-122"/>
              </a:rPr>
              <a:t>胆囊炎根据病因类型不同，引发的原因也有所不同，例如胆汁淤积、细菌感染、外伤、结石刺激等。</a:t>
            </a:r>
            <a:endParaRPr lang="zh-CN" altLang="en-US" sz="3200" b="1">
              <a:latin typeface="楷体_GB2312" pitchFamily="49" charset="-122"/>
              <a:ea typeface="楷体_GB2312" pitchFamily="49" charset="-122"/>
            </a:endParaRPr>
          </a:p>
        </p:txBody>
      </p:sp>
      <p:sp>
        <p:nvSpPr>
          <p:cNvPr id="6" name="内容占位符 5"/>
          <p:cNvSpPr/>
          <p:nvPr>
            <p:ph idx="1"/>
          </p:nvPr>
        </p:nvSpPr>
        <p:spPr>
          <a:xfrm>
            <a:off x="3657600" y="502285"/>
            <a:ext cx="5111750" cy="5853113"/>
          </a:xfrm>
        </p:spPr>
        <p:txBody>
          <a:bodyPr/>
          <a:lstStyle/>
          <a:p>
            <a:r>
              <a:rPr lang="zh-CN" altLang="en-US"/>
              <a:t>诱发因素：患者多有胆管疾患的病史，常由一些诱因引发，如</a:t>
            </a:r>
            <a:r>
              <a:rPr lang="zh-CN" altLang="en-US" b="1"/>
              <a:t>饮食不当、油腻饮食、饱餐、过劳、受寒、精神因素</a:t>
            </a:r>
            <a:r>
              <a:rPr lang="zh-CN" altLang="en-US"/>
              <a:t>等。</a:t>
            </a:r>
            <a:endParaRPr lang="zh-CN" altLang="en-US"/>
          </a:p>
        </p:txBody>
      </p:sp>
      <p:pic>
        <p:nvPicPr>
          <p:cNvPr id="7" name="图片 6"/>
          <p:cNvPicPr>
            <a:picLocks noChangeAspect="1"/>
          </p:cNvPicPr>
          <p:nvPr/>
        </p:nvPicPr>
        <p:blipFill>
          <a:blip r:embed="rId2"/>
          <a:stretch>
            <a:fillRect/>
          </a:stretch>
        </p:blipFill>
        <p:spPr>
          <a:xfrm>
            <a:off x="4114800" y="3276600"/>
            <a:ext cx="4040505" cy="3119755"/>
          </a:xfrm>
          <a:prstGeom prst="rect">
            <a:avLst/>
          </a:prstGeom>
        </p:spPr>
      </p:pic>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170" name="标题 4"/>
          <p:cNvSpPr>
            <a:spLocks noGrp="1"/>
          </p:cNvSpPr>
          <p:nvPr>
            <p:ph type="title"/>
          </p:nvPr>
        </p:nvSpPr>
        <p:spPr/>
        <p:txBody>
          <a:bodyPr vert="horz" wrap="square" lIns="91440" tIns="45720" rIns="91440" bIns="45720" anchor="ctr" anchorCtr="0"/>
          <a:lstStyle/>
          <a:p>
            <a:pPr eaLnBrk="1" hangingPunct="1"/>
            <a:r>
              <a:rPr lang="zh-CN" altLang="en-US" b="1">
                <a:solidFill>
                  <a:srgbClr val="FF0000"/>
                </a:solidFill>
              </a:rPr>
              <a:t>胆囊炎的分类</a:t>
            </a:r>
            <a:endParaRPr lang="zh-CN" altLang="en-US" b="1">
              <a:solidFill>
                <a:srgbClr val="FF0000"/>
              </a:solidFill>
            </a:endParaRPr>
          </a:p>
        </p:txBody>
      </p:sp>
      <p:sp>
        <p:nvSpPr>
          <p:cNvPr id="7171" name="内容占位符 5"/>
          <p:cNvSpPr>
            <a:spLocks noGrp="1"/>
          </p:cNvSpPr>
          <p:nvPr>
            <p:ph sz="half" idx="1"/>
          </p:nvPr>
        </p:nvSpPr>
        <p:spPr>
          <a:xfrm>
            <a:off x="304800" y="1752600"/>
            <a:ext cx="4194175" cy="3505200"/>
          </a:xfrm>
        </p:spPr>
        <p:txBody>
          <a:bodyPr vert="horz" wrap="square" lIns="91440" tIns="45720" rIns="91440" bIns="45720" anchor="t" anchorCtr="0"/>
          <a:lstStyle/>
          <a:p>
            <a:pPr eaLnBrk="1" hangingPunct="1">
              <a:buSzPct val="75000"/>
            </a:pPr>
            <a:r>
              <a:rPr lang="zh-CN" altLang="en-US" b="1">
                <a:solidFill>
                  <a:schemeClr val="accent2"/>
                </a:solidFill>
                <a:latin typeface="+mn-lt"/>
                <a:ea typeface="+mn-ea"/>
                <a:cs typeface="+mn-cs"/>
              </a:rPr>
              <a:t>急性胆囊炎：</a:t>
            </a:r>
            <a:endParaRPr lang="en-US" altLang="zh-CN" b="1">
              <a:solidFill>
                <a:schemeClr val="accent2"/>
              </a:solidFill>
              <a:latin typeface="+mn-lt"/>
              <a:ea typeface="+mn-ea"/>
              <a:cs typeface="+mn-cs"/>
            </a:endParaRPr>
          </a:p>
          <a:p>
            <a:pPr eaLnBrk="1" hangingPunct="1">
              <a:buSzPct val="75000"/>
            </a:pPr>
            <a:r>
              <a:rPr lang="zh-CN" altLang="en-US" sz="2400">
                <a:solidFill>
                  <a:schemeClr val="accent2"/>
                </a:solidFill>
                <a:latin typeface="+mn-lt"/>
                <a:ea typeface="+mn-ea"/>
                <a:cs typeface="+mn-cs"/>
              </a:rPr>
              <a:t>常见病因</a:t>
            </a:r>
            <a:r>
              <a:rPr lang="zh-CN" altLang="en-US" sz="2400">
                <a:solidFill>
                  <a:srgbClr val="002060"/>
                </a:solidFill>
                <a:latin typeface="+mn-lt"/>
                <a:ea typeface="+mn-ea"/>
                <a:cs typeface="+mn-cs"/>
              </a:rPr>
              <a:t>：胆囊管阻塞、细菌感染、化学性因素</a:t>
            </a:r>
            <a:endParaRPr lang="en-US" altLang="zh-CN" sz="2400">
              <a:solidFill>
                <a:srgbClr val="002060"/>
              </a:solidFill>
              <a:latin typeface="+mn-lt"/>
              <a:ea typeface="+mn-ea"/>
              <a:cs typeface="+mn-cs"/>
            </a:endParaRPr>
          </a:p>
          <a:p>
            <a:pPr eaLnBrk="1" hangingPunct="1">
              <a:buSzPct val="75000"/>
            </a:pPr>
            <a:r>
              <a:rPr lang="zh-CN" altLang="en-US" sz="2400">
                <a:solidFill>
                  <a:schemeClr val="accent2"/>
                </a:solidFill>
                <a:latin typeface="+mn-lt"/>
                <a:ea typeface="+mn-ea"/>
                <a:cs typeface="+mn-cs"/>
              </a:rPr>
              <a:t>典型临床特征</a:t>
            </a:r>
            <a:r>
              <a:rPr lang="zh-CN" altLang="en-US" sz="2400">
                <a:solidFill>
                  <a:srgbClr val="002060"/>
                </a:solidFill>
                <a:latin typeface="+mn-lt"/>
                <a:ea typeface="+mn-ea"/>
                <a:cs typeface="+mn-cs"/>
              </a:rPr>
              <a:t>：右上腹阵发性绞痛，伴有明显触痛和腹肌强直；约</a:t>
            </a:r>
            <a:r>
              <a:rPr lang="en-US" altLang="zh-CN" sz="2400">
                <a:solidFill>
                  <a:srgbClr val="002060"/>
                </a:solidFill>
                <a:latin typeface="+mn-lt"/>
                <a:ea typeface="+mn-ea"/>
                <a:cs typeface="+mn-cs"/>
              </a:rPr>
              <a:t>95%</a:t>
            </a:r>
            <a:r>
              <a:rPr lang="zh-CN" altLang="en-US" sz="2400">
                <a:solidFill>
                  <a:srgbClr val="002060"/>
                </a:solidFill>
                <a:latin typeface="+mn-lt"/>
                <a:ea typeface="+mn-ea"/>
                <a:cs typeface="+mn-cs"/>
              </a:rPr>
              <a:t>的病人合并有胆囊结石，称为</a:t>
            </a:r>
            <a:r>
              <a:rPr lang="zh-CN" altLang="en-US" sz="2400" b="1">
                <a:solidFill>
                  <a:srgbClr val="FF0000"/>
                </a:solidFill>
                <a:latin typeface="+mn-lt"/>
                <a:ea typeface="+mn-ea"/>
                <a:cs typeface="+mn-cs"/>
              </a:rPr>
              <a:t>结石性胆囊炎（</a:t>
            </a:r>
            <a:r>
              <a:rPr lang="en-US" altLang="zh-CN" sz="2400" b="1">
                <a:solidFill>
                  <a:srgbClr val="FF0000"/>
                </a:solidFill>
                <a:latin typeface="+mn-lt"/>
                <a:ea typeface="+mn-ea"/>
                <a:cs typeface="+mn-cs"/>
              </a:rPr>
              <a:t>Murphy</a:t>
            </a:r>
            <a:r>
              <a:rPr lang="zh-CN" altLang="en-US" sz="2400" b="1">
                <a:solidFill>
                  <a:srgbClr val="FF0000"/>
                </a:solidFill>
                <a:latin typeface="+mn-lt"/>
                <a:ea typeface="+mn-ea"/>
                <a:cs typeface="+mn-cs"/>
              </a:rPr>
              <a:t>征阳性）</a:t>
            </a:r>
            <a:endParaRPr lang="zh-CN" altLang="en-US" sz="2400" b="1">
              <a:solidFill>
                <a:srgbClr val="FF0000"/>
              </a:solidFill>
              <a:latin typeface="+mn-lt"/>
              <a:ea typeface="+mn-ea"/>
              <a:cs typeface="+mn-cs"/>
            </a:endParaRPr>
          </a:p>
        </p:txBody>
      </p:sp>
      <p:sp>
        <p:nvSpPr>
          <p:cNvPr id="7172" name="内容占位符 6"/>
          <p:cNvSpPr>
            <a:spLocks noGrp="1"/>
          </p:cNvSpPr>
          <p:nvPr>
            <p:ph sz="half" idx="2"/>
          </p:nvPr>
        </p:nvSpPr>
        <p:spPr>
          <a:xfrm>
            <a:off x="4572000" y="1600200"/>
            <a:ext cx="4194175" cy="4194175"/>
          </a:xfrm>
        </p:spPr>
        <p:txBody>
          <a:bodyPr vert="horz" wrap="square" lIns="91440" tIns="45720" rIns="91440" bIns="45720" anchor="t" anchorCtr="0"/>
          <a:lstStyle/>
          <a:p>
            <a:pPr eaLnBrk="1" hangingPunct="1">
              <a:buSzPct val="75000"/>
            </a:pPr>
            <a:r>
              <a:rPr lang="zh-CN" altLang="en-US" b="1">
                <a:solidFill>
                  <a:schemeClr val="accent2"/>
                </a:solidFill>
                <a:latin typeface="+mn-lt"/>
                <a:ea typeface="+mn-ea"/>
                <a:cs typeface="+mn-cs"/>
              </a:rPr>
              <a:t>慢性胆囊炎：</a:t>
            </a:r>
            <a:endParaRPr lang="en-US" altLang="zh-CN" b="1">
              <a:solidFill>
                <a:schemeClr val="accent2"/>
              </a:solidFill>
              <a:latin typeface="+mn-lt"/>
              <a:ea typeface="+mn-ea"/>
              <a:cs typeface="+mn-cs"/>
            </a:endParaRPr>
          </a:p>
          <a:p>
            <a:pPr eaLnBrk="1" hangingPunct="1">
              <a:buSzPct val="75000"/>
            </a:pPr>
            <a:r>
              <a:rPr lang="zh-CN" altLang="en-US" sz="2400">
                <a:solidFill>
                  <a:schemeClr val="accent2"/>
                </a:solidFill>
                <a:latin typeface="+mn-lt"/>
                <a:ea typeface="+mn-ea"/>
                <a:cs typeface="+mn-cs"/>
              </a:rPr>
              <a:t>常见病因</a:t>
            </a:r>
            <a:r>
              <a:rPr lang="zh-CN" altLang="en-US" sz="2400">
                <a:solidFill>
                  <a:srgbClr val="002060"/>
                </a:solidFill>
                <a:latin typeface="+mn-lt"/>
                <a:ea typeface="+mn-ea"/>
                <a:cs typeface="+mn-cs"/>
              </a:rPr>
              <a:t>：急性或亚急性胆囊炎反复发作，或长期存在的胆囊结石所致胆囊功能异常，其发病是胆囊管或胆总管梗阻。</a:t>
            </a:r>
            <a:endParaRPr lang="en-US" altLang="zh-CN" sz="2400">
              <a:solidFill>
                <a:srgbClr val="002060"/>
              </a:solidFill>
              <a:latin typeface="+mn-lt"/>
              <a:ea typeface="+mn-ea"/>
              <a:cs typeface="+mn-cs"/>
            </a:endParaRPr>
          </a:p>
          <a:p>
            <a:pPr eaLnBrk="1" hangingPunct="1">
              <a:buSzPct val="75000"/>
            </a:pPr>
            <a:r>
              <a:rPr lang="zh-CN" altLang="en-US" sz="2400">
                <a:solidFill>
                  <a:schemeClr val="accent2"/>
                </a:solidFill>
                <a:latin typeface="+mn-lt"/>
                <a:ea typeface="+mn-ea"/>
                <a:cs typeface="+mn-cs"/>
              </a:rPr>
              <a:t>临床症状：</a:t>
            </a:r>
            <a:r>
              <a:rPr lang="zh-CN" altLang="en-US" sz="2400">
                <a:solidFill>
                  <a:srgbClr val="002060"/>
                </a:solidFill>
                <a:latin typeface="+mn-lt"/>
                <a:ea typeface="+mn-ea"/>
                <a:cs typeface="+mn-cs"/>
              </a:rPr>
              <a:t>长期右上腹隐痛、餐后上腹饱胀，嗳气；无症状型；慢性急性发作型；</a:t>
            </a:r>
            <a:endParaRPr lang="zh-CN" altLang="en-US" sz="2400">
              <a:solidFill>
                <a:srgbClr val="002060"/>
              </a:solidFill>
              <a:latin typeface="+mn-lt"/>
              <a:ea typeface="+mn-ea"/>
              <a:cs typeface="+mn-cs"/>
            </a:endParaRPr>
          </a:p>
        </p:txBody>
      </p:sp>
      <p:sp>
        <p:nvSpPr>
          <p:cNvPr id="7173" name="TextBox 8"/>
          <p:cNvSpPr txBox="1"/>
          <p:nvPr/>
        </p:nvSpPr>
        <p:spPr>
          <a:xfrm>
            <a:off x="762000" y="5334000"/>
            <a:ext cx="7010400" cy="953135"/>
          </a:xfrm>
          <a:prstGeom prst="rect">
            <a:avLst/>
          </a:prstGeom>
          <a:noFill/>
          <a:ln w="9525">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r>
              <a:rPr lang="zh-CN" altLang="en-US" sz="2800" b="1">
                <a:latin typeface="Arial" pitchFamily="34" charset="0"/>
              </a:rPr>
              <a:t>诊断：结合病史、临床表现和</a:t>
            </a:r>
            <a:r>
              <a:rPr lang="en-US" altLang="zh-CN" sz="2800" b="1">
                <a:latin typeface="Arial" pitchFamily="34" charset="0"/>
              </a:rPr>
              <a:t>B</a:t>
            </a:r>
            <a:r>
              <a:rPr lang="zh-CN" altLang="en-US" sz="2800" b="1">
                <a:latin typeface="Arial" pitchFamily="34" charset="0"/>
              </a:rPr>
              <a:t>超、实验室检查即可确诊</a:t>
            </a:r>
            <a:endParaRPr lang="zh-CN" altLang="en-US" sz="2800" b="1">
              <a:latin typeface="Arial" pitchFamily="34" charset="0"/>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170" name="标题 10"/>
          <p:cNvSpPr>
            <a:spLocks noGrp="1"/>
          </p:cNvSpPr>
          <p:nvPr>
            <p:ph type="title"/>
          </p:nvPr>
        </p:nvSpPr>
        <p:spPr>
          <a:xfrm>
            <a:off x="990600" y="838200"/>
            <a:ext cx="8312150" cy="8382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smtClean="0">
                <a:ln>
                  <a:noFill/>
                </a:ln>
                <a:solidFill>
                  <a:srgbClr val="FF0000"/>
                </a:solidFill>
                <a:effectLst/>
                <a:uLnTx/>
                <a:uFillTx/>
                <a:latin typeface="+mj-ea"/>
                <a:ea typeface="+mj-ea"/>
                <a:cs typeface="+mj-cs"/>
              </a:rPr>
              <a:t>结石分类</a:t>
            </a:r>
            <a:r>
              <a:rPr kumimoji="0" lang="en-US" altLang="zh-CN" sz="4400" b="1" i="0" u="none" strike="noStrike" kern="0" cap="none" spc="0" normalizeH="0" baseline="0" noProof="0" smtClean="0">
                <a:ln>
                  <a:noFill/>
                </a:ln>
                <a:solidFill>
                  <a:srgbClr val="FF0000"/>
                </a:solidFill>
                <a:effectLst/>
                <a:uLnTx/>
                <a:uFillTx/>
                <a:latin typeface="+mj-ea"/>
                <a:ea typeface="+mj-ea"/>
                <a:cs typeface="+mj-cs"/>
              </a:rPr>
              <a:t>—</a:t>
            </a:r>
            <a:r>
              <a:rPr kumimoji="0" lang="zh-CN" altLang="en-US" sz="4400" b="1" i="0" u="none" strike="noStrike" kern="0" cap="none" spc="0" normalizeH="0" baseline="0" noProof="0" smtClean="0">
                <a:ln>
                  <a:noFill/>
                </a:ln>
                <a:solidFill>
                  <a:srgbClr val="FF0000"/>
                </a:solidFill>
                <a:effectLst/>
                <a:uLnTx/>
                <a:uFillTx/>
                <a:latin typeface="+mj-ea"/>
                <a:ea typeface="+mj-ea"/>
                <a:cs typeface="+mj-cs"/>
              </a:rPr>
              <a:t>部位</a:t>
            </a:r>
            <a:br>
              <a:rPr kumimoji="0" lang="zh-CN" altLang="en-US" sz="4400" b="0" i="0" u="none" strike="noStrike" kern="0" cap="none" spc="0" normalizeH="0" baseline="0" noProof="0" smtClean="0">
                <a:ln>
                  <a:noFill/>
                </a:ln>
                <a:solidFill>
                  <a:srgbClr val="FF0000"/>
                </a:solidFill>
                <a:effectLst/>
                <a:uLnTx/>
                <a:uFillTx/>
                <a:latin typeface="黑体" panose="02010609060101010101" pitchFamily="2" charset="-122"/>
                <a:ea typeface="黑体" panose="02010609060101010101" pitchFamily="2" charset="-122"/>
                <a:cs typeface="+mj-cs"/>
              </a:rPr>
            </a:br>
            <a:endParaRPr kumimoji="0" lang="zh-CN" altLang="en-US" sz="4400" b="0" i="0" u="none" strike="noStrike" kern="0" cap="none" spc="0" normalizeH="0" baseline="0" noProof="0" smtClean="0">
              <a:ln>
                <a:noFill/>
              </a:ln>
              <a:solidFill>
                <a:schemeClr val="tx2"/>
              </a:solidFill>
              <a:effectLst/>
              <a:uLnTx/>
              <a:uFillTx/>
              <a:latin typeface="+mj-lt"/>
              <a:ea typeface="+mj-ea"/>
              <a:cs typeface="+mj-cs"/>
            </a:endParaRPr>
          </a:p>
        </p:txBody>
      </p:sp>
      <p:sp>
        <p:nvSpPr>
          <p:cNvPr id="8195" name="内容占位符 11"/>
          <p:cNvSpPr>
            <a:spLocks noGrp="1"/>
          </p:cNvSpPr>
          <p:nvPr>
            <p:ph idx="1"/>
          </p:nvPr>
        </p:nvSpPr>
        <p:spPr>
          <a:xfrm>
            <a:off x="304800" y="1905000"/>
            <a:ext cx="8540750" cy="3657600"/>
          </a:xfrm>
        </p:spPr>
        <p:txBody>
          <a:bodyPr vert="horz" wrap="square" lIns="91440" tIns="45720" rIns="91440" bIns="45720" anchor="t" anchorCtr="0"/>
          <a:lstStyle/>
          <a:p>
            <a:pPr eaLnBrk="1" hangingPunct="1"/>
            <a:r>
              <a:rPr lang="zh-CN" altLang="en-US">
                <a:latin typeface="楷体_GB2312" pitchFamily="49" charset="-122"/>
                <a:ea typeface="楷体_GB2312" pitchFamily="49" charset="-122"/>
              </a:rPr>
              <a:t>胆囊结石</a:t>
            </a:r>
            <a:r>
              <a:rPr lang="en-US" altLang="zh-CN">
                <a:latin typeface="楷体_GB2312" pitchFamily="49" charset="-122"/>
                <a:ea typeface="楷体_GB2312" pitchFamily="49" charset="-122"/>
              </a:rPr>
              <a:t>——</a:t>
            </a:r>
            <a:r>
              <a:rPr lang="zh-CN" altLang="en-US">
                <a:latin typeface="楷体_GB2312" pitchFamily="49" charset="-122"/>
                <a:ea typeface="楷体_GB2312" pitchFamily="49" charset="-122"/>
              </a:rPr>
              <a:t>多为胆固醇或以胆固醇为主的混合结石，占全部结石的</a:t>
            </a:r>
            <a:r>
              <a:rPr lang="en-US" altLang="zh-CN">
                <a:latin typeface="楷体_GB2312" pitchFamily="49" charset="-122"/>
                <a:ea typeface="楷体_GB2312" pitchFamily="49" charset="-122"/>
              </a:rPr>
              <a:t>50%</a:t>
            </a:r>
            <a:r>
              <a:rPr lang="zh-CN" altLang="en-US">
                <a:latin typeface="楷体_GB2312" pitchFamily="49" charset="-122"/>
                <a:ea typeface="楷体_GB2312" pitchFamily="49" charset="-122"/>
              </a:rPr>
              <a:t>。</a:t>
            </a:r>
            <a:endParaRPr lang="zh-CN" altLang="en-US"/>
          </a:p>
          <a:p>
            <a:pPr eaLnBrk="1" hangingPunct="1"/>
            <a:r>
              <a:rPr lang="zh-CN" altLang="en-US">
                <a:latin typeface="楷体_GB2312" pitchFamily="49" charset="-122"/>
                <a:ea typeface="楷体_GB2312" pitchFamily="49" charset="-122"/>
              </a:rPr>
              <a:t>肝内结石</a:t>
            </a:r>
            <a:r>
              <a:rPr lang="en-US" altLang="zh-CN">
                <a:latin typeface="楷体_GB2312" pitchFamily="49" charset="-122"/>
                <a:ea typeface="楷体_GB2312" pitchFamily="49" charset="-122"/>
              </a:rPr>
              <a:t>——</a:t>
            </a:r>
            <a:r>
              <a:rPr lang="zh-CN" altLang="en-US">
                <a:latin typeface="楷体_GB2312" pitchFamily="49" charset="-122"/>
                <a:ea typeface="楷体_GB2312" pitchFamily="49" charset="-122"/>
              </a:rPr>
              <a:t>多为胆色素或以胆色素为主的混合结石，占全部结石的</a:t>
            </a:r>
            <a:r>
              <a:rPr lang="en-US" altLang="zh-CN">
                <a:latin typeface="楷体_GB2312" pitchFamily="49" charset="-122"/>
                <a:ea typeface="楷体_GB2312" pitchFamily="49" charset="-122"/>
              </a:rPr>
              <a:t>20%</a:t>
            </a:r>
            <a:r>
              <a:rPr lang="zh-CN" altLang="en-US">
                <a:latin typeface="楷体_GB2312" pitchFamily="49" charset="-122"/>
                <a:ea typeface="楷体_GB2312" pitchFamily="49" charset="-122"/>
              </a:rPr>
              <a:t>～</a:t>
            </a:r>
            <a:r>
              <a:rPr lang="en-US" altLang="zh-CN">
                <a:latin typeface="楷体_GB2312" pitchFamily="49" charset="-122"/>
                <a:ea typeface="楷体_GB2312" pitchFamily="49" charset="-122"/>
              </a:rPr>
              <a:t>30%</a:t>
            </a:r>
            <a:r>
              <a:rPr lang="zh-CN" altLang="en-US">
                <a:latin typeface="楷体_GB2312" pitchFamily="49" charset="-122"/>
                <a:ea typeface="楷体_GB2312" pitchFamily="49" charset="-122"/>
              </a:rPr>
              <a:t>。</a:t>
            </a:r>
            <a:endParaRPr lang="zh-CN" altLang="en-US"/>
          </a:p>
          <a:p>
            <a:pPr eaLnBrk="1" hangingPunct="1"/>
            <a:r>
              <a:rPr lang="zh-CN" altLang="en-US">
                <a:latin typeface="楷体_GB2312" pitchFamily="49" charset="-122"/>
                <a:ea typeface="楷体_GB2312" pitchFamily="49" charset="-122"/>
              </a:rPr>
              <a:t>肝外结石</a:t>
            </a:r>
            <a:r>
              <a:rPr lang="en-US" altLang="zh-CN">
                <a:latin typeface="楷体_GB2312" pitchFamily="49" charset="-122"/>
                <a:ea typeface="楷体_GB2312" pitchFamily="49" charset="-122"/>
              </a:rPr>
              <a:t>——</a:t>
            </a:r>
            <a:r>
              <a:rPr lang="zh-CN" altLang="en-US">
                <a:latin typeface="楷体_GB2312" pitchFamily="49" charset="-122"/>
                <a:ea typeface="楷体_GB2312" pitchFamily="49" charset="-122"/>
              </a:rPr>
              <a:t>多为胆色素或以胆色素为主的混合结石，占全部结石的</a:t>
            </a:r>
            <a:r>
              <a:rPr lang="en-US" altLang="zh-CN">
                <a:latin typeface="楷体_GB2312" pitchFamily="49" charset="-122"/>
                <a:ea typeface="楷体_GB2312" pitchFamily="49" charset="-122"/>
              </a:rPr>
              <a:t>20%</a:t>
            </a:r>
            <a:r>
              <a:rPr lang="zh-CN" altLang="en-US">
                <a:latin typeface="楷体_GB2312" pitchFamily="49" charset="-122"/>
                <a:ea typeface="楷体_GB2312" pitchFamily="49" charset="-122"/>
              </a:rPr>
              <a:t>～</a:t>
            </a:r>
            <a:r>
              <a:rPr lang="en-US" altLang="zh-CN">
                <a:latin typeface="楷体_GB2312" pitchFamily="49" charset="-122"/>
                <a:ea typeface="楷体_GB2312" pitchFamily="49" charset="-122"/>
              </a:rPr>
              <a:t>30%</a:t>
            </a:r>
            <a:r>
              <a:rPr lang="zh-CN" altLang="en-US">
                <a:latin typeface="楷体_GB2312" pitchFamily="49" charset="-122"/>
                <a:ea typeface="楷体_GB2312" pitchFamily="49" charset="-122"/>
              </a:rPr>
              <a:t>。</a:t>
            </a:r>
            <a:endParaRPr lang="zh-CN" altLang="en-US"/>
          </a:p>
          <a:p>
            <a:pPr eaLnBrk="1" hangingPunct="1">
              <a:buNone/>
            </a:pPr>
            <a:endParaRPr lang="zh-CN" altLang="en-US"/>
          </a:p>
          <a:p>
            <a:pPr eaLnBrk="1" hangingPunct="1"/>
            <a:endParaRPr lang="zh-CN" altLang="en-US"/>
          </a:p>
          <a:p>
            <a:pPr eaLnBrk="1" hangingPunct="1"/>
            <a:endParaRPr lang="zh-CN" altLang="en-US"/>
          </a:p>
          <a:p>
            <a:pPr eaLnBrk="1" hangingPunct="1"/>
            <a:endParaRPr lang="zh-CN" altLang="en-US"/>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a:xfrm>
            <a:off x="454025" y="609600"/>
            <a:ext cx="8540750" cy="1143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600" normalizeH="0" baseline="0" noProof="0" smtClean="0">
                <a:ln>
                  <a:noFill/>
                </a:ln>
                <a:solidFill>
                  <a:srgbClr val="FF0000"/>
                </a:solidFill>
                <a:effectLst/>
                <a:uLnTx/>
                <a:uFillTx/>
                <a:latin typeface="+mj-ea"/>
                <a:ea typeface="+mj-ea"/>
                <a:cs typeface="+mj-cs"/>
              </a:rPr>
              <a:t>胆囊结石的治疗</a:t>
            </a:r>
            <a:endParaRPr kumimoji="0" lang="zh-CN" altLang="en-US" sz="4400" b="1" i="0" u="none" strike="noStrike" kern="0" cap="none" spc="0" normalizeH="0" baseline="0" noProof="0" smtClean="0">
              <a:ln>
                <a:noFill/>
              </a:ln>
              <a:solidFill>
                <a:schemeClr val="tx2"/>
              </a:solidFill>
              <a:effectLst/>
              <a:uLnTx/>
              <a:uFillTx/>
              <a:latin typeface="+mj-ea"/>
              <a:ea typeface="+mj-ea"/>
              <a:cs typeface="+mj-cs"/>
            </a:endParaRPr>
          </a:p>
        </p:txBody>
      </p:sp>
      <p:sp>
        <p:nvSpPr>
          <p:cNvPr id="5" name="矩形 4"/>
          <p:cNvSpPr/>
          <p:nvPr/>
        </p:nvSpPr>
        <p:spPr>
          <a:xfrm>
            <a:off x="1143000" y="1752600"/>
            <a:ext cx="7162800" cy="3170238"/>
          </a:xfrm>
          <a:prstGeom prst="rect">
            <a:avLst/>
          </a:prstGeom>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ts val="3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accent4"/>
                </a:solidFill>
                <a:effectLst/>
                <a:uLnTx/>
                <a:uFillTx/>
                <a:latin typeface="楷体_GB2312" pitchFamily="49" charset="-122"/>
                <a:ea typeface="楷体_GB2312" pitchFamily="49" charset="-122"/>
                <a:cs typeface="+mn-cs"/>
              </a:rPr>
              <a:t>胆囊结石主要是以</a:t>
            </a:r>
            <a:r>
              <a:rPr kumimoji="0" lang="zh-CN" altLang="en-US" sz="2400" b="1" i="0" u="none" strike="noStrike" kern="1200" cap="none" spc="0" normalizeH="0" baseline="0" noProof="0">
                <a:ln>
                  <a:noFill/>
                </a:ln>
                <a:solidFill>
                  <a:srgbClr val="FF0000"/>
                </a:solidFill>
                <a:effectLst/>
                <a:uLnTx/>
                <a:uFillTx/>
                <a:latin typeface="楷体_GB2312" pitchFamily="49" charset="-122"/>
                <a:ea typeface="楷体_GB2312" pitchFamily="49" charset="-122"/>
                <a:cs typeface="+mn-cs"/>
              </a:rPr>
              <a:t>手术治疗</a:t>
            </a:r>
            <a:r>
              <a:rPr kumimoji="0" lang="zh-CN" altLang="en-US" sz="2400" b="1" i="0" u="none" strike="noStrike" kern="1200" cap="none" spc="0" normalizeH="0" baseline="0" noProof="0">
                <a:ln>
                  <a:noFill/>
                </a:ln>
                <a:solidFill>
                  <a:schemeClr val="accent4"/>
                </a:solidFill>
                <a:effectLst/>
                <a:uLnTx/>
                <a:uFillTx/>
                <a:latin typeface="楷体_GB2312" pitchFamily="49" charset="-122"/>
                <a:ea typeface="楷体_GB2312" pitchFamily="49" charset="-122"/>
                <a:cs typeface="+mn-cs"/>
              </a:rPr>
              <a:t>为主，它的治疗原则是切除胆囊、取净结石、解除梗阻，甚至要修补胆管的缺损，通畅胆道引流，避免胆道的损伤。</a:t>
            </a:r>
            <a:endParaRPr kumimoji="0" lang="en-US" altLang="zh-CN" sz="2400" b="1" i="0" u="none" strike="noStrike" kern="1200" cap="none" spc="0" normalizeH="0" baseline="0" noProof="0">
              <a:ln>
                <a:noFill/>
              </a:ln>
              <a:solidFill>
                <a:schemeClr val="accent4"/>
              </a:solidFill>
              <a:effectLst/>
              <a:uLnTx/>
              <a:uFillTx/>
              <a:latin typeface="楷体_GB2312" pitchFamily="49" charset="-122"/>
              <a:ea typeface="楷体_GB2312" pitchFamily="49" charset="-122"/>
              <a:cs typeface="+mn-cs"/>
            </a:endParaRPr>
          </a:p>
          <a:p>
            <a:pPr marL="0" marR="0" lvl="0" indent="0" algn="l" defTabSz="914400" rtl="0" eaLnBrk="1" fontAlgn="base" latinLnBrk="0" hangingPunct="1">
              <a:lnSpc>
                <a:spcPts val="3000"/>
              </a:lnSpc>
              <a:spcBef>
                <a:spcPct val="0"/>
              </a:spcBef>
              <a:spcAft>
                <a:spcPct val="0"/>
              </a:spcAft>
              <a:buClrTx/>
              <a:buSzTx/>
              <a:buFontTx/>
              <a:buNone/>
              <a:defRPr/>
            </a:pPr>
            <a:endParaRPr kumimoji="0" lang="zh-CN" altLang="en-US" sz="2400" b="1" i="0" u="none" strike="noStrike" kern="1200" cap="none" spc="0" normalizeH="0" baseline="0" noProof="0">
              <a:ln>
                <a:noFill/>
              </a:ln>
              <a:solidFill>
                <a:schemeClr val="accent4"/>
              </a:solidFill>
              <a:effectLst/>
              <a:uLnTx/>
              <a:uFillTx/>
              <a:latin typeface="楷体_GB2312" pitchFamily="49" charset="-122"/>
              <a:ea typeface="楷体_GB2312" pitchFamily="49" charset="-122"/>
              <a:cs typeface="+mn-cs"/>
            </a:endParaRPr>
          </a:p>
          <a:p>
            <a:pPr marL="0" marR="0" lvl="0" indent="0" algn="l" defTabSz="914400" rtl="0" eaLnBrk="1" fontAlgn="base" latinLnBrk="0" hangingPunct="1">
              <a:lnSpc>
                <a:spcPts val="3000"/>
              </a:lnSpc>
              <a:spcBef>
                <a:spcPct val="0"/>
              </a:spcBef>
              <a:spcAft>
                <a:spcPct val="0"/>
              </a:spcAft>
              <a:buClrTx/>
              <a:buSzTx/>
              <a:buFontTx/>
              <a:buNone/>
              <a:defRPr/>
            </a:pPr>
            <a:r>
              <a:rPr kumimoji="0" lang="zh-CN" altLang="en-US" sz="2400" b="1" i="0" u="none" strike="noStrike" kern="1200" cap="none" spc="0" normalizeH="0" baseline="0" noProof="0">
                <a:ln>
                  <a:noFill/>
                </a:ln>
                <a:solidFill>
                  <a:srgbClr val="FF0000"/>
                </a:solidFill>
                <a:effectLst/>
                <a:uLnTx/>
                <a:uFillTx/>
                <a:latin typeface="楷体_GB2312" pitchFamily="49" charset="-122"/>
                <a:ea typeface="楷体_GB2312" pitchFamily="49" charset="-122"/>
                <a:cs typeface="+mn-cs"/>
              </a:rPr>
              <a:t>非手术治疗</a:t>
            </a:r>
            <a:r>
              <a:rPr kumimoji="0" lang="zh-CN" altLang="en-US" sz="2400" b="1" i="0" u="none" strike="noStrike" kern="1200" cap="none" spc="0" normalizeH="0" baseline="0" noProof="0">
                <a:ln>
                  <a:noFill/>
                </a:ln>
                <a:solidFill>
                  <a:schemeClr val="accent4"/>
                </a:solidFill>
                <a:effectLst/>
                <a:uLnTx/>
                <a:uFillTx/>
                <a:latin typeface="楷体_GB2312" pitchFamily="49" charset="-122"/>
                <a:ea typeface="楷体_GB2312" pitchFamily="49" charset="-122"/>
                <a:cs typeface="+mn-cs"/>
              </a:rPr>
              <a:t>是指禁食、禁饮、使用抗生素、维持水，电解质及酸碱平衡、解痉止痛药物等对症处理。对于部分无症状的胆囊结石，可采用溶石治疗或严密观察病情</a:t>
            </a:r>
            <a:r>
              <a:rPr kumimoji="0" lang="zh-CN" altLang="en-US" sz="2400" b="0" i="0" u="none" strike="noStrike" kern="1200" cap="none" spc="0" normalizeH="0" baseline="0" noProof="0">
                <a:ln>
                  <a:noFill/>
                </a:ln>
                <a:solidFill>
                  <a:schemeClr val="accent4"/>
                </a:solidFill>
                <a:effectLst/>
                <a:uLnTx/>
                <a:uFillTx/>
                <a:latin typeface="楷体_GB2312" pitchFamily="49" charset="-122"/>
                <a:ea typeface="楷体_GB2312" pitchFamily="49" charset="-122"/>
                <a:cs typeface="+mn-cs"/>
              </a:rPr>
              <a:t>。</a:t>
            </a:r>
            <a:endParaRPr kumimoji="0" lang="zh-CN" altLang="en-US" sz="2400" b="0" i="0" u="none" strike="noStrike" kern="1200" cap="none" spc="0" normalizeH="0" baseline="0" noProof="0">
              <a:ln>
                <a:noFill/>
              </a:ln>
              <a:solidFill>
                <a:schemeClr val="accent4"/>
              </a:solidFill>
              <a:effectLst/>
              <a:uLnTx/>
              <a:uFillTx/>
              <a:latin typeface="Arial" pitchFamily="34" charset="0"/>
              <a:ea typeface="宋体" panose="02010600030101010101" pitchFamily="2" charset="-122"/>
              <a:cs typeface="+mn-cs"/>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600" normalizeH="0" baseline="0" noProof="0" smtClean="0">
                <a:ln>
                  <a:noFill/>
                </a:ln>
                <a:solidFill>
                  <a:srgbClr val="FF0000"/>
                </a:solidFill>
                <a:effectLst/>
                <a:uLnTx/>
                <a:uFillTx/>
                <a:latin typeface="+mj-ea"/>
                <a:ea typeface="+mj-ea"/>
                <a:cs typeface="+mj-cs"/>
              </a:rPr>
              <a:t>手术类型</a:t>
            </a:r>
            <a:endParaRPr kumimoji="0" lang="zh-CN" altLang="en-US" sz="4400" b="1" i="0" u="none" strike="noStrike" kern="0" cap="none" spc="0" normalizeH="0" baseline="0" noProof="0" smtClean="0">
              <a:ln>
                <a:noFill/>
              </a:ln>
              <a:solidFill>
                <a:schemeClr val="tx2"/>
              </a:solidFill>
              <a:effectLst/>
              <a:uLnTx/>
              <a:uFillTx/>
              <a:latin typeface="+mj-ea"/>
              <a:ea typeface="+mj-ea"/>
              <a:cs typeface="+mj-cs"/>
            </a:endParaRPr>
          </a:p>
        </p:txBody>
      </p:sp>
      <p:sp>
        <p:nvSpPr>
          <p:cNvPr id="3" name="椭圆 2"/>
          <p:cNvSpPr/>
          <p:nvPr/>
        </p:nvSpPr>
        <p:spPr>
          <a:xfrm>
            <a:off x="1600200" y="1981200"/>
            <a:ext cx="1200076" cy="1200076"/>
          </a:xfrm>
          <a:prstGeom prst="ellipse">
            <a:avLst/>
          </a:prstGeom>
          <a:blipFill rotWithShape="0">
            <a:blip r:embed="rId2"/>
            <a:stretch>
              <a:fillRect/>
            </a:stretch>
          </a:blipFill>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lt1">
              <a:hueOff val="0"/>
              <a:satOff val="0"/>
              <a:lumOff val="0"/>
              <a:alphaOff val="0"/>
            </a:schemeClr>
          </a:lnRef>
          <a:fillRef idx="1">
            <a:scrgbClr r="0" g="0" b="0"/>
          </a:fillRef>
          <a:effectRef idx="1">
            <a:schemeClr val="accent5">
              <a:tint val="50000"/>
              <a:hueOff val="0"/>
              <a:satOff val="0"/>
              <a:lumOff val="0"/>
              <a:alphaOff val="0"/>
            </a:schemeClr>
          </a:effectRef>
          <a:fontRef idx="minor">
            <a:schemeClr val="lt1">
              <a:hueOff val="0"/>
              <a:satOff val="0"/>
              <a:lumOff val="0"/>
              <a:alphaOff val="0"/>
            </a:schemeClr>
          </a:fontRef>
        </p:style>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9pPr>
          </a:lstStyle>
          <a:p/>
        </p:txBody>
      </p:sp>
      <p:grpSp>
        <p:nvGrpSpPr>
          <p:cNvPr id="4" name="组合 3"/>
          <p:cNvGrpSpPr/>
          <p:nvPr/>
        </p:nvGrpSpPr>
        <p:grpSpPr>
          <a:xfrm>
            <a:off x="2590800" y="2057400"/>
            <a:ext cx="5082116" cy="1200076"/>
            <a:chOff x="1580101" y="660"/>
            <a:chExt cx="5082116" cy="1200076"/>
          </a:xfrm>
          <a:scene3d>
            <a:camera prst="orthographicFront">
              <a:rot lat="0" lon="0" rev="0"/>
            </a:camera>
            <a:lightRig rig="contrasting" dir="t">
              <a:rot lat="0" lon="0" rev="1200000"/>
            </a:lightRig>
          </a:scene3d>
        </p:grpSpPr>
        <p:sp>
          <p:nvSpPr>
            <p:cNvPr id="5" name="五边形 4"/>
            <p:cNvSpPr/>
            <p:nvPr/>
          </p:nvSpPr>
          <p:spPr>
            <a:xfrm rot="10800000">
              <a:off x="1580101" y="660"/>
              <a:ext cx="5082116" cy="1200076"/>
            </a:xfrm>
            <a:prstGeom prst="homePlate">
              <a:avLst/>
            </a:prstGeom>
            <a:sp3d contourW="19050" prstMaterial="metal">
              <a:bevelT w="88900" h="203200"/>
              <a:bevelB w="165100" h="254000"/>
            </a:sp3d>
          </p:spPr>
          <p:style>
            <a:lnRef idx="0">
              <a:schemeClr val="lt1">
                <a:hueOff val="0"/>
                <a:satOff val="0"/>
                <a:lumOff val="0"/>
                <a:alphaOff val="0"/>
              </a:schemeClr>
            </a:lnRef>
            <a:fillRef idx="1">
              <a:schemeClr val="accent5">
                <a:hueOff val="0"/>
                <a:satOff val="0"/>
                <a:lumOff val="0"/>
                <a:alphaOff val="0"/>
              </a:schemeClr>
            </a:fillRef>
            <a:effectRef idx="2">
              <a:schemeClr val="accent5">
                <a:hueOff val="0"/>
                <a:satOff val="0"/>
                <a:lumOff val="0"/>
                <a:alphaOff val="0"/>
              </a:schemeClr>
            </a:effectRef>
            <a:fontRef idx="minor">
              <a:schemeClr val="lt1"/>
            </a:fontRef>
          </p:style>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9pPr>
            </a:lstStyle>
            <a:p/>
          </p:txBody>
        </p:sp>
        <p:sp>
          <p:nvSpPr>
            <p:cNvPr id="6" name="五边形 4"/>
            <p:cNvSpPr/>
            <p:nvPr/>
          </p:nvSpPr>
          <p:spPr>
            <a:xfrm rot="21600000">
              <a:off x="1880122" y="660"/>
              <a:ext cx="4782095" cy="1200076"/>
            </a:xfrm>
            <a:prstGeom prst="rect">
              <a:avLst/>
            </a:prstGeom>
          </p:spPr>
          <p:style>
            <a:lnRef idx="0">
              <a:scrgbClr r="0" g="0" b="0"/>
            </a:lnRef>
            <a:fillRef idx="0">
              <a:scrgbClr r="0" g="0" b="0"/>
            </a:fillRef>
            <a:effectRef idx="0">
              <a:scrgbClr r="0" g="0" b="0"/>
            </a:effectRef>
            <a:fontRef idx="minor">
              <a:schemeClr val="lt1"/>
            </a:fontRef>
          </p:style>
          <p:txBody>
            <a:bodyPr lIns="529201" tIns="106680" rIns="199136" bIns="106680"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9pPr>
            </a:lstStyle>
            <a:p>
              <a:pPr marL="0" marR="0" lvl="0" indent="0" algn="ctr" defTabSz="12446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a:ln>
                    <a:noFill/>
                  </a:ln>
                  <a:solidFill>
                    <a:schemeClr val="lt1"/>
                  </a:solidFill>
                  <a:effectLst/>
                  <a:uLnTx/>
                  <a:uFillTx/>
                  <a:latin typeface="楷体_GB2312" pitchFamily="49" charset="-122"/>
                  <a:ea typeface="楷体_GB2312" pitchFamily="49" charset="-122"/>
                  <a:cs typeface="+mn-cs"/>
                </a:rPr>
                <a:t>开腹胆囊切除术（OC）</a:t>
              </a:r>
              <a:endParaRPr kumimoji="0" lang="zh-CN" altLang="en-US" sz="2800" b="0" i="0" u="none" strike="noStrike" kern="1200" cap="none" spc="0" normalizeH="0" baseline="0" noProof="0">
                <a:ln>
                  <a:noFill/>
                </a:ln>
                <a:solidFill>
                  <a:schemeClr val="lt1"/>
                </a:solidFill>
                <a:effectLst/>
                <a:uLnTx/>
                <a:uFillTx/>
                <a:latin typeface="楷体_GB2312" pitchFamily="49" charset="-122"/>
                <a:ea typeface="楷体_GB2312" pitchFamily="49" charset="-122"/>
                <a:cs typeface="+mn-cs"/>
              </a:endParaRPr>
            </a:p>
          </p:txBody>
        </p:sp>
      </p:grpSp>
      <p:sp>
        <p:nvSpPr>
          <p:cNvPr id="7" name="椭圆 6"/>
          <p:cNvSpPr/>
          <p:nvPr/>
        </p:nvSpPr>
        <p:spPr>
          <a:xfrm>
            <a:off x="1676400" y="3200400"/>
            <a:ext cx="1200076" cy="1200076"/>
          </a:xfrm>
          <a:prstGeom prst="ellipse">
            <a:avLst/>
          </a:prstGeom>
          <a:blipFill rotWithShape="0">
            <a:blip r:embed="rId2"/>
            <a:stretch>
              <a:fillRect/>
            </a:stretch>
          </a:blipFill>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lt1">
              <a:hueOff val="0"/>
              <a:satOff val="0"/>
              <a:lumOff val="0"/>
              <a:alphaOff val="0"/>
            </a:schemeClr>
          </a:lnRef>
          <a:fillRef idx="1">
            <a:scrgbClr r="0" g="0" b="0"/>
          </a:fillRef>
          <a:effectRef idx="1">
            <a:schemeClr val="accent5">
              <a:tint val="50000"/>
              <a:hueOff val="0"/>
              <a:satOff val="0"/>
              <a:lumOff val="0"/>
              <a:alphaOff val="0"/>
            </a:schemeClr>
          </a:effectRef>
          <a:fontRef idx="minor">
            <a:schemeClr val="lt1">
              <a:hueOff val="0"/>
              <a:satOff val="0"/>
              <a:lumOff val="0"/>
              <a:alphaOff val="0"/>
            </a:schemeClr>
          </a:fontRef>
        </p:style>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9pPr>
          </a:lstStyle>
          <a:p/>
        </p:txBody>
      </p:sp>
      <p:sp>
        <p:nvSpPr>
          <p:cNvPr id="8" name="椭圆 7"/>
          <p:cNvSpPr/>
          <p:nvPr/>
        </p:nvSpPr>
        <p:spPr>
          <a:xfrm>
            <a:off x="1828799" y="4419600"/>
            <a:ext cx="1200076" cy="1200076"/>
          </a:xfrm>
          <a:prstGeom prst="ellipse">
            <a:avLst/>
          </a:prstGeom>
          <a:blipFill rotWithShape="0">
            <a:blip r:embed="rId2"/>
            <a:stretch>
              <a:fillRect/>
            </a:stretch>
          </a:blipFill>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lt1">
              <a:hueOff val="0"/>
              <a:satOff val="0"/>
              <a:lumOff val="0"/>
              <a:alphaOff val="0"/>
            </a:schemeClr>
          </a:lnRef>
          <a:fillRef idx="1">
            <a:scrgbClr r="0" g="0" b="0"/>
          </a:fillRef>
          <a:effectRef idx="1">
            <a:schemeClr val="accent5">
              <a:tint val="50000"/>
              <a:hueOff val="0"/>
              <a:satOff val="0"/>
              <a:lumOff val="0"/>
              <a:alphaOff val="0"/>
            </a:schemeClr>
          </a:effectRef>
          <a:fontRef idx="minor">
            <a:schemeClr val="lt1">
              <a:hueOff val="0"/>
              <a:satOff val="0"/>
              <a:lumOff val="0"/>
              <a:alphaOff val="0"/>
            </a:schemeClr>
          </a:fontRef>
        </p:style>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9pPr>
          </a:lstStyle>
          <a:p/>
        </p:txBody>
      </p:sp>
      <p:sp>
        <p:nvSpPr>
          <p:cNvPr id="10253" name="矩形 8"/>
          <p:cNvSpPr/>
          <p:nvPr/>
        </p:nvSpPr>
        <p:spPr>
          <a:xfrm>
            <a:off x="3429000" y="2438400"/>
            <a:ext cx="3792538" cy="523875"/>
          </a:xfrm>
          <a:prstGeom prst="rect">
            <a:avLst/>
          </a:prstGeom>
          <a:noFill/>
          <a:ln w="9525">
            <a:noFill/>
          </a:ln>
        </p:spPr>
        <p:txBody>
          <a:bodyPr wrap="none">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r>
              <a:rPr lang="zh-CN" altLang="en-US" sz="2800" b="1">
                <a:latin typeface="楷体_GB2312" pitchFamily="49" charset="-122"/>
                <a:ea typeface="楷体_GB2312" pitchFamily="49" charset="-122"/>
              </a:rPr>
              <a:t>开腹胆囊切除术（OC）</a:t>
            </a:r>
            <a:endParaRPr lang="zh-CN" altLang="en-US" sz="2800">
              <a:latin typeface="楷体_GB2312" pitchFamily="49" charset="-122"/>
              <a:ea typeface="楷体_GB2312" pitchFamily="49" charset="-122"/>
            </a:endParaRPr>
          </a:p>
        </p:txBody>
      </p:sp>
      <p:sp>
        <p:nvSpPr>
          <p:cNvPr id="11" name="五边形 10"/>
          <p:cNvSpPr/>
          <p:nvPr/>
        </p:nvSpPr>
        <p:spPr>
          <a:xfrm rot="10800000">
            <a:off x="2895600" y="4438724"/>
            <a:ext cx="5082116" cy="1200076"/>
          </a:xfrm>
          <a:prstGeom prst="homePlat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5">
              <a:hueOff val="0"/>
              <a:satOff val="0"/>
              <a:lumOff val="0"/>
              <a:alphaOff val="0"/>
            </a:schemeClr>
          </a:fillRef>
          <a:effectRef idx="2">
            <a:schemeClr val="accent5">
              <a:hueOff val="0"/>
              <a:satOff val="0"/>
              <a:lumOff val="0"/>
              <a:alphaOff val="0"/>
            </a:schemeClr>
          </a:effectRef>
          <a:fontRef idx="minor">
            <a:schemeClr val="lt1"/>
          </a:fontRef>
        </p:style>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9pPr>
          </a:lstStyle>
          <a:p/>
        </p:txBody>
      </p:sp>
      <p:grpSp>
        <p:nvGrpSpPr>
          <p:cNvPr id="9" name="组合 12"/>
          <p:cNvGrpSpPr/>
          <p:nvPr/>
        </p:nvGrpSpPr>
        <p:grpSpPr>
          <a:xfrm>
            <a:off x="2743200" y="3276600"/>
            <a:ext cx="5082116" cy="1200076"/>
            <a:chOff x="1580101" y="660"/>
            <a:chExt cx="5082116" cy="1200076"/>
          </a:xfrm>
          <a:scene3d>
            <a:camera prst="orthographicFront">
              <a:rot lat="0" lon="0" rev="0"/>
            </a:camera>
            <a:lightRig rig="contrasting" dir="t">
              <a:rot lat="0" lon="0" rev="1200000"/>
            </a:lightRig>
          </a:scene3d>
        </p:grpSpPr>
        <p:sp>
          <p:nvSpPr>
            <p:cNvPr id="14" name="五边形 13"/>
            <p:cNvSpPr/>
            <p:nvPr/>
          </p:nvSpPr>
          <p:spPr>
            <a:xfrm rot="10800000">
              <a:off x="1580101" y="660"/>
              <a:ext cx="5082116" cy="1200076"/>
            </a:xfrm>
            <a:prstGeom prst="homePlate">
              <a:avLst/>
            </a:prstGeom>
            <a:sp3d contourW="19050" prstMaterial="metal">
              <a:bevelT w="88900" h="203200"/>
              <a:bevelB w="165100" h="254000"/>
            </a:sp3d>
          </p:spPr>
          <p:style>
            <a:lnRef idx="0">
              <a:schemeClr val="lt1">
                <a:hueOff val="0"/>
                <a:satOff val="0"/>
                <a:lumOff val="0"/>
                <a:alphaOff val="0"/>
              </a:schemeClr>
            </a:lnRef>
            <a:fillRef idx="1">
              <a:schemeClr val="accent5">
                <a:hueOff val="0"/>
                <a:satOff val="0"/>
                <a:lumOff val="0"/>
                <a:alphaOff val="0"/>
              </a:schemeClr>
            </a:fillRef>
            <a:effectRef idx="2">
              <a:schemeClr val="accent5">
                <a:hueOff val="0"/>
                <a:satOff val="0"/>
                <a:lumOff val="0"/>
                <a:alphaOff val="0"/>
              </a:schemeClr>
            </a:effectRef>
            <a:fontRef idx="minor">
              <a:schemeClr val="lt1"/>
            </a:fontRef>
          </p:style>
          <p:txBody>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9pPr>
            </a:lstStyle>
            <a:p/>
          </p:txBody>
        </p:sp>
        <p:sp>
          <p:nvSpPr>
            <p:cNvPr id="15" name="五边形 4"/>
            <p:cNvSpPr/>
            <p:nvPr/>
          </p:nvSpPr>
          <p:spPr>
            <a:xfrm rot="21600000">
              <a:off x="1880122" y="660"/>
              <a:ext cx="4782095" cy="1200076"/>
            </a:xfrm>
            <a:prstGeom prst="rect">
              <a:avLst/>
            </a:prstGeom>
          </p:spPr>
          <p:style>
            <a:lnRef idx="0">
              <a:scrgbClr r="0" g="0" b="0"/>
            </a:lnRef>
            <a:fillRef idx="0">
              <a:scrgbClr r="0" g="0" b="0"/>
            </a:fillRef>
            <a:effectRef idx="0">
              <a:scrgbClr r="0" g="0" b="0"/>
            </a:effectRef>
            <a:fontRef idx="minor">
              <a:schemeClr val="lt1"/>
            </a:fontRef>
          </p:style>
          <p:txBody>
            <a:bodyPr lIns="529201" tIns="106680" rIns="199136" bIns="106680" anchor="ct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rgbClr val="FFFFFF"/>
                  </a:solidFill>
                  <a:latin typeface="Arial"/>
                  <a:ea typeface="宋体" panose="02010600030101010101" pitchFamily="2" charset="-122"/>
                  <a:cs typeface="+mn-cs"/>
                </a:defRPr>
              </a:lvl9pPr>
            </a:lstStyle>
            <a:p>
              <a:pPr marL="0" marR="0" lvl="0" indent="0" algn="ctr" defTabSz="1244600" rtl="0" eaLnBrk="1" fontAlgn="base" latinLnBrk="0" hangingPunct="1">
                <a:lnSpc>
                  <a:spcPct val="90000"/>
                </a:lnSpc>
                <a:spcBef>
                  <a:spcPct val="0"/>
                </a:spcBef>
                <a:spcAft>
                  <a:spcPct val="35000"/>
                </a:spcAft>
                <a:buClrTx/>
                <a:buSzTx/>
                <a:buFontTx/>
                <a:buNone/>
                <a:defRPr/>
              </a:pPr>
              <a:endParaRPr kumimoji="0" lang="zh-CN" altLang="en-US" sz="2800" b="0" i="0" u="none" strike="noStrike" kern="1200" cap="none" spc="0" normalizeH="0" baseline="0" noProof="0">
                <a:ln>
                  <a:noFill/>
                </a:ln>
                <a:solidFill>
                  <a:schemeClr val="lt1"/>
                </a:solidFill>
                <a:effectLst/>
                <a:uLnTx/>
                <a:uFillTx/>
                <a:latin typeface="楷体_GB2312" pitchFamily="49" charset="-122"/>
                <a:ea typeface="楷体_GB2312" pitchFamily="49" charset="-122"/>
                <a:cs typeface="+mn-cs"/>
              </a:endParaRPr>
            </a:p>
          </p:txBody>
        </p:sp>
      </p:grpSp>
      <p:sp>
        <p:nvSpPr>
          <p:cNvPr id="10258" name="矩形 15"/>
          <p:cNvSpPr/>
          <p:nvPr/>
        </p:nvSpPr>
        <p:spPr>
          <a:xfrm>
            <a:off x="3505200" y="3505200"/>
            <a:ext cx="4154488" cy="523875"/>
          </a:xfrm>
          <a:prstGeom prst="rect">
            <a:avLst/>
          </a:prstGeom>
          <a:noFill/>
          <a:ln w="9525">
            <a:noFill/>
          </a:ln>
        </p:spPr>
        <p:txBody>
          <a:bodyPr wrap="none">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algn="ctr"/>
            <a:r>
              <a:rPr lang="zh-CN" altLang="en-US" sz="2800" b="1">
                <a:latin typeface="楷体_GB2312" pitchFamily="49" charset="-122"/>
                <a:ea typeface="楷体_GB2312" pitchFamily="49" charset="-122"/>
              </a:rPr>
              <a:t>腹腔镜胆囊切除术（</a:t>
            </a:r>
            <a:r>
              <a:rPr lang="en-US" altLang="zh-CN" sz="2800" b="1">
                <a:latin typeface="楷体_GB2312" pitchFamily="49" charset="-122"/>
                <a:ea typeface="楷体_GB2312" pitchFamily="49" charset="-122"/>
              </a:rPr>
              <a:t>LC</a:t>
            </a:r>
            <a:r>
              <a:rPr lang="zh-CN" altLang="en-US" sz="2800" b="1">
                <a:latin typeface="楷体_GB2312" pitchFamily="49" charset="-122"/>
                <a:ea typeface="楷体_GB2312" pitchFamily="49" charset="-122"/>
              </a:rPr>
              <a:t>）</a:t>
            </a:r>
            <a:endParaRPr lang="zh-CN" altLang="en-US" sz="2800">
              <a:latin typeface="楷体_GB2312" pitchFamily="49" charset="-122"/>
              <a:ea typeface="楷体_GB2312" pitchFamily="49" charset="-122"/>
            </a:endParaRPr>
          </a:p>
        </p:txBody>
      </p:sp>
      <p:sp>
        <p:nvSpPr>
          <p:cNvPr id="10259" name="矩形 16"/>
          <p:cNvSpPr/>
          <p:nvPr/>
        </p:nvSpPr>
        <p:spPr>
          <a:xfrm>
            <a:off x="3581400" y="4800600"/>
            <a:ext cx="3581400" cy="523875"/>
          </a:xfrm>
          <a:prstGeom prst="rect">
            <a:avLst/>
          </a:prstGeom>
          <a:noFill/>
          <a:ln w="9525">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r>
              <a:rPr lang="zh-CN" altLang="en-US" sz="2800" b="1">
                <a:latin typeface="楷体_GB2312" pitchFamily="49" charset="-122"/>
                <a:ea typeface="楷体_GB2312" pitchFamily="49" charset="-122"/>
              </a:rPr>
              <a:t>小切口保胆取石法</a:t>
            </a:r>
            <a:endParaRPr lang="zh-CN" altLang="en-US" sz="2800">
              <a:latin typeface="楷体_GB2312" pitchFamily="49" charset="-122"/>
              <a:ea typeface="楷体_GB2312" pitchFamily="49" charset="-122"/>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600" normalizeH="0" baseline="0" noProof="0" smtClean="0">
                <a:ln>
                  <a:noFill/>
                </a:ln>
                <a:solidFill>
                  <a:srgbClr val="FF0000"/>
                </a:solidFill>
                <a:effectLst/>
                <a:uLnTx/>
                <a:uFillTx/>
                <a:latin typeface="+mj-ea"/>
                <a:ea typeface="+mj-ea"/>
                <a:cs typeface="+mj-cs"/>
              </a:rPr>
              <a:t>非手术类型</a:t>
            </a:r>
            <a:br>
              <a:rPr kumimoji="0" lang="zh-CN" altLang="en-US" sz="4400" b="0" i="0" u="none" strike="noStrike" kern="0" cap="none" spc="600" normalizeH="0" baseline="0" noProof="0" smtClean="0">
                <a:ln>
                  <a:noFill/>
                </a:ln>
                <a:solidFill>
                  <a:srgbClr val="FF0000"/>
                </a:solidFill>
                <a:effectLst/>
                <a:uLnTx/>
                <a:uFillTx/>
                <a:latin typeface="黑体" panose="02010609060101010101" pitchFamily="2" charset="-122"/>
                <a:ea typeface="黑体" panose="02010609060101010101" pitchFamily="2" charset="-122"/>
                <a:cs typeface="+mj-cs"/>
              </a:rPr>
            </a:br>
            <a:endParaRPr kumimoji="0" lang="zh-CN" altLang="en-US" sz="4400" b="0" i="0" u="none" strike="noStrike" kern="0" cap="none" spc="0" normalizeH="0" baseline="0" noProof="0" smtClean="0">
              <a:ln>
                <a:noFill/>
              </a:ln>
              <a:solidFill>
                <a:schemeClr val="tx2"/>
              </a:solidFill>
              <a:effectLst/>
              <a:uLnTx/>
              <a:uFillTx/>
              <a:latin typeface="+mj-lt"/>
              <a:ea typeface="+mj-ea"/>
              <a:cs typeface="+mj-cs"/>
            </a:endParaRPr>
          </a:p>
        </p:txBody>
      </p:sp>
      <p:sp>
        <p:nvSpPr>
          <p:cNvPr id="11267" name="矩形 2"/>
          <p:cNvSpPr/>
          <p:nvPr/>
        </p:nvSpPr>
        <p:spPr>
          <a:xfrm>
            <a:off x="1600200" y="1600200"/>
            <a:ext cx="6705600" cy="3170238"/>
          </a:xfrm>
          <a:prstGeom prst="rect">
            <a:avLst/>
          </a:prstGeom>
          <a:noFill/>
          <a:ln w="9525">
            <a:noFill/>
          </a:ln>
        </p:spPr>
        <p:txBody>
          <a:bodyPr>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r>
              <a:rPr lang="zh-CN" altLang="en-US" sz="2800">
                <a:latin typeface="楷体_GB2312" pitchFamily="49" charset="-122"/>
                <a:ea typeface="楷体_GB2312" pitchFamily="49" charset="-122"/>
              </a:rPr>
              <a:t>对于无症状或无需立即进行手术切除胆囊以及不适用手术治疗的患者，可以选择非手术方法治疗胆囊结石。</a:t>
            </a:r>
            <a:endParaRPr lang="en-US" altLang="zh-CN" sz="2800">
              <a:latin typeface="楷体_GB2312" pitchFamily="49" charset="-122"/>
              <a:ea typeface="楷体_GB2312" pitchFamily="49" charset="-122"/>
            </a:endParaRPr>
          </a:p>
          <a:p>
            <a:endParaRPr lang="en-US" altLang="zh-CN" sz="3200">
              <a:latin typeface="楷体_GB2312" pitchFamily="49" charset="-122"/>
              <a:ea typeface="楷体_GB2312" pitchFamily="49" charset="-122"/>
            </a:endParaRPr>
          </a:p>
          <a:p>
            <a:r>
              <a:rPr lang="zh-CN" altLang="en-US" sz="2800">
                <a:latin typeface="楷体_GB2312" pitchFamily="49" charset="-122"/>
                <a:ea typeface="楷体_GB2312" pitchFamily="49" charset="-122"/>
              </a:rPr>
              <a:t>非手术治疗可以分为：口服溶石治疗、灌注溶石法、体外震波碎石（</a:t>
            </a:r>
            <a:r>
              <a:rPr lang="en-US" altLang="zh-CN" sz="2800">
                <a:latin typeface="楷体_GB2312" pitchFamily="49" charset="-122"/>
                <a:ea typeface="楷体_GB2312" pitchFamily="49" charset="-122"/>
              </a:rPr>
              <a:t>ESWL</a:t>
            </a:r>
            <a:r>
              <a:rPr lang="zh-CN" altLang="en-US" sz="2800">
                <a:latin typeface="楷体_GB2312" pitchFamily="49" charset="-122"/>
                <a:ea typeface="楷体_GB2312" pitchFamily="49" charset="-122"/>
              </a:rPr>
              <a:t>）、经皮胆囊镜超声波碎石术</a:t>
            </a:r>
            <a:r>
              <a:rPr lang="zh-CN" altLang="en-US" sz="1600">
                <a:latin typeface="楷体_GB2312" pitchFamily="49" charset="-122"/>
                <a:ea typeface="楷体_GB2312" pitchFamily="49" charset="-122"/>
              </a:rPr>
              <a:t>。</a:t>
            </a:r>
            <a:endParaRPr lang="zh-CN" altLang="en-US" sz="1600">
              <a:latin typeface="Arial" pitchFamily="34" charset="0"/>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https://d.book118.com/327010144164006054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诗情画意">
  <a:themeElements>
    <a:clrScheme name="诗情画意 1">
      <a:dk1>
        <a:srgbClr val="007A77"/>
      </a:dk1>
      <a:lt1>
        <a:srgbClr val="FFFFFF"/>
      </a:lt1>
      <a:dk2>
        <a:srgbClr val="003399"/>
      </a:dk2>
      <a:lt2>
        <a:srgbClr val="C0C0C0"/>
      </a:lt2>
      <a:accent1>
        <a:srgbClr val="EBF7FF"/>
      </a:accent1>
      <a:accent2>
        <a:srgbClr val="3366FF"/>
      </a:accent2>
      <a:accent3>
        <a:srgbClr val="FFFFFF"/>
      </a:accent3>
      <a:accent4>
        <a:srgbClr val="006765"/>
      </a:accent4>
      <a:accent5>
        <a:srgbClr val="F3FAFF"/>
      </a:accent5>
      <a:accent6>
        <a:srgbClr val="2D5CE7"/>
      </a:accent6>
      <a:hlink>
        <a:srgbClr val="DC5900"/>
      </a:hlink>
      <a:folHlink>
        <a:srgbClr val="7979A5"/>
      </a:folHlink>
    </a:clrScheme>
    <a:fontScheme name="诗情画意">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诗情画意 1">
        <a:dk1>
          <a:srgbClr val="007A77"/>
        </a:dk1>
        <a:lt1>
          <a:srgbClr val="FFFFFF"/>
        </a:lt1>
        <a:dk2>
          <a:srgbClr val="003399"/>
        </a:dk2>
        <a:lt2>
          <a:srgbClr val="C0C0C0"/>
        </a:lt2>
        <a:accent1>
          <a:srgbClr val="EBF7FF"/>
        </a:accent1>
        <a:accent2>
          <a:srgbClr val="3366FF"/>
        </a:accent2>
        <a:accent3>
          <a:srgbClr val="FFFFFF"/>
        </a:accent3>
        <a:accent4>
          <a:srgbClr val="006765"/>
        </a:accent4>
        <a:accent5>
          <a:srgbClr val="F3FAFF"/>
        </a:accent5>
        <a:accent6>
          <a:srgbClr val="2D5CE7"/>
        </a:accent6>
        <a:hlink>
          <a:srgbClr val="DC5900"/>
        </a:hlink>
        <a:folHlink>
          <a:srgbClr val="7979A5"/>
        </a:folHlink>
      </a:clrScheme>
      <a:clrMap bg1="lt1" tx1="dk1" bg2="lt2" tx2="dk2" accent1="accent1" accent2="accent2" accent3="accent3" accent4="accent4" accent5="accent5" accent6="accent6" hlink="hlink" folHlink="folHlink"/>
    </a:extraClrScheme>
    <a:extraClrScheme>
      <a:clrScheme name="诗情画意 2">
        <a:dk1>
          <a:srgbClr val="005FBE"/>
        </a:dk1>
        <a:lt1>
          <a:srgbClr val="FFFFDD"/>
        </a:lt1>
        <a:dk2>
          <a:srgbClr val="2C5884"/>
        </a:dk2>
        <a:lt2>
          <a:srgbClr val="C0C0C0"/>
        </a:lt2>
        <a:accent1>
          <a:srgbClr val="E9F7FF"/>
        </a:accent1>
        <a:accent2>
          <a:srgbClr val="F89400"/>
        </a:accent2>
        <a:accent3>
          <a:srgbClr val="FFFFEB"/>
        </a:accent3>
        <a:accent4>
          <a:srgbClr val="0050A2"/>
        </a:accent4>
        <a:accent5>
          <a:srgbClr val="F2FAFF"/>
        </a:accent5>
        <a:accent6>
          <a:srgbClr val="E18600"/>
        </a:accent6>
        <a:hlink>
          <a:srgbClr val="B20048"/>
        </a:hlink>
        <a:folHlink>
          <a:srgbClr val="008080"/>
        </a:folHlink>
      </a:clrScheme>
      <a:clrMap bg1="lt1" tx1="dk1" bg2="lt2" tx2="dk2" accent1="accent1" accent2="accent2" accent3="accent3" accent4="accent4" accent5="accent5" accent6="accent6" hlink="hlink" folHlink="folHlink"/>
    </a:extraClrScheme>
    <a:extraClrScheme>
      <a:clrScheme name="诗情画意 3">
        <a:dk1>
          <a:srgbClr val="5D5D8B"/>
        </a:dk1>
        <a:lt1>
          <a:srgbClr val="DAEADE"/>
        </a:lt1>
        <a:dk2>
          <a:srgbClr val="A25269"/>
        </a:dk2>
        <a:lt2>
          <a:srgbClr val="C0C0C0"/>
        </a:lt2>
        <a:accent1>
          <a:srgbClr val="FFFFDD"/>
        </a:accent1>
        <a:accent2>
          <a:srgbClr val="3399FF"/>
        </a:accent2>
        <a:accent3>
          <a:srgbClr val="EAF3EC"/>
        </a:accent3>
        <a:accent4>
          <a:srgbClr val="4E4E76"/>
        </a:accent4>
        <a:accent5>
          <a:srgbClr val="FFFFEB"/>
        </a:accent5>
        <a:accent6>
          <a:srgbClr val="2D8AE7"/>
        </a:accent6>
        <a:hlink>
          <a:srgbClr val="336699"/>
        </a:hlink>
        <a:folHlink>
          <a:srgbClr val="F08F00"/>
        </a:folHlink>
      </a:clrScheme>
      <a:clrMap bg1="lt1" tx1="dk1" bg2="lt2" tx2="dk2" accent1="accent1" accent2="accent2" accent3="accent3" accent4="accent4" accent5="accent5" accent6="accent6" hlink="hlink" folHlink="folHlink"/>
    </a:extraClrScheme>
    <a:extraClrScheme>
      <a:clrScheme name="诗情画意 4">
        <a:dk1>
          <a:srgbClr val="006666"/>
        </a:dk1>
        <a:lt1>
          <a:srgbClr val="CCECFF"/>
        </a:lt1>
        <a:dk2>
          <a:srgbClr val="336699"/>
        </a:dk2>
        <a:lt2>
          <a:srgbClr val="C0C0C0"/>
        </a:lt2>
        <a:accent1>
          <a:srgbClr val="FFFFCC"/>
        </a:accent1>
        <a:accent2>
          <a:srgbClr val="FF6600"/>
        </a:accent2>
        <a:accent3>
          <a:srgbClr val="E2F4FF"/>
        </a:accent3>
        <a:accent4>
          <a:srgbClr val="005656"/>
        </a:accent4>
        <a:accent5>
          <a:srgbClr val="FFFFE2"/>
        </a:accent5>
        <a:accent6>
          <a:srgbClr val="E75C00"/>
        </a:accent6>
        <a:hlink>
          <a:srgbClr val="0066FF"/>
        </a:hlink>
        <a:folHlink>
          <a:srgbClr val="BE547F"/>
        </a:folHlink>
      </a:clrScheme>
      <a:clrMap bg1="lt1" tx1="dk1" bg2="lt2" tx2="dk2" accent1="accent1" accent2="accent2" accent3="accent3" accent4="accent4" accent5="accent5" accent6="accent6" hlink="hlink" folHlink="folHlink"/>
    </a:extraClrScheme>
    <a:extraClrScheme>
      <a:clrScheme name="诗情画意 5">
        <a:dk1>
          <a:srgbClr val="0033CC"/>
        </a:dk1>
        <a:lt1>
          <a:srgbClr val="FFE9E9"/>
        </a:lt1>
        <a:dk2>
          <a:srgbClr val="000000"/>
        </a:dk2>
        <a:lt2>
          <a:srgbClr val="C0C0C0"/>
        </a:lt2>
        <a:accent1>
          <a:srgbClr val="D5E5DB"/>
        </a:accent1>
        <a:accent2>
          <a:srgbClr val="3366FF"/>
        </a:accent2>
        <a:accent3>
          <a:srgbClr val="FFF2F2"/>
        </a:accent3>
        <a:accent4>
          <a:srgbClr val="002AAE"/>
        </a:accent4>
        <a:accent5>
          <a:srgbClr val="E7F0EA"/>
        </a:accent5>
        <a:accent6>
          <a:srgbClr val="2D5CE7"/>
        </a:accent6>
        <a:hlink>
          <a:srgbClr val="FF9900"/>
        </a:hlink>
        <a:folHlink>
          <a:srgbClr val="008080"/>
        </a:folHlink>
      </a:clrScheme>
      <a:clrMap bg1="lt1" tx1="dk1" bg2="lt2" tx2="dk2" accent1="accent1" accent2="accent2" accent3="accent3" accent4="accent4" accent5="accent5" accent6="accent6" hlink="hlink" folHlink="folHlink"/>
    </a:extraClrScheme>
    <a:extraClrScheme>
      <a:clrScheme name="诗情画意 6">
        <a:dk1>
          <a:srgbClr val="336699"/>
        </a:dk1>
        <a:lt1>
          <a:srgbClr val="F4E9E0"/>
        </a:lt1>
        <a:dk2>
          <a:srgbClr val="DC5900"/>
        </a:dk2>
        <a:lt2>
          <a:srgbClr val="C0C0C0"/>
        </a:lt2>
        <a:accent1>
          <a:srgbClr val="E4E4E4"/>
        </a:accent1>
        <a:accent2>
          <a:srgbClr val="3399FF"/>
        </a:accent2>
        <a:accent3>
          <a:srgbClr val="F8F2ED"/>
        </a:accent3>
        <a:accent4>
          <a:srgbClr val="2A5682"/>
        </a:accent4>
        <a:accent5>
          <a:srgbClr val="EFEFEF"/>
        </a:accent5>
        <a:accent6>
          <a:srgbClr val="2D8AE7"/>
        </a:accent6>
        <a:hlink>
          <a:srgbClr val="CC0066"/>
        </a:hlink>
        <a:folHlink>
          <a:srgbClr val="008080"/>
        </a:folHlink>
      </a:clrScheme>
      <a:clrMap bg1="lt1" tx1="dk1" bg2="lt2" tx2="dk2" accent1="accent1" accent2="accent2" accent3="accent3" accent4="accent4" accent5="accent5" accent6="accent6" hlink="hlink" folHlink="folHlink"/>
    </a:extraClrScheme>
    <a:extraClrScheme>
      <a:clrScheme name="诗情画意 7">
        <a:dk1>
          <a:srgbClr val="CC3300"/>
        </a:dk1>
        <a:lt1>
          <a:srgbClr val="E5E5FF"/>
        </a:lt1>
        <a:dk2>
          <a:srgbClr val="565680"/>
        </a:dk2>
        <a:lt2>
          <a:srgbClr val="C0C0C0"/>
        </a:lt2>
        <a:accent1>
          <a:srgbClr val="E6E4EC"/>
        </a:accent1>
        <a:accent2>
          <a:srgbClr val="0066CC"/>
        </a:accent2>
        <a:accent3>
          <a:srgbClr val="F0F0FF"/>
        </a:accent3>
        <a:accent4>
          <a:srgbClr val="AE2A00"/>
        </a:accent4>
        <a:accent5>
          <a:srgbClr val="F0EFF4"/>
        </a:accent5>
        <a:accent6>
          <a:srgbClr val="005CB9"/>
        </a:accent6>
        <a:hlink>
          <a:srgbClr val="008080"/>
        </a:hlink>
        <a:folHlink>
          <a:srgbClr val="7B7BA7"/>
        </a:folHlink>
      </a:clrScheme>
      <a:clrMap bg1="lt1" tx1="dk1" bg2="lt2" tx2="dk2" accent1="accent1" accent2="accent2" accent3="accent3" accent4="accent4" accent5="accent5" accent6="accent6" hlink="hlink" folHlink="folHlink"/>
    </a:extraClrScheme>
    <a:extraClrScheme>
      <a:clrScheme name="诗情画意 8">
        <a:dk1>
          <a:srgbClr val="000099"/>
        </a:dk1>
        <a:lt1>
          <a:srgbClr val="FFE2C5"/>
        </a:lt1>
        <a:dk2>
          <a:srgbClr val="007D7A"/>
        </a:dk2>
        <a:lt2>
          <a:srgbClr val="C0C0C0"/>
        </a:lt2>
        <a:accent1>
          <a:srgbClr val="EAEAEA"/>
        </a:accent1>
        <a:accent2>
          <a:srgbClr val="B26EB4"/>
        </a:accent2>
        <a:accent3>
          <a:srgbClr val="FFEEDF"/>
        </a:accent3>
        <a:accent4>
          <a:srgbClr val="000082"/>
        </a:accent4>
        <a:accent5>
          <a:srgbClr val="F3F3F3"/>
        </a:accent5>
        <a:accent6>
          <a:srgbClr val="A163A3"/>
        </a:accent6>
        <a:hlink>
          <a:srgbClr val="CC3300"/>
        </a:hlink>
        <a:folHlink>
          <a:srgbClr val="0088E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1_诗情画意">
  <a:themeElements>
    <a:clrScheme name="诗情画意 1">
      <a:dk1>
        <a:srgbClr val="007A77"/>
      </a:dk1>
      <a:lt1>
        <a:srgbClr val="FFFFFF"/>
      </a:lt1>
      <a:dk2>
        <a:srgbClr val="003399"/>
      </a:dk2>
      <a:lt2>
        <a:srgbClr val="C0C0C0"/>
      </a:lt2>
      <a:accent1>
        <a:srgbClr val="EBF7FF"/>
      </a:accent1>
      <a:accent2>
        <a:srgbClr val="3366FF"/>
      </a:accent2>
      <a:accent3>
        <a:srgbClr val="FFFFFF"/>
      </a:accent3>
      <a:accent4>
        <a:srgbClr val="006765"/>
      </a:accent4>
      <a:accent5>
        <a:srgbClr val="F3FAFF"/>
      </a:accent5>
      <a:accent6>
        <a:srgbClr val="2D5CE7"/>
      </a:accent6>
      <a:hlink>
        <a:srgbClr val="DC5900"/>
      </a:hlink>
      <a:folHlink>
        <a:srgbClr val="7979A5"/>
      </a:folHlink>
    </a:clrScheme>
    <a:fontScheme name="诗情画意">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诗情画意 1">
        <a:dk1>
          <a:srgbClr val="007A77"/>
        </a:dk1>
        <a:lt1>
          <a:srgbClr val="FFFFFF"/>
        </a:lt1>
        <a:dk2>
          <a:srgbClr val="003399"/>
        </a:dk2>
        <a:lt2>
          <a:srgbClr val="C0C0C0"/>
        </a:lt2>
        <a:accent1>
          <a:srgbClr val="EBF7FF"/>
        </a:accent1>
        <a:accent2>
          <a:srgbClr val="3366FF"/>
        </a:accent2>
        <a:accent3>
          <a:srgbClr val="FFFFFF"/>
        </a:accent3>
        <a:accent4>
          <a:srgbClr val="006765"/>
        </a:accent4>
        <a:accent5>
          <a:srgbClr val="F3FAFF"/>
        </a:accent5>
        <a:accent6>
          <a:srgbClr val="2D5CE7"/>
        </a:accent6>
        <a:hlink>
          <a:srgbClr val="DC5900"/>
        </a:hlink>
        <a:folHlink>
          <a:srgbClr val="7979A5"/>
        </a:folHlink>
      </a:clrScheme>
      <a:clrMap bg1="lt1" tx1="dk1" bg2="lt2" tx2="dk2" accent1="accent1" accent2="accent2" accent3="accent3" accent4="accent4" accent5="accent5" accent6="accent6" hlink="hlink" folHlink="folHlink"/>
    </a:extraClrScheme>
    <a:extraClrScheme>
      <a:clrScheme name="诗情画意 2">
        <a:dk1>
          <a:srgbClr val="005FBE"/>
        </a:dk1>
        <a:lt1>
          <a:srgbClr val="FFFFDD"/>
        </a:lt1>
        <a:dk2>
          <a:srgbClr val="2C5884"/>
        </a:dk2>
        <a:lt2>
          <a:srgbClr val="C0C0C0"/>
        </a:lt2>
        <a:accent1>
          <a:srgbClr val="E9F7FF"/>
        </a:accent1>
        <a:accent2>
          <a:srgbClr val="F89400"/>
        </a:accent2>
        <a:accent3>
          <a:srgbClr val="FFFFEB"/>
        </a:accent3>
        <a:accent4>
          <a:srgbClr val="0050A2"/>
        </a:accent4>
        <a:accent5>
          <a:srgbClr val="F2FAFF"/>
        </a:accent5>
        <a:accent6>
          <a:srgbClr val="E18600"/>
        </a:accent6>
        <a:hlink>
          <a:srgbClr val="B20048"/>
        </a:hlink>
        <a:folHlink>
          <a:srgbClr val="008080"/>
        </a:folHlink>
      </a:clrScheme>
      <a:clrMap bg1="lt1" tx1="dk1" bg2="lt2" tx2="dk2" accent1="accent1" accent2="accent2" accent3="accent3" accent4="accent4" accent5="accent5" accent6="accent6" hlink="hlink" folHlink="folHlink"/>
    </a:extraClrScheme>
    <a:extraClrScheme>
      <a:clrScheme name="诗情画意 3">
        <a:dk1>
          <a:srgbClr val="5D5D8B"/>
        </a:dk1>
        <a:lt1>
          <a:srgbClr val="DAEADE"/>
        </a:lt1>
        <a:dk2>
          <a:srgbClr val="A25269"/>
        </a:dk2>
        <a:lt2>
          <a:srgbClr val="C0C0C0"/>
        </a:lt2>
        <a:accent1>
          <a:srgbClr val="FFFFDD"/>
        </a:accent1>
        <a:accent2>
          <a:srgbClr val="3399FF"/>
        </a:accent2>
        <a:accent3>
          <a:srgbClr val="EAF3EC"/>
        </a:accent3>
        <a:accent4>
          <a:srgbClr val="4E4E76"/>
        </a:accent4>
        <a:accent5>
          <a:srgbClr val="FFFFEB"/>
        </a:accent5>
        <a:accent6>
          <a:srgbClr val="2D8AE7"/>
        </a:accent6>
        <a:hlink>
          <a:srgbClr val="336699"/>
        </a:hlink>
        <a:folHlink>
          <a:srgbClr val="F08F00"/>
        </a:folHlink>
      </a:clrScheme>
      <a:clrMap bg1="lt1" tx1="dk1" bg2="lt2" tx2="dk2" accent1="accent1" accent2="accent2" accent3="accent3" accent4="accent4" accent5="accent5" accent6="accent6" hlink="hlink" folHlink="folHlink"/>
    </a:extraClrScheme>
    <a:extraClrScheme>
      <a:clrScheme name="诗情画意 4">
        <a:dk1>
          <a:srgbClr val="006666"/>
        </a:dk1>
        <a:lt1>
          <a:srgbClr val="CCECFF"/>
        </a:lt1>
        <a:dk2>
          <a:srgbClr val="336699"/>
        </a:dk2>
        <a:lt2>
          <a:srgbClr val="C0C0C0"/>
        </a:lt2>
        <a:accent1>
          <a:srgbClr val="FFFFCC"/>
        </a:accent1>
        <a:accent2>
          <a:srgbClr val="FF6600"/>
        </a:accent2>
        <a:accent3>
          <a:srgbClr val="E2F4FF"/>
        </a:accent3>
        <a:accent4>
          <a:srgbClr val="005656"/>
        </a:accent4>
        <a:accent5>
          <a:srgbClr val="FFFFE2"/>
        </a:accent5>
        <a:accent6>
          <a:srgbClr val="E75C00"/>
        </a:accent6>
        <a:hlink>
          <a:srgbClr val="0066FF"/>
        </a:hlink>
        <a:folHlink>
          <a:srgbClr val="BE547F"/>
        </a:folHlink>
      </a:clrScheme>
      <a:clrMap bg1="lt1" tx1="dk1" bg2="lt2" tx2="dk2" accent1="accent1" accent2="accent2" accent3="accent3" accent4="accent4" accent5="accent5" accent6="accent6" hlink="hlink" folHlink="folHlink"/>
    </a:extraClrScheme>
    <a:extraClrScheme>
      <a:clrScheme name="诗情画意 5">
        <a:dk1>
          <a:srgbClr val="0033CC"/>
        </a:dk1>
        <a:lt1>
          <a:srgbClr val="FFE9E9"/>
        </a:lt1>
        <a:dk2>
          <a:srgbClr val="000000"/>
        </a:dk2>
        <a:lt2>
          <a:srgbClr val="C0C0C0"/>
        </a:lt2>
        <a:accent1>
          <a:srgbClr val="D5E5DB"/>
        </a:accent1>
        <a:accent2>
          <a:srgbClr val="3366FF"/>
        </a:accent2>
        <a:accent3>
          <a:srgbClr val="FFF2F2"/>
        </a:accent3>
        <a:accent4>
          <a:srgbClr val="002AAE"/>
        </a:accent4>
        <a:accent5>
          <a:srgbClr val="E7F0EA"/>
        </a:accent5>
        <a:accent6>
          <a:srgbClr val="2D5CE7"/>
        </a:accent6>
        <a:hlink>
          <a:srgbClr val="FF9900"/>
        </a:hlink>
        <a:folHlink>
          <a:srgbClr val="008080"/>
        </a:folHlink>
      </a:clrScheme>
      <a:clrMap bg1="lt1" tx1="dk1" bg2="lt2" tx2="dk2" accent1="accent1" accent2="accent2" accent3="accent3" accent4="accent4" accent5="accent5" accent6="accent6" hlink="hlink" folHlink="folHlink"/>
    </a:extraClrScheme>
    <a:extraClrScheme>
      <a:clrScheme name="诗情画意 6">
        <a:dk1>
          <a:srgbClr val="336699"/>
        </a:dk1>
        <a:lt1>
          <a:srgbClr val="F4E9E0"/>
        </a:lt1>
        <a:dk2>
          <a:srgbClr val="DC5900"/>
        </a:dk2>
        <a:lt2>
          <a:srgbClr val="C0C0C0"/>
        </a:lt2>
        <a:accent1>
          <a:srgbClr val="E4E4E4"/>
        </a:accent1>
        <a:accent2>
          <a:srgbClr val="3399FF"/>
        </a:accent2>
        <a:accent3>
          <a:srgbClr val="F8F2ED"/>
        </a:accent3>
        <a:accent4>
          <a:srgbClr val="2A5682"/>
        </a:accent4>
        <a:accent5>
          <a:srgbClr val="EFEFEF"/>
        </a:accent5>
        <a:accent6>
          <a:srgbClr val="2D8AE7"/>
        </a:accent6>
        <a:hlink>
          <a:srgbClr val="CC0066"/>
        </a:hlink>
        <a:folHlink>
          <a:srgbClr val="008080"/>
        </a:folHlink>
      </a:clrScheme>
      <a:clrMap bg1="lt1" tx1="dk1" bg2="lt2" tx2="dk2" accent1="accent1" accent2="accent2" accent3="accent3" accent4="accent4" accent5="accent5" accent6="accent6" hlink="hlink" folHlink="folHlink"/>
    </a:extraClrScheme>
    <a:extraClrScheme>
      <a:clrScheme name="诗情画意 7">
        <a:dk1>
          <a:srgbClr val="CC3300"/>
        </a:dk1>
        <a:lt1>
          <a:srgbClr val="E5E5FF"/>
        </a:lt1>
        <a:dk2>
          <a:srgbClr val="565680"/>
        </a:dk2>
        <a:lt2>
          <a:srgbClr val="C0C0C0"/>
        </a:lt2>
        <a:accent1>
          <a:srgbClr val="E6E4EC"/>
        </a:accent1>
        <a:accent2>
          <a:srgbClr val="0066CC"/>
        </a:accent2>
        <a:accent3>
          <a:srgbClr val="F0F0FF"/>
        </a:accent3>
        <a:accent4>
          <a:srgbClr val="AE2A00"/>
        </a:accent4>
        <a:accent5>
          <a:srgbClr val="F0EFF4"/>
        </a:accent5>
        <a:accent6>
          <a:srgbClr val="005CB9"/>
        </a:accent6>
        <a:hlink>
          <a:srgbClr val="008080"/>
        </a:hlink>
        <a:folHlink>
          <a:srgbClr val="7B7BA7"/>
        </a:folHlink>
      </a:clrScheme>
      <a:clrMap bg1="lt1" tx1="dk1" bg2="lt2" tx2="dk2" accent1="accent1" accent2="accent2" accent3="accent3" accent4="accent4" accent5="accent5" accent6="accent6" hlink="hlink" folHlink="folHlink"/>
    </a:extraClrScheme>
    <a:extraClrScheme>
      <a:clrScheme name="诗情画意 8">
        <a:dk1>
          <a:srgbClr val="000099"/>
        </a:dk1>
        <a:lt1>
          <a:srgbClr val="FFE2C5"/>
        </a:lt1>
        <a:dk2>
          <a:srgbClr val="007D7A"/>
        </a:dk2>
        <a:lt2>
          <a:srgbClr val="C0C0C0"/>
        </a:lt2>
        <a:accent1>
          <a:srgbClr val="EAEAEA"/>
        </a:accent1>
        <a:accent2>
          <a:srgbClr val="B26EB4"/>
        </a:accent2>
        <a:accent3>
          <a:srgbClr val="FFEEDF"/>
        </a:accent3>
        <a:accent4>
          <a:srgbClr val="000082"/>
        </a:accent4>
        <a:accent5>
          <a:srgbClr val="F3F3F3"/>
        </a:accent5>
        <a:accent6>
          <a:srgbClr val="A163A3"/>
        </a:accent6>
        <a:hlink>
          <a:srgbClr val="CC3300"/>
        </a:hlink>
        <a:folHlink>
          <a:srgbClr val="0088E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48</Paragraphs>
  <Slides>13</Slides>
  <Notes>0</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13</vt:i4>
      </vt:variant>
    </vt:vector>
  </HeadingPairs>
  <TitlesOfParts>
    <vt:vector baseType="lpstr" size="20">
      <vt:lpstr>Arial</vt:lpstr>
      <vt:lpstr>Calibri</vt:lpstr>
      <vt:lpstr>宋体</vt:lpstr>
      <vt:lpstr>Wingdings</vt:lpstr>
      <vt:lpstr>黑体</vt:lpstr>
      <vt:lpstr>楷体_GB2312</vt:lpstr>
      <vt:lpstr>Office Theme</vt:lpstr>
      <vt:lpstr>胆胀（胆囊炎）中医护理方案</vt:lpstr>
      <vt:lpstr>主要内容</vt:lpstr>
      <vt:lpstr>胆道系统</vt:lpstr>
      <vt:lpstr>流行病学</vt:lpstr>
      <vt:lpstr>胆囊的解剖</vt:lpstr>
      <vt:lpstr>肝外胆道系统的解剖</vt:lpstr>
      <vt:lpstr>病因</vt:lpstr>
      <vt:lpstr>胆囊炎的分类</vt:lpstr>
      <vt:lpstr>结石分类—部位</vt:lpstr>
      <vt:lpstr>胆囊结石的治疗</vt:lpstr>
      <vt:lpstr>手术类型</vt:lpstr>
      <vt:lpstr>非手术类型</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2024-09-29T09:24:05.816</cp:lastPrinted>
  <dcterms:created xsi:type="dcterms:W3CDTF">2024-09-29T01:24:05Z</dcterms:created>
  <dcterms:modified xsi:type="dcterms:W3CDTF">2024-09-29T01:24:07Z</dcterms:modified>
</cp:coreProperties>
</file>