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页眉占位符 1048731"/>
          <p:cNvSpPr/>
          <p:nvPr>
            <p:ph type="hdr" sz="quarter" idx="4294967295"/>
          </p:nvPr>
        </p:nvSpPr>
        <p:spPr>
          <a:xfrm>
            <a:off x="0" y="0"/>
            <a:ext cx="2970212" cy="455612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</a:p>
        </p:txBody>
      </p:sp>
      <p:sp>
        <p:nvSpPr>
          <p:cNvPr id="1048733" name="日期占位符 1048732"/>
          <p:cNvSpPr/>
          <p:nvPr>
            <p:ph type="dt" idx="1"/>
          </p:nvPr>
        </p:nvSpPr>
        <p:spPr>
          <a:xfrm>
            <a:off x="3884612" y="0"/>
            <a:ext cx="2971800" cy="455612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</a:p>
        </p:txBody>
      </p:sp>
      <p:sp>
        <p:nvSpPr>
          <p:cNvPr id="1048734" name="幻灯片图像占位符 1048733"/>
          <p:cNvSpPr/>
          <p:nvPr>
            <p:ph type="sldImg" idx="2"/>
          </p:nvPr>
        </p:nvSpPr>
        <p:spPr>
          <a:xfrm>
            <a:off x="1141412" y="685800"/>
            <a:ext cx="4572000" cy="3429000"/>
          </a:xfrm>
          <a:prstGeom prst="rect">
            <a:avLst/>
          </a:prstGeom>
          <a:noFill/>
          <a:ln>
            <a:noFill/>
          </a:ln>
        </p:spPr>
      </p:sp>
      <p:sp>
        <p:nvSpPr>
          <p:cNvPr id="1048735" name="文本占位符 1048734"/>
          <p:cNvSpPr/>
          <p:nvPr>
            <p:ph type="body" sz="quarter" idx="3"/>
          </p:nvPr>
        </p:nvSpPr>
        <p:spPr>
          <a:xfrm>
            <a:off x="685800" y="4343400"/>
            <a:ext cx="5484812" cy="4113212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页脚占位符 1048735"/>
          <p:cNvSpPr/>
          <p:nvPr>
            <p:ph type="ftr" sz="quarter" idx="4"/>
          </p:nvPr>
        </p:nvSpPr>
        <p:spPr>
          <a:xfrm>
            <a:off x="0" y="8685212"/>
            <a:ext cx="2970212" cy="45720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b"/>
          <a:lstStyle/>
          <a:p>
            <a:pPr lvl="0"/>
          </a:p>
        </p:txBody>
      </p:sp>
      <p:sp>
        <p:nvSpPr>
          <p:cNvPr id="1048737" name="灯片编号占位符 1048736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b"/>
          <a:lstStyle/>
          <a:p>
            <a:pPr lvl="0"/>
            <a:fld id="{566ABCEB-ACFC-4714-9973-3DA970169C29}" type="slidenum">
              <a:rPr lang="en-US" altLang="en-US"/>
              <a:t/>
            </a:fld>
            <a:endParaRPr lang="en-US" altLang="en-US"/>
          </a:p>
        </p:txBody>
      </p:sp>
    </p:spTree>
  </p:cSld>
  <p:clrMap bg1="dk1" tx1="dk1" bg2="dk1" tx2="dk1" accent1="dk1" accent2="dk1" accent3="dk1" accent4="dk1" accent5="dk1" accent6="dk1" hlink="dk1" folHlink="dk1"/>
  <p:notesStyle>
    <a:lvl1pPr fontAlgn="base">
      <a:defRPr sz="1200"/>
    </a:lvl1pPr>
    <a:lvl2pPr marL="0" indent="0" fontAlgn="base">
      <a:defRPr sz="1200"/>
    </a:lvl2pPr>
    <a:lvl3pPr marL="0" indent="0" fontAlgn="base">
      <a:defRPr sz="1200"/>
    </a:lvl3pPr>
    <a:lvl4pPr marL="0" indent="0" fontAlgn="base">
      <a:defRPr sz="1200"/>
    </a:lvl4pPr>
    <a:lvl5pPr marL="0" indent="0" fontAlgn="base">
      <a:defRPr sz="1200"/>
    </a:lvl5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593" name="幻灯片图像占位符 1048592"/>
          <p:cNvSpPr/>
          <p:nvPr>
            <p:ph type="sldImg"/>
          </p:nvPr>
        </p:nvSpPr>
        <p:spPr>
          <a:xfrm>
            <a:off x="887412" y="682625"/>
            <a:ext cx="5078412" cy="3430587"/>
          </a:xfrm>
          <a:prstGeom prst="rect">
            <a:avLst/>
          </a:prstGeom>
        </p:spPr>
      </p:sp>
      <p:sp>
        <p:nvSpPr>
          <p:cNvPr id="1048594" name="文本占位符 1048593"/>
          <p:cNvSpPr/>
          <p:nvPr>
            <p:ph type="body" idx="1"/>
          </p:nvPr>
        </p:nvSpPr>
        <p:spPr>
          <a:xfrm>
            <a:off x="911225" y="4343400"/>
            <a:ext cx="5030787" cy="4113212"/>
          </a:xfrm>
          <a:prstGeom prst="rect">
            <a:avLst/>
          </a:prstGeom>
        </p:spPr>
        <p:txBody>
          <a:bodyPr lIns="91440" tIns="45720" rIns="91440" bIns="45720"/>
          <a:lstStyle/>
          <a:p>
            <a:pPr lvl="0"/>
            <a:r>
              <a:rPr lang="zh-CN" altLang="en-US"/>
              <a:t>胫骨解剖</a:t>
            </a:r>
            <a:endParaRPr lang="zh-CN" altLang="en-US"/>
          </a:p>
          <a:p>
            <a:pPr lvl="0"/>
            <a:r>
              <a:rPr lang="zh-CN" altLang="en-US"/>
              <a:t>内侧突起划分胫骨高地。固定膝及提供半月瓣和</a:t>
            </a:r>
            <a:r>
              <a:rPr lang="en-US" altLang="en-US"/>
              <a:t>ACL。</a:t>
            </a:r>
            <a:endParaRPr lang="en-US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20A0A-98F4-441D-AEAF-A4A11886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0A851-CE53-4F7C-8C63-E7433A84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E925-F1D6-4DAE-9B02-8E3BF8CA1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2478A-6460-4326-91CE-7F23BC07F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DB6C0-CC43-4F5F-962E-22D2C5AE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E0A5E-39F0-4C22-9D11-BE6987A6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0C8A4-9D7F-4D61-BC66-FD4F08E7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4E467-2CCD-4E40-A021-ED312882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F5EB5-AE28-464D-B214-C53D523E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D3730-0A6A-4DA4-87C3-4F889AAB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5654D-1A94-4A27-B7B8-D9F6DD37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5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582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56" name=""/>
        <p:cNvGrpSpPr/>
        <p:nvPr/>
      </p:nvGrpSpPr>
      <p:grpSpPr>
        <a:xfrm>
          <a:off x="0" y="0"/>
          <a:ext cx="0" cy="0"/>
        </a:xfrm>
      </p:grpSpPr>
      <p:sp>
        <p:nvSpPr>
          <p:cNvPr id="10485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5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10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Title 1"/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689" name="Text Placeholder 2"/>
          <p:cNvSpPr>
            <a:spLocks noGrp="1"/>
          </p:cNvSpPr>
          <p:nvPr>
            <p:ph type="body" idx="1"/>
          </p:nvPr>
        </p:nvSpPr>
        <p:spPr>
          <a:xfrm>
            <a:off x="623887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12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691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92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14" name=""/>
        <p:cNvGrpSpPr/>
        <p:nvPr/>
      </p:nvGrpSpPr>
      <p:grpSpPr>
        <a:xfrm>
          <a:off x="0" y="0"/>
          <a:ext cx="0" cy="0"/>
        </a:xfrm>
      </p:grpSpPr>
      <p:sp>
        <p:nvSpPr>
          <p:cNvPr id="1048693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694" name="Text Placeholder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695" name="Content Placeholder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96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697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16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18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和标题">
    <p:spTree>
      <p:nvGrpSpPr>
        <p:cNvPr id="120" name=""/>
        <p:cNvGrpSpPr/>
        <p:nvPr/>
      </p:nvGrpSpPr>
      <p:grpSpPr>
        <a:xfrm>
          <a:off x="0" y="0"/>
          <a:ext cx="0" cy="0"/>
        </a:xfrm>
      </p:grpSpPr>
      <p:sp>
        <p:nvSpPr>
          <p:cNvPr id="1048699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700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701" name="Content Placeholder 2"/>
          <p:cNvSpPr>
            <a:spLocks noGrp="1"/>
          </p:cNvSpPr>
          <p:nvPr>
            <p:ph idx="1"/>
          </p:nvPr>
        </p:nvSpPr>
        <p:spPr>
          <a:xfrm>
            <a:off x="3887391" y="987424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和标题">
    <p:spTree>
      <p:nvGrpSpPr>
        <p:cNvPr id="122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703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704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4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24" name=""/>
        <p:cNvGrpSpPr/>
        <p:nvPr/>
      </p:nvGrpSpPr>
      <p:grpSpPr>
        <a:xfrm>
          <a:off x="0" y="0"/>
          <a:ext cx="0" cy="0"/>
        </a:xfrm>
      </p:grpSpPr>
      <p:sp>
        <p:nvSpPr>
          <p:cNvPr id="10487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706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26" name=""/>
        <p:cNvGrpSpPr/>
        <p:nvPr/>
      </p:nvGrpSpPr>
      <p:grpSpPr>
        <a:xfrm>
          <a:off x="0" y="0"/>
          <a:ext cx="0" cy="0"/>
        </a:xfrm>
      </p:grpSpPr>
      <p:sp>
        <p:nvSpPr>
          <p:cNvPr id="1048707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708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>
            <a:alphaModFix/>
          </a:blip>
          <a:stretch>
            <a:fillRect/>
          </a:stretch>
        </a:blip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标题 1048575"/>
          <p:cNvSpPr/>
          <p:nvPr>
            <p:ph type="title" idx="4294967295"/>
          </p:nvPr>
        </p:nvSpPr>
        <p:spPr>
          <a:xfrm>
            <a:off x="468312" y="260350"/>
            <a:ext cx="8229600" cy="5619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ctr"/>
          <a:lstStyle/>
          <a:p>
            <a:pPr lvl="0"/>
            <a:r>
              <a:t>单击此处编辑母版标题样式</a:t>
            </a:r>
          </a:p>
        </p:txBody>
      </p:sp>
      <p:sp>
        <p:nvSpPr>
          <p:cNvPr id="1048577" name="文本占位符 1048576"/>
          <p:cNvSpPr/>
          <p:nvPr>
            <p:ph type="body" idx="1"/>
          </p:nvPr>
        </p:nvSpPr>
        <p:spPr>
          <a:xfrm>
            <a:off x="539750" y="1341437"/>
            <a:ext cx="8064500" cy="478472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l" eaLnBrk="1" latinLnBrk="1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2800">
          <a:solidFill>
            <a:schemeClr val="dk1"/>
          </a:solidFill>
          <a:latin typeface="Arial" pitchFamily="34" charset="0"/>
          <a:ea typeface="黑体" panose="02010609060101010101" charset="-122"/>
          <a:sym typeface="Arial" pitchFamily="34" charset="0"/>
        </a:defRPr>
      </a:lvl1pPr>
    </p:titleStyle>
    <p:bodyStyle>
      <a:lvl1pPr marL="342900" indent="-342900" algn="l" eaLnBrk="1" fontAlgn="base" latinLnBrk="1" hangingPunct="1">
        <a:lnSpc>
          <a:spcPct val="100000"/>
        </a:lnSpc>
        <a:spcBef>
          <a:spcPct val="20000"/>
        </a:spcBef>
        <a:spcAft>
          <a:spcPct val="0"/>
        </a:spcAft>
        <a:buFontTx/>
        <a:buChar char="•"/>
        <a:defRPr sz="2000">
          <a:solidFill>
            <a:schemeClr val="dk1"/>
          </a:solidFill>
          <a:latin typeface="Arial" pitchFamily="34" charset="0"/>
          <a:ea typeface="黑体" panose="02010609060101010101" charset="-122"/>
          <a:sym typeface="Arial" pitchFamily="34" charset="0"/>
        </a:defRPr>
      </a:lvl1pPr>
      <a:lvl2pPr marL="742950" indent="-285750" algn="l" eaLnBrk="1" fontAlgn="base" latinLnBrk="1" hangingPunct="1">
        <a:lnSpc>
          <a:spcPct val="100000"/>
        </a:lnSpc>
        <a:spcBef>
          <a:spcPct val="20000"/>
        </a:spcBef>
        <a:spcAft>
          <a:spcPct val="0"/>
        </a:spcAft>
        <a:buFontTx/>
        <a:buChar char="•"/>
        <a:defRPr sz="2000">
          <a:solidFill>
            <a:schemeClr val="dk1"/>
          </a:solidFill>
          <a:latin typeface="Arial" pitchFamily="34" charset="0"/>
          <a:ea typeface="黑体" panose="02010609060101010101" charset="-122"/>
          <a:sym typeface="Arial" pitchFamily="34" charset="0"/>
        </a:defRPr>
      </a:lvl2pPr>
      <a:lvl3pPr marL="1143000" indent="-228600" algn="l" eaLnBrk="1" fontAlgn="base" latinLnBrk="1" hangingPunct="1">
        <a:lnSpc>
          <a:spcPct val="100000"/>
        </a:lnSpc>
        <a:spcBef>
          <a:spcPct val="20000"/>
        </a:spcBef>
        <a:spcAft>
          <a:spcPct val="0"/>
        </a:spcAft>
        <a:buFontTx/>
        <a:buChar char="•"/>
        <a:defRPr sz="2000">
          <a:solidFill>
            <a:schemeClr val="dk1"/>
          </a:solidFill>
          <a:latin typeface="Arial" pitchFamily="34" charset="0"/>
          <a:ea typeface="黑体" panose="02010609060101010101" charset="-122"/>
          <a:sym typeface="Arial" pitchFamily="34" charset="0"/>
        </a:defRPr>
      </a:lvl3pPr>
      <a:lvl4pPr marL="1600200" indent="-228600" algn="l" eaLnBrk="1" fontAlgn="base" latinLnBrk="1" hangingPunct="1">
        <a:lnSpc>
          <a:spcPct val="100000"/>
        </a:lnSpc>
        <a:spcBef>
          <a:spcPct val="20000"/>
        </a:spcBef>
        <a:spcAft>
          <a:spcPct val="0"/>
        </a:spcAft>
        <a:buFontTx/>
        <a:buChar char="•"/>
        <a:defRPr sz="2000">
          <a:solidFill>
            <a:schemeClr val="dk1"/>
          </a:solidFill>
          <a:latin typeface="Arial" pitchFamily="34" charset="0"/>
          <a:ea typeface="黑体" panose="02010609060101010101" charset="-122"/>
          <a:sym typeface="Arial" pitchFamily="34" charset="0"/>
        </a:defRPr>
      </a:lvl4pPr>
      <a:lvl5pPr marL="2057400" indent="-228600" algn="l" eaLnBrk="1" fontAlgn="base" latinLnBrk="1" hangingPunct="1">
        <a:lnSpc>
          <a:spcPct val="100000"/>
        </a:lnSpc>
        <a:spcBef>
          <a:spcPct val="20000"/>
        </a:spcBef>
        <a:spcAft>
          <a:spcPct val="0"/>
        </a:spcAft>
        <a:buFontTx/>
        <a:buChar char="•"/>
        <a:defRPr sz="2000">
          <a:solidFill>
            <a:schemeClr val="dk1"/>
          </a:solidFill>
          <a:latin typeface="Arial" pitchFamily="34" charset="0"/>
          <a:ea typeface="黑体" panose="02010609060101010101" charset="-122"/>
          <a:sym typeface="Arial" pitchFamily="34" charset="0"/>
        </a:defRPr>
      </a:lvl5pPr>
    </p:bodyStyle>
    <p:otherStyle>
      <a:lvl1pPr algn="l" fontAlgn="base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i="1" baseline="0">
          <a:solidFill>
            <a:schemeClr val="dk1"/>
          </a:solidFill>
          <a:latin typeface="Arial" pitchFamily="34" charset="0"/>
          <a:ea typeface="宋体" panose="02010600030101010101" pitchFamily="2" charset="-122"/>
        </a:defRPr>
      </a:lvl1pPr>
      <a:lvl2pPr marL="457200" indent="0" algn="l" fontAlgn="base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i="1" baseline="0">
          <a:solidFill>
            <a:schemeClr val="dk1"/>
          </a:solidFill>
          <a:latin typeface="Arial" pitchFamily="34" charset="0"/>
          <a:ea typeface="宋体" panose="02010600030101010101" pitchFamily="2" charset="-122"/>
        </a:defRPr>
      </a:lvl2pPr>
      <a:lvl3pPr marL="914400" indent="0" algn="l" fontAlgn="base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i="1" baseline="0">
          <a:solidFill>
            <a:schemeClr val="dk1"/>
          </a:solidFill>
          <a:latin typeface="Arial" pitchFamily="34" charset="0"/>
          <a:ea typeface="宋体" panose="02010600030101010101" pitchFamily="2" charset="-122"/>
        </a:defRPr>
      </a:lvl3pPr>
      <a:lvl4pPr marL="1371600" indent="0" algn="l" fontAlgn="base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i="1" baseline="0">
          <a:solidFill>
            <a:schemeClr val="dk1"/>
          </a:solidFill>
          <a:latin typeface="Arial" pitchFamily="34" charset="0"/>
          <a:ea typeface="宋体" panose="02010600030101010101" pitchFamily="2" charset="-122"/>
        </a:defRPr>
      </a:lvl4pPr>
      <a:lvl5pPr marL="1828800" indent="0" algn="l" fontAlgn="base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i="1" baseline="0">
          <a:solidFill>
            <a:schemeClr val="dk1"/>
          </a:solidFill>
          <a:latin typeface="Arial" pitchFamily="34" charset="0"/>
          <a:ea typeface="宋体" panose="02010600030101010101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3110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578" name="矩形 1048577" descr="244CBBECC8FE46f8859DAA32A53CFE3F# #Rectangle 6"/>
          <p:cNvSpPr/>
          <p:nvPr/>
        </p:nvSpPr>
        <p:spPr>
          <a:xfrm>
            <a:off x="4033837" y="4286250"/>
            <a:ext cx="4681537" cy="519112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ctr"/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zh-CN" altLang="en-US"/>
          </a:p>
        </p:txBody>
      </p:sp>
      <p:sp>
        <p:nvSpPr>
          <p:cNvPr id="1048579" name="矩形 1048578" descr="1CB9CE2187884f06984F69EFD4A89D68# #Rectangle 7"/>
          <p:cNvSpPr/>
          <p:nvPr/>
        </p:nvSpPr>
        <p:spPr>
          <a:xfrm>
            <a:off x="5494337" y="4719637"/>
            <a:ext cx="3221037" cy="427037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fontAlgn="base" latinLnBrk="1" hangingPunct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FontTx/>
              <a:buNone/>
            </a:pPr>
            <a:r>
              <a:rPr lang="zh-CN" altLang="en-US" sz="1600" b="0" baseline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黑体" panose="02010609060101010101" charset="-122"/>
              </a:rPr>
              <a:t> </a:t>
            </a:r>
            <a:endParaRPr lang="zh-CN" altLang="en-US" sz="1600" b="0" baseline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  <a:sym typeface="黑体" panose="02010609060101010101" charset="-122"/>
            </a:endParaRPr>
          </a:p>
        </p:txBody>
      </p:sp>
      <p:sp>
        <p:nvSpPr>
          <p:cNvPr id="1048580" name="文本框 1048579"/>
          <p:cNvSpPr txBox="1"/>
          <p:nvPr/>
        </p:nvSpPr>
        <p:spPr>
          <a:xfrm>
            <a:off x="474662" y="3924300"/>
            <a:ext cx="8294687" cy="132207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8000" b="1" i="0">
                <a:solidFill>
                  <a:srgbClr val="340000"/>
                </a:solidFill>
                <a:ea typeface="楷体" panose="02010609060101010101" charset="-122"/>
              </a:rPr>
              <a:t>   </a:t>
            </a:r>
            <a:r>
              <a:rPr lang="zh-CN" altLang="en-US" sz="8000" b="1" i="0">
                <a:solidFill>
                  <a:srgbClr val="340000"/>
                </a:solidFill>
                <a:ea typeface="楷体" panose="02010609060101010101" charset="-122"/>
              </a:rPr>
              <a:t>胫骨平台骨折</a:t>
            </a:r>
            <a:endParaRPr lang="zh-CN" altLang="en-US" sz="8000" b="1" i="0">
              <a:solidFill>
                <a:srgbClr val="340000"/>
              </a:solidFill>
              <a:ea typeface="楷体" panose="0201060906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7" dur="1000"/>
                                        <p:tgtEl>
                                          <p:spTgt spid="1048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11" dur="1000"/>
                                        <p:tgtEl>
                                          <p:spTgt spid="10485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48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48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578" grpId="0"/>
      <p:bldP spid="10485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/>
        <p:cNvGrpSpPr/>
        <p:nvPr/>
      </p:nvGrpSpPr>
      <p:grpSpPr>
        <a:xfrm>
          <a:off x="0" y="0"/>
          <a:ext cx="0" cy="0"/>
        </a:xfrm>
      </p:grpSpPr>
      <p:sp>
        <p:nvSpPr>
          <p:cNvPr id="1048583" name="标题 1048582"/>
          <p:cNvSpPr/>
          <p:nvPr>
            <p:ph type="title"/>
          </p:nvPr>
        </p:nvSpPr>
        <p:spPr>
          <a:xfrm>
            <a:off x="468312" y="260350"/>
            <a:ext cx="8229600" cy="5619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概述</a:t>
            </a:r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48584" name="文本占位符 1048583"/>
          <p:cNvSpPr/>
          <p:nvPr>
            <p:ph type="body" sz="half" idx="4294967295"/>
          </p:nvPr>
        </p:nvSpPr>
        <p:spPr>
          <a:xfrm>
            <a:off x="539750" y="1341437"/>
            <a:ext cx="3957637" cy="478472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342900" indent="-3429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1pPr>
            <a:lvl2pPr marL="742950" indent="-28575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2pPr>
            <a:lvl3pPr marL="1143000" indent="-2286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3pPr>
            <a:lvl4pPr marL="1600200" indent="-2286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4pPr>
            <a:lvl5pPr marL="2057400" indent="-2286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5pPr>
          </a:lstStyle>
          <a:p>
            <a:pPr lvl="0"/>
            <a:r>
              <a:rPr lang="en-US" altLang="en-US" sz="2400">
                <a:latin typeface="楷体" panose="02010609060101010101" charset="-122"/>
                <a:ea typeface="楷体" panose="02010609060101010101" charset="-122"/>
              </a:rPr>
              <a:t>胫骨上端与股骨下端形成膝关节。胫骨与股骨下端接触的面为胫骨平台。胫骨平台是膝关节的重要负荷结构，一旦发生骨折，使内、外平台受力不均，将产生骨关节炎改变。由于胫骨平台内外侧分别有内、外侧副韧带，平台中央有胫骨粗隆，其上有交叉韧带附着，当胫骨平台骨折时常发生韧带及半月板的损伤。</a:t>
            </a:r>
            <a:endParaRPr lang="en-US" altLang="en-US" sz="2400">
              <a:latin typeface="楷体" panose="02010609060101010101" charset="-122"/>
              <a:ea typeface="楷体" panose="02010609060101010101" charset="-122"/>
            </a:endParaRPr>
          </a:p>
          <a:p>
            <a:pPr lvl="0">
              <a:buFontTx/>
              <a:buNone/>
            </a:pP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                                        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2097152" name="内容占位符 2097151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19762" y="1509712"/>
            <a:ext cx="1914525" cy="4549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587" name="文本占位符 1048586"/>
          <p:cNvSpPr/>
          <p:nvPr>
            <p:ph type="body" sz="half" idx="4294967295"/>
          </p:nvPr>
        </p:nvSpPr>
        <p:spPr>
          <a:xfrm>
            <a:off x="611187" y="374650"/>
            <a:ext cx="7924800" cy="31908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342900" indent="-3429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1pPr>
            <a:lvl2pPr marL="742950" indent="-28575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2pPr>
            <a:lvl3pPr marL="1143000" indent="-2286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3pPr>
            <a:lvl4pPr marL="1600200" indent="-2286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4pPr>
            <a:lvl5pPr marL="2057400" indent="-2286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dk1"/>
                </a:solidFill>
              </a:defRPr>
            </a:lvl5pPr>
          </a:lstStyle>
          <a:p>
            <a:pPr lvl="0">
              <a:lnSpc>
                <a:spcPct val="90000"/>
              </a:lnSpc>
              <a:buFontTx/>
              <a:buNone/>
            </a:pPr>
            <a:r>
              <a:rPr lang="zh-CN" altLang="en-US" sz="4000" b="1">
                <a:solidFill>
                  <a:srgbClr val="34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胫骨上面观</a:t>
            </a:r>
            <a:endParaRPr lang="zh-CN" altLang="en-US" sz="4000" b="1">
              <a:solidFill>
                <a:srgbClr val="34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>
              <a:lnSpc>
                <a:spcPct val="90000"/>
              </a:lnSpc>
            </a:pPr>
            <a:endParaRPr lang="zh-CN" altLang="en-US" sz="2800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>
              <a:lnSpc>
                <a:spcPct val="90000"/>
              </a:lnSpc>
              <a:buFont typeface="Arial" pitchFamily="34" charset="0"/>
              <a:buNone/>
            </a:pPr>
            <a:r>
              <a:rPr lang="en-US" altLang="en-US" sz="25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胫骨高处是胫骨嵴</a:t>
            </a:r>
            <a:endParaRPr lang="en-US" altLang="en-US" sz="25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lvl="0" indent="0">
              <a:lnSpc>
                <a:spcPct val="90000"/>
              </a:lnSpc>
              <a:buFont typeface="Arial" pitchFamily="34" charset="0"/>
              <a:buNone/>
            </a:pPr>
            <a:r>
              <a:rPr lang="en-US" altLang="en-US" sz="25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前交叉和后交叉--膝稳定韧带</a:t>
            </a:r>
            <a:endParaRPr lang="en-US" altLang="en-US" sz="25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lvl="0" indent="0">
              <a:lnSpc>
                <a:spcPct val="90000"/>
              </a:lnSpc>
              <a:buFont typeface="Arial" pitchFamily="34" charset="0"/>
              <a:buNone/>
            </a:pPr>
            <a:r>
              <a:rPr lang="en-US" altLang="en-US" sz="25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两侧为圆形的平台</a:t>
            </a:r>
            <a:endParaRPr lang="en-US" altLang="en-US" sz="25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lvl="0" indent="0">
              <a:lnSpc>
                <a:spcPct val="90000"/>
              </a:lnSpc>
              <a:buFont typeface="Arial" pitchFamily="34" charset="0"/>
              <a:buNone/>
            </a:pPr>
            <a:r>
              <a:rPr lang="en-US" altLang="en-US" sz="25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髌骨韧带连接在胫骨结节</a:t>
            </a:r>
            <a:endParaRPr lang="en-US" altLang="en-US" sz="25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97153" name="图片 2097152"/>
          <p:cNvPicPr/>
          <p:nvPr/>
        </p:nvPicPr>
        <p:blipFill>
          <a:blip r:embed="rId3"/>
          <a:stretch>
            <a:fillRect/>
          </a:stretch>
        </p:blipFill>
        <p:spPr>
          <a:xfrm>
            <a:off x="1042987" y="3378200"/>
            <a:ext cx="6778625" cy="2598737"/>
          </a:xfrm>
          <a:prstGeom prst="rect">
            <a:avLst/>
          </a:prstGeom>
          <a:solidFill>
            <a:schemeClr val="accent2"/>
          </a:solidFill>
          <a:ln w="12700" cap="flat" cmpd="sng">
            <a:solidFill>
              <a:schemeClr val="dk1">
                <a:alpha val="100000"/>
              </a:schemeClr>
            </a:solidFill>
            <a:prstDash val="solid"/>
            <a:round/>
          </a:ln>
        </p:spPr>
      </p:pic>
      <p:sp>
        <p:nvSpPr>
          <p:cNvPr id="1048588" name="文本框 1048587"/>
          <p:cNvSpPr txBox="1"/>
          <p:nvPr/>
        </p:nvSpPr>
        <p:spPr>
          <a:xfrm>
            <a:off x="5508625" y="3860800"/>
            <a:ext cx="1828800" cy="34925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 b="1">
                <a:solidFill>
                  <a:srgbClr val="CC3300"/>
                </a:solidFill>
                <a:ea typeface="黑体" panose="02010609060101010101" charset="-122"/>
              </a:rPr>
              <a:t>胫骨嵴</a:t>
            </a:r>
            <a:endParaRPr lang="zh-CN" altLang="en-US" sz="1600" b="1">
              <a:solidFill>
                <a:srgbClr val="CC3300"/>
              </a:solidFill>
              <a:ea typeface="黑体" panose="02010609060101010101" charset="-122"/>
            </a:endParaRPr>
          </a:p>
        </p:txBody>
      </p:sp>
      <p:sp>
        <p:nvSpPr>
          <p:cNvPr id="1048589" name="文本框 1048588"/>
          <p:cNvSpPr txBox="1"/>
          <p:nvPr/>
        </p:nvSpPr>
        <p:spPr>
          <a:xfrm>
            <a:off x="5148262" y="5589587"/>
            <a:ext cx="1439862" cy="34925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 b="1">
                <a:solidFill>
                  <a:srgbClr val="CC3300"/>
                </a:solidFill>
                <a:ea typeface="黑体" panose="02010609060101010101" charset="-122"/>
              </a:rPr>
              <a:t>胫骨结节</a:t>
            </a:r>
            <a:endParaRPr lang="zh-CN" altLang="en-US" sz="1600" b="1">
              <a:solidFill>
                <a:srgbClr val="CC3300"/>
              </a:solidFill>
              <a:ea typeface="黑体" panose="02010609060101010101" charset="-122"/>
            </a:endParaRPr>
          </a:p>
        </p:txBody>
      </p:sp>
      <p:sp>
        <p:nvSpPr>
          <p:cNvPr id="1048590" name="文本框 1048589"/>
          <p:cNvSpPr txBox="1"/>
          <p:nvPr/>
        </p:nvSpPr>
        <p:spPr>
          <a:xfrm>
            <a:off x="1116012" y="4149725"/>
            <a:ext cx="1655762" cy="33655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 b="1">
                <a:solidFill>
                  <a:srgbClr val="CC3300"/>
                </a:solidFill>
                <a:ea typeface="黑体" panose="02010609060101010101" charset="-122"/>
              </a:rPr>
              <a:t>           附着滑膜</a:t>
            </a:r>
            <a:endParaRPr lang="zh-CN" altLang="en-US" sz="1600" b="1">
              <a:solidFill>
                <a:srgbClr val="CC3300"/>
              </a:solidFill>
              <a:ea typeface="黑体" panose="02010609060101010101" charset="-122"/>
            </a:endParaRPr>
          </a:p>
        </p:txBody>
      </p:sp>
      <p:sp>
        <p:nvSpPr>
          <p:cNvPr id="1048591" name="文本框 1048590"/>
          <p:cNvSpPr txBox="1"/>
          <p:nvPr/>
        </p:nvSpPr>
        <p:spPr>
          <a:xfrm>
            <a:off x="5795962" y="4508500"/>
            <a:ext cx="1655762" cy="593725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胫骨关节的表面</a:t>
            </a:r>
            <a:r>
              <a:rPr lang="en-US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内侧的面</a:t>
            </a:r>
            <a:r>
              <a:rPr lang="en-US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en-US" sz="1600" b="1">
              <a:solidFill>
                <a:srgbClr val="CC33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48592" name="文本框 1048591"/>
          <p:cNvSpPr txBox="1"/>
          <p:nvPr/>
        </p:nvSpPr>
        <p:spPr>
          <a:xfrm>
            <a:off x="1042987" y="4652962"/>
            <a:ext cx="1657350" cy="58102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胫骨的关节表面</a:t>
            </a:r>
            <a:r>
              <a:rPr lang="en-US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外侧部面</a:t>
            </a:r>
            <a:r>
              <a:rPr lang="en-US" altLang="en-US" sz="16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en-US" sz="1600" b="1">
              <a:solidFill>
                <a:srgbClr val="CC33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cut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/>
        <p:cNvGrpSpPr/>
        <p:nvPr/>
      </p:nvGrpSpPr>
      <p:grpSpPr>
        <a:xfrm>
          <a:off x="0" y="0"/>
          <a:ext cx="0" cy="0"/>
        </a:xfrm>
      </p:grpSpPr>
      <p:sp>
        <p:nvSpPr>
          <p:cNvPr id="1048595" name="标题 1048594"/>
          <p:cNvSpPr/>
          <p:nvPr>
            <p:ph type="title"/>
          </p:nvPr>
        </p:nvSpPr>
        <p:spPr>
          <a:xfrm>
            <a:off x="288925" y="346075"/>
            <a:ext cx="8162925" cy="86360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lang="en-US" altLang="en-US" sz="46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半 月 板</a:t>
            </a:r>
            <a:endParaRPr lang="en-US" altLang="en-US" sz="46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48596" name="文本占位符 1048595"/>
          <p:cNvSpPr/>
          <p:nvPr>
            <p:ph type="body" idx="4294967295"/>
          </p:nvPr>
        </p:nvSpPr>
        <p:spPr>
          <a:xfrm>
            <a:off x="215900" y="1423987"/>
            <a:ext cx="8321675" cy="2608262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342900" indent="-3429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  <a:lvl2pPr marL="742950" indent="-28575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2pPr>
            <a:lvl3pPr marL="11430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3pPr>
            <a:lvl4pPr marL="16002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4pPr>
            <a:lvl5pPr marL="20574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5pPr>
          </a:lstStyle>
          <a:p>
            <a:pPr marL="0" lvl="0" indent="0">
              <a:buFont typeface="Wingdings" panose="05000000000000000000" pitchFamily="2" charset="2"/>
              <a:buNone/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维持膝承重的60%</a:t>
            </a:r>
            <a:endParaRPr lang="en-US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lvl="0" indent="0">
              <a:buFont typeface="Wingdings" panose="05000000000000000000" pitchFamily="2" charset="2"/>
              <a:buNone/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在股骨旋转、膝弯曲和伸直时移动</a:t>
            </a:r>
            <a:endParaRPr lang="en-US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97154" name="图片 2097153"/>
          <p:cNvPicPr/>
          <p:nvPr/>
        </p:nvPicPr>
        <p:blipFill>
          <a:blip r:embed="rId2"/>
          <a:stretch>
            <a:fillRect/>
          </a:stretch>
        </p:blipFill>
        <p:spPr>
          <a:xfrm>
            <a:off x="2093912" y="3932237"/>
            <a:ext cx="6591300" cy="2722562"/>
          </a:xfrm>
          <a:prstGeom prst="rect">
            <a:avLst/>
          </a:prstGeom>
          <a:noFill/>
          <a:ln>
            <a:noFill/>
          </a:ln>
        </p:spPr>
      </p:pic>
      <p:sp>
        <p:nvSpPr>
          <p:cNvPr id="1048597" name="矩形 1048596"/>
          <p:cNvSpPr/>
          <p:nvPr/>
        </p:nvSpPr>
        <p:spPr>
          <a:xfrm>
            <a:off x="142875" y="2459037"/>
            <a:ext cx="4143375" cy="163004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/>
            <a:r>
              <a:rPr lang="zh-CN" altLang="en-US" sz="2000" b="1" i="0">
                <a:latin typeface="宋体" panose="02010600030101010101" pitchFamily="2" charset="-122"/>
                <a:cs typeface="宋体" panose="02010600030101010101" pitchFamily="2" charset="-122"/>
              </a:rPr>
              <a:t>半月板功能</a:t>
            </a:r>
            <a:endParaRPr lang="zh-CN" altLang="en-US" sz="2000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 indent="0" eaLnBrk="1" hangingPunct="1">
              <a:buFont typeface="Arial" pitchFamily="34" charset="0"/>
            </a:pPr>
            <a:r>
              <a:rPr lang="en-US" altLang="en-US" sz="2000" i="0">
                <a:latin typeface="宋体" panose="02010600030101010101" pitchFamily="2" charset="-122"/>
                <a:cs typeface="宋体" panose="02010600030101010101" pitchFamily="2" charset="-122"/>
              </a:rPr>
              <a:t>  传导载荷</a:t>
            </a:r>
            <a:endParaRPr lang="en-US" altLang="en-US" sz="2000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 indent="0" eaLnBrk="1" hangingPunct="1">
              <a:buFont typeface="Arial" pitchFamily="34" charset="0"/>
            </a:pPr>
            <a:r>
              <a:rPr lang="en-US" altLang="en-US" sz="2000" i="0">
                <a:latin typeface="宋体" panose="02010600030101010101" pitchFamily="2" charset="-122"/>
                <a:cs typeface="宋体" panose="02010600030101010101" pitchFamily="2" charset="-122"/>
              </a:rPr>
              <a:t>  维持稳定</a:t>
            </a:r>
            <a:endParaRPr lang="en-US" altLang="en-US" sz="2000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 indent="0" eaLnBrk="1" hangingPunct="1">
              <a:buFont typeface="Arial" pitchFamily="34" charset="0"/>
            </a:pPr>
            <a:r>
              <a:rPr lang="en-US" altLang="en-US" sz="2000" i="0">
                <a:latin typeface="宋体" panose="02010600030101010101" pitchFamily="2" charset="-122"/>
                <a:cs typeface="宋体" panose="02010600030101010101" pitchFamily="2" charset="-122"/>
              </a:rPr>
              <a:t>  协助润滑作用</a:t>
            </a:r>
            <a:endParaRPr lang="en-US" altLang="en-US" sz="2000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 indent="0" eaLnBrk="1" hangingPunct="1">
              <a:buFont typeface="Arial" pitchFamily="34" charset="0"/>
            </a:pPr>
            <a:r>
              <a:rPr lang="en-US" altLang="en-US" sz="2000" i="0">
                <a:latin typeface="宋体" panose="02010600030101010101" pitchFamily="2" charset="-122"/>
                <a:cs typeface="宋体" panose="02010600030101010101" pitchFamily="2" charset="-122"/>
              </a:rPr>
              <a:t>  减轻震荡作用</a:t>
            </a:r>
            <a:endParaRPr lang="en-US" altLang="en-US" sz="2000" i="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48598" name="文本框 1048597"/>
          <p:cNvSpPr txBox="1"/>
          <p:nvPr/>
        </p:nvSpPr>
        <p:spPr>
          <a:xfrm>
            <a:off x="1979612" y="3933825"/>
            <a:ext cx="1439862" cy="62484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腓骨小头韧带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048599" name="文本框 1048598"/>
          <p:cNvSpPr txBox="1"/>
          <p:nvPr/>
        </p:nvSpPr>
        <p:spPr>
          <a:xfrm>
            <a:off x="2411412" y="4868862"/>
            <a:ext cx="1008062" cy="62484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外侧半月板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048600" name="文本框 1048599"/>
          <p:cNvSpPr txBox="1"/>
          <p:nvPr/>
        </p:nvSpPr>
        <p:spPr>
          <a:xfrm>
            <a:off x="2843212" y="5734050"/>
            <a:ext cx="1152525" cy="379412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髌下脂肪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048601" name="文本框 1048600"/>
          <p:cNvSpPr txBox="1"/>
          <p:nvPr/>
        </p:nvSpPr>
        <p:spPr>
          <a:xfrm>
            <a:off x="7092950" y="3860800"/>
            <a:ext cx="1512887" cy="379412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后交叉韧带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048602" name="文本框 1048601"/>
          <p:cNvSpPr txBox="1"/>
          <p:nvPr/>
        </p:nvSpPr>
        <p:spPr>
          <a:xfrm>
            <a:off x="7019925" y="5013325"/>
            <a:ext cx="1296987" cy="379412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滑膜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048603" name="文本框 1048602"/>
          <p:cNvSpPr txBox="1"/>
          <p:nvPr/>
        </p:nvSpPr>
        <p:spPr>
          <a:xfrm>
            <a:off x="6804025" y="5445125"/>
            <a:ext cx="1584325" cy="379412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前交叉韧带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048604" name="文本框 1048603"/>
          <p:cNvSpPr txBox="1"/>
          <p:nvPr/>
        </p:nvSpPr>
        <p:spPr>
          <a:xfrm>
            <a:off x="6588125" y="5805487"/>
            <a:ext cx="1389062" cy="379412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lt1">
                <a:alpha val="100000"/>
              </a:schemeClr>
            </a:solidFill>
            <a:prstDash val="solid"/>
            <a:round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/>
            <a:r>
              <a:rPr lang="zh-CN" altLang="en-US" sz="1800" b="1">
                <a:solidFill>
                  <a:srgbClr val="CC3300"/>
                </a:solidFill>
                <a:latin typeface="Arial" pitchFamily="34" charset="0"/>
              </a:rPr>
              <a:t>髌骨韧带</a:t>
            </a:r>
            <a:endParaRPr lang="zh-CN" altLang="en-US" sz="1800" b="1">
              <a:solidFill>
                <a:srgbClr val="CC33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cut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标题 1048604"/>
          <p:cNvSpPr/>
          <p:nvPr>
            <p:ph type="title"/>
          </p:nvPr>
        </p:nvSpPr>
        <p:spPr>
          <a:xfrm>
            <a:off x="457200" y="277812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sz="52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韧  带</a:t>
            </a:r>
            <a:endParaRPr sz="52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48606" name="文本占位符 1048605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342900" indent="-3429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  <a:lvl2pPr marL="742950" indent="-28575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2pPr>
            <a:lvl3pPr marL="11430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3pPr>
            <a:lvl4pPr marL="16002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4pPr>
            <a:lvl5pPr marL="20574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5pPr>
          </a:lstStyle>
          <a:p>
            <a:pPr lvl="0"/>
            <a:r>
              <a:rPr sz="2400"/>
              <a:t>前十字交叉韧带</a:t>
            </a:r>
            <a:endParaRPr sz="2400"/>
          </a:p>
          <a:p>
            <a:pPr lvl="0"/>
            <a:r>
              <a:rPr sz="2400"/>
              <a:t>后十字交叉韧带</a:t>
            </a:r>
            <a:endParaRPr sz="2400"/>
          </a:p>
          <a:p>
            <a:pPr lvl="0"/>
            <a:r>
              <a:rPr sz="2400"/>
              <a:t>内侧副韧带</a:t>
            </a:r>
            <a:endParaRPr sz="2400"/>
          </a:p>
          <a:p>
            <a:pPr lvl="0"/>
            <a:r>
              <a:rPr sz="2400"/>
              <a:t>外侧副韧带</a:t>
            </a:r>
            <a:endParaRPr sz="2400"/>
          </a:p>
          <a:p>
            <a:pPr lvl="0"/>
            <a:r>
              <a:rPr sz="2400"/>
              <a:t>髌韧带</a:t>
            </a:r>
            <a:endParaRPr sz="2400"/>
          </a:p>
        </p:txBody>
      </p:sp>
      <p:pic>
        <p:nvPicPr>
          <p:cNvPr id="2097155" name="图片 2097154"/>
          <p:cNvPicPr/>
          <p:nvPr/>
        </p:nvPicPr>
        <p:blipFill>
          <a:blip r:embed="rId2"/>
          <a:stretch>
            <a:fillRect/>
          </a:stretch>
        </p:blipFill>
        <p:spPr>
          <a:xfrm>
            <a:off x="3925887" y="1698625"/>
            <a:ext cx="4532312" cy="4527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cut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/>
        <p:cNvGrpSpPr/>
        <p:nvPr/>
      </p:nvGrpSpPr>
      <p:grpSpPr>
        <a:xfrm>
          <a:off x="0" y="0"/>
          <a:ext cx="0" cy="0"/>
        </a:xfrm>
      </p:grpSpPr>
      <p:sp>
        <p:nvSpPr>
          <p:cNvPr id="1048607" name="标题 1048606"/>
          <p:cNvSpPr/>
          <p:nvPr>
            <p:ph type="title"/>
          </p:nvPr>
        </p:nvSpPr>
        <p:spPr>
          <a:xfrm>
            <a:off x="457200" y="277812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sz="5200"/>
              <a:t>肌  肉</a:t>
            </a:r>
            <a:endParaRPr sz="5200"/>
          </a:p>
        </p:txBody>
      </p:sp>
      <p:pic>
        <p:nvPicPr>
          <p:cNvPr id="2097156" name="文本占位符 2097155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2051050" y="1844675"/>
            <a:ext cx="4094162" cy="4371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randomBar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/>
        <p:cNvGrpSpPr/>
        <p:nvPr/>
      </p:nvGrpSpPr>
      <p:grpSpPr>
        <a:xfrm>
          <a:off x="0" y="0"/>
          <a:ext cx="0" cy="0"/>
        </a:xfrm>
      </p:grpSpPr>
      <p:sp>
        <p:nvSpPr>
          <p:cNvPr id="1048608" name="标题 1048607"/>
          <p:cNvSpPr/>
          <p:nvPr>
            <p:ph type="title"/>
          </p:nvPr>
        </p:nvSpPr>
        <p:spPr>
          <a:xfrm>
            <a:off x="468312" y="260350"/>
            <a:ext cx="8229600" cy="5619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sz="3600" b="1">
                <a:latin typeface="宋体" panose="02010600030101010101" pitchFamily="2" charset="-122"/>
                <a:ea typeface="宋体" panose="02010600030101010101" pitchFamily="2" charset="-122"/>
              </a:rPr>
              <a:t>病因</a:t>
            </a:r>
            <a:endParaRPr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48609" name="文本占位符 1048608"/>
          <p:cNvSpPr/>
          <p:nvPr>
            <p:ph type="body" idx="4294967295"/>
          </p:nvPr>
        </p:nvSpPr>
        <p:spPr>
          <a:xfrm>
            <a:off x="539750" y="1341437"/>
            <a:ext cx="8064500" cy="478472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342900" indent="-3429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  <a:lvl2pPr marL="742950" indent="-28575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2pPr>
            <a:lvl3pPr marL="11430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3pPr>
            <a:lvl4pPr marL="16002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4pPr>
            <a:lvl5pPr marL="20574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5pPr>
          </a:lstStyle>
          <a:p>
            <a:pPr lvl="0">
              <a:buFontTx/>
              <a:buNone/>
            </a:pPr>
            <a:r>
              <a:rPr lang="zh-CN" altLang="en-US" sz="3200"/>
              <a:t>         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</a:rPr>
              <a:t>骨折可由</a:t>
            </a:r>
            <a:r>
              <a:rPr lang="en-US" altLang="en-US" sz="3200" u="sng">
                <a:latin typeface="宋体" panose="02010600030101010101" pitchFamily="2" charset="-122"/>
                <a:ea typeface="宋体" panose="02010600030101010101" pitchFamily="2" charset="-122"/>
              </a:rPr>
              <a:t>间接暴力</a:t>
            </a:r>
            <a:r>
              <a:rPr lang="en-US" altLang="en-US" sz="3200">
                <a:latin typeface="宋体" panose="02010600030101010101" pitchFamily="2" charset="-122"/>
                <a:ea typeface="宋体" panose="02010600030101010101" pitchFamily="2" charset="-122"/>
              </a:rPr>
              <a:t>或</a:t>
            </a:r>
            <a:r>
              <a:rPr lang="en-US" altLang="en-US" sz="3200" u="sng">
                <a:latin typeface="宋体" panose="02010600030101010101" pitchFamily="2" charset="-122"/>
                <a:ea typeface="宋体" panose="02010600030101010101" pitchFamily="2" charset="-122"/>
              </a:rPr>
              <a:t>直接暴力</a:t>
            </a:r>
            <a:r>
              <a:rPr lang="en-US" altLang="en-US" sz="3200">
                <a:latin typeface="宋体" panose="02010600030101010101" pitchFamily="2" charset="-122"/>
                <a:ea typeface="宋体" panose="02010600030101010101" pitchFamily="2" charset="-122"/>
              </a:rPr>
              <a:t>引起。高处坠落伤时足先着地，再向侧方倒下，力的传导由足沿胫骨向上，坠落的加速度使体重的力向下传导，共同作用于膝部，由于侧方倒地产生的扭转力，导致胫骨内侧或外侧平台塌陷骨折。当暴力直接打击膝内侧或外测时，使膝关节发生外翻或内翻，导致外侧或内侧平台骨折或韧带损伤。</a:t>
            </a:r>
            <a:endParaRPr lang="en-US" altLang="en-US" sz="32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标题 1048609"/>
          <p:cNvSpPr/>
          <p:nvPr>
            <p:ph type="title"/>
          </p:nvPr>
        </p:nvSpPr>
        <p:spPr>
          <a:xfrm>
            <a:off x="468312" y="260350"/>
            <a:ext cx="8229600" cy="5619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lang="en-US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临床表现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与分型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48611" name="文本占位符 1048610"/>
          <p:cNvSpPr/>
          <p:nvPr>
            <p:ph type="body" idx="4294967295"/>
          </p:nvPr>
        </p:nvSpPr>
        <p:spPr>
          <a:xfrm>
            <a:off x="539750" y="1265237"/>
            <a:ext cx="8064500" cy="5103812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342900" indent="-3429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  <a:lvl2pPr marL="742950" indent="-28575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2pPr>
            <a:lvl3pPr marL="11430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3pPr>
            <a:lvl4pPr marL="16002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4pPr>
            <a:lvl5pPr marL="2057400" indent="-228600" algn="l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 sz="20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5pPr>
          </a:lstStyle>
          <a:p>
            <a:pPr marL="0" lvl="0" indent="0"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临床表现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lang="en-US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lvl="0" indent="0">
              <a:lnSpc>
                <a:spcPct val="110000"/>
              </a:lnSpc>
              <a:buFont typeface="Arial" pitchFamily="34" charset="0"/>
              <a:buNone/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外伤后膝关节肿胀疼痛、活动障碍，因系关节内骨折均有关节内积血，应注意询问受伤史，是外翻或内翻损伤，注意检查有无侧副韧带损伤。关节稳定性检查常受到疼痛、肌肉紧张的限制，特别是在双髁粉碎骨折者。在单髁骨折者，其侧副韧带损伤在对侧该侧副韧带的压痛点即为其损伤的部位；在断裂者，侧方稳定性试验为阳性，清晰的膝正侧位X线片，可显示骨折情况，特别对于无移位骨折。</a:t>
            </a:r>
            <a:endParaRPr lang="en-US" altLang="en-US" sz="2400"/>
          </a:p>
          <a:p>
            <a:pPr marL="0" lvl="0" indent="0">
              <a:lnSpc>
                <a:spcPct val="110000"/>
              </a:lnSpc>
              <a:buFont typeface="Arial" pitchFamily="34" charset="0"/>
              <a:buNone/>
            </a:pPr>
            <a:r>
              <a:rPr lang="en-US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以骨折的x线表现为分型依据：</a:t>
            </a:r>
            <a:endParaRPr lang="en-US" altLang="en-US" sz="2400"/>
          </a:p>
          <a:p>
            <a:pPr marL="0" lvl="0" indent="0">
              <a:lnSpc>
                <a:spcPct val="110000"/>
              </a:lnSpc>
              <a:buFont typeface="Arial" pitchFamily="34" charset="0"/>
              <a:buNone/>
            </a:pPr>
            <a:r>
              <a:rPr lang="en-US" altLang="en-US" sz="2400"/>
              <a:t>     </a:t>
            </a: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胫骨平台骨折的分类多种多样，如：Hohl和Moore分型，Schatzker分型，AO分型，Schulak和Gunn分型等。最常用的为Schatzker分型。</a:t>
            </a:r>
            <a:endParaRPr lang="en-US" altLang="en-US" sz="2400"/>
          </a:p>
          <a:p>
            <a:pPr lvl="0">
              <a:lnSpc>
                <a:spcPct val="110000"/>
              </a:lnSpc>
              <a:buFontTx/>
            </a:pPr>
            <a:endParaRPr lang="en-US" altLang="en-US" sz="2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标题 1048611"/>
          <p:cNvSpPr/>
          <p:nvPr>
            <p:ph type="title"/>
          </p:nvPr>
        </p:nvSpPr>
        <p:spPr>
          <a:xfrm>
            <a:off x="468312" y="260350"/>
            <a:ext cx="8229600" cy="5619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AO分型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97157" name="内容占位符 2097156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0900" y="1381125"/>
            <a:ext cx="7273925" cy="5175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标题 1048612"/>
          <p:cNvSpPr/>
          <p:nvPr>
            <p:ph type="title"/>
          </p:nvPr>
        </p:nvSpPr>
        <p:spPr>
          <a:xfrm>
            <a:off x="230187" y="-65087"/>
            <a:ext cx="8540750" cy="150177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/>
          <a:lstStyle>
            <a:lvl1pPr marL="0" indent="0" algn="l" eaLnBrk="1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>
                <a:solidFill>
                  <a:schemeClr val="dk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defRPr>
            </a:lvl1pPr>
          </a:lstStyle>
          <a:p>
            <a:pPr lvl="0"/>
            <a:r>
              <a:rPr lang="en-US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Schatzker分型</a:t>
            </a:r>
            <a:endParaRPr lang="en-US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97158" name="文本占位符 2097157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-7302" y="1437005"/>
            <a:ext cx="6183312" cy="5467350"/>
          </a:xfrm>
          <a:prstGeom prst="rect">
            <a:avLst/>
          </a:prstGeom>
          <a:noFill/>
          <a:ln>
            <a:noFill/>
          </a:ln>
        </p:spPr>
      </p:pic>
      <p:sp>
        <p:nvSpPr>
          <p:cNvPr id="1048614" name="文本框 1048613"/>
          <p:cNvSpPr txBox="1"/>
          <p:nvPr/>
        </p:nvSpPr>
        <p:spPr>
          <a:xfrm>
            <a:off x="8434388" y="1773237"/>
            <a:ext cx="458787" cy="4824412"/>
          </a:xfrm>
          <a:prstGeom prst="rect">
            <a:avLst/>
          </a:prstGeom>
          <a:noFill/>
          <a:ln>
            <a:noFill/>
          </a:ln>
        </p:spPr>
        <p:txBody>
          <a:bodyPr vert="eaVert"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800"/>
          </a:p>
        </p:txBody>
      </p:sp>
      <p:sp>
        <p:nvSpPr>
          <p:cNvPr id="1048615" name="矩形 1048614"/>
          <p:cNvSpPr/>
          <p:nvPr/>
        </p:nvSpPr>
        <p:spPr>
          <a:xfrm>
            <a:off x="6007100" y="1222375"/>
            <a:ext cx="3179762" cy="5631180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lvl1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i="1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Ⅰ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型外侧平台单纯劈裂骨折．常见于年轻人</a:t>
            </a:r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Ⅱ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型：外侧平台劈裂合并压缩性骨折</a:t>
            </a:r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Ⅲ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型：外侧平台单纯压缩性骨折</a:t>
            </a:r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Ⅳ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型：内侧平台骨折，可表现为单纯劈裂骨折或塌陷骨折 </a:t>
            </a:r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V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型：包括</a:t>
            </a:r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内侧平台与外侧平台劈裂的双髁骨折</a:t>
            </a:r>
            <a:endParaRPr lang="en-US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lvl="0"/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Ⅵ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型：</a:t>
            </a:r>
            <a:r>
              <a:rPr lang="en-US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同时有关节面和干骺端骨折，胫骨髁部与骨干分离，通常患者有相当严重的关节破坏、粉碎、压缩及髁移位</a:t>
            </a:r>
            <a:r>
              <a:rPr lang="zh-CN" altLang="en-US" b="1" i="0">
                <a:latin typeface="宋体" panose="02010600030101010101" pitchFamily="2" charset="-122"/>
                <a:cs typeface="宋体" panose="02010600030101010101" pitchFamily="2" charset="-122"/>
              </a:rPr>
              <a:t>关节面伴干骺端或胫骨干骨折</a:t>
            </a:r>
            <a:endParaRPr lang="zh-CN" altLang="en-US" b="1" i="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>
    <p:cut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https://d.book118.com/327031101006006031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Default Color Scheme">
      <a:dk1>
        <a:srgbClr val="000000"/>
      </a:dk1>
      <a:lt1>
        <a:srgbClr val="FFFFFF"/>
      </a:lt1>
      <a:dk2>
        <a:srgbClr val="808080"/>
      </a:dk2>
      <a:lt2>
        <a:srgbClr val="000000"/>
      </a:lt2>
      <a:accent1>
        <a:srgbClr val="BBE0E3"/>
      </a:accent1>
      <a:accent2>
        <a:srgbClr val="3C8C92"/>
      </a:accent2>
      <a:accent3>
        <a:srgbClr val="FFFFFF"/>
      </a:accent3>
      <a:accent4>
        <a:srgbClr val="000000"/>
      </a:accent4>
      <a:accent5>
        <a:srgbClr val="000000"/>
      </a:accent5>
      <a:accent6>
        <a:srgbClr val="000000"/>
      </a:accent6>
      <a:hlink>
        <a:srgbClr val="000000"/>
      </a:hlink>
      <a:folHlink>
        <a:srgbClr val="262626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Calibri Light</vt:lpstr>
      <vt:lpstr>黑体</vt:lpstr>
      <vt:lpstr>宋体</vt:lpstr>
      <vt:lpstr>楷体</vt:lpstr>
      <vt:lpstr>Wingdings</vt:lpstr>
      <vt:lpstr>Office Theme</vt:lpstr>
      <vt:lpstr>PowerPoint Presentation</vt:lpstr>
      <vt:lpstr>概述</vt:lpstr>
      <vt:lpstr>PowerPoint Presentation</vt:lpstr>
      <vt:lpstr>半 月 板</vt:lpstr>
      <vt:lpstr>韧  带</vt:lpstr>
      <vt:lpstr>肌  肉</vt:lpstr>
      <vt:lpstr>病因</vt:lpstr>
      <vt:lpstr>临床表现与分型</vt:lpstr>
      <vt:lpstr>AO分型</vt:lpstr>
      <vt:lpstr>Schatzker分型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2024-09-02T23:46:39.196</cp:lastPrinted>
  <dcterms:created xsi:type="dcterms:W3CDTF">2024-09-02T15:46:39Z</dcterms:created>
  <dcterms:modified xsi:type="dcterms:W3CDTF">2024-09-02T15:46:40Z</dcterms:modified>
</cp:coreProperties>
</file>