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5FE45939-C9A4-4292-824B-593A71BAF85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8BFD522-0972-4894-962D-5663CEE1A5A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695DC3C-6712-4AC5-97E9-487E8892D84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C1B2E742-D868-4316-99EA-BF26818C5F0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8E4979B-A4FA-4212-BF8D-1ED332F37AE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5279F58-B70B-4AE1-830F-4A8634B1EED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7926C2D-3B17-4EA5-B758-F0D6E11ECAD2}"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718FFCC-ECAC-47C7-92FF-A0E6CAB7279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751DE67-0765-490B-B11A-C190F521B50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98A725B-5BCA-49F8-B688-25B196A51F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4D16313-173C-4C64-A6F9-E2EA40DE285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5.png" /><Relationship Id="rId4" Type="http://schemas.openxmlformats.org/officeDocument/2006/relationships/image" Target="../media/image6.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2703114303100605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715000" y="137012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1648232"/>
            <a:ext cx="5905500"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950" b="1">
                <a:solidFill>
                  <a:schemeClr val="accent1">
                    <a:alpha val="100000"/>
                  </a:schemeClr>
                </a:solidFill>
                <a:latin typeface="Microsoft Yahei"/>
                <a:ea typeface="Microsoft Yahei"/>
                <a:cs typeface="Microsoft Yahei"/>
              </a:rPr>
              <a:t>证券市场的运行基础</a:t>
            </a:r>
          </a:p>
        </p:txBody>
      </p:sp>
      <p:sp>
        <p:nvSpPr>
          <p:cNvPr id="7" name="TextBox 7"/>
          <p:cNvSpPr txBox="1"/>
          <p:nvPr/>
        </p:nvSpPr>
        <p:spPr>
          <a:xfrm rot="-5400000">
            <a:off x="9748407" y="2912789"/>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8" name="TextBox 8"/>
          <p:cNvSpPr txBox="1"/>
          <p:nvPr/>
        </p:nvSpPr>
        <p:spPr>
          <a:xfrm>
            <a:off x="485857" y="60717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9" name="TextBox 9"/>
          <p:cNvSpPr txBox="1"/>
          <p:nvPr/>
        </p:nvSpPr>
        <p:spPr>
          <a:xfrm>
            <a:off x="6853792" y="542407"/>
            <a:ext cx="1369877"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10" name="TextBox 10"/>
          <p:cNvSpPr txBox="1"/>
          <p:nvPr/>
        </p:nvSpPr>
        <p:spPr>
          <a:xfrm>
            <a:off x="8276461" y="542407"/>
            <a:ext cx="1116330" cy="320040"/>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11" name="TextBox 11"/>
          <p:cNvSpPr txBox="1"/>
          <p:nvPr/>
        </p:nvSpPr>
        <p:spPr>
          <a:xfrm>
            <a:off x="9300171" y="542407"/>
            <a:ext cx="1432732"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12" name="TextBox 12"/>
          <p:cNvSpPr txBox="1"/>
          <p:nvPr/>
        </p:nvSpPr>
        <p:spPr>
          <a:xfrm>
            <a:off x="10732903" y="542407"/>
            <a:ext cx="1333656" cy="31051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029669" y="2444055"/>
            <a:ext cx="1562100" cy="10572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4950" b="1">
                <a:solidFill>
                  <a:schemeClr val="accent1">
                    <a:alpha val="100000"/>
                  </a:schemeClr>
                </a:solidFill>
                <a:latin typeface="Microsoft Yahei"/>
                <a:ea typeface="Microsoft Yahei"/>
                <a:cs typeface="Microsoft Yahei"/>
              </a:rPr>
              <a:t>目录</a:t>
            </a:r>
          </a:p>
        </p:txBody>
      </p:sp>
      <p:sp>
        <p:nvSpPr>
          <p:cNvPr id="3" name="TextBox 3"/>
          <p:cNvSpPr txBox="1"/>
          <p:nvPr/>
        </p:nvSpPr>
        <p:spPr>
          <a:xfrm>
            <a:off x="966804" y="3424039"/>
            <a:ext cx="1687830" cy="3962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800" b="1">
                <a:solidFill>
                  <a:schemeClr val="accent1">
                    <a:alpha val="100000"/>
                  </a:schemeClr>
                </a:solidFill>
                <a:latin typeface="Microsoft Yahei"/>
                <a:ea typeface="Microsoft Yahei"/>
                <a:cs typeface="Microsoft Yahei"/>
              </a:rPr>
              <a:t>CONTENTS</a:t>
            </a:r>
          </a:p>
        </p:txBody>
      </p:sp>
      <p:sp>
        <p:nvSpPr>
          <p:cNvPr id="4" name="TextBox 4"/>
          <p:cNvSpPr txBox="1"/>
          <p:nvPr/>
        </p:nvSpPr>
        <p:spPr>
          <a:xfrm>
            <a:off x="5825237" y="764861"/>
            <a:ext cx="5384590" cy="522176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证券市场概述</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证券市场的运行机制</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证券市场的投资工具</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证券市场的风险与收益</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证券市场的监管与法律环境</a:t>
            </a:r>
          </a:p>
          <a:p>
            <a:pPr marL="203200" lvl="0" indent="-203200">
              <a:lnSpc>
                <a:spcPct val="140000"/>
              </a:lnSpc>
              <a:spcBef>
                <a:spcPts val="375"/>
              </a:spcBef>
              <a:buFont typeface="Arial"/>
              <a:buChar char="•"/>
            </a:pPr>
            <a:r>
              <a:rPr lang="en-US" sz="2400">
                <a:solidFill>
                  <a:schemeClr val="accent3">
                    <a:alpha val="100000"/>
                  </a:schemeClr>
                </a:solidFill>
                <a:latin typeface="Microsoft Yahei"/>
                <a:ea typeface="Microsoft Yahei"/>
                <a:cs typeface="Microsoft Yahei"/>
              </a:rPr>
              <a:t>证券市场的国际化发展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01</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证券市场概述</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证券市场是股票、债券、投资基金等有价证券发行和交易的场所，是市场经济发展到一定阶段的产物。</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证券市场在金融市场体系中占有重要地位，具有融资、投资、定价、风险分散等功能。</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定义与功能</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功能</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定义</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4343439" y="1390903"/>
            <a:ext cx="3583020" cy="975360"/>
            <a:chOff x="4343439" y="1390903"/>
            <a:chExt cx="3583020" cy="975360"/>
          </a:xfrm>
        </p:grpSpPr>
        <p:sp>
          <p:nvSpPr>
            <p:cNvPr id="3" name="AutoShape 3"/>
            <p:cNvSpPr/>
            <p:nvPr/>
          </p:nvSpPr>
          <p:spPr>
            <a:xfrm>
              <a:off x="695109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6" name="Picture 6"/>
          <p:cNvPicPr>
            <a:picLocks noChangeAspect="1"/>
          </p:cNvPicPr>
          <p:nvPr/>
        </p:nvPicPr>
        <p:blipFill>
          <a:blip r:embed="rId2">
            <a:alphaModFix/>
          </a:blip>
          <a:srcRect l="19460" r="19460"/>
          <a:stretch>
            <a:fillRect/>
          </a:stretch>
        </p:blipFill>
        <p:spPr>
          <a:xfrm>
            <a:off x="8437172" y="1327341"/>
            <a:ext cx="3341641" cy="4581961"/>
          </a:xfrm>
          <a:prstGeom prst="rect">
            <a:avLst/>
          </a:prstGeom>
        </p:spPr>
      </p:pic>
      <p:sp>
        <p:nvSpPr>
          <p:cNvPr id="7" name="AutoShape 7"/>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01242"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指为筹措资金而发行债券、股票等证券的政府及其机构、金融机构、公司和企业。</a:t>
            </a:r>
          </a:p>
        </p:txBody>
      </p:sp>
      <p:sp>
        <p:nvSpPr>
          <p:cNvPr id="10" name="AutoShape 10"/>
          <p:cNvSpPr/>
          <p:nvPr/>
        </p:nvSpPr>
        <p:spPr>
          <a:xfrm>
            <a:off x="314677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601242" y="1602358"/>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发行人</a:t>
            </a:r>
          </a:p>
        </p:txBody>
      </p:sp>
      <p:sp>
        <p:nvSpPr>
          <p:cNvPr id="12" name="TextBox 12"/>
          <p:cNvSpPr txBox="1"/>
          <p:nvPr/>
        </p:nvSpPr>
        <p:spPr>
          <a:xfrm>
            <a:off x="4405571" y="2425290"/>
            <a:ext cx="3433799" cy="1259772"/>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证券的购买者，包括个人投资者和机构投资者。</a:t>
            </a:r>
          </a:p>
        </p:txBody>
      </p:sp>
      <p:sp>
        <p:nvSpPr>
          <p:cNvPr id="13" name="TextBox 13"/>
          <p:cNvSpPr txBox="1"/>
          <p:nvPr/>
        </p:nvSpPr>
        <p:spPr>
          <a:xfrm>
            <a:off x="4405571" y="1601372"/>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投资者</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4982395"/>
            <a:ext cx="3433799"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包括证券公司、会计师事务所、律师事务所、资产评估机构等，为证券的发行与交易提供服务的专门机构。</a:t>
            </a:r>
          </a:p>
        </p:txBody>
      </p:sp>
      <p:sp>
        <p:nvSpPr>
          <p:cNvPr id="17" name="AutoShape 17"/>
          <p:cNvSpPr/>
          <p:nvPr/>
        </p:nvSpPr>
        <p:spPr>
          <a:xfrm>
            <a:off x="314677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601242"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中介机构</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4982395"/>
            <a:ext cx="3438525" cy="1262987"/>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负责对证券市场进行监督管理，维护市场秩序，保障其合法、稳健运行。</a:t>
            </a:r>
          </a:p>
        </p:txBody>
      </p:sp>
      <p:sp>
        <p:nvSpPr>
          <p:cNvPr id="22" name="AutoShape 22"/>
          <p:cNvSpPr/>
          <p:nvPr/>
        </p:nvSpPr>
        <p:spPr>
          <a:xfrm>
            <a:off x="695109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386521" y="4150486"/>
            <a:ext cx="3433799" cy="552450"/>
          </a:xfrm>
          <a:prstGeom prst="rect">
            <a:avLst/>
          </a:prstGeom>
        </p:spPr>
        <p:txBody>
          <a:bodyPr vert="horz" wrap="square" lIns="123825" tIns="123825" rIns="57150" bIns="123825"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监管机构</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证券市场的参与者</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7901" b="7901"/>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10573" b="10573"/>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证券市场的历史与发展</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早期证券市场</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以自发形成的证券交易为主，缺乏统一管理和规范。</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现代证券市场</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随着法律法规的完善和市场监管的加强，证券市场逐渐走向规范化、法制化。</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2025" b="1">
                <a:solidFill>
                  <a:srgbClr val="FFFDFD">
                    <a:alpha val="100000"/>
                  </a:srgbClr>
                </a:solidFill>
                <a:latin typeface="Microsoft Yahei"/>
                <a:ea typeface="Microsoft Yahei"/>
                <a:cs typeface="Microsoft Yahei"/>
              </a:rPr>
              <a:t>证券市场的发展趋势</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国际化、市场化、机构化、创新化等趋势日益明显，为证券市场的持续发展提供了广阔空间。</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02</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证券市场的运行机制</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发行市场</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也称一级市场或初级市场，是资本需求者将证券首次出售给公众时形成的市场，是新证券和资金结合的过程。发行市场为交易市场提供前提和基础。</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交易市场</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也称二级市场或流通市场，是已发行的证券通过买卖交易实现流通转让的市场。交易市场是证券流通的关键环节，也是投资者买卖证券、实现投资收益的场所。</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blip>
          <a:srcRect l="21875" r="21875"/>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发行市场与交易市场</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6667" r="16667"/>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证券交易中，买卖双方通过公开竞价的方式来确定证券的交易价格。竞价原则保证了交易的公平性和价格的合理性。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竞价原则</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证券价格的形成受供求关系的影响。当证券供过于求时，价格下跌；当证券供不应求时，价格上涨。</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供求关系</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全面、准确、及时的信息披露是证券价格形成的重要基础。信息披露有助于减少市场操纵和内幕交易，提高市场透明度。</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信息披露</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价格形成机制</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272111" y="133234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交易规则</a:t>
            </a:r>
          </a:p>
        </p:txBody>
      </p:sp>
      <p:sp>
        <p:nvSpPr>
          <p:cNvPr id="12" name="TextBox 12"/>
          <p:cNvSpPr txBox="1"/>
          <p:nvPr/>
        </p:nvSpPr>
        <p:spPr>
          <a:xfrm>
            <a:off x="2260628" y="2068171"/>
            <a:ext cx="8972550" cy="763780"/>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证券市场有一系列的交易规则，包括交易时间、交易单位、报价方式、涨跌幅限制等，这些规则保证了市场的有序运行。</a:t>
            </a:r>
          </a:p>
        </p:txBody>
      </p:sp>
      <p:sp>
        <p:nvSpPr>
          <p:cNvPr id="13" name="TextBox 13"/>
          <p:cNvSpPr txBox="1"/>
          <p:nvPr/>
        </p:nvSpPr>
        <p:spPr>
          <a:xfrm>
            <a:off x="2292537" y="3112406"/>
            <a:ext cx="8763000" cy="554392"/>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监管制度</a:t>
            </a:r>
          </a:p>
        </p:txBody>
      </p:sp>
      <p:sp>
        <p:nvSpPr>
          <p:cNvPr id="14" name="TextBox 14"/>
          <p:cNvSpPr txBox="1"/>
          <p:nvPr/>
        </p:nvSpPr>
        <p:spPr>
          <a:xfrm>
            <a:off x="2260628" y="3840062"/>
            <a:ext cx="8972550" cy="763538"/>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证券市场监管机构对证券市场实施全面、严格的监管，包括市场准入、信息披露、交易行为、内幕交易和市场操纵等方面的监管，以维护市场秩序和保护投资者利益。</a:t>
            </a:r>
          </a:p>
        </p:txBody>
      </p:sp>
      <p:sp>
        <p:nvSpPr>
          <p:cNvPr id="15" name="TextBox 15"/>
          <p:cNvSpPr txBox="1"/>
          <p:nvPr/>
        </p:nvSpPr>
        <p:spPr>
          <a:xfrm>
            <a:off x="2329113" y="4825747"/>
            <a:ext cx="8766979" cy="644550"/>
          </a:xfrm>
          <a:prstGeom prst="rect">
            <a:avLst/>
          </a:prstGeom>
        </p:spPr>
        <p:txBody>
          <a:bodyPr vert="horz" wrap="square" lIns="0" tIns="0" rIns="0" bIns="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800" b="1">
                <a:solidFill>
                  <a:srgbClr val="FFFFFF">
                    <a:alpha val="100000"/>
                  </a:srgbClr>
                </a:solidFill>
                <a:latin typeface="Microsoft Yahei"/>
                <a:ea typeface="Microsoft Yahei"/>
                <a:cs typeface="Microsoft Yahei"/>
              </a:rPr>
              <a:t>法律法规</a:t>
            </a:r>
          </a:p>
        </p:txBody>
      </p:sp>
      <p:sp>
        <p:nvSpPr>
          <p:cNvPr id="16" name="TextBox 16"/>
          <p:cNvSpPr txBox="1"/>
          <p:nvPr/>
        </p:nvSpPr>
        <p:spPr>
          <a:xfrm>
            <a:off x="2260628" y="5562499"/>
            <a:ext cx="8972550" cy="764985"/>
          </a:xfrm>
          <a:prstGeom prst="rect">
            <a:avLst/>
          </a:prstGeom>
        </p:spPr>
        <p:txBody>
          <a:bodyPr vert="horz" wrap="square" lIns="0" tIns="0" rIns="0" bIns="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500">
                <a:solidFill>
                  <a:schemeClr val="dk1">
                    <a:alpha val="100000"/>
                  </a:schemeClr>
                </a:solidFill>
                <a:latin typeface="Microsoft Yahei"/>
                <a:ea typeface="Microsoft Yahei"/>
                <a:cs typeface="Microsoft Yahei"/>
              </a:rPr>
              <a:t>证券市场的运行必须遵守相关法律法规，包括证券法、公司法、刑法等。法律法规为证券市场的健康发展提供了法律保障。</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交易规则与监管制度</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173630" y="1239539"/>
            <a:ext cx="6477000" cy="5019675"/>
          </a:xfrm>
          <a:prstGeom prst="rect">
            <a:avLst/>
          </a:prstGeom>
        </p:spPr>
      </p:pic>
      <p:pic>
        <p:nvPicPr>
          <p:cNvPr id="3" name="Picture 3"/>
          <p:cNvPicPr>
            <a:picLocks noChangeAspect="1"/>
          </p:cNvPicPr>
          <p:nvPr/>
        </p:nvPicPr>
        <p:blipFill>
          <a:blip r:embed="rId3"/>
          <a:stretch>
            <a:fillRect/>
          </a:stretch>
        </p:blipFill>
        <p:spPr>
          <a:xfrm>
            <a:off x="0" y="0"/>
            <a:ext cx="12192000" cy="6858000"/>
          </a:xfrm>
          <a:prstGeom prst="rect">
            <a:avLst/>
          </a:prstGeom>
        </p:spPr>
      </p:pic>
      <p:sp>
        <p:nvSpPr>
          <p:cNvPr id="4" name="TextBox 4"/>
          <p:cNvSpPr txBox="1"/>
          <p:nvPr/>
        </p:nvSpPr>
        <p:spPr>
          <a:xfrm>
            <a:off x="485857" y="60717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REPORT</a:t>
            </a:r>
          </a:p>
        </p:txBody>
      </p:sp>
      <p:sp>
        <p:nvSpPr>
          <p:cNvPr id="5" name="TextBox 5"/>
          <p:cNvSpPr txBox="1"/>
          <p:nvPr/>
        </p:nvSpPr>
        <p:spPr>
          <a:xfrm>
            <a:off x="6853792"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CATALOG</a:t>
            </a:r>
          </a:p>
        </p:txBody>
      </p:sp>
      <p:sp>
        <p:nvSpPr>
          <p:cNvPr id="6" name="TextBox 6"/>
          <p:cNvSpPr txBox="1"/>
          <p:nvPr/>
        </p:nvSpPr>
        <p:spPr>
          <a:xfrm>
            <a:off x="827646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DATE</a:t>
            </a:r>
          </a:p>
        </p:txBody>
      </p:sp>
      <p:sp>
        <p:nvSpPr>
          <p:cNvPr id="7" name="TextBox 7"/>
          <p:cNvSpPr txBox="1"/>
          <p:nvPr/>
        </p:nvSpPr>
        <p:spPr>
          <a:xfrm>
            <a:off x="9300171"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ANALYSIS</a:t>
            </a:r>
          </a:p>
        </p:txBody>
      </p:sp>
      <p:sp>
        <p:nvSpPr>
          <p:cNvPr id="8" name="TextBox 8"/>
          <p:cNvSpPr txBox="1"/>
          <p:nvPr/>
        </p:nvSpPr>
        <p:spPr>
          <a:xfrm>
            <a:off x="10732903" y="542407"/>
            <a:ext cx="1116330" cy="320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pPr>
            <a:r>
              <a:rPr lang="en-US" sz="1350" b="1">
                <a:solidFill>
                  <a:schemeClr val="accent1">
                    <a:alpha val="100000"/>
                  </a:schemeClr>
                </a:solidFill>
                <a:latin typeface="Microsoft Yahei"/>
                <a:ea typeface="Microsoft Yahei"/>
                <a:cs typeface="Microsoft Yahei"/>
              </a:rPr>
              <a:t>SUMMARY</a:t>
            </a:r>
          </a:p>
        </p:txBody>
      </p:sp>
      <p:sp>
        <p:nvSpPr>
          <p:cNvPr id="9" name="TextBox 9"/>
          <p:cNvSpPr txBox="1"/>
          <p:nvPr/>
        </p:nvSpPr>
        <p:spPr>
          <a:xfrm rot="-5400000">
            <a:off x="-1187519" y="3018898"/>
            <a:ext cx="4138785" cy="1053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5700" b="1">
                <a:solidFill>
                  <a:schemeClr val="accent1">
                    <a:alpha val="31000"/>
                  </a:schemeClr>
                </a:solidFill>
                <a:latin typeface="Microsoft Yahei"/>
                <a:ea typeface="Microsoft Yahei"/>
                <a:cs typeface="Microsoft Yahei"/>
              </a:rPr>
              <a:t>RESUME</a:t>
            </a:r>
          </a:p>
        </p:txBody>
      </p:sp>
      <p:sp>
        <p:nvSpPr>
          <p:cNvPr id="10" name="TextBox 10"/>
          <p:cNvSpPr txBox="1"/>
          <p:nvPr/>
        </p:nvSpPr>
        <p:spPr>
          <a:xfrm>
            <a:off x="5856967" y="2174031"/>
            <a:ext cx="2113154" cy="14097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ts val="450"/>
              </a:spcBef>
            </a:pPr>
            <a:r>
              <a:rPr lang="en-US" sz="6600" b="1">
                <a:solidFill>
                  <a:schemeClr val="accent1">
                    <a:alpha val="100000"/>
                  </a:schemeClr>
                </a:solidFill>
                <a:latin typeface="PingFang SC"/>
                <a:ea typeface="PingFang SC"/>
                <a:cs typeface="PingFang SC"/>
              </a:rPr>
              <a:t>03</a:t>
            </a:r>
          </a:p>
        </p:txBody>
      </p:sp>
      <p:sp>
        <p:nvSpPr>
          <p:cNvPr id="11" name="TextBox 11"/>
          <p:cNvSpPr txBox="1"/>
          <p:nvPr/>
        </p:nvSpPr>
        <p:spPr>
          <a:xfrm>
            <a:off x="5881876" y="3345987"/>
            <a:ext cx="5520853" cy="1939312"/>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4050" b="1">
                <a:solidFill>
                  <a:schemeClr val="accent1">
                    <a:alpha val="100000"/>
                  </a:schemeClr>
                </a:solidFill>
                <a:latin typeface="Microsoft Yahei"/>
                <a:ea typeface="Microsoft Yahei"/>
                <a:cs typeface="Microsoft Yahei"/>
              </a:rPr>
              <a:t>证券市场的投资工具</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103852" y="4838783"/>
            <a:ext cx="10266726" cy="1333500"/>
            <a:chOff x="1103852" y="4838783"/>
            <a:chExt cx="10266726" cy="1333500"/>
          </a:xfrm>
        </p:grpSpPr>
        <p:sp>
          <p:nvSpPr>
            <p:cNvPr id="3" name="AutoShape 3"/>
            <p:cNvSpPr/>
            <p:nvPr/>
          </p:nvSpPr>
          <p:spPr>
            <a:xfrm>
              <a:off x="2377205" y="4838783"/>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rot="10800000">
              <a:off x="1103852"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rot="10800000">
              <a:off x="9159730" y="4838783"/>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31730" y="3081147"/>
            <a:ext cx="10266726" cy="1333500"/>
            <a:chOff x="1031730" y="3081147"/>
            <a:chExt cx="10266726" cy="1333500"/>
          </a:xfrm>
        </p:grpSpPr>
        <p:sp>
          <p:nvSpPr>
            <p:cNvPr id="7" name="AutoShape 7"/>
            <p:cNvSpPr/>
            <p:nvPr/>
          </p:nvSpPr>
          <p:spPr>
            <a:xfrm>
              <a:off x="2305083" y="3081147"/>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rot="10800000">
              <a:off x="1031730"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rot="10800000">
              <a:off x="9087608" y="3081147"/>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1103852" y="1348302"/>
            <a:ext cx="10266726" cy="1333500"/>
            <a:chOff x="1103852" y="1348302"/>
            <a:chExt cx="10266726" cy="1333500"/>
          </a:xfrm>
        </p:grpSpPr>
        <p:sp>
          <p:nvSpPr>
            <p:cNvPr id="11" name="AutoShape 11"/>
            <p:cNvSpPr/>
            <p:nvPr/>
          </p:nvSpPr>
          <p:spPr>
            <a:xfrm>
              <a:off x="2377205" y="1348302"/>
              <a:ext cx="8305833" cy="1333500"/>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10800000">
              <a:off x="1103852"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10800000">
              <a:off x="9159730" y="1348302"/>
              <a:ext cx="2210848" cy="1333500"/>
            </a:xfrm>
            <a:custGeom>
              <a:rect l="l" t="t" r="r" b="b"/>
              <a:pathLst>
                <a:path w="7875" h="3593">
                  <a:moveTo>
                    <a:pt x="5874" y="1811"/>
                  </a:moveTo>
                  <a:lnTo>
                    <a:pt x="7874" y="0"/>
                  </a:lnTo>
                  <a:lnTo>
                    <a:pt x="1969" y="0"/>
                  </a:lnTo>
                  <a:lnTo>
                    <a:pt x="0" y="1811"/>
                  </a:lnTo>
                  <a:lnTo>
                    <a:pt x="1969" y="3593"/>
                  </a:lnTo>
                  <a:lnTo>
                    <a:pt x="7874" y="3593"/>
                  </a:lnTo>
                  <a:lnTo>
                    <a:pt x="5874" y="1811"/>
                  </a:lnTo>
                </a:path>
              </a:pathLst>
            </a:cu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4" name="Group 14"/>
          <p:cNvGrpSpPr/>
          <p:nvPr/>
        </p:nvGrpSpPr>
        <p:grpSpPr>
          <a:xfrm>
            <a:off x="9997333" y="3400044"/>
            <a:ext cx="685705" cy="695706"/>
            <a:chOff x="9997333" y="3400044"/>
            <a:chExt cx="685705" cy="695706"/>
          </a:xfrm>
        </p:grpSpPr>
        <p:sp>
          <p:nvSpPr>
            <p:cNvPr id="15" name="Freeform 15"/>
            <p:cNvSpPr/>
            <p:nvPr/>
          </p:nvSpPr>
          <p:spPr>
            <a:xfrm>
              <a:off x="10034290" y="3847243"/>
              <a:ext cx="87725" cy="163068"/>
            </a:xfrm>
            <a:custGeom>
              <a:rect l="l" t="t" r="r" b="b"/>
              <a:pathLst>
                <a:path w="118" h="218">
                  <a:moveTo>
                    <a:pt x="0" y="183"/>
                  </a:moveTo>
                  <a:cubicBezTo>
                    <a:pt x="0" y="200"/>
                    <a:pt x="8" y="217"/>
                    <a:pt x="25" y="217"/>
                  </a:cubicBezTo>
                  <a:cubicBezTo>
                    <a:pt x="84" y="217"/>
                    <a:pt x="84" y="217"/>
                    <a:pt x="84" y="217"/>
                  </a:cubicBezTo>
                  <a:cubicBezTo>
                    <a:pt x="100" y="217"/>
                    <a:pt x="117" y="200"/>
                    <a:pt x="117" y="183"/>
                  </a:cubicBezTo>
                  <a:cubicBezTo>
                    <a:pt x="117" y="0"/>
                    <a:pt x="117" y="0"/>
                    <a:pt x="117" y="0"/>
                  </a:cubicBezTo>
                  <a:cubicBezTo>
                    <a:pt x="17" y="91"/>
                    <a:pt x="17" y="91"/>
                    <a:pt x="17" y="91"/>
                  </a:cubicBezTo>
                  <a:cubicBezTo>
                    <a:pt x="0" y="75"/>
                    <a:pt x="0" y="75"/>
                    <a:pt x="0" y="75"/>
                  </a:cubicBezTo>
                  <a:lnTo>
                    <a:pt x="0" y="183"/>
                  </a:lnTo>
                  <a:close/>
                  <a:moveTo>
                    <a:pt x="0" y="183"/>
                  </a:moveTo>
                  <a:lnTo>
                    <a:pt x="0" y="18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10177260" y="3757422"/>
              <a:ext cx="87725" cy="252984"/>
            </a:xfrm>
            <a:custGeom>
              <a:rect l="l" t="t" r="r" b="b"/>
              <a:pathLst>
                <a:path w="118" h="336">
                  <a:moveTo>
                    <a:pt x="0" y="301"/>
                  </a:moveTo>
                  <a:cubicBezTo>
                    <a:pt x="0" y="318"/>
                    <a:pt x="17" y="335"/>
                    <a:pt x="34" y="335"/>
                  </a:cubicBezTo>
                  <a:cubicBezTo>
                    <a:pt x="84" y="335"/>
                    <a:pt x="84" y="335"/>
                    <a:pt x="84" y="335"/>
                  </a:cubicBezTo>
                  <a:cubicBezTo>
                    <a:pt x="101" y="335"/>
                    <a:pt x="117" y="318"/>
                    <a:pt x="117" y="301"/>
                  </a:cubicBezTo>
                  <a:cubicBezTo>
                    <a:pt x="117" y="76"/>
                    <a:pt x="117" y="76"/>
                    <a:pt x="117" y="76"/>
                  </a:cubicBezTo>
                  <a:cubicBezTo>
                    <a:pt x="42" y="0"/>
                    <a:pt x="42" y="0"/>
                    <a:pt x="42" y="0"/>
                  </a:cubicBezTo>
                  <a:cubicBezTo>
                    <a:pt x="0" y="42"/>
                    <a:pt x="0" y="42"/>
                    <a:pt x="0" y="42"/>
                  </a:cubicBezTo>
                  <a:lnTo>
                    <a:pt x="0" y="301"/>
                  </a:lnTo>
                  <a:close/>
                  <a:moveTo>
                    <a:pt x="0" y="301"/>
                  </a:moveTo>
                  <a:lnTo>
                    <a:pt x="0" y="30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10320231" y="3757422"/>
              <a:ext cx="87725" cy="252984"/>
            </a:xfrm>
            <a:custGeom>
              <a:rect l="l" t="t" r="r" b="b"/>
              <a:pathLst>
                <a:path w="118" h="336">
                  <a:moveTo>
                    <a:pt x="92" y="335"/>
                  </a:moveTo>
                  <a:cubicBezTo>
                    <a:pt x="108" y="335"/>
                    <a:pt x="117" y="318"/>
                    <a:pt x="117" y="301"/>
                  </a:cubicBezTo>
                  <a:cubicBezTo>
                    <a:pt x="117" y="0"/>
                    <a:pt x="117" y="0"/>
                    <a:pt x="117" y="0"/>
                  </a:cubicBezTo>
                  <a:cubicBezTo>
                    <a:pt x="0" y="118"/>
                    <a:pt x="0" y="118"/>
                    <a:pt x="0" y="118"/>
                  </a:cubicBezTo>
                  <a:cubicBezTo>
                    <a:pt x="0" y="301"/>
                    <a:pt x="0" y="301"/>
                    <a:pt x="0" y="301"/>
                  </a:cubicBezTo>
                  <a:cubicBezTo>
                    <a:pt x="0" y="318"/>
                    <a:pt x="16" y="335"/>
                    <a:pt x="33" y="335"/>
                  </a:cubicBezTo>
                  <a:lnTo>
                    <a:pt x="92" y="335"/>
                  </a:lnTo>
                  <a:close/>
                  <a:moveTo>
                    <a:pt x="92" y="335"/>
                  </a:moveTo>
                  <a:lnTo>
                    <a:pt x="92" y="33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459962" y="3670840"/>
              <a:ext cx="94202" cy="342805"/>
            </a:xfrm>
            <a:custGeom>
              <a:rect l="l" t="t" r="r" b="b"/>
              <a:pathLst>
                <a:path w="125" h="452">
                  <a:moveTo>
                    <a:pt x="0" y="41"/>
                  </a:moveTo>
                  <a:cubicBezTo>
                    <a:pt x="0" y="417"/>
                    <a:pt x="0" y="417"/>
                    <a:pt x="0" y="417"/>
                  </a:cubicBezTo>
                  <a:cubicBezTo>
                    <a:pt x="0" y="434"/>
                    <a:pt x="17" y="451"/>
                    <a:pt x="33" y="451"/>
                  </a:cubicBezTo>
                  <a:cubicBezTo>
                    <a:pt x="92" y="451"/>
                    <a:pt x="92" y="451"/>
                    <a:pt x="92" y="451"/>
                  </a:cubicBezTo>
                  <a:cubicBezTo>
                    <a:pt x="109" y="451"/>
                    <a:pt x="125" y="434"/>
                    <a:pt x="125" y="417"/>
                  </a:cubicBezTo>
                  <a:cubicBezTo>
                    <a:pt x="125" y="66"/>
                    <a:pt x="125" y="66"/>
                    <a:pt x="125" y="66"/>
                  </a:cubicBezTo>
                  <a:cubicBezTo>
                    <a:pt x="50" y="0"/>
                    <a:pt x="50" y="0"/>
                    <a:pt x="50" y="0"/>
                  </a:cubicBezTo>
                  <a:lnTo>
                    <a:pt x="0" y="41"/>
                  </a:lnTo>
                  <a:close/>
                  <a:moveTo>
                    <a:pt x="0" y="41"/>
                  </a:moveTo>
                  <a:lnTo>
                    <a:pt x="0" y="4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10011525" y="3517678"/>
              <a:ext cx="536162" cy="342805"/>
            </a:xfrm>
            <a:custGeom>
              <a:rect l="l" t="t" r="r" b="b"/>
              <a:pathLst>
                <a:path w="728" h="452">
                  <a:moveTo>
                    <a:pt x="234" y="284"/>
                  </a:moveTo>
                  <a:cubicBezTo>
                    <a:pt x="250" y="267"/>
                    <a:pt x="276" y="267"/>
                    <a:pt x="292" y="284"/>
                  </a:cubicBezTo>
                  <a:cubicBezTo>
                    <a:pt x="359" y="351"/>
                    <a:pt x="359" y="351"/>
                    <a:pt x="359" y="351"/>
                  </a:cubicBezTo>
                  <a:cubicBezTo>
                    <a:pt x="376" y="368"/>
                    <a:pt x="384" y="368"/>
                    <a:pt x="401" y="368"/>
                  </a:cubicBezTo>
                  <a:cubicBezTo>
                    <a:pt x="418" y="368"/>
                    <a:pt x="426" y="368"/>
                    <a:pt x="434" y="351"/>
                  </a:cubicBezTo>
                  <a:cubicBezTo>
                    <a:pt x="660" y="134"/>
                    <a:pt x="660" y="134"/>
                    <a:pt x="660" y="134"/>
                  </a:cubicBezTo>
                  <a:cubicBezTo>
                    <a:pt x="694" y="167"/>
                    <a:pt x="694" y="167"/>
                    <a:pt x="694" y="167"/>
                  </a:cubicBezTo>
                  <a:cubicBezTo>
                    <a:pt x="702" y="175"/>
                    <a:pt x="710" y="175"/>
                    <a:pt x="710" y="175"/>
                  </a:cubicBezTo>
                  <a:cubicBezTo>
                    <a:pt x="719" y="175"/>
                    <a:pt x="727" y="167"/>
                    <a:pt x="727" y="159"/>
                  </a:cubicBezTo>
                  <a:cubicBezTo>
                    <a:pt x="727" y="33"/>
                    <a:pt x="727" y="33"/>
                    <a:pt x="727" y="33"/>
                  </a:cubicBezTo>
                  <a:cubicBezTo>
                    <a:pt x="727" y="25"/>
                    <a:pt x="727" y="16"/>
                    <a:pt x="719" y="8"/>
                  </a:cubicBezTo>
                  <a:cubicBezTo>
                    <a:pt x="710" y="0"/>
                    <a:pt x="702" y="0"/>
                    <a:pt x="694" y="0"/>
                  </a:cubicBezTo>
                  <a:cubicBezTo>
                    <a:pt x="568" y="0"/>
                    <a:pt x="568" y="0"/>
                    <a:pt x="568" y="0"/>
                  </a:cubicBezTo>
                  <a:cubicBezTo>
                    <a:pt x="560" y="0"/>
                    <a:pt x="551" y="0"/>
                    <a:pt x="551" y="8"/>
                  </a:cubicBezTo>
                  <a:cubicBezTo>
                    <a:pt x="543" y="16"/>
                    <a:pt x="551" y="25"/>
                    <a:pt x="551" y="33"/>
                  </a:cubicBezTo>
                  <a:cubicBezTo>
                    <a:pt x="585" y="58"/>
                    <a:pt x="585" y="58"/>
                    <a:pt x="585" y="58"/>
                  </a:cubicBezTo>
                  <a:cubicBezTo>
                    <a:pt x="426" y="217"/>
                    <a:pt x="426" y="217"/>
                    <a:pt x="426" y="217"/>
                  </a:cubicBezTo>
                  <a:cubicBezTo>
                    <a:pt x="426" y="225"/>
                    <a:pt x="409" y="225"/>
                    <a:pt x="401" y="225"/>
                  </a:cubicBezTo>
                  <a:cubicBezTo>
                    <a:pt x="393" y="225"/>
                    <a:pt x="376" y="225"/>
                    <a:pt x="368" y="217"/>
                  </a:cubicBezTo>
                  <a:cubicBezTo>
                    <a:pt x="292" y="142"/>
                    <a:pt x="292" y="142"/>
                    <a:pt x="292" y="142"/>
                  </a:cubicBezTo>
                  <a:cubicBezTo>
                    <a:pt x="276" y="125"/>
                    <a:pt x="250" y="125"/>
                    <a:pt x="234" y="142"/>
                  </a:cubicBezTo>
                  <a:cubicBezTo>
                    <a:pt x="8" y="359"/>
                    <a:pt x="8" y="359"/>
                    <a:pt x="8" y="359"/>
                  </a:cubicBezTo>
                  <a:cubicBezTo>
                    <a:pt x="0" y="368"/>
                    <a:pt x="0" y="384"/>
                    <a:pt x="0" y="393"/>
                  </a:cubicBezTo>
                  <a:cubicBezTo>
                    <a:pt x="0" y="410"/>
                    <a:pt x="0" y="418"/>
                    <a:pt x="8" y="426"/>
                  </a:cubicBezTo>
                  <a:cubicBezTo>
                    <a:pt x="25" y="435"/>
                    <a:pt x="25" y="435"/>
                    <a:pt x="25" y="435"/>
                  </a:cubicBezTo>
                  <a:cubicBezTo>
                    <a:pt x="41" y="451"/>
                    <a:pt x="67" y="451"/>
                    <a:pt x="83" y="435"/>
                  </a:cubicBezTo>
                  <a:lnTo>
                    <a:pt x="234" y="284"/>
                  </a:lnTo>
                  <a:close/>
                  <a:moveTo>
                    <a:pt x="234" y="284"/>
                  </a:moveTo>
                  <a:lnTo>
                    <a:pt x="234" y="284"/>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9997333" y="3400044"/>
              <a:ext cx="685705" cy="695706"/>
            </a:xfrm>
            <a:custGeom>
              <a:rect l="l" t="t" r="r" b="b"/>
              <a:pathLst>
                <a:path w="929" h="921">
                  <a:moveTo>
                    <a:pt x="887" y="0"/>
                  </a:moveTo>
                  <a:cubicBezTo>
                    <a:pt x="862" y="0"/>
                    <a:pt x="836" y="26"/>
                    <a:pt x="836" y="50"/>
                  </a:cubicBezTo>
                  <a:cubicBezTo>
                    <a:pt x="836" y="837"/>
                    <a:pt x="836" y="837"/>
                    <a:pt x="836" y="837"/>
                  </a:cubicBezTo>
                  <a:cubicBezTo>
                    <a:pt x="51" y="837"/>
                    <a:pt x="51" y="837"/>
                    <a:pt x="51" y="837"/>
                  </a:cubicBezTo>
                  <a:cubicBezTo>
                    <a:pt x="26" y="837"/>
                    <a:pt x="0" y="853"/>
                    <a:pt x="0" y="878"/>
                  </a:cubicBezTo>
                  <a:cubicBezTo>
                    <a:pt x="0" y="903"/>
                    <a:pt x="26" y="920"/>
                    <a:pt x="51" y="920"/>
                  </a:cubicBezTo>
                  <a:cubicBezTo>
                    <a:pt x="887" y="920"/>
                    <a:pt x="887" y="920"/>
                    <a:pt x="887" y="920"/>
                  </a:cubicBezTo>
                  <a:cubicBezTo>
                    <a:pt x="912" y="920"/>
                    <a:pt x="928" y="903"/>
                    <a:pt x="928" y="878"/>
                  </a:cubicBezTo>
                  <a:cubicBezTo>
                    <a:pt x="928" y="50"/>
                    <a:pt x="928" y="50"/>
                    <a:pt x="928" y="50"/>
                  </a:cubicBezTo>
                  <a:cubicBezTo>
                    <a:pt x="928" y="26"/>
                    <a:pt x="903" y="0"/>
                    <a:pt x="887" y="0"/>
                  </a:cubicBezTo>
                  <a:close/>
                  <a:moveTo>
                    <a:pt x="887" y="0"/>
                  </a:moveTo>
                  <a:lnTo>
                    <a:pt x="887"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1" name="Freeform 21"/>
          <p:cNvSpPr/>
          <p:nvPr/>
        </p:nvSpPr>
        <p:spPr>
          <a:xfrm>
            <a:off x="1935480" y="1646434"/>
            <a:ext cx="719895" cy="555403"/>
          </a:xfrm>
          <a:custGeom>
            <a:rect l="l" t="t" r="r" b="b"/>
            <a:pathLst>
              <a:path w="67" h="60">
                <a:moveTo>
                  <a:pt x="53" y="2"/>
                </a:moveTo>
                <a:cubicBezTo>
                  <a:pt x="53" y="1"/>
                  <a:pt x="52" y="0"/>
                  <a:pt x="51" y="0"/>
                </a:cubicBezTo>
                <a:cubicBezTo>
                  <a:pt x="46" y="0"/>
                  <a:pt x="46" y="0"/>
                  <a:pt x="46" y="0"/>
                </a:cubicBezTo>
                <a:cubicBezTo>
                  <a:pt x="45" y="0"/>
                  <a:pt x="44" y="1"/>
                  <a:pt x="44" y="2"/>
                </a:cubicBezTo>
                <a:cubicBezTo>
                  <a:pt x="44" y="5"/>
                  <a:pt x="44" y="5"/>
                  <a:pt x="44" y="5"/>
                </a:cubicBezTo>
                <a:cubicBezTo>
                  <a:pt x="53" y="14"/>
                  <a:pt x="53" y="14"/>
                  <a:pt x="53" y="14"/>
                </a:cubicBezTo>
                <a:lnTo>
                  <a:pt x="53" y="2"/>
                </a:lnTo>
                <a:close/>
                <a:moveTo>
                  <a:pt x="66" y="31"/>
                </a:moveTo>
                <a:cubicBezTo>
                  <a:pt x="36" y="2"/>
                  <a:pt x="36" y="2"/>
                  <a:pt x="36" y="2"/>
                </a:cubicBezTo>
                <a:cubicBezTo>
                  <a:pt x="35" y="0"/>
                  <a:pt x="33" y="0"/>
                  <a:pt x="31" y="2"/>
                </a:cubicBezTo>
                <a:cubicBezTo>
                  <a:pt x="2" y="31"/>
                  <a:pt x="2" y="31"/>
                  <a:pt x="2" y="31"/>
                </a:cubicBezTo>
                <a:cubicBezTo>
                  <a:pt x="0" y="33"/>
                  <a:pt x="0" y="35"/>
                  <a:pt x="2" y="36"/>
                </a:cubicBezTo>
                <a:cubicBezTo>
                  <a:pt x="2" y="37"/>
                  <a:pt x="3" y="37"/>
                  <a:pt x="4" y="37"/>
                </a:cubicBezTo>
                <a:cubicBezTo>
                  <a:pt x="5" y="37"/>
                  <a:pt x="6" y="37"/>
                  <a:pt x="7" y="36"/>
                </a:cubicBezTo>
                <a:cubicBezTo>
                  <a:pt x="34" y="9"/>
                  <a:pt x="34" y="9"/>
                  <a:pt x="34" y="9"/>
                </a:cubicBezTo>
                <a:cubicBezTo>
                  <a:pt x="61" y="36"/>
                  <a:pt x="61" y="36"/>
                  <a:pt x="61" y="36"/>
                </a:cubicBezTo>
                <a:cubicBezTo>
                  <a:pt x="62" y="38"/>
                  <a:pt x="65" y="38"/>
                  <a:pt x="66" y="36"/>
                </a:cubicBezTo>
                <a:cubicBezTo>
                  <a:pt x="67" y="35"/>
                  <a:pt x="67" y="33"/>
                  <a:pt x="66" y="31"/>
                </a:cubicBezTo>
                <a:close/>
                <a:moveTo>
                  <a:pt x="9" y="37"/>
                </a:moveTo>
                <a:cubicBezTo>
                  <a:pt x="9" y="57"/>
                  <a:pt x="9" y="57"/>
                  <a:pt x="9" y="57"/>
                </a:cubicBezTo>
                <a:cubicBezTo>
                  <a:pt x="9" y="59"/>
                  <a:pt x="11" y="60"/>
                  <a:pt x="13" y="60"/>
                </a:cubicBezTo>
                <a:cubicBezTo>
                  <a:pt x="28" y="60"/>
                  <a:pt x="28" y="60"/>
                  <a:pt x="28" y="60"/>
                </a:cubicBezTo>
                <a:cubicBezTo>
                  <a:pt x="28" y="42"/>
                  <a:pt x="28" y="42"/>
                  <a:pt x="28" y="42"/>
                </a:cubicBezTo>
                <a:cubicBezTo>
                  <a:pt x="28" y="42"/>
                  <a:pt x="29" y="41"/>
                  <a:pt x="29" y="41"/>
                </a:cubicBezTo>
                <a:cubicBezTo>
                  <a:pt x="38" y="41"/>
                  <a:pt x="38" y="41"/>
                  <a:pt x="38" y="41"/>
                </a:cubicBezTo>
                <a:cubicBezTo>
                  <a:pt x="39" y="41"/>
                  <a:pt x="39" y="42"/>
                  <a:pt x="39" y="42"/>
                </a:cubicBezTo>
                <a:cubicBezTo>
                  <a:pt x="39" y="60"/>
                  <a:pt x="39" y="60"/>
                  <a:pt x="39" y="60"/>
                </a:cubicBezTo>
                <a:cubicBezTo>
                  <a:pt x="55" y="60"/>
                  <a:pt x="55" y="60"/>
                  <a:pt x="55" y="60"/>
                </a:cubicBezTo>
                <a:cubicBezTo>
                  <a:pt x="57" y="60"/>
                  <a:pt x="58" y="59"/>
                  <a:pt x="58" y="57"/>
                </a:cubicBezTo>
                <a:cubicBezTo>
                  <a:pt x="58" y="38"/>
                  <a:pt x="58" y="38"/>
                  <a:pt x="58" y="38"/>
                </a:cubicBezTo>
                <a:cubicBezTo>
                  <a:pt x="34" y="13"/>
                  <a:pt x="34" y="13"/>
                  <a:pt x="34" y="13"/>
                </a:cubicBezTo>
                <a:lnTo>
                  <a:pt x="9" y="37"/>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1975414" y="5261363"/>
            <a:ext cx="613870" cy="613870"/>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股票</a:t>
              </a:r>
            </a:p>
          </p:txBody>
        </p:sp>
      </p:grpSp>
      <p:sp>
        <p:nvSpPr>
          <p:cNvPr id="45" name="TextBox 45"/>
          <p:cNvSpPr txBox="1"/>
          <p:nvPr/>
        </p:nvSpPr>
        <p:spPr>
          <a:xfrm>
            <a:off x="3314700" y="5303594"/>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按股东权利不同，可分为普通股、优先股和后配股；按票面形态不同，可分为记名股票和无记名股票，有面额股票和无面额股票，实体股票和记账股票等。</a:t>
            </a:r>
          </a:p>
        </p:txBody>
      </p:sp>
      <p:sp>
        <p:nvSpPr>
          <p:cNvPr id="46" name="TextBox 46"/>
          <p:cNvSpPr txBox="1"/>
          <p:nvPr/>
        </p:nvSpPr>
        <p:spPr>
          <a:xfrm>
            <a:off x="3314700" y="4838783"/>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分类</a:t>
            </a:r>
          </a:p>
        </p:txBody>
      </p:sp>
      <p:sp>
        <p:nvSpPr>
          <p:cNvPr id="47" name="TextBox 47"/>
          <p:cNvSpPr txBox="1"/>
          <p:nvPr/>
        </p:nvSpPr>
        <p:spPr>
          <a:xfrm>
            <a:off x="3456760" y="1771107"/>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股票是股份公司发行的所有权凭证，是股份公司为筹集资金而发行给各个股东作为持股凭证并借以取得股息和红利的一种有价证券。</a:t>
            </a:r>
          </a:p>
        </p:txBody>
      </p:sp>
      <p:sp>
        <p:nvSpPr>
          <p:cNvPr id="48" name="TextBox 48"/>
          <p:cNvSpPr txBox="1"/>
          <p:nvPr/>
        </p:nvSpPr>
        <p:spPr>
          <a:xfrm>
            <a:off x="3456760" y="1395927"/>
            <a:ext cx="7293402" cy="490334"/>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定义</a:t>
            </a:r>
          </a:p>
        </p:txBody>
      </p:sp>
      <p:sp>
        <p:nvSpPr>
          <p:cNvPr id="49" name="TextBox 49"/>
          <p:cNvSpPr txBox="1"/>
          <p:nvPr/>
        </p:nvSpPr>
        <p:spPr>
          <a:xfrm>
            <a:off x="1704918" y="3545958"/>
            <a:ext cx="7382690" cy="863070"/>
          </a:xfrm>
          <a:prstGeom prst="rect">
            <a:avLst/>
          </a:prstGeom>
        </p:spPr>
        <p:txBody>
          <a:bodyPr vert="horz" wrap="square" lIns="66008" tIns="33052" rIns="66008" bIns="33052"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6000"/>
              </a:lnSpc>
            </a:pPr>
            <a:r>
              <a:rPr lang="en-US" sz="1500">
                <a:solidFill>
                  <a:srgbClr val="000000">
                    <a:alpha val="100000"/>
                  </a:srgbClr>
                </a:solidFill>
                <a:latin typeface="Microsoft Yahei"/>
                <a:ea typeface="Microsoft Yahei"/>
                <a:cs typeface="Microsoft Yahei"/>
              </a:rPr>
              <a:t>收益性、风险性、流动性、永久性、参与性。</a:t>
            </a:r>
          </a:p>
        </p:txBody>
      </p:sp>
      <p:sp>
        <p:nvSpPr>
          <p:cNvPr id="50" name="TextBox 50"/>
          <p:cNvSpPr txBox="1"/>
          <p:nvPr/>
        </p:nvSpPr>
        <p:spPr>
          <a:xfrm>
            <a:off x="1704918" y="3081147"/>
            <a:ext cx="7382690" cy="490334"/>
          </a:xfrm>
          <a:prstGeom prst="rect">
            <a:avLst/>
          </a:prstGeom>
        </p:spPr>
        <p:txBody>
          <a:bodyPr vert="horz" wrap="square" lIns="66008" tIns="33052" rIns="66008" bIns="33052" rtlCol="0" anchor="b"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2025" b="1">
                <a:solidFill>
                  <a:schemeClr val="accent1">
                    <a:alpha val="100000"/>
                  </a:schemeClr>
                </a:solidFill>
                <a:latin typeface="Microsoft Yahei"/>
                <a:ea typeface="Microsoft Yahei"/>
                <a:cs typeface="Microsoft Yahei"/>
              </a:rPr>
              <a:t>特点</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695570" y="1775671"/>
            <a:ext cx="3353958" cy="933450"/>
          </a:xfrm>
          <a:prstGeom prst="rect">
            <a:avLst/>
          </a:prstGeom>
        </p:spPr>
        <p:txBody>
          <a:bodyPr vert="horz" wrap="square" lIns="123825" tIns="123825" rIns="57150" bIns="123825"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定义</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债券是政府、企业、银行等债务人为筹集资金,按照法定程序发行并向债权人承诺于指定日期还本付息的有价证券。</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489344" y="1899496"/>
            <a:ext cx="3368604" cy="68580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特点</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偿还性、流动性、安全性、收益性。</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244774" y="1751287"/>
            <a:ext cx="3353753" cy="933450"/>
          </a:xfrm>
          <a:prstGeom prst="rect">
            <a:avLst/>
          </a:prstGeom>
        </p:spPr>
        <p:txBody>
          <a:bodyPr vert="horz" wrap="square" lIns="0" tIns="0" rIns="0" bIns="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分类</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按发行主体不同，可分为政府债券、金融债券和公司债券；按计息方式不同，可分为单利债券、复利债券和贴现债券等。</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债券</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证券投资基金是指通过发售基金份额募集资金并进行证券投资的基金，是一种利益共享、风险共担的集合证券投资方式。</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集合理财、专业管理；组合投资、分散风险；利益共享、风险共担；严格监管、信息透明；独立托管、保障安全。</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按投资对象不同，可分为股票型基金、债券型基金、混合型基金和货币市场基金等。</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分类</a:t>
            </a:r>
          </a:p>
        </p:txBody>
      </p:sp>
      <p:pic>
        <p:nvPicPr>
          <p:cNvPr id="9" name="Picture 9"/>
          <p:cNvPicPr>
            <a:picLocks noChangeAspect="1"/>
          </p:cNvPicPr>
          <p:nvPr/>
        </p:nvPicPr>
        <p:blipFill>
          <a:blip r:embed="rId2"/>
          <a:srcRect l="10958" r="10958"/>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证券投资基金</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6667" r="16667"/>
          <a:stretch>
            <a:fillRect/>
          </a:stretch>
        </p:blipFill>
        <p:spPr>
          <a:xfrm>
            <a:off x="705128" y="1258733"/>
            <a:ext cx="5140491"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金融衍生工具是指一种根据事先约定的事项进行支付的双边合约，其合约价格取决于或派生于原生金融工具的价格及其变化。</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定义</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跨期性、杠杆性、联动性、不确定性或高风险性。</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特点</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按产品形态不同，可分为远期、期货、期权和掉期四大类；按原生资产不同，可分为股票、利率、汇率和商品等衍生工具。</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分类</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金融衍生工具</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https://d.book118.com/327031143031006050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112</Paragraphs>
  <Slides>16</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16</vt:i4>
      </vt:variant>
    </vt:vector>
  </HeadingPairs>
  <TitlesOfParts>
    <vt:vector baseType="lpstr" size="21">
      <vt:lpstr>Arial</vt:lpstr>
      <vt:lpstr>Calibri</vt:lpstr>
      <vt:lpstr>Microsoft Yahei</vt:lpstr>
      <vt:lpstr>PingFang SC</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2024-09-22T15:42:20.171</cp:lastPrinted>
  <dcterms:created xsi:type="dcterms:W3CDTF">2024-09-22T07:42:20Z</dcterms:created>
  <dcterms:modified xsi:type="dcterms:W3CDTF">2024-09-22T07:42:22Z</dcterms:modified>
</cp:coreProperties>
</file>