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9525000" cy="53467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A543CB-B388-4338-8483-B5566FDA9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AFAC4F-E763-4C56-A6C6-98E2C9975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C5529-7707-45E6-8784-18E31312D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28357A-5782-4AB7-ADBD-0A03EF1AE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F71CE2-5D4B-406B-837C-89AB442D5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786FA1-1D19-4C3E-BB54-63CFC198B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1C6E9A-CB5C-4B28-A7FF-19DF1548D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26DF56-A047-4008-8DFF-20A5DC6F5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C0D68C-7BB9-4022-82C6-63A1EA773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70D77-7160-4F33-8CE9-68A18C290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0517E1-A3E5-4110-88B3-24C08A052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04316003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7294208" y="3656743"/>
            <a:ext cx="2230792" cy="1701070"/>
          </a:xfrm>
          <a:prstGeom prst="rtTriangle">
            <a:avLst/>
          </a:prstGeom>
          <a:solidFill>
            <a:schemeClr val="accent2">
              <a:alpha val="2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181855" y="3335242"/>
            <a:ext cx="4506515" cy="4905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spcBef>
                <a:spcPts val="375"/>
              </a:spcBef>
            </a:pPr>
            <a:r>
              <a:rPr lang="en-US" sz="1575" err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1575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1575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1575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177682" y="3815971"/>
            <a:ext cx="2510687" cy="4905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  <p:sp>
        <p:nvSpPr>
          <p:cNvPr id="7" name="AutoShape 7"/>
          <p:cNvSpPr/>
          <p:nvPr/>
        </p:nvSpPr>
        <p:spPr>
          <a:xfrm>
            <a:off x="-6290" y="1359846"/>
            <a:ext cx="4156409" cy="3997967"/>
          </a:xfrm>
          <a:prstGeom prst="rtTriangle">
            <a:avLst/>
          </a:prstGeom>
          <a:solidFill>
            <a:schemeClr val="accent1">
              <a:alpha val="29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flipV="1">
            <a:off x="-6290" y="0"/>
            <a:ext cx="6327667" cy="4841975"/>
          </a:xfrm>
          <a:prstGeom prst="rtTriangle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2115" y="2002807"/>
            <a:ext cx="7886700" cy="1733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800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腰椎间盘突出症的诊断</a:t>
            </a:r>
            <a:r>
              <a:rPr lang="en-US" sz="2800" b="1" err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lang="en-US" sz="2800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鉴别诊断与分型</a:t>
            </a:r>
            <a:r>
              <a:rPr lang="en-US" altLang="zh-CN" sz="2800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2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32415" y="633116"/>
            <a:ext cx="4139205" cy="4139205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33125" y="1133826"/>
            <a:ext cx="3137785" cy="31377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61902" y="1881216"/>
            <a:ext cx="2833586" cy="19716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5252" y="1614516"/>
            <a:ext cx="2413531" cy="81379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21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627007" y="892969"/>
            <a:ext cx="4542117" cy="36195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腰椎间盘突出症概述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腰椎间盘突出症的分型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腰椎间盘突出症的鉴别诊断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腰椎间盘突出症的治疗方法</a:t>
            </a:r>
          </a:p>
        </p:txBody>
      </p:sp>
      <p:sp>
        <p:nvSpPr>
          <p:cNvPr id="9" name="AutoShape 9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6233606" y="692831"/>
            <a:ext cx="3630061" cy="4190167"/>
          </a:xfrm>
          <a:prstGeom prst="parallelogram">
            <a:avLst/>
          </a:prstGeom>
          <a:gradFill>
            <a:gsLst>
              <a:gs pos="0">
                <a:schemeClr val="accent2">
                  <a:alpha val="32000"/>
                </a:schemeClr>
              </a:gs>
              <a:gs pos="100000">
                <a:schemeClr val="lt1">
                  <a:alpha val="32000"/>
                </a:schemeClr>
              </a:gs>
            </a:gsLst>
            <a:lin ang="1620000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884434"/>
            <a:ext cx="473378" cy="47337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18641" y="4884434"/>
            <a:ext cx="9306359" cy="47337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0" y="5070701"/>
            <a:ext cx="413317" cy="28711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flipH="1">
            <a:off x="5717139" y="0"/>
            <a:ext cx="3234267" cy="4154865"/>
          </a:xfrm>
          <a:prstGeom prst="parallelogram">
            <a:avLst/>
          </a:prstGeom>
          <a:gradFill>
            <a:gsLst>
              <a:gs pos="0">
                <a:schemeClr val="accent2">
                  <a:alpha val="50000"/>
                  <a:lumMod val="40000"/>
                  <a:lumOff val="6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540000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>
            <a:off x="691479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flipH="1">
            <a:off x="897790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flipH="1">
            <a:off x="1080059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2" name="Connector 12"/>
          <p:cNvCxnSpPr/>
          <p:nvPr/>
        </p:nvCxnSpPr>
        <p:spPr>
          <a:xfrm>
            <a:off x="705339" y="3686440"/>
            <a:ext cx="1354667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588528" y="1658332"/>
            <a:ext cx="6783844" cy="154781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4" name="Freeform 14"/>
          <p:cNvSpPr/>
          <p:nvPr/>
        </p:nvSpPr>
        <p:spPr>
          <a:xfrm flipH="1">
            <a:off x="2027671" y="3632465"/>
            <a:ext cx="91135" cy="97739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88528" y="2764631"/>
            <a:ext cx="564507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腰椎间盘突出症概述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667" r="16667"/>
          <a:stretch>
            <a:fillRect/>
          </a:stretch>
        </p:blipFill>
        <p:spPr>
          <a:xfrm>
            <a:off x="733971" y="1105724"/>
            <a:ext cx="3783824" cy="378382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567100"/>
            <a:ext cx="3718928" cy="143708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7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腰椎间盘突出症是一种常见的脊柱疾病，由于腰椎间盘变性、纤维环破裂、髓核突出刺激或压迫神经根、马尾神经而引起的一系列症状和体征。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1056815"/>
            <a:ext cx="3626635" cy="784027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7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91990" y="3515137"/>
            <a:ext cx="3718928" cy="143708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7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主要原因包括腰椎间盘退行性变、腰部外伤或慢性劳损、过度肥胖或瘦弱等。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91990" y="3023901"/>
            <a:ext cx="4003302" cy="784027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7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9" name="AutoShape 9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855345" y="7334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5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定义与病因</a:t>
            </a:r>
          </a:p>
        </p:txBody>
      </p:sp>
      <p:sp>
        <p:nvSpPr>
          <p:cNvPr id="30" name="AutoShape 30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6650" r="16650"/>
          <a:stretch>
            <a:fillRect/>
          </a:stretch>
        </p:blipFill>
        <p:spPr>
          <a:xfrm>
            <a:off x="-215943" y="1394010"/>
            <a:ext cx="2948512" cy="2948512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854864" y="111487"/>
            <a:ext cx="7815272" cy="6477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26" name="AutoShape 26"/>
          <p:cNvSpPr/>
          <p:nvPr/>
        </p:nvSpPr>
        <p:spPr>
          <a:xfrm>
            <a:off x="3010599" y="1313817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3010599" y="1016405"/>
            <a:ext cx="2857500" cy="56197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3167805" y="1626267"/>
            <a:ext cx="2543088" cy="1104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患者常有腰痛和坐骨神经痛，疼痛可放射至下肢，严重者可影响行走。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3177228" y="1054505"/>
            <a:ext cx="2637353" cy="495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疼痛</a:t>
            </a:r>
          </a:p>
        </p:txBody>
      </p:sp>
      <p:sp>
        <p:nvSpPr>
          <p:cNvPr id="30" name="AutoShape 30"/>
          <p:cNvSpPr/>
          <p:nvPr/>
        </p:nvSpPr>
        <p:spPr>
          <a:xfrm>
            <a:off x="6150922" y="1282192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150922" y="1016405"/>
            <a:ext cx="2857500" cy="56197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6317551" y="1054505"/>
            <a:ext cx="2637353" cy="495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感觉异常</a:t>
            </a:r>
          </a:p>
        </p:txBody>
      </p:sp>
      <p:sp>
        <p:nvSpPr>
          <p:cNvPr id="33" name="AutoShape 33"/>
          <p:cNvSpPr/>
          <p:nvPr/>
        </p:nvSpPr>
        <p:spPr>
          <a:xfrm>
            <a:off x="3010599" y="3291591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010599" y="3043203"/>
            <a:ext cx="2857500" cy="56197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3177228" y="3081303"/>
            <a:ext cx="2637353" cy="495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肌力减弱</a:t>
            </a:r>
          </a:p>
        </p:txBody>
      </p:sp>
      <p:sp>
        <p:nvSpPr>
          <p:cNvPr id="36" name="AutoShape 36"/>
          <p:cNvSpPr/>
          <p:nvPr/>
        </p:nvSpPr>
        <p:spPr>
          <a:xfrm>
            <a:off x="6150922" y="3259967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50922" y="3043203"/>
            <a:ext cx="2857500" cy="56197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6317551" y="3081303"/>
            <a:ext cx="2637353" cy="495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马尾综合征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308127" y="1626267"/>
            <a:ext cx="2543088" cy="1104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患者可出现下肢感觉麻木、肌力减弱、鞍区感觉异常等症状。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167805" y="3652803"/>
            <a:ext cx="2543088" cy="1104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由于神经受压，可导致下肢肌力减弱，甚至出现肌肉萎缩。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308127" y="3655615"/>
            <a:ext cx="2543088" cy="1104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当突出的椎间盘压迫马尾神经时，可出现大小便功能障碍、鞍区感觉异常等症状。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t="14502" b="14502"/>
          <a:stretch>
            <a:fillRect/>
          </a:stretch>
        </p:blipFill>
        <p:spPr>
          <a:xfrm>
            <a:off x="5541059" y="1218194"/>
            <a:ext cx="3510022" cy="3510022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435218" y="1162794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91755" y="1070824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28" name="Freeform 28"/>
          <p:cNvSpPr/>
          <p:nvPr/>
        </p:nvSpPr>
        <p:spPr>
          <a:xfrm>
            <a:off x="421180" y="2504568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77717" y="2412598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30" name="Freeform 30"/>
          <p:cNvSpPr/>
          <p:nvPr/>
        </p:nvSpPr>
        <p:spPr>
          <a:xfrm>
            <a:off x="449257" y="3893967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605794" y="3801997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756668" y="1339967"/>
            <a:ext cx="3309142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腰痛、坐骨神经痛、下肢感觉异常、肌力减弱等。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756668" y="976963"/>
            <a:ext cx="3293793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756668" y="2631822"/>
            <a:ext cx="3309142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腰椎压痛、直腿抬高试验阳性、下肢感觉异常等。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756668" y="2287868"/>
            <a:ext cx="3293793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756668" y="4011395"/>
            <a:ext cx="3309142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腰椎X线平片、CT、MRI等影像学检查可辅助诊断。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756668" y="3667441"/>
            <a:ext cx="3293793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6233606" y="692831"/>
            <a:ext cx="3630061" cy="4190167"/>
          </a:xfrm>
          <a:prstGeom prst="parallelogram">
            <a:avLst/>
          </a:prstGeom>
          <a:gradFill>
            <a:gsLst>
              <a:gs pos="0">
                <a:schemeClr val="accent2">
                  <a:alpha val="32000"/>
                </a:schemeClr>
              </a:gs>
              <a:gs pos="100000">
                <a:schemeClr val="lt1">
                  <a:alpha val="32000"/>
                </a:schemeClr>
              </a:gs>
            </a:gsLst>
            <a:lin ang="1620000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884434"/>
            <a:ext cx="473378" cy="47337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18641" y="4884434"/>
            <a:ext cx="9306359" cy="47337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0" y="5070701"/>
            <a:ext cx="413317" cy="28711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flipH="1">
            <a:off x="5717139" y="0"/>
            <a:ext cx="3234267" cy="4154865"/>
          </a:xfrm>
          <a:prstGeom prst="parallelogram">
            <a:avLst/>
          </a:prstGeom>
          <a:gradFill>
            <a:gsLst>
              <a:gs pos="0">
                <a:schemeClr val="accent2">
                  <a:alpha val="50000"/>
                  <a:lumMod val="40000"/>
                  <a:lumOff val="6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5400000"/>
          </a:gra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>
            <a:off x="691479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flipH="1">
            <a:off x="897790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flipH="1">
            <a:off x="1080059" y="1560594"/>
            <a:ext cx="182269" cy="195477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2" name="Connector 12"/>
          <p:cNvCxnSpPr/>
          <p:nvPr/>
        </p:nvCxnSpPr>
        <p:spPr>
          <a:xfrm>
            <a:off x="705339" y="3686440"/>
            <a:ext cx="1354667" cy="0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588528" y="1658332"/>
            <a:ext cx="6783844" cy="154781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Freeform 14"/>
          <p:cNvSpPr/>
          <p:nvPr/>
        </p:nvSpPr>
        <p:spPr>
          <a:xfrm flipH="1">
            <a:off x="2027671" y="3632465"/>
            <a:ext cx="91135" cy="97739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88528" y="2764631"/>
            <a:ext cx="564507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腰椎间盘突出症的分型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6741" y="1105319"/>
            <a:ext cx="5262477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5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6741" y="1635662"/>
            <a:ext cx="5262477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腰椎间盘膨隆是腰椎间盘突出症的早期阶段，表现为腰椎间盘外形正常，但椎间盘内髓核压力增高，向椎管内突出，导致腰椎间盘的形态轻微隆起或膨出。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8745" y="3085265"/>
            <a:ext cx="5100318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5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8745" y="3629644"/>
            <a:ext cx="5320474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腰椎间盘膨隆通常没有明显的神经受压表现，患者可能感到腰部疼痛和不适，但不会有明显的神经受压症状。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54864" y="671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5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膨隆型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3" name="Picture 33"/>
          <p:cNvPicPr>
            <a:picLocks noChangeAspect="1"/>
          </p:cNvPicPr>
          <p:nvPr/>
        </p:nvPicPr>
        <p:blipFill>
          <a:blip r:embed="rId3">
            <a:alphaModFix amt="70000"/>
          </a:blip>
          <a:srcRect l="9579" r="9579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7978616" y="-1006838"/>
            <a:ext cx="1695299" cy="1695299"/>
          </a:xfrm>
          <a:prstGeom prst="ellipse">
            <a:avLst/>
          </a:prstGeom>
          <a:solidFill>
            <a:schemeClr val="accent1">
              <a:alpha val="2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66156" y="2835515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1582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>
            <a:off x="1214178" y="2893507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3182208" y="912874"/>
            <a:ext cx="355788" cy="16165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9066" y="1074531"/>
            <a:ext cx="8786868" cy="3671492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  <a:alpha val="80000"/>
                </a:schemeClr>
              </a:gs>
              <a:gs pos="100000">
                <a:schemeClr val="accent2">
                  <a:alpha val="8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5000" r="25000"/>
          <a:stretch>
            <a:fillRect/>
          </a:stretch>
        </p:blipFill>
        <p:spPr>
          <a:xfrm>
            <a:off x="578662" y="912874"/>
            <a:ext cx="2874862" cy="3833150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952680" y="4872106"/>
            <a:ext cx="7203254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77976" y="4872106"/>
            <a:ext cx="578171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74903" y="4844251"/>
            <a:ext cx="124000" cy="124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55625" y="4849416"/>
            <a:ext cx="115142" cy="11514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427489" y="4854581"/>
            <a:ext cx="106285" cy="10628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583846" y="4859746"/>
            <a:ext cx="97428" cy="97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737996" y="4855387"/>
            <a:ext cx="88571" cy="885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714750" y="1349692"/>
            <a:ext cx="5052767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714750" y="1800004"/>
            <a:ext cx="4875483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腰椎间盘突出是腰椎间盘突出症的主要类型，表现为腰椎间盘外形异常，椎间盘内的髓核进一步突出，超出椎间隙范围。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14750" y="2955785"/>
            <a:ext cx="4875483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714750" y="3466266"/>
            <a:ext cx="4875483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腰椎间盘突出常伴有明显的神经受压症状，患者可能出现下肢疼痛、麻木、无力等症状，严重时可能出现大小便功能障碍。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突出型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292" r="16292"/>
          <a:stretch>
            <a:fillRect/>
          </a:stretch>
        </p:blipFill>
        <p:spPr>
          <a:xfrm>
            <a:off x="733971" y="1105724"/>
            <a:ext cx="3783825" cy="378382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567100"/>
            <a:ext cx="3718928" cy="143708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7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腰椎间盘脱垂游离是指腰椎间盘内的髓核完全脱离椎间盘，游离到椎管内。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1056815"/>
            <a:ext cx="3626635" cy="784027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7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91990" y="3515137"/>
            <a:ext cx="3718928" cy="143708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7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腰椎间盘脱垂游离通常是腰椎间盘突出症的晚期表现，神经受压症状更为严重，治疗难度也更大。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91990" y="3023901"/>
            <a:ext cx="4003302" cy="784027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7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AutoShape 9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855345" y="7334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5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脱垂游离型</a:t>
            </a:r>
          </a:p>
        </p:txBody>
      </p:sp>
      <p:sp>
        <p:nvSpPr>
          <p:cNvPr id="30" name="AutoShape 30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https://d.book118.com/327043160032006032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2024-09-04T21:39:15.573</cp:lastPrinted>
  <dcterms:created xsi:type="dcterms:W3CDTF">2024-09-04T13:39:15Z</dcterms:created>
  <dcterms:modified xsi:type="dcterms:W3CDTF">2024-09-04T13:39:17Z</dcterms:modified>
</cp:coreProperties>
</file>