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39"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tags" Target="tags/tag1.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BD3E6B3-7AFC-454E-9F60-A1590219CC8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20" name="PlaceHolder 1"/>
          <p:cNvSpPr>
            <a:spLocks noGrp="1"/>
          </p:cNvSpPr>
          <p:nvPr>
            <p:ph type="sldImg"/>
          </p:nvPr>
        </p:nvSpPr>
        <p:spPr>
          <a:xfrm>
            <a:off x="685800" y="1143000"/>
            <a:ext cx="5486040" cy="3085920"/>
          </a:xfrm>
          <a:prstGeom prst="rect">
            <a:avLst/>
          </a:prstGeom>
          <a:ln w="0">
            <a:noFill/>
          </a:ln>
        </p:spPr>
      </p:sp>
      <p:sp>
        <p:nvSpPr>
          <p:cNvPr id="62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2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23" name="PlaceHolder 1"/>
          <p:cNvSpPr>
            <a:spLocks noGrp="1"/>
          </p:cNvSpPr>
          <p:nvPr>
            <p:ph type="sldImg"/>
          </p:nvPr>
        </p:nvSpPr>
        <p:spPr>
          <a:xfrm>
            <a:off x="685800" y="1143000"/>
            <a:ext cx="5486040" cy="3085920"/>
          </a:xfrm>
          <a:prstGeom prst="rect">
            <a:avLst/>
          </a:prstGeom>
          <a:ln w="0">
            <a:noFill/>
          </a:ln>
        </p:spPr>
      </p:sp>
      <p:sp>
        <p:nvSpPr>
          <p:cNvPr id="62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2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26" name="PlaceHolder 1"/>
          <p:cNvSpPr>
            <a:spLocks noGrp="1"/>
          </p:cNvSpPr>
          <p:nvPr>
            <p:ph type="sldImg"/>
          </p:nvPr>
        </p:nvSpPr>
        <p:spPr>
          <a:xfrm>
            <a:off x="685800" y="1143000"/>
            <a:ext cx="5486040" cy="3085920"/>
          </a:xfrm>
          <a:prstGeom prst="rect">
            <a:avLst/>
          </a:prstGeom>
          <a:ln w="0">
            <a:noFill/>
          </a:ln>
        </p:spPr>
      </p:sp>
      <p:sp>
        <p:nvSpPr>
          <p:cNvPr id="62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2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29" name="PlaceHolder 1"/>
          <p:cNvSpPr>
            <a:spLocks noGrp="1"/>
          </p:cNvSpPr>
          <p:nvPr>
            <p:ph type="sldImg"/>
          </p:nvPr>
        </p:nvSpPr>
        <p:spPr>
          <a:xfrm>
            <a:off x="685800" y="1143000"/>
            <a:ext cx="5486040" cy="3085920"/>
          </a:xfrm>
          <a:prstGeom prst="rect">
            <a:avLst/>
          </a:prstGeom>
          <a:ln w="0">
            <a:noFill/>
          </a:ln>
        </p:spPr>
      </p:sp>
      <p:sp>
        <p:nvSpPr>
          <p:cNvPr id="63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3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32" name="PlaceHolder 1"/>
          <p:cNvSpPr>
            <a:spLocks noGrp="1"/>
          </p:cNvSpPr>
          <p:nvPr>
            <p:ph type="sldImg"/>
          </p:nvPr>
        </p:nvSpPr>
        <p:spPr>
          <a:xfrm>
            <a:off x="685800" y="1143000"/>
            <a:ext cx="5486040" cy="3085920"/>
          </a:xfrm>
          <a:prstGeom prst="rect">
            <a:avLst/>
          </a:prstGeom>
          <a:ln w="0">
            <a:noFill/>
          </a:ln>
        </p:spPr>
      </p:sp>
      <p:sp>
        <p:nvSpPr>
          <p:cNvPr id="63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3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35" name="PlaceHolder 1"/>
          <p:cNvSpPr>
            <a:spLocks noGrp="1"/>
          </p:cNvSpPr>
          <p:nvPr>
            <p:ph type="sldImg"/>
          </p:nvPr>
        </p:nvSpPr>
        <p:spPr>
          <a:xfrm>
            <a:off x="685800" y="1143000"/>
            <a:ext cx="5486040" cy="3085920"/>
          </a:xfrm>
          <a:prstGeom prst="rect">
            <a:avLst/>
          </a:prstGeom>
          <a:ln w="0">
            <a:noFill/>
          </a:ln>
        </p:spPr>
      </p:sp>
      <p:sp>
        <p:nvSpPr>
          <p:cNvPr id="63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3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38" name="PlaceHolder 1"/>
          <p:cNvSpPr>
            <a:spLocks noGrp="1"/>
          </p:cNvSpPr>
          <p:nvPr>
            <p:ph type="sldImg"/>
          </p:nvPr>
        </p:nvSpPr>
        <p:spPr>
          <a:xfrm>
            <a:off x="685800" y="1143000"/>
            <a:ext cx="5486040" cy="3085920"/>
          </a:xfrm>
          <a:prstGeom prst="rect">
            <a:avLst/>
          </a:prstGeom>
          <a:ln w="0">
            <a:noFill/>
          </a:ln>
        </p:spPr>
      </p:sp>
      <p:sp>
        <p:nvSpPr>
          <p:cNvPr id="63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4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1" name="PlaceHolder 1"/>
          <p:cNvSpPr>
            <a:spLocks noGrp="1"/>
          </p:cNvSpPr>
          <p:nvPr>
            <p:ph type="sldImg"/>
          </p:nvPr>
        </p:nvSpPr>
        <p:spPr>
          <a:xfrm>
            <a:off x="685800" y="1143000"/>
            <a:ext cx="5486040" cy="3085920"/>
          </a:xfrm>
          <a:prstGeom prst="rect">
            <a:avLst/>
          </a:prstGeom>
          <a:ln w="0">
            <a:noFill/>
          </a:ln>
        </p:spPr>
      </p:sp>
      <p:sp>
        <p:nvSpPr>
          <p:cNvPr id="642"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43"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EA6E79-7E84-44FC-9CD0-45FB55442A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65696A-B076-4C46-8B47-8DE958DCDA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81CC4C-C288-4ECF-B7CB-BF161CCAEB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EE4D99-D9AE-4296-B5F6-F658B97A8B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9776E2-4180-4ECF-952D-16402BF7DE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A8CFDD-1D51-4918-A42B-76BD7018CD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DC4B8B-5717-432B-8ABA-9CAA943235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2080D9-CF1E-4F27-89C9-65918D0814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481020-814E-4C01-A712-490D6237F5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F48F4B-5409-41A0-A228-42AD4CCFF1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A6C355-A3A6-46F9-9395-58899381F9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34D1AE5-AD37-44CF-B2DF-38FA0BB514E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3D86975-3293-42ED-B0BA-0C9E5E6CEB2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5.jpeg" /><Relationship Id="rId4"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 Id="rId4" Type="http://schemas.openxmlformats.org/officeDocument/2006/relationships/image" Target="../media/image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 Id="rId4" Type="http://schemas.openxmlformats.org/officeDocument/2006/relationships/image" Target="../media/image10.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 Id="rId4" Type="http://schemas.openxmlformats.org/officeDocument/2006/relationships/image" Target="../media/image9.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 Id="rId4" Type="http://schemas.openxmlformats.org/officeDocument/2006/relationships/image" Target="../media/image1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 Id="rId4" Type="http://schemas.openxmlformats.org/officeDocument/2006/relationships/image" Target="../media/image1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 Id="rId4" Type="http://schemas.openxmlformats.org/officeDocument/2006/relationships/image" Target="../media/image9.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jpe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 Id="rId4" Type="http://schemas.openxmlformats.org/officeDocument/2006/relationships/image" Target="../media/image13.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 Id="rId4" Type="http://schemas.openxmlformats.org/officeDocument/2006/relationships/image" Target="../media/image14.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9.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60141001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7"/>
          <p:cNvPicPr/>
          <p:nvPr/>
        </p:nvPicPr>
        <p:blipFill>
          <a:blip r:embed="rId2"/>
          <a:stretch>
            <a:fillRect/>
          </a:stretch>
        </p:blipFill>
        <p:spPr>
          <a:xfrm>
            <a:off x="0" y="0"/>
            <a:ext cx="12191760" cy="6857640"/>
          </a:xfrm>
          <a:prstGeom prst="rect">
            <a:avLst/>
          </a:prstGeom>
          <a:ln w="0">
            <a:noFill/>
          </a:ln>
        </p:spPr>
      </p:pic>
      <p:pic>
        <p:nvPicPr>
          <p:cNvPr id="73" name="图片 6"/>
          <p:cNvPicPr/>
          <p:nvPr/>
        </p:nvPicPr>
        <p:blipFill>
          <a:blip r:embed="rId3"/>
          <a:stretch>
            <a:fillRect/>
          </a:stretch>
        </p:blipFill>
        <p:spPr>
          <a:xfrm>
            <a:off x="5052240" y="2875680"/>
            <a:ext cx="7139520" cy="3644640"/>
          </a:xfrm>
          <a:prstGeom prst="rect">
            <a:avLst/>
          </a:prstGeom>
          <a:ln w="0">
            <a:noFill/>
          </a:ln>
        </p:spPr>
      </p:pic>
      <p:pic>
        <p:nvPicPr>
          <p:cNvPr id="74" name="图片 9"/>
          <p:cNvPicPr/>
          <p:nvPr/>
        </p:nvPicPr>
        <p:blipFill>
          <a:blip r:embed="rId4"/>
          <a:stretch>
            <a:fillRect/>
          </a:stretch>
        </p:blipFill>
        <p:spPr>
          <a:xfrm>
            <a:off x="0" y="3693600"/>
            <a:ext cx="12191760" cy="3164040"/>
          </a:xfrm>
          <a:prstGeom prst="rect">
            <a:avLst/>
          </a:prstGeom>
          <a:ln w="0">
            <a:noFill/>
          </a:ln>
        </p:spPr>
      </p:pic>
      <p:pic>
        <p:nvPicPr>
          <p:cNvPr id="75" name="图片 10"/>
          <p:cNvPicPr/>
          <p:nvPr/>
        </p:nvPicPr>
        <p:blipFill>
          <a:blip r:embed="rId5"/>
          <a:stretch>
            <a:fillRect/>
          </a:stretch>
        </p:blipFill>
        <p:spPr>
          <a:xfrm>
            <a:off x="0" y="0"/>
            <a:ext cx="6095520" cy="2001600"/>
          </a:xfrm>
          <a:prstGeom prst="rect">
            <a:avLst/>
          </a:prstGeom>
          <a:ln w="0">
            <a:noFill/>
          </a:ln>
        </p:spPr>
      </p:pic>
      <p:sp>
        <p:nvSpPr>
          <p:cNvPr id="76" name="PlaceHolder 1"/>
          <p:cNvSpPr>
            <a:spLocks noGrp="1"/>
          </p:cNvSpPr>
          <p:nvPr>
            <p:ph type="title"/>
          </p:nvPr>
        </p:nvSpPr>
        <p:spPr>
          <a:xfrm>
            <a:off x="0" y="858600"/>
            <a:ext cx="1219176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人事行政年度总结总结评估</a:t>
            </a:r>
            <a:endParaRPr lang="en-US" sz="6000" b="0" strike="noStrike" spc="-1">
              <a:solidFill>
                <a:schemeClr val="dk1"/>
              </a:solidFill>
              <a:latin typeface="Arial"/>
            </a:endParaRPr>
          </a:p>
        </p:txBody>
      </p:sp>
      <p:sp>
        <p:nvSpPr>
          <p:cNvPr id="77"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8" name="文本框 3"/>
          <p:cNvSpPr/>
          <p:nvPr/>
        </p:nvSpPr>
        <p:spPr>
          <a:xfrm>
            <a:off x="988200" y="424368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1" strike="noStrike" spc="-1">
                <a:solidFill>
                  <a:schemeClr val="dk1"/>
                </a:solidFill>
                <a:latin typeface="Arial"/>
                <a:ea typeface="微软雅黑"/>
              </a:rPr>
              <a:t>制作人：</a:t>
            </a:r>
            <a:r>
              <a:rPr lang="en-US" sz="2000" b="1" strike="noStrike" spc="-1">
                <a:solidFill>
                  <a:schemeClr val="dk1"/>
                </a:solidFill>
                <a:latin typeface="Arial"/>
                <a:ea typeface="微软雅黑"/>
              </a:rPr>
              <a:t>XXX </a:t>
            </a:r>
            <a:endParaRPr lang="en-US" sz="2000" b="0" strike="noStrike" spc="-1">
              <a:solidFill>
                <a:srgbClr val="000000"/>
              </a:solidFill>
              <a:latin typeface="Arial"/>
            </a:endParaRPr>
          </a:p>
          <a:p>
            <a:pPr defTabSz="914400">
              <a:lnSpc>
                <a:spcPct val="100000"/>
              </a:lnSpc>
            </a:pPr>
            <a:r>
              <a:rPr lang="zh-CN" sz="2000" b="1" strike="noStrike" spc="-1">
                <a:solidFill>
                  <a:schemeClr val="dk1"/>
                </a:solidFill>
                <a:latin typeface="Arial"/>
                <a:ea typeface="微软雅黑"/>
              </a:rPr>
              <a:t>时间：</a:t>
            </a:r>
            <a:r>
              <a:rPr lang="en-US" sz="2000" b="1" strike="noStrike" spc="-1">
                <a:solidFill>
                  <a:schemeClr val="dk1"/>
                </a:solidFill>
                <a:latin typeface="Arial"/>
                <a:ea typeface="微软雅黑"/>
              </a:rPr>
              <a:t>2024</a:t>
            </a:r>
            <a:r>
              <a:rPr lang="zh-CN" sz="2000" b="1" strike="noStrike" spc="-1">
                <a:solidFill>
                  <a:schemeClr val="dk1"/>
                </a:solidFill>
                <a:latin typeface="Arial"/>
                <a:ea typeface="微软雅黑"/>
              </a:rPr>
              <a:t>年</a:t>
            </a:r>
            <a:r>
              <a:rPr lang="en-US" sz="2000" b="1" strike="noStrike" spc="-1">
                <a:solidFill>
                  <a:schemeClr val="dk1"/>
                </a:solidFill>
                <a:latin typeface="Arial"/>
                <a:ea typeface="微软雅黑"/>
              </a:rPr>
              <a:t>X</a:t>
            </a:r>
            <a:r>
              <a:rPr lang="zh-CN" sz="2000" b="1" strike="noStrike" spc="-1">
                <a:solidFill>
                  <a:schemeClr val="dk1"/>
                </a:solidFill>
                <a:latin typeface="Arial"/>
                <a:ea typeface="微软雅黑"/>
              </a:rPr>
              <a:t>月</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9" name="图片 7"/>
          <p:cNvPicPr/>
          <p:nvPr/>
        </p:nvPicPr>
        <p:blipFill>
          <a:blip r:embed="rId3"/>
          <a:stretch>
            <a:fillRect/>
          </a:stretch>
        </p:blipFill>
        <p:spPr>
          <a:xfrm>
            <a:off x="0" y="0"/>
            <a:ext cx="12191760" cy="6857640"/>
          </a:xfrm>
          <a:prstGeom prst="rect">
            <a:avLst/>
          </a:prstGeom>
          <a:ln w="0">
            <a:noFill/>
          </a:ln>
        </p:spPr>
      </p:pic>
      <p:pic>
        <p:nvPicPr>
          <p:cNvPr id="80" name="图片 9"/>
          <p:cNvPicPr/>
          <p:nvPr/>
        </p:nvPicPr>
        <p:blipFill>
          <a:blip r:embed="rId4"/>
          <a:stretch>
            <a:fillRect/>
          </a:stretch>
        </p:blipFill>
        <p:spPr>
          <a:xfrm>
            <a:off x="0" y="0"/>
            <a:ext cx="4542840" cy="1491480"/>
          </a:xfrm>
          <a:prstGeom prst="rect">
            <a:avLst/>
          </a:prstGeom>
          <a:ln w="0">
            <a:noFill/>
          </a:ln>
        </p:spPr>
      </p:pic>
      <p:sp>
        <p:nvSpPr>
          <p:cNvPr id="81" name="PlaceHolder 1"/>
          <p:cNvSpPr>
            <a:spLocks noGrp="1"/>
          </p:cNvSpPr>
          <p:nvPr>
            <p:ph type="title" idx="4294967295"/>
          </p:nvPr>
        </p:nvSpPr>
        <p:spPr>
          <a:xfrm>
            <a:off x="674280" y="25416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82" name="content"/>
          <p:cNvSpPr/>
          <p:nvPr/>
        </p:nvSpPr>
        <p:spPr>
          <a:xfrm>
            <a:off x="2249640" y="1930320"/>
            <a:ext cx="7692120" cy="4260600"/>
          </a:xfrm>
          <a:prstGeom prst="rect">
            <a:avLst/>
          </a:prstGeom>
          <a:noFill/>
          <a:ln w="0">
            <a:noFill/>
          </a:ln>
        </p:spPr>
        <p:style>
          <a:lnRef idx="0"/>
          <a:fillRef idx="0"/>
          <a:effectRef idx="0"/>
          <a:fontRef idx="minor"/>
        </p:style>
        <p:txBody>
          <a:bodyPr lIns="0" tIns="0" rIns="0" bIns="0" anchor="t">
            <a:normAutofit fontScale="96666" lnSpcReduction="20000"/>
          </a:bodyPr>
          <a:lstStyle/>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1</a:t>
            </a:r>
            <a:r>
              <a:rPr lang="zh-CN" sz="3600" b="0" strike="noStrike" spc="-1">
                <a:solidFill>
                  <a:schemeClr val="dk1"/>
                </a:solidFill>
                <a:latin typeface="微软雅黑"/>
                <a:ea typeface="微软雅黑"/>
              </a:rPr>
              <a:t>章  人事行政年度总结总结评估简介</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2</a:t>
            </a:r>
            <a:r>
              <a:rPr lang="zh-CN" sz="3600" b="0" strike="noStrike" spc="-1">
                <a:solidFill>
                  <a:schemeClr val="dk1"/>
                </a:solidFill>
                <a:latin typeface="微软雅黑"/>
                <a:ea typeface="微软雅黑"/>
              </a:rPr>
              <a:t>章  人才招聘与选拔工作评估</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3</a:t>
            </a:r>
            <a:r>
              <a:rPr lang="zh-CN" sz="3600" b="0" strike="noStrike" spc="-1">
                <a:solidFill>
                  <a:schemeClr val="dk1"/>
                </a:solidFill>
                <a:latin typeface="微软雅黑"/>
                <a:ea typeface="微软雅黑"/>
              </a:rPr>
              <a:t>章  培训与发展工作评估</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4</a:t>
            </a:r>
            <a:r>
              <a:rPr lang="zh-CN" sz="3600" b="0" strike="noStrike" spc="-1">
                <a:solidFill>
                  <a:schemeClr val="dk1"/>
                </a:solidFill>
                <a:latin typeface="微软雅黑"/>
                <a:ea typeface="微软雅黑"/>
              </a:rPr>
              <a:t>章  绩效考核与激励工作评估</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5</a:t>
            </a:r>
            <a:r>
              <a:rPr lang="zh-CN" sz="3600" b="0" strike="noStrike" spc="-1">
                <a:solidFill>
                  <a:schemeClr val="dk1"/>
                </a:solidFill>
                <a:latin typeface="微软雅黑"/>
                <a:ea typeface="微软雅黑"/>
              </a:rPr>
              <a:t>章  薪酬福利管理工作评估</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6</a:t>
            </a:r>
            <a:r>
              <a:rPr lang="zh-CN" sz="3600" b="0" strike="noStrike" spc="-1">
                <a:solidFill>
                  <a:schemeClr val="dk1"/>
                </a:solidFill>
                <a:latin typeface="微软雅黑"/>
                <a:ea typeface="微软雅黑"/>
              </a:rPr>
              <a:t>章  劳动法律合规工作评估</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7</a:t>
            </a:r>
            <a:r>
              <a:rPr lang="zh-CN" sz="3600" b="0" strike="noStrike" spc="-1">
                <a:solidFill>
                  <a:schemeClr val="dk1"/>
                </a:solidFill>
                <a:latin typeface="微软雅黑"/>
                <a:ea typeface="微软雅黑"/>
              </a:rPr>
              <a:t>章  人事行政年度总结总结评估总结</a:t>
            </a:r>
            <a:endParaRPr lang="en-US" sz="3600" b="0" strike="noStrike" spc="-1">
              <a:solidFill>
                <a:srgbClr val="000000"/>
              </a:solidFill>
              <a:latin typeface="Arial"/>
            </a:endParaRPr>
          </a:p>
          <a:p>
            <a:pPr defTabSz="914400">
              <a:lnSpc>
                <a:spcPct val="100000"/>
              </a:lnSpc>
            </a:pPr>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8</a:t>
            </a:r>
            <a:r>
              <a:rPr lang="zh-CN" sz="3600" b="0" strike="noStrike" spc="-1">
                <a:solidFill>
                  <a:schemeClr val="dk1"/>
                </a:solidFill>
                <a:latin typeface="微软雅黑"/>
                <a:ea typeface="微软雅黑"/>
              </a:rPr>
              <a:t>章  人事行政年度总结总结评估</a:t>
            </a:r>
            <a:endParaRPr lang="en-US" sz="36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3" name="图片 7"/>
          <p:cNvPicPr/>
          <p:nvPr/>
        </p:nvPicPr>
        <p:blipFill>
          <a:blip r:embed="rId3"/>
          <a:stretch>
            <a:fillRect/>
          </a:stretch>
        </p:blipFill>
        <p:spPr>
          <a:xfrm>
            <a:off x="0" y="0"/>
            <a:ext cx="12191760" cy="6857640"/>
          </a:xfrm>
          <a:prstGeom prst="rect">
            <a:avLst/>
          </a:prstGeom>
          <a:ln w="0">
            <a:noFill/>
          </a:ln>
        </p:spPr>
      </p:pic>
      <p:pic>
        <p:nvPicPr>
          <p:cNvPr id="84" name="图片 12"/>
          <p:cNvPicPr/>
          <p:nvPr/>
        </p:nvPicPr>
        <p:blipFill>
          <a:blip r:embed="rId4"/>
          <a:stretch>
            <a:fillRect/>
          </a:stretch>
        </p:blipFill>
        <p:spPr>
          <a:xfrm>
            <a:off x="0" y="0"/>
            <a:ext cx="4542840" cy="1491480"/>
          </a:xfrm>
          <a:prstGeom prst="rect">
            <a:avLst/>
          </a:prstGeom>
          <a:ln w="0">
            <a:noFill/>
          </a:ln>
        </p:spPr>
      </p:pic>
      <p:pic>
        <p:nvPicPr>
          <p:cNvPr id="85" name="图片 14"/>
          <p:cNvPicPr/>
          <p:nvPr/>
        </p:nvPicPr>
        <p:blipFill>
          <a:blip r:embed="rId5"/>
          <a:stretch>
            <a:fillRect/>
          </a:stretch>
        </p:blipFill>
        <p:spPr>
          <a:xfrm>
            <a:off x="0" y="634680"/>
            <a:ext cx="12191760" cy="6093720"/>
          </a:xfrm>
          <a:prstGeom prst="rect">
            <a:avLst/>
          </a:prstGeom>
          <a:ln w="0">
            <a:noFill/>
          </a:ln>
        </p:spPr>
      </p:pic>
      <p:pic>
        <p:nvPicPr>
          <p:cNvPr id="86" name="图片 9"/>
          <p:cNvPicPr/>
          <p:nvPr/>
        </p:nvPicPr>
        <p:blipFill>
          <a:blip r:embed="rId6"/>
          <a:stretch>
            <a:fillRect/>
          </a:stretch>
        </p:blipFill>
        <p:spPr>
          <a:xfrm>
            <a:off x="0" y="3402000"/>
            <a:ext cx="12191760" cy="3455640"/>
          </a:xfrm>
          <a:prstGeom prst="rect">
            <a:avLst/>
          </a:prstGeom>
          <a:ln w="0">
            <a:noFill/>
          </a:ln>
        </p:spPr>
      </p:pic>
      <p:sp>
        <p:nvSpPr>
          <p:cNvPr id="87"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01</a:t>
            </a:r>
            <a:endParaRPr lang="en-US" sz="2400" b="0" strike="noStrike" spc="148">
              <a:solidFill>
                <a:schemeClr val="dk1">
                  <a:lumMod val="65000"/>
                  <a:lumOff val="35000"/>
                </a:schemeClr>
              </a:solidFill>
              <a:latin typeface="Arial"/>
            </a:endParaRPr>
          </a:p>
        </p:txBody>
      </p:sp>
      <p:sp>
        <p:nvSpPr>
          <p:cNvPr id="88"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人事行政年度总结总结评估简介</a:t>
            </a:r>
            <a:endParaRPr lang="en-US" sz="3600" b="0" strike="noStrike" spc="-1">
              <a:solidFill>
                <a:schemeClr val="dk1"/>
              </a:solidFill>
              <a:latin typeface="Arial"/>
            </a:endParaRPr>
          </a:p>
        </p:txBody>
      </p:sp>
      <p:sp>
        <p:nvSpPr>
          <p:cNvPr id="8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0" name="图片 8"/>
          <p:cNvPicPr/>
          <p:nvPr/>
        </p:nvPicPr>
        <p:blipFill>
          <a:blip r:embed="rId3"/>
          <a:stretch>
            <a:fillRect/>
          </a:stretch>
        </p:blipFill>
        <p:spPr>
          <a:xfrm>
            <a:off x="0" y="0"/>
            <a:ext cx="12191760" cy="6857640"/>
          </a:xfrm>
          <a:prstGeom prst="rect">
            <a:avLst/>
          </a:prstGeom>
          <a:ln w="0">
            <a:noFill/>
          </a:ln>
        </p:spPr>
      </p:pic>
      <p:sp>
        <p:nvSpPr>
          <p:cNvPr id="91"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92" name="图片 17"/>
          <p:cNvPicPr/>
          <p:nvPr/>
        </p:nvPicPr>
        <p:blipFill>
          <a:blip r:embed="rId4"/>
          <a:stretch>
            <a:fillRect/>
          </a:stretch>
        </p:blipFill>
        <p:spPr>
          <a:xfrm>
            <a:off x="0" y="5325840"/>
            <a:ext cx="12191760" cy="1535760"/>
          </a:xfrm>
          <a:prstGeom prst="rect">
            <a:avLst/>
          </a:prstGeom>
          <a:ln w="0">
            <a:noFill/>
          </a:ln>
        </p:spPr>
      </p:pic>
      <p:sp>
        <p:nvSpPr>
          <p:cNvPr id="93" name="PlaceHolder 1"/>
          <p:cNvSpPr>
            <a:spLocks noGrp="1"/>
          </p:cNvSpPr>
          <p:nvPr>
            <p:ph type="title" idx="4294967295"/>
          </p:nvPr>
        </p:nvSpPr>
        <p:spPr>
          <a:xfrm>
            <a:off x="281880" y="1220400"/>
            <a:ext cx="11721600" cy="718920"/>
          </a:xfrm>
          <a:prstGeom prst="rect">
            <a:avLst/>
          </a:prstGeom>
          <a:noFill/>
          <a:ln w="0">
            <a:noFill/>
          </a:ln>
        </p:spPr>
        <p:txBody>
          <a:bodyPr lIns="0" tIns="0" rIns="0" bIns="0" anchor="b">
            <a:norm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简介</a:t>
            </a:r>
            <a:endParaRPr lang="en-US" sz="3600" b="0" strike="noStrike" spc="-1">
              <a:solidFill>
                <a:schemeClr val="dk1"/>
              </a:solidFill>
              <a:latin typeface="Arial"/>
            </a:endParaRPr>
          </a:p>
        </p:txBody>
      </p:sp>
      <p:sp>
        <p:nvSpPr>
          <p:cNvPr id="94" name="content"/>
          <p:cNvSpPr/>
          <p:nvPr/>
        </p:nvSpPr>
        <p:spPr>
          <a:xfrm>
            <a:off x="318600" y="2352600"/>
            <a:ext cx="1158408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400" b="0" strike="noStrike" spc="-1">
                <a:solidFill>
                  <a:schemeClr val="dk1">
                    <a:lumMod val="85000"/>
                    <a:lumOff val="15000"/>
                  </a:schemeClr>
                </a:solidFill>
                <a:latin typeface="微软雅黑"/>
                <a:ea typeface="微软雅黑"/>
              </a:rPr>
              <a:t>人事行政年度总结总结评估是组织对过去一年人事行政工作进行回顾、总结和评估的重要活动，能够帮助机构发现问题、总结经验、改进工作，为未来的发展提供指导和参考。</a:t>
            </a:r>
            <a:endParaRPr lang="en-US" sz="24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5" name="图片 8"/>
          <p:cNvPicPr/>
          <p:nvPr/>
        </p:nvPicPr>
        <p:blipFill>
          <a:blip r:embed="rId2"/>
          <a:stretch>
            <a:fillRect/>
          </a:stretch>
        </p:blipFill>
        <p:spPr>
          <a:xfrm>
            <a:off x="0" y="0"/>
            <a:ext cx="12191760" cy="6857640"/>
          </a:xfrm>
          <a:prstGeom prst="rect">
            <a:avLst/>
          </a:prstGeom>
          <a:ln w="0">
            <a:noFill/>
          </a:ln>
        </p:spPr>
      </p:pic>
      <p:sp>
        <p:nvSpPr>
          <p:cNvPr id="96"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97" name="图片 17"/>
          <p:cNvPicPr/>
          <p:nvPr/>
        </p:nvPicPr>
        <p:blipFill>
          <a:blip r:embed="rId3"/>
          <a:stretch>
            <a:fillRect/>
          </a:stretch>
        </p:blipFill>
        <p:spPr>
          <a:xfrm>
            <a:off x="0" y="5325840"/>
            <a:ext cx="12191760" cy="1535760"/>
          </a:xfrm>
          <a:prstGeom prst="rect">
            <a:avLst/>
          </a:prstGeom>
          <a:ln w="0">
            <a:noFill/>
          </a:ln>
        </p:spPr>
      </p:pic>
      <p:sp>
        <p:nvSpPr>
          <p:cNvPr id="9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2.title"/>
          <p:cNvSpPr/>
          <p:nvPr/>
        </p:nvSpPr>
        <p:spPr>
          <a:xfrm>
            <a:off x="3512160" y="2049840"/>
            <a:ext cx="26614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发现问题并提出改进建议</a:t>
            </a:r>
            <a:endParaRPr lang="en-US" sz="1800" b="0" strike="noStrike" spc="-1">
              <a:solidFill>
                <a:srgbClr val="000000"/>
              </a:solidFill>
              <a:latin typeface="Arial"/>
            </a:endParaRPr>
          </a:p>
        </p:txBody>
      </p:sp>
      <p:sp>
        <p:nvSpPr>
          <p:cNvPr id="100" name="content.2.content"/>
          <p:cNvSpPr/>
          <p:nvPr/>
        </p:nvSpPr>
        <p:spPr>
          <a:xfrm>
            <a:off x="3699360" y="2511360"/>
            <a:ext cx="2143440" cy="31932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0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3.title"/>
          <p:cNvSpPr/>
          <p:nvPr/>
        </p:nvSpPr>
        <p:spPr>
          <a:xfrm>
            <a:off x="6426720" y="2049840"/>
            <a:ext cx="25783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衡量人事行政部门的绩效和贡献</a:t>
            </a:r>
            <a:endParaRPr lang="en-US" sz="1800" b="0" strike="noStrike" spc="-1">
              <a:solidFill>
                <a:srgbClr val="000000"/>
              </a:solidFill>
              <a:latin typeface="Arial"/>
            </a:endParaRPr>
          </a:p>
        </p:txBody>
      </p:sp>
      <p:sp>
        <p:nvSpPr>
          <p:cNvPr id="103" name="content.3.content"/>
          <p:cNvSpPr/>
          <p:nvPr/>
        </p:nvSpPr>
        <p:spPr>
          <a:xfrm>
            <a:off x="6685920" y="2511360"/>
            <a:ext cx="2256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0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4.title"/>
          <p:cNvSpPr/>
          <p:nvPr/>
        </p:nvSpPr>
        <p:spPr>
          <a:xfrm>
            <a:off x="9177480" y="2049840"/>
            <a:ext cx="22996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为未来年度的工作指明方向</a:t>
            </a:r>
            <a:endParaRPr lang="en-US" sz="1800" b="0" strike="noStrike" spc="-1">
              <a:solidFill>
                <a:srgbClr val="000000"/>
              </a:solidFill>
              <a:latin typeface="Arial"/>
            </a:endParaRPr>
          </a:p>
        </p:txBody>
      </p:sp>
      <p:sp>
        <p:nvSpPr>
          <p:cNvPr id="106" name="content.4.content"/>
          <p:cNvSpPr/>
          <p:nvPr/>
        </p:nvSpPr>
        <p:spPr>
          <a:xfrm>
            <a:off x="9430560" y="2511360"/>
            <a:ext cx="2292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07" name="PlaceHolder 1"/>
          <p:cNvSpPr>
            <a:spLocks noGrp="1"/>
          </p:cNvSpPr>
          <p:nvPr>
            <p:ph type="title" idx="4294967295"/>
          </p:nvPr>
        </p:nvSpPr>
        <p:spPr>
          <a:xfrm>
            <a:off x="210240" y="360000"/>
            <a:ext cx="105894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目的</a:t>
            </a:r>
            <a:endParaRPr lang="en-US" sz="3600" b="0" strike="noStrike" spc="-1">
              <a:solidFill>
                <a:schemeClr val="dk1"/>
              </a:solidFill>
              <a:latin typeface="Arial"/>
            </a:endParaRPr>
          </a:p>
        </p:txBody>
      </p:sp>
      <p:sp>
        <p:nvSpPr>
          <p:cNvPr id="10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1.title"/>
          <p:cNvSpPr/>
          <p:nvPr/>
        </p:nvSpPr>
        <p:spPr>
          <a:xfrm>
            <a:off x="882000" y="2049840"/>
            <a:ext cx="27162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评估人事行政工作的有效性和效率</a:t>
            </a:r>
            <a:endParaRPr lang="en-US" sz="1800" b="0" strike="noStrike" spc="-1">
              <a:solidFill>
                <a:srgbClr val="000000"/>
              </a:solidFill>
              <a:latin typeface="Arial"/>
            </a:endParaRPr>
          </a:p>
        </p:txBody>
      </p:sp>
      <p:sp>
        <p:nvSpPr>
          <p:cNvPr id="110" name="content.1.content"/>
          <p:cNvSpPr/>
          <p:nvPr/>
        </p:nvSpPr>
        <p:spPr>
          <a:xfrm>
            <a:off x="1101240" y="2511360"/>
            <a:ext cx="205380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11" name="图片 4"/>
          <p:cNvPicPr/>
          <p:nvPr/>
        </p:nvPicPr>
        <p:blipFill>
          <a:blip r:embed="rId2"/>
          <a:stretch>
            <a:fillRect/>
          </a:stretch>
        </p:blipFill>
        <p:spPr>
          <a:xfrm>
            <a:off x="0" y="0"/>
            <a:ext cx="12191760" cy="6857640"/>
          </a:xfrm>
          <a:prstGeom prst="rect">
            <a:avLst/>
          </a:prstGeom>
          <a:ln w="0">
            <a:noFill/>
          </a:ln>
        </p:spPr>
      </p:pic>
      <p:sp>
        <p:nvSpPr>
          <p:cNvPr id="112"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13" name="图片 17"/>
          <p:cNvPicPr/>
          <p:nvPr/>
        </p:nvPicPr>
        <p:blipFill>
          <a:blip r:embed="rId3"/>
          <a:stretch>
            <a:fillRect/>
          </a:stretch>
        </p:blipFill>
        <p:spPr>
          <a:xfrm>
            <a:off x="0" y="5325840"/>
            <a:ext cx="12191760" cy="1535760"/>
          </a:xfrm>
          <a:prstGeom prst="rect">
            <a:avLst/>
          </a:prstGeom>
          <a:ln w="0">
            <a:noFill/>
          </a:ln>
        </p:spPr>
      </p:pic>
      <p:sp>
        <p:nvSpPr>
          <p:cNvPr id="114"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评估范围</a:t>
            </a:r>
            <a:endParaRPr lang="en-US" sz="3600" b="0" strike="noStrike" spc="-1">
              <a:solidFill>
                <a:schemeClr val="dk1"/>
              </a:solidFill>
              <a:latin typeface="Arial"/>
            </a:endParaRPr>
          </a:p>
        </p:txBody>
      </p:sp>
      <p:sp>
        <p:nvSpPr>
          <p:cNvPr id="115"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确保人员配备</a:t>
            </a:r>
            <a:endParaRPr lang="en-US" sz="1800" b="0" strike="noStrike" spc="-1">
              <a:solidFill>
                <a:srgbClr val="000000"/>
              </a:solidFill>
              <a:latin typeface="Arial"/>
            </a:endParaRPr>
          </a:p>
        </p:txBody>
      </p:sp>
      <p:sp>
        <p:nvSpPr>
          <p:cNvPr id="116"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人才招聘与选拔</a:t>
            </a:r>
            <a:endParaRPr lang="en-US" sz="1800" b="0" strike="noStrike" spc="-1">
              <a:solidFill>
                <a:srgbClr val="000000"/>
              </a:solidFill>
              <a:latin typeface="Arial"/>
            </a:endParaRPr>
          </a:p>
        </p:txBody>
      </p:sp>
      <p:sp>
        <p:nvSpPr>
          <p:cNvPr id="117" name="content.2.subtitle"/>
          <p:cNvSpPr/>
          <p:nvPr/>
        </p:nvSpPr>
        <p:spPr>
          <a:xfrm>
            <a:off x="9237960" y="214128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提升员工能力</a:t>
            </a:r>
            <a:endParaRPr lang="en-US" sz="1800" b="0" strike="noStrike" spc="-1">
              <a:solidFill>
                <a:srgbClr val="000000"/>
              </a:solidFill>
              <a:latin typeface="Arial"/>
            </a:endParaRPr>
          </a:p>
        </p:txBody>
      </p:sp>
      <p:sp>
        <p:nvSpPr>
          <p:cNvPr id="118" name="content.2.title"/>
          <p:cNvSpPr/>
          <p:nvPr/>
        </p:nvSpPr>
        <p:spPr>
          <a:xfrm>
            <a:off x="8940240" y="143388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培训与发展</a:t>
            </a:r>
            <a:endParaRPr lang="en-US" sz="1800" b="0" strike="noStrike" spc="-1">
              <a:solidFill>
                <a:srgbClr val="000000"/>
              </a:solidFill>
              <a:latin typeface="Arial"/>
            </a:endParaRPr>
          </a:p>
        </p:txBody>
      </p:sp>
      <p:sp>
        <p:nvSpPr>
          <p:cNvPr id="119"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激励员工表现</a:t>
            </a:r>
            <a:endParaRPr lang="en-US" sz="1800" b="0" strike="noStrike" spc="-1">
              <a:solidFill>
                <a:srgbClr val="000000"/>
              </a:solidFill>
              <a:latin typeface="Arial"/>
            </a:endParaRPr>
          </a:p>
        </p:txBody>
      </p:sp>
      <p:sp>
        <p:nvSpPr>
          <p:cNvPr id="120"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绩效考核与激励</a:t>
            </a:r>
            <a:endParaRPr lang="en-US" sz="1800" b="0" strike="noStrike" spc="-1">
              <a:solidFill>
                <a:srgbClr val="000000"/>
              </a:solidFill>
              <a:latin typeface="Arial"/>
            </a:endParaRPr>
          </a:p>
        </p:txBody>
      </p:sp>
      <p:sp>
        <p:nvSpPr>
          <p:cNvPr id="121" name="content.4.subtitle"/>
          <p:cNvSpPr/>
          <p:nvPr/>
        </p:nvSpPr>
        <p:spPr>
          <a:xfrm>
            <a:off x="6406560" y="214128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合理薪资福利</a:t>
            </a:r>
            <a:endParaRPr lang="en-US" sz="1800" b="0" strike="noStrike" spc="-1">
              <a:solidFill>
                <a:srgbClr val="000000"/>
              </a:solidFill>
              <a:latin typeface="Arial"/>
            </a:endParaRPr>
          </a:p>
        </p:txBody>
      </p:sp>
      <p:sp>
        <p:nvSpPr>
          <p:cNvPr id="122" name="content.4.title"/>
          <p:cNvSpPr/>
          <p:nvPr/>
        </p:nvSpPr>
        <p:spPr>
          <a:xfrm>
            <a:off x="6323400" y="143388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薪酬福利管理</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3" name="图片 8"/>
          <p:cNvPicPr/>
          <p:nvPr/>
        </p:nvPicPr>
        <p:blipFill>
          <a:blip r:embed="rId2"/>
          <a:stretch>
            <a:fillRect/>
          </a:stretch>
        </p:blipFill>
        <p:spPr>
          <a:xfrm>
            <a:off x="0" y="0"/>
            <a:ext cx="12191760" cy="6857640"/>
          </a:xfrm>
          <a:prstGeom prst="rect">
            <a:avLst/>
          </a:prstGeom>
          <a:ln w="0">
            <a:noFill/>
          </a:ln>
        </p:spPr>
      </p:pic>
      <p:sp>
        <p:nvSpPr>
          <p:cNvPr id="124"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25" name="图片 17"/>
          <p:cNvPicPr/>
          <p:nvPr/>
        </p:nvPicPr>
        <p:blipFill>
          <a:blip r:embed="rId3"/>
          <a:stretch>
            <a:fillRect/>
          </a:stretch>
        </p:blipFill>
        <p:spPr>
          <a:xfrm>
            <a:off x="0" y="5325840"/>
            <a:ext cx="12191760" cy="1535760"/>
          </a:xfrm>
          <a:prstGeom prst="rect">
            <a:avLst/>
          </a:prstGeom>
          <a:ln w="0">
            <a:noFill/>
          </a:ln>
        </p:spPr>
      </p:pic>
      <p:sp>
        <p:nvSpPr>
          <p:cNvPr id="12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评估方法</a:t>
            </a:r>
            <a:endParaRPr lang="en-US" sz="2200" b="0" strike="noStrike" spc="-1">
              <a:solidFill>
                <a:srgbClr val="000000"/>
              </a:solidFill>
              <a:latin typeface="Arial"/>
            </a:endParaRPr>
          </a:p>
        </p:txBody>
      </p:sp>
      <p:sp>
        <p:nvSpPr>
          <p:cNvPr id="128"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评估方法包括文件资料分析、调查问卷、应用数据分析工具、面谈访谈，通过综合运用不同方法来全面评估人事行政工作的情况。</a:t>
            </a:r>
            <a:endParaRPr lang="en-US" sz="1800" b="0" strike="noStrike" spc="-1">
              <a:solidFill>
                <a:srgbClr val="000000"/>
              </a:solidFill>
              <a:latin typeface="Arial"/>
            </a:endParaRPr>
          </a:p>
        </p:txBody>
      </p:sp>
      <p:sp>
        <p:nvSpPr>
          <p:cNvPr id="12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30"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solidFill>
            <a:srgbClr val="729FCF"/>
          </a:solid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1" name="图片 4"/>
          <p:cNvPicPr/>
          <p:nvPr/>
        </p:nvPicPr>
        <p:blipFill>
          <a:blip r:embed="rId2"/>
          <a:stretch>
            <a:fillRect/>
          </a:stretch>
        </p:blipFill>
        <p:spPr>
          <a:xfrm>
            <a:off x="0" y="0"/>
            <a:ext cx="12191760" cy="6857640"/>
          </a:xfrm>
          <a:prstGeom prst="rect">
            <a:avLst/>
          </a:prstGeom>
          <a:ln w="0">
            <a:noFill/>
          </a:ln>
        </p:spPr>
      </p:pic>
      <p:sp>
        <p:nvSpPr>
          <p:cNvPr id="132"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33" name="图片 17"/>
          <p:cNvPicPr/>
          <p:nvPr/>
        </p:nvPicPr>
        <p:blipFill>
          <a:blip r:embed="rId3"/>
          <a:stretch>
            <a:fillRect/>
          </a:stretch>
        </p:blipFill>
        <p:spPr>
          <a:xfrm>
            <a:off x="0" y="5325840"/>
            <a:ext cx="12191760" cy="1535760"/>
          </a:xfrm>
          <a:prstGeom prst="rect">
            <a:avLst/>
          </a:prstGeom>
          <a:ln w="0">
            <a:noFill/>
          </a:ln>
        </p:spPr>
      </p:pic>
      <p:sp>
        <p:nvSpPr>
          <p:cNvPr id="134"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评估方法</a:t>
            </a:r>
            <a:endParaRPr lang="en-US" sz="3600" b="0" strike="noStrike" spc="-1">
              <a:solidFill>
                <a:schemeClr val="dk1"/>
              </a:solidFill>
              <a:latin typeface="Arial"/>
            </a:endParaRPr>
          </a:p>
        </p:txBody>
      </p:sp>
      <p:sp>
        <p:nvSpPr>
          <p:cNvPr id="135"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查看过去一年的文件资料</a:t>
            </a:r>
            <a:endParaRPr lang="en-US" sz="1800" b="0" strike="noStrike" spc="-1">
              <a:solidFill>
                <a:srgbClr val="000000"/>
              </a:solidFill>
              <a:latin typeface="Arial"/>
            </a:endParaRPr>
          </a:p>
        </p:txBody>
      </p:sp>
      <p:sp>
        <p:nvSpPr>
          <p:cNvPr id="136"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文件资料分析</a:t>
            </a:r>
            <a:endParaRPr lang="en-US" sz="1800" b="0" strike="noStrike" spc="-1">
              <a:solidFill>
                <a:srgbClr val="000000"/>
              </a:solidFill>
              <a:latin typeface="Arial"/>
            </a:endParaRPr>
          </a:p>
        </p:txBody>
      </p:sp>
      <p:sp>
        <p:nvSpPr>
          <p:cNvPr id="137" name="content.2.subtitle"/>
          <p:cNvSpPr/>
          <p:nvPr/>
        </p:nvSpPr>
        <p:spPr>
          <a:xfrm>
            <a:off x="9237960" y="214128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收集员工意见和建议</a:t>
            </a:r>
            <a:endParaRPr lang="en-US" sz="1800" b="0" strike="noStrike" spc="-1">
              <a:solidFill>
                <a:srgbClr val="000000"/>
              </a:solidFill>
              <a:latin typeface="Arial"/>
            </a:endParaRPr>
          </a:p>
        </p:txBody>
      </p:sp>
      <p:sp>
        <p:nvSpPr>
          <p:cNvPr id="138" name="content.2.title"/>
          <p:cNvSpPr/>
          <p:nvPr/>
        </p:nvSpPr>
        <p:spPr>
          <a:xfrm>
            <a:off x="8940240" y="143388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调查问卷</a:t>
            </a:r>
            <a:endParaRPr lang="en-US" sz="1800" b="0" strike="noStrike" spc="-1">
              <a:solidFill>
                <a:srgbClr val="000000"/>
              </a:solidFill>
              <a:latin typeface="Arial"/>
            </a:endParaRPr>
          </a:p>
        </p:txBody>
      </p:sp>
      <p:sp>
        <p:nvSpPr>
          <p:cNvPr id="139"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利用数据分析软件处理数据</a:t>
            </a:r>
            <a:endParaRPr lang="en-US" sz="1800" b="0" strike="noStrike" spc="-1">
              <a:solidFill>
                <a:srgbClr val="000000"/>
              </a:solidFill>
              <a:latin typeface="Arial"/>
            </a:endParaRPr>
          </a:p>
        </p:txBody>
      </p:sp>
      <p:sp>
        <p:nvSpPr>
          <p:cNvPr id="140"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应用数据分析工具</a:t>
            </a:r>
            <a:endParaRPr lang="en-US" sz="1800" b="0" strike="noStrike" spc="-1">
              <a:solidFill>
                <a:srgbClr val="000000"/>
              </a:solidFill>
              <a:latin typeface="Arial"/>
            </a:endParaRPr>
          </a:p>
        </p:txBody>
      </p:sp>
      <p:sp>
        <p:nvSpPr>
          <p:cNvPr id="141" name="content.4.subtitle"/>
          <p:cNvSpPr/>
          <p:nvPr/>
        </p:nvSpPr>
        <p:spPr>
          <a:xfrm>
            <a:off x="6406560" y="214128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与相关人员进行面对面沟通</a:t>
            </a:r>
            <a:endParaRPr lang="en-US" sz="1800" b="0" strike="noStrike" spc="-1">
              <a:solidFill>
                <a:srgbClr val="000000"/>
              </a:solidFill>
              <a:latin typeface="Arial"/>
            </a:endParaRPr>
          </a:p>
        </p:txBody>
      </p:sp>
      <p:sp>
        <p:nvSpPr>
          <p:cNvPr id="142" name="content.4.title"/>
          <p:cNvSpPr/>
          <p:nvPr/>
        </p:nvSpPr>
        <p:spPr>
          <a:xfrm>
            <a:off x="6323400" y="143388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面谈访谈</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3" name="图片 7"/>
          <p:cNvPicPr/>
          <p:nvPr/>
        </p:nvPicPr>
        <p:blipFill>
          <a:blip r:embed="rId3"/>
          <a:stretch>
            <a:fillRect/>
          </a:stretch>
        </p:blipFill>
        <p:spPr>
          <a:xfrm>
            <a:off x="0" y="0"/>
            <a:ext cx="12191760" cy="6857640"/>
          </a:xfrm>
          <a:prstGeom prst="rect">
            <a:avLst/>
          </a:prstGeom>
          <a:ln w="0">
            <a:noFill/>
          </a:ln>
        </p:spPr>
      </p:pic>
      <p:pic>
        <p:nvPicPr>
          <p:cNvPr id="144" name="图片 12"/>
          <p:cNvPicPr/>
          <p:nvPr/>
        </p:nvPicPr>
        <p:blipFill>
          <a:blip r:embed="rId4"/>
          <a:stretch>
            <a:fillRect/>
          </a:stretch>
        </p:blipFill>
        <p:spPr>
          <a:xfrm>
            <a:off x="0" y="0"/>
            <a:ext cx="4542840" cy="1491480"/>
          </a:xfrm>
          <a:prstGeom prst="rect">
            <a:avLst/>
          </a:prstGeom>
          <a:ln w="0">
            <a:noFill/>
          </a:ln>
        </p:spPr>
      </p:pic>
      <p:pic>
        <p:nvPicPr>
          <p:cNvPr id="145" name="图片 14"/>
          <p:cNvPicPr/>
          <p:nvPr/>
        </p:nvPicPr>
        <p:blipFill>
          <a:blip r:embed="rId5"/>
          <a:stretch>
            <a:fillRect/>
          </a:stretch>
        </p:blipFill>
        <p:spPr>
          <a:xfrm>
            <a:off x="0" y="634680"/>
            <a:ext cx="12191760" cy="6093720"/>
          </a:xfrm>
          <a:prstGeom prst="rect">
            <a:avLst/>
          </a:prstGeom>
          <a:ln w="0">
            <a:noFill/>
          </a:ln>
        </p:spPr>
      </p:pic>
      <p:pic>
        <p:nvPicPr>
          <p:cNvPr id="146" name="图片 9"/>
          <p:cNvPicPr/>
          <p:nvPr/>
        </p:nvPicPr>
        <p:blipFill>
          <a:blip r:embed="rId6"/>
          <a:stretch>
            <a:fillRect/>
          </a:stretch>
        </p:blipFill>
        <p:spPr>
          <a:xfrm>
            <a:off x="0" y="3402000"/>
            <a:ext cx="12191760" cy="3455640"/>
          </a:xfrm>
          <a:prstGeom prst="rect">
            <a:avLst/>
          </a:prstGeom>
          <a:ln w="0">
            <a:noFill/>
          </a:ln>
        </p:spPr>
      </p:pic>
      <p:sp>
        <p:nvSpPr>
          <p:cNvPr id="147"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02</a:t>
            </a:r>
            <a:endParaRPr lang="en-US" sz="2400" b="0" strike="noStrike" spc="148">
              <a:solidFill>
                <a:schemeClr val="dk1">
                  <a:lumMod val="65000"/>
                  <a:lumOff val="35000"/>
                </a:schemeClr>
              </a:solidFill>
              <a:latin typeface="Arial"/>
            </a:endParaRPr>
          </a:p>
        </p:txBody>
      </p:sp>
      <p:sp>
        <p:nvSpPr>
          <p:cNvPr id="148"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第二章 人才招聘与选拔工作评估</a:t>
            </a:r>
            <a:endParaRPr lang="en-US" sz="3600" b="0" strike="noStrike" spc="-1">
              <a:solidFill>
                <a:schemeClr val="dk1"/>
              </a:solidFill>
              <a:latin typeface="Arial"/>
            </a:endParaRPr>
          </a:p>
        </p:txBody>
      </p:sp>
      <p:sp>
        <p:nvSpPr>
          <p:cNvPr id="14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50" name="图片 8"/>
          <p:cNvPicPr/>
          <p:nvPr/>
        </p:nvPicPr>
        <p:blipFill>
          <a:blip r:embed="rId2"/>
          <a:stretch>
            <a:fillRect/>
          </a:stretch>
        </p:blipFill>
        <p:spPr>
          <a:xfrm>
            <a:off x="0" y="0"/>
            <a:ext cx="12191760" cy="6857640"/>
          </a:xfrm>
          <a:prstGeom prst="rect">
            <a:avLst/>
          </a:prstGeom>
          <a:ln w="0">
            <a:noFill/>
          </a:ln>
        </p:spPr>
      </p:pic>
      <p:sp>
        <p:nvSpPr>
          <p:cNvPr id="151"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52" name="图片 17"/>
          <p:cNvPicPr/>
          <p:nvPr/>
        </p:nvPicPr>
        <p:blipFill>
          <a:blip r:embed="rId3"/>
          <a:stretch>
            <a:fillRect/>
          </a:stretch>
        </p:blipFill>
        <p:spPr>
          <a:xfrm>
            <a:off x="0" y="5325840"/>
            <a:ext cx="12191760" cy="1535760"/>
          </a:xfrm>
          <a:prstGeom prst="rect">
            <a:avLst/>
          </a:prstGeom>
          <a:ln w="0">
            <a:noFill/>
          </a:ln>
        </p:spPr>
      </p:pic>
      <p:sp>
        <p:nvSpPr>
          <p:cNvPr id="15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招聘效果评估</a:t>
            </a:r>
            <a:endParaRPr lang="en-US" sz="2200" b="0" strike="noStrike" spc="-1">
              <a:solidFill>
                <a:srgbClr val="000000"/>
              </a:solidFill>
              <a:latin typeface="Arial"/>
            </a:endParaRPr>
          </a:p>
        </p:txBody>
      </p:sp>
      <p:sp>
        <p:nvSpPr>
          <p:cNvPr id="155"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招聘是企业获取人才的关键环节，招聘效果评估包括招聘渠道、招聘效率和招聘质量等方面的考量，针对不同指标进行综合评估。</a:t>
            </a:r>
            <a:endParaRPr lang="en-US" sz="1800" b="0" strike="noStrike" spc="-1">
              <a:solidFill>
                <a:srgbClr val="000000"/>
              </a:solidFill>
              <a:latin typeface="Arial"/>
            </a:endParaRPr>
          </a:p>
        </p:txBody>
      </p:sp>
      <p:sp>
        <p:nvSpPr>
          <p:cNvPr id="15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57"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4">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58" name="图片 4"/>
          <p:cNvPicPr/>
          <p:nvPr/>
        </p:nvPicPr>
        <p:blipFill>
          <a:blip r:embed="rId2"/>
          <a:stretch>
            <a:fillRect/>
          </a:stretch>
        </p:blipFill>
        <p:spPr>
          <a:xfrm>
            <a:off x="0" y="0"/>
            <a:ext cx="12191760" cy="6857640"/>
          </a:xfrm>
          <a:prstGeom prst="rect">
            <a:avLst/>
          </a:prstGeom>
          <a:ln w="0">
            <a:noFill/>
          </a:ln>
        </p:spPr>
      </p:pic>
      <p:sp>
        <p:nvSpPr>
          <p:cNvPr id="159"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60" name="图片 17"/>
          <p:cNvPicPr/>
          <p:nvPr/>
        </p:nvPicPr>
        <p:blipFill>
          <a:blip r:embed="rId3"/>
          <a:stretch>
            <a:fillRect/>
          </a:stretch>
        </p:blipFill>
        <p:spPr>
          <a:xfrm>
            <a:off x="0" y="5325840"/>
            <a:ext cx="12191760" cy="1535760"/>
          </a:xfrm>
          <a:prstGeom prst="rect">
            <a:avLst/>
          </a:prstGeom>
          <a:ln w="0">
            <a:noFill/>
          </a:ln>
        </p:spPr>
      </p:pic>
      <p:sp>
        <p:nvSpPr>
          <p:cNvPr id="161"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选拔流程评估</a:t>
            </a:r>
            <a:endParaRPr lang="en-US" sz="3600" b="0" strike="noStrike" spc="-1">
              <a:solidFill>
                <a:schemeClr val="dk1"/>
              </a:solidFill>
              <a:latin typeface="Arial"/>
            </a:endParaRPr>
          </a:p>
        </p:txBody>
      </p:sp>
      <p:sp>
        <p:nvSpPr>
          <p:cNvPr id="162"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详细定义对应职位的要求</a:t>
            </a:r>
            <a:endParaRPr lang="en-US" sz="1800" b="0" strike="noStrike" spc="-1">
              <a:solidFill>
                <a:srgbClr val="000000"/>
              </a:solidFill>
              <a:latin typeface="Arial"/>
            </a:endParaRPr>
          </a:p>
        </p:txBody>
      </p:sp>
      <p:sp>
        <p:nvSpPr>
          <p:cNvPr id="163"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选拔标准</a:t>
            </a:r>
            <a:endParaRPr lang="en-US" sz="1800" b="0" strike="noStrike" spc="-1">
              <a:solidFill>
                <a:srgbClr val="000000"/>
              </a:solidFill>
              <a:latin typeface="Arial"/>
            </a:endParaRPr>
          </a:p>
        </p:txBody>
      </p:sp>
      <p:sp>
        <p:nvSpPr>
          <p:cNvPr id="164" name="content.2.subtitle"/>
          <p:cNvSpPr/>
          <p:nvPr/>
        </p:nvSpPr>
        <p:spPr>
          <a:xfrm>
            <a:off x="9237960" y="214128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采用的面试、考核等方式</a:t>
            </a:r>
            <a:endParaRPr lang="en-US" sz="1800" b="0" strike="noStrike" spc="-1">
              <a:solidFill>
                <a:srgbClr val="000000"/>
              </a:solidFill>
              <a:latin typeface="Arial"/>
            </a:endParaRPr>
          </a:p>
        </p:txBody>
      </p:sp>
      <p:sp>
        <p:nvSpPr>
          <p:cNvPr id="165" name="content.2.title"/>
          <p:cNvSpPr/>
          <p:nvPr/>
        </p:nvSpPr>
        <p:spPr>
          <a:xfrm>
            <a:off x="8940240" y="143388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选拔方法</a:t>
            </a:r>
            <a:endParaRPr lang="en-US" sz="1800" b="0" strike="noStrike" spc="-1">
              <a:solidFill>
                <a:srgbClr val="000000"/>
              </a:solidFill>
              <a:latin typeface="Arial"/>
            </a:endParaRPr>
          </a:p>
        </p:txBody>
      </p:sp>
      <p:sp>
        <p:nvSpPr>
          <p:cNvPr id="166"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最终选定的人选</a:t>
            </a:r>
            <a:endParaRPr lang="en-US" sz="1800" b="0" strike="noStrike" spc="-1">
              <a:solidFill>
                <a:srgbClr val="000000"/>
              </a:solidFill>
              <a:latin typeface="Arial"/>
            </a:endParaRPr>
          </a:p>
        </p:txBody>
      </p:sp>
      <p:sp>
        <p:nvSpPr>
          <p:cNvPr id="167"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选拔结果</a:t>
            </a:r>
            <a:endParaRPr lang="en-US" sz="1800" b="0" strike="noStrike" spc="-1">
              <a:solidFill>
                <a:srgbClr val="000000"/>
              </a:solidFill>
              <a:latin typeface="Arial"/>
            </a:endParaRPr>
          </a:p>
        </p:txBody>
      </p:sp>
      <p:sp>
        <p:nvSpPr>
          <p:cNvPr id="168" name="content.4.subtitle"/>
          <p:cNvSpPr/>
          <p:nvPr/>
        </p:nvSpPr>
        <p:spPr>
          <a:xfrm>
            <a:off x="6406560" y="214128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69" name="content.4.title"/>
          <p:cNvSpPr/>
          <p:nvPr/>
        </p:nvSpPr>
        <p:spPr>
          <a:xfrm>
            <a:off x="6323400" y="143388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0" name="图片 8"/>
          <p:cNvPicPr/>
          <p:nvPr/>
        </p:nvPicPr>
        <p:blipFill>
          <a:blip r:embed="rId3"/>
          <a:stretch>
            <a:fillRect/>
          </a:stretch>
        </p:blipFill>
        <p:spPr>
          <a:xfrm>
            <a:off x="0" y="0"/>
            <a:ext cx="12191760" cy="6857640"/>
          </a:xfrm>
          <a:prstGeom prst="rect">
            <a:avLst/>
          </a:prstGeom>
          <a:ln w="0">
            <a:noFill/>
          </a:ln>
        </p:spPr>
      </p:pic>
      <p:sp>
        <p:nvSpPr>
          <p:cNvPr id="171"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72" name="图片 17"/>
          <p:cNvPicPr/>
          <p:nvPr/>
        </p:nvPicPr>
        <p:blipFill>
          <a:blip r:embed="rId4"/>
          <a:stretch>
            <a:fillRect/>
          </a:stretch>
        </p:blipFill>
        <p:spPr>
          <a:xfrm>
            <a:off x="0" y="5325840"/>
            <a:ext cx="12191760" cy="1535760"/>
          </a:xfrm>
          <a:prstGeom prst="rect">
            <a:avLst/>
          </a:prstGeom>
          <a:ln w="0">
            <a:noFill/>
          </a:ln>
        </p:spPr>
      </p:pic>
      <p:sp>
        <p:nvSpPr>
          <p:cNvPr id="173" name="PlaceHolder 1"/>
          <p:cNvSpPr>
            <a:spLocks noGrp="1"/>
          </p:cNvSpPr>
          <p:nvPr>
            <p:ph type="title" idx="4294967295"/>
          </p:nvPr>
        </p:nvSpPr>
        <p:spPr>
          <a:xfrm>
            <a:off x="281880" y="1220400"/>
            <a:ext cx="11721600" cy="718920"/>
          </a:xfrm>
          <a:prstGeom prst="rect">
            <a:avLst/>
          </a:prstGeom>
          <a:noFill/>
          <a:ln w="0">
            <a:noFill/>
          </a:ln>
        </p:spPr>
        <p:txBody>
          <a:bodyPr lIns="0" tIns="0" rIns="0" bIns="0" anchor="b">
            <a:norm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人才储备评估</a:t>
            </a:r>
            <a:endParaRPr lang="en-US" sz="3600" b="0" strike="noStrike" spc="-1">
              <a:solidFill>
                <a:schemeClr val="dk1"/>
              </a:solidFill>
              <a:latin typeface="Arial"/>
            </a:endParaRPr>
          </a:p>
        </p:txBody>
      </p:sp>
      <p:sp>
        <p:nvSpPr>
          <p:cNvPr id="174" name="content"/>
          <p:cNvSpPr/>
          <p:nvPr/>
        </p:nvSpPr>
        <p:spPr>
          <a:xfrm>
            <a:off x="318600" y="2352600"/>
            <a:ext cx="1158408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400" b="0" strike="noStrike" spc="-1">
                <a:solidFill>
                  <a:schemeClr val="dk1">
                    <a:lumMod val="85000"/>
                    <a:lumOff val="15000"/>
                  </a:schemeClr>
                </a:solidFill>
                <a:latin typeface="微软雅黑"/>
                <a:ea typeface="微软雅黑"/>
              </a:rPr>
              <a:t>人才储备是企业未来发展的保障，评估包括制定人才储备计划、实施情况和效果评估，提前储备合适的人才对公司长远发展至关重要。</a:t>
            </a:r>
            <a:endParaRPr lang="en-US" sz="24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5" name="图片 8"/>
          <p:cNvPicPr/>
          <p:nvPr/>
        </p:nvPicPr>
        <p:blipFill>
          <a:blip r:embed="rId2"/>
          <a:stretch>
            <a:fillRect/>
          </a:stretch>
        </p:blipFill>
        <p:spPr>
          <a:xfrm>
            <a:off x="0" y="0"/>
            <a:ext cx="12191760" cy="6857640"/>
          </a:xfrm>
          <a:prstGeom prst="rect">
            <a:avLst/>
          </a:prstGeom>
          <a:ln w="0">
            <a:noFill/>
          </a:ln>
        </p:spPr>
      </p:pic>
      <p:sp>
        <p:nvSpPr>
          <p:cNvPr id="176"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77" name="图片 1"/>
          <p:cNvPicPr/>
          <p:nvPr/>
        </p:nvPicPr>
        <p:blipFill>
          <a:blip r:embed="rId3"/>
          <a:stretch>
            <a:fillRect/>
          </a:stretch>
        </p:blipFill>
        <p:spPr>
          <a:xfrm>
            <a:off x="0" y="5325840"/>
            <a:ext cx="12191760" cy="1535760"/>
          </a:xfrm>
          <a:prstGeom prst="rect">
            <a:avLst/>
          </a:prstGeom>
          <a:ln w="0">
            <a:noFill/>
          </a:ln>
        </p:spPr>
      </p:pic>
      <p:sp>
        <p:nvSpPr>
          <p:cNvPr id="178"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人才流失评估</a:t>
            </a:r>
            <a:endParaRPr lang="en-US" sz="3600" b="0" strike="noStrike" spc="-1">
              <a:solidFill>
                <a:schemeClr val="dk1"/>
              </a:solidFill>
              <a:latin typeface="Arial"/>
            </a:endParaRPr>
          </a:p>
        </p:txBody>
      </p:sp>
      <p:sp>
        <p:nvSpPr>
          <p:cNvPr id="179"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solidFill>
            <a:srgbClr val="729FCF"/>
          </a:solid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探讨员工流失的根本原因</a:t>
            </a:r>
            <a:endParaRPr lang="en-US" sz="1600" b="0" strike="noStrike" spc="-1">
              <a:solidFill>
                <a:srgbClr val="000000"/>
              </a:solidFill>
              <a:latin typeface="Arial"/>
            </a:endParaRPr>
          </a:p>
        </p:txBody>
      </p:sp>
      <p:sp>
        <p:nvSpPr>
          <p:cNvPr id="18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流失原因分析</a:t>
            </a:r>
            <a:endParaRPr lang="en-US" sz="2000" b="0" strike="noStrike" spc="-1">
              <a:solidFill>
                <a:srgbClr val="000000"/>
              </a:solidFill>
              <a:latin typeface="Arial"/>
            </a:endParaRPr>
          </a:p>
        </p:txBody>
      </p:sp>
      <p:sp>
        <p:nvSpPr>
          <p:cNvPr id="18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分析员工流失对企业的影响</a:t>
            </a:r>
            <a:endParaRPr lang="en-US" sz="1600" b="0" strike="noStrike" spc="-1">
              <a:solidFill>
                <a:srgbClr val="000000"/>
              </a:solidFill>
              <a:latin typeface="Arial"/>
            </a:endParaRPr>
          </a:p>
        </p:txBody>
      </p:sp>
      <p:sp>
        <p:nvSpPr>
          <p:cNvPr id="18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流失影响评估</a:t>
            </a:r>
            <a:endParaRPr lang="en-US" sz="2000" b="0" strike="noStrike" spc="-1">
              <a:solidFill>
                <a:srgbClr val="000000"/>
              </a:solidFill>
              <a:latin typeface="Arial"/>
            </a:endParaRPr>
          </a:p>
        </p:txBody>
      </p:sp>
      <p:sp>
        <p:nvSpPr>
          <p:cNvPr id="18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统计流失率及趋势</a:t>
            </a:r>
            <a:endParaRPr lang="en-US" sz="1600" b="0" strike="noStrike" spc="-1">
              <a:solidFill>
                <a:srgbClr val="000000"/>
              </a:solidFill>
              <a:latin typeface="Arial"/>
            </a:endParaRPr>
          </a:p>
        </p:txBody>
      </p:sp>
      <p:sp>
        <p:nvSpPr>
          <p:cNvPr id="18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流失率统计</a:t>
            </a:r>
            <a:endParaRPr lang="en-US" sz="2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9" name="图片 8"/>
          <p:cNvPicPr/>
          <p:nvPr/>
        </p:nvPicPr>
        <p:blipFill>
          <a:blip r:embed="rId2"/>
          <a:stretch>
            <a:fillRect/>
          </a:stretch>
        </p:blipFill>
        <p:spPr>
          <a:xfrm>
            <a:off x="0" y="0"/>
            <a:ext cx="12191760" cy="6857640"/>
          </a:xfrm>
          <a:prstGeom prst="rect">
            <a:avLst/>
          </a:prstGeom>
          <a:ln w="0">
            <a:noFill/>
          </a:ln>
        </p:spPr>
      </p:pic>
      <p:sp>
        <p:nvSpPr>
          <p:cNvPr id="190"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91" name="图片 17"/>
          <p:cNvPicPr/>
          <p:nvPr/>
        </p:nvPicPr>
        <p:blipFill>
          <a:blip r:embed="rId3"/>
          <a:stretch>
            <a:fillRect/>
          </a:stretch>
        </p:blipFill>
        <p:spPr>
          <a:xfrm>
            <a:off x="0" y="5325840"/>
            <a:ext cx="12191760" cy="1535760"/>
          </a:xfrm>
          <a:prstGeom prst="rect">
            <a:avLst/>
          </a:prstGeom>
          <a:ln w="0">
            <a:noFill/>
          </a:ln>
        </p:spPr>
      </p:pic>
      <p:sp>
        <p:nvSpPr>
          <p:cNvPr id="19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2.title"/>
          <p:cNvSpPr/>
          <p:nvPr/>
        </p:nvSpPr>
        <p:spPr>
          <a:xfrm>
            <a:off x="3512160" y="2049840"/>
            <a:ext cx="26614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不足之处</a:t>
            </a:r>
            <a:endParaRPr lang="en-US" sz="1800" b="0" strike="noStrike" spc="-1">
              <a:solidFill>
                <a:srgbClr val="000000"/>
              </a:solidFill>
              <a:latin typeface="Arial"/>
            </a:endParaRPr>
          </a:p>
        </p:txBody>
      </p:sp>
      <p:sp>
        <p:nvSpPr>
          <p:cNvPr id="194" name="content.2.content"/>
          <p:cNvSpPr/>
          <p:nvPr/>
        </p:nvSpPr>
        <p:spPr>
          <a:xfrm>
            <a:off x="3699360" y="2511360"/>
            <a:ext cx="2143440" cy="3193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人才流失率偏高</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招聘效率有待提升</a:t>
            </a:r>
            <a:endParaRPr lang="en-US" sz="1600" b="0" strike="noStrike" spc="-1">
              <a:solidFill>
                <a:srgbClr val="000000"/>
              </a:solidFill>
              <a:latin typeface="Arial"/>
            </a:endParaRPr>
          </a:p>
        </p:txBody>
      </p:sp>
      <p:sp>
        <p:nvSpPr>
          <p:cNvPr id="19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3.title"/>
          <p:cNvSpPr/>
          <p:nvPr/>
        </p:nvSpPr>
        <p:spPr>
          <a:xfrm>
            <a:off x="6426720" y="2049840"/>
            <a:ext cx="25783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未来发展方向</a:t>
            </a:r>
            <a:endParaRPr lang="en-US" sz="1800" b="0" strike="noStrike" spc="-1">
              <a:solidFill>
                <a:srgbClr val="000000"/>
              </a:solidFill>
              <a:latin typeface="Arial"/>
            </a:endParaRPr>
          </a:p>
        </p:txBody>
      </p:sp>
      <p:sp>
        <p:nvSpPr>
          <p:cNvPr id="197" name="content.3.content"/>
          <p:cNvSpPr/>
          <p:nvPr/>
        </p:nvSpPr>
        <p:spPr>
          <a:xfrm>
            <a:off x="6685920" y="2511360"/>
            <a:ext cx="2256480" cy="3092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加强人才储备</a:t>
            </a:r>
            <a:endParaRPr lang="en-US" sz="1600" b="0" strike="noStrike" spc="-1">
              <a:solidFill>
                <a:srgbClr val="000000"/>
              </a:solidFill>
              <a:latin typeface="Arial"/>
            </a:endParaRPr>
          </a:p>
          <a:p>
            <a:pPr defTabSz="914400">
              <a:lnSpc>
                <a:spcPct val="150000"/>
              </a:lnSpc>
            </a:pPr>
            <a:r>
              <a:rPr lang="zh-CN" sz="1600" b="0" strike="noStrike" spc="-1">
                <a:solidFill>
                  <a:schemeClr val="dk1">
                    <a:lumMod val="85000"/>
                    <a:lumOff val="15000"/>
                  </a:schemeClr>
                </a:solidFill>
                <a:latin typeface="微软雅黑"/>
                <a:ea typeface="微软雅黑"/>
              </a:rPr>
              <a:t>优化选拔流程</a:t>
            </a:r>
            <a:endParaRPr lang="en-US" sz="1600" b="0" strike="noStrike" spc="-1">
              <a:solidFill>
                <a:srgbClr val="000000"/>
              </a:solidFill>
              <a:latin typeface="Arial"/>
            </a:endParaRPr>
          </a:p>
        </p:txBody>
      </p:sp>
      <p:sp>
        <p:nvSpPr>
          <p:cNvPr id="19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4.title"/>
          <p:cNvSpPr/>
          <p:nvPr/>
        </p:nvSpPr>
        <p:spPr>
          <a:xfrm>
            <a:off x="9177480" y="2049840"/>
            <a:ext cx="22996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改进建议</a:t>
            </a:r>
            <a:endParaRPr lang="en-US" sz="1800" b="0" strike="noStrike" spc="-1">
              <a:solidFill>
                <a:srgbClr val="000000"/>
              </a:solidFill>
              <a:latin typeface="Arial"/>
            </a:endParaRPr>
          </a:p>
        </p:txBody>
      </p:sp>
      <p:sp>
        <p:nvSpPr>
          <p:cNvPr id="200" name="content.4.content"/>
          <p:cNvSpPr/>
          <p:nvPr/>
        </p:nvSpPr>
        <p:spPr>
          <a:xfrm>
            <a:off x="9430560" y="2511360"/>
            <a:ext cx="2292480" cy="3092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优化招聘渠道</a:t>
            </a:r>
            <a:endParaRPr lang="en-US" sz="1600" b="0" strike="noStrike" spc="-1">
              <a:solidFill>
                <a:srgbClr val="000000"/>
              </a:solidFill>
              <a:latin typeface="Arial"/>
            </a:endParaRPr>
          </a:p>
          <a:p>
            <a:pPr defTabSz="914400">
              <a:lnSpc>
                <a:spcPct val="150000"/>
              </a:lnSpc>
            </a:pPr>
            <a:r>
              <a:rPr lang="zh-CN" sz="1600" b="0" strike="noStrike" spc="-1">
                <a:solidFill>
                  <a:schemeClr val="dk1">
                    <a:lumMod val="85000"/>
                    <a:lumOff val="15000"/>
                  </a:schemeClr>
                </a:solidFill>
                <a:latin typeface="微软雅黑"/>
                <a:ea typeface="微软雅黑"/>
              </a:rPr>
              <a:t>加强员工留存工作</a:t>
            </a:r>
            <a:endParaRPr lang="en-US" sz="1600" b="0" strike="noStrike" spc="-1">
              <a:solidFill>
                <a:srgbClr val="000000"/>
              </a:solidFill>
              <a:latin typeface="Arial"/>
            </a:endParaRPr>
          </a:p>
        </p:txBody>
      </p:sp>
      <p:sp>
        <p:nvSpPr>
          <p:cNvPr id="201" name="PlaceHolder 1"/>
          <p:cNvSpPr>
            <a:spLocks noGrp="1"/>
          </p:cNvSpPr>
          <p:nvPr>
            <p:ph type="title" idx="4294967295"/>
          </p:nvPr>
        </p:nvSpPr>
        <p:spPr>
          <a:xfrm>
            <a:off x="210240" y="360000"/>
            <a:ext cx="105894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总结与展望</a:t>
            </a:r>
            <a:endParaRPr lang="en-US" sz="3600" b="0" strike="noStrike" spc="-1">
              <a:solidFill>
                <a:schemeClr val="dk1"/>
              </a:solidFill>
              <a:latin typeface="Arial"/>
            </a:endParaRPr>
          </a:p>
        </p:txBody>
      </p:sp>
      <p:sp>
        <p:nvSpPr>
          <p:cNvPr id="20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1.title"/>
          <p:cNvSpPr/>
          <p:nvPr/>
        </p:nvSpPr>
        <p:spPr>
          <a:xfrm>
            <a:off x="882000" y="2049840"/>
            <a:ext cx="27162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亮点</a:t>
            </a:r>
            <a:endParaRPr lang="en-US" sz="1800" b="0" strike="noStrike" spc="-1">
              <a:solidFill>
                <a:srgbClr val="000000"/>
              </a:solidFill>
              <a:latin typeface="Arial"/>
            </a:endParaRPr>
          </a:p>
        </p:txBody>
      </p:sp>
      <p:sp>
        <p:nvSpPr>
          <p:cNvPr id="204" name="content.1.content"/>
          <p:cNvSpPr/>
          <p:nvPr/>
        </p:nvSpPr>
        <p:spPr>
          <a:xfrm>
            <a:off x="1101240" y="2511360"/>
            <a:ext cx="2053800" cy="3092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招聘过程规范</a:t>
            </a:r>
            <a:endParaRPr lang="en-US" sz="1600" b="0" strike="noStrike" spc="-1">
              <a:solidFill>
                <a:srgbClr val="000000"/>
              </a:solidFill>
              <a:latin typeface="Arial"/>
            </a:endParaRPr>
          </a:p>
          <a:p>
            <a:pPr defTabSz="914400">
              <a:lnSpc>
                <a:spcPct val="150000"/>
              </a:lnSpc>
            </a:pPr>
            <a:r>
              <a:rPr lang="zh-CN" sz="1600" b="0" strike="noStrike" spc="-1">
                <a:solidFill>
                  <a:schemeClr val="dk1">
                    <a:lumMod val="85000"/>
                    <a:lumOff val="15000"/>
                  </a:schemeClr>
                </a:solidFill>
                <a:latin typeface="微软雅黑"/>
                <a:ea typeface="微软雅黑"/>
              </a:rPr>
              <a:t>选才标准明确</a:t>
            </a:r>
            <a:endParaRPr lang="en-US" sz="16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5" name="图片 7"/>
          <p:cNvPicPr/>
          <p:nvPr/>
        </p:nvPicPr>
        <p:blipFill>
          <a:blip r:embed="rId3"/>
          <a:stretch>
            <a:fillRect/>
          </a:stretch>
        </p:blipFill>
        <p:spPr>
          <a:xfrm>
            <a:off x="0" y="0"/>
            <a:ext cx="12191760" cy="6857640"/>
          </a:xfrm>
          <a:prstGeom prst="rect">
            <a:avLst/>
          </a:prstGeom>
          <a:ln w="0">
            <a:noFill/>
          </a:ln>
        </p:spPr>
      </p:pic>
      <p:pic>
        <p:nvPicPr>
          <p:cNvPr id="206" name="图片 12"/>
          <p:cNvPicPr/>
          <p:nvPr/>
        </p:nvPicPr>
        <p:blipFill>
          <a:blip r:embed="rId4"/>
          <a:stretch>
            <a:fillRect/>
          </a:stretch>
        </p:blipFill>
        <p:spPr>
          <a:xfrm>
            <a:off x="0" y="0"/>
            <a:ext cx="4542840" cy="1491480"/>
          </a:xfrm>
          <a:prstGeom prst="rect">
            <a:avLst/>
          </a:prstGeom>
          <a:ln w="0">
            <a:noFill/>
          </a:ln>
        </p:spPr>
      </p:pic>
      <p:pic>
        <p:nvPicPr>
          <p:cNvPr id="207" name="图片 14"/>
          <p:cNvPicPr/>
          <p:nvPr/>
        </p:nvPicPr>
        <p:blipFill>
          <a:blip r:embed="rId5"/>
          <a:stretch>
            <a:fillRect/>
          </a:stretch>
        </p:blipFill>
        <p:spPr>
          <a:xfrm>
            <a:off x="0" y="634680"/>
            <a:ext cx="12191760" cy="6093720"/>
          </a:xfrm>
          <a:prstGeom prst="rect">
            <a:avLst/>
          </a:prstGeom>
          <a:ln w="0">
            <a:noFill/>
          </a:ln>
        </p:spPr>
      </p:pic>
      <p:pic>
        <p:nvPicPr>
          <p:cNvPr id="208" name="图片 9"/>
          <p:cNvPicPr/>
          <p:nvPr/>
        </p:nvPicPr>
        <p:blipFill>
          <a:blip r:embed="rId6"/>
          <a:stretch>
            <a:fillRect/>
          </a:stretch>
        </p:blipFill>
        <p:spPr>
          <a:xfrm>
            <a:off x="0" y="3402000"/>
            <a:ext cx="12191760" cy="3455640"/>
          </a:xfrm>
          <a:prstGeom prst="rect">
            <a:avLst/>
          </a:prstGeom>
          <a:ln w="0">
            <a:noFill/>
          </a:ln>
        </p:spPr>
      </p:pic>
      <p:sp>
        <p:nvSpPr>
          <p:cNvPr id="209"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03</a:t>
            </a:r>
            <a:endParaRPr lang="en-US" sz="2400" b="0" strike="noStrike" spc="148">
              <a:solidFill>
                <a:schemeClr val="dk1">
                  <a:lumMod val="65000"/>
                  <a:lumOff val="35000"/>
                </a:schemeClr>
              </a:solidFill>
              <a:latin typeface="Arial"/>
            </a:endParaRPr>
          </a:p>
        </p:txBody>
      </p:sp>
      <p:sp>
        <p:nvSpPr>
          <p:cNvPr id="210"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培训与发展工作评估</a:t>
            </a:r>
            <a:endParaRPr lang="en-US" sz="3600" b="0" strike="noStrike" spc="-1">
              <a:solidFill>
                <a:schemeClr val="dk1"/>
              </a:solidFill>
              <a:latin typeface="Arial"/>
            </a:endParaRPr>
          </a:p>
        </p:txBody>
      </p:sp>
      <p:sp>
        <p:nvSpPr>
          <p:cNvPr id="21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12" name="图片 8"/>
          <p:cNvPicPr/>
          <p:nvPr/>
        </p:nvPicPr>
        <p:blipFill>
          <a:blip r:embed="rId2"/>
          <a:stretch>
            <a:fillRect/>
          </a:stretch>
        </p:blipFill>
        <p:spPr>
          <a:xfrm>
            <a:off x="0" y="0"/>
            <a:ext cx="12191760" cy="6857640"/>
          </a:xfrm>
          <a:prstGeom prst="rect">
            <a:avLst/>
          </a:prstGeom>
          <a:ln w="0">
            <a:noFill/>
          </a:ln>
        </p:spPr>
      </p:pic>
      <p:sp>
        <p:nvSpPr>
          <p:cNvPr id="213"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14" name="图片 17"/>
          <p:cNvPicPr/>
          <p:nvPr/>
        </p:nvPicPr>
        <p:blipFill>
          <a:blip r:embed="rId3"/>
          <a:stretch>
            <a:fillRect/>
          </a:stretch>
        </p:blipFill>
        <p:spPr>
          <a:xfrm>
            <a:off x="0" y="5325840"/>
            <a:ext cx="12191760" cy="1535760"/>
          </a:xfrm>
          <a:prstGeom prst="rect">
            <a:avLst/>
          </a:prstGeom>
          <a:ln w="0">
            <a:noFill/>
          </a:ln>
        </p:spPr>
      </p:pic>
      <p:sp>
        <p:nvSpPr>
          <p:cNvPr id="21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6"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培训需求评估</a:t>
            </a:r>
            <a:endParaRPr lang="en-US" sz="2200" b="0" strike="noStrike" spc="-1">
              <a:solidFill>
                <a:srgbClr val="000000"/>
              </a:solidFill>
              <a:latin typeface="Arial"/>
            </a:endParaRPr>
          </a:p>
        </p:txBody>
      </p:sp>
      <p:sp>
        <p:nvSpPr>
          <p:cNvPr id="217"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培训需求评估是通过调查和分析员工的培训需求，制定针对性的培训计划。这一过程关乎员工的职业发展和工作绩效提升，对组织的发展至关重要。培训需求评估的结果将直接影响后续的培训方案制定和实施。</a:t>
            </a:r>
            <a:endParaRPr lang="en-US" sz="1800" b="0" strike="noStrike" spc="-1">
              <a:solidFill>
                <a:srgbClr val="000000"/>
              </a:solidFill>
              <a:latin typeface="Arial"/>
            </a:endParaRPr>
          </a:p>
        </p:txBody>
      </p:sp>
      <p:sp>
        <p:nvSpPr>
          <p:cNvPr id="21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219"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4">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0" name="图片 4"/>
          <p:cNvPicPr/>
          <p:nvPr/>
        </p:nvPicPr>
        <p:blipFill>
          <a:blip r:embed="rId2"/>
          <a:stretch>
            <a:fillRect/>
          </a:stretch>
        </p:blipFill>
        <p:spPr>
          <a:xfrm>
            <a:off x="0" y="0"/>
            <a:ext cx="12191760" cy="6857640"/>
          </a:xfrm>
          <a:prstGeom prst="rect">
            <a:avLst/>
          </a:prstGeom>
          <a:ln w="0">
            <a:noFill/>
          </a:ln>
        </p:spPr>
      </p:pic>
      <p:sp>
        <p:nvSpPr>
          <p:cNvPr id="221"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22" name="图片 17"/>
          <p:cNvPicPr/>
          <p:nvPr/>
        </p:nvPicPr>
        <p:blipFill>
          <a:blip r:embed="rId3"/>
          <a:stretch>
            <a:fillRect/>
          </a:stretch>
        </p:blipFill>
        <p:spPr>
          <a:xfrm>
            <a:off x="0" y="5325840"/>
            <a:ext cx="12191760" cy="1535760"/>
          </a:xfrm>
          <a:prstGeom prst="rect">
            <a:avLst/>
          </a:prstGeom>
          <a:ln w="0">
            <a:noFill/>
          </a:ln>
        </p:spPr>
      </p:pic>
      <p:sp>
        <p:nvSpPr>
          <p:cNvPr id="223"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培训需求评估</a:t>
            </a:r>
            <a:endParaRPr lang="en-US" sz="3600" b="0" strike="noStrike" spc="-1">
              <a:solidFill>
                <a:schemeClr val="dk1"/>
              </a:solidFill>
              <a:latin typeface="Arial"/>
            </a:endParaRPr>
          </a:p>
        </p:txBody>
      </p:sp>
      <p:sp>
        <p:nvSpPr>
          <p:cNvPr id="224"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了解员工的培训需求</a:t>
            </a:r>
            <a:endParaRPr lang="en-US" sz="1800" b="0" strike="noStrike" spc="-1">
              <a:solidFill>
                <a:srgbClr val="000000"/>
              </a:solidFill>
              <a:latin typeface="Arial"/>
            </a:endParaRPr>
          </a:p>
        </p:txBody>
      </p:sp>
      <p:sp>
        <p:nvSpPr>
          <p:cNvPr id="225"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培训需求调查</a:t>
            </a:r>
            <a:endParaRPr lang="en-US" sz="1800" b="0" strike="noStrike" spc="-1">
              <a:solidFill>
                <a:srgbClr val="000000"/>
              </a:solidFill>
              <a:latin typeface="Arial"/>
            </a:endParaRPr>
          </a:p>
        </p:txBody>
      </p:sp>
      <p:sp>
        <p:nvSpPr>
          <p:cNvPr id="226" name="content.2.subtitle"/>
          <p:cNvSpPr/>
          <p:nvPr/>
        </p:nvSpPr>
        <p:spPr>
          <a:xfrm>
            <a:off x="9237960" y="214128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分析员工的培训需求背景和特点</a:t>
            </a:r>
            <a:endParaRPr lang="en-US" sz="1800" b="0" strike="noStrike" spc="-1">
              <a:solidFill>
                <a:srgbClr val="000000"/>
              </a:solidFill>
              <a:latin typeface="Arial"/>
            </a:endParaRPr>
          </a:p>
        </p:txBody>
      </p:sp>
      <p:sp>
        <p:nvSpPr>
          <p:cNvPr id="227" name="content.2.title"/>
          <p:cNvSpPr/>
          <p:nvPr/>
        </p:nvSpPr>
        <p:spPr>
          <a:xfrm>
            <a:off x="8940240" y="143388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培训需求分析</a:t>
            </a:r>
            <a:endParaRPr lang="en-US" sz="1800" b="0" strike="noStrike" spc="-1">
              <a:solidFill>
                <a:srgbClr val="000000"/>
              </a:solidFill>
              <a:latin typeface="Arial"/>
            </a:endParaRPr>
          </a:p>
        </p:txBody>
      </p:sp>
      <p:sp>
        <p:nvSpPr>
          <p:cNvPr id="228"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根据需求制定具体的培训计划</a:t>
            </a:r>
            <a:endParaRPr lang="en-US" sz="1800" b="0" strike="noStrike" spc="-1">
              <a:solidFill>
                <a:srgbClr val="000000"/>
              </a:solidFill>
              <a:latin typeface="Arial"/>
            </a:endParaRPr>
          </a:p>
        </p:txBody>
      </p:sp>
      <p:sp>
        <p:nvSpPr>
          <p:cNvPr id="229"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培训计划制定</a:t>
            </a:r>
            <a:endParaRPr lang="en-US" sz="1800" b="0" strike="noStrike" spc="-1">
              <a:solidFill>
                <a:srgbClr val="000000"/>
              </a:solidFill>
              <a:latin typeface="Arial"/>
            </a:endParaRPr>
          </a:p>
        </p:txBody>
      </p:sp>
      <p:sp>
        <p:nvSpPr>
          <p:cNvPr id="230" name="content.4.subtitle"/>
          <p:cNvSpPr/>
          <p:nvPr/>
        </p:nvSpPr>
        <p:spPr>
          <a:xfrm>
            <a:off x="6406560" y="214128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231" name="content.4.title"/>
          <p:cNvSpPr/>
          <p:nvPr/>
        </p:nvSpPr>
        <p:spPr>
          <a:xfrm>
            <a:off x="6323400" y="143388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32" name="图片 8"/>
          <p:cNvPicPr/>
          <p:nvPr/>
        </p:nvPicPr>
        <p:blipFill>
          <a:blip r:embed="rId2"/>
          <a:stretch>
            <a:fillRect/>
          </a:stretch>
        </p:blipFill>
        <p:spPr>
          <a:xfrm>
            <a:off x="0" y="0"/>
            <a:ext cx="12191760" cy="6857640"/>
          </a:xfrm>
          <a:prstGeom prst="rect">
            <a:avLst/>
          </a:prstGeom>
          <a:ln w="0">
            <a:noFill/>
          </a:ln>
        </p:spPr>
      </p:pic>
      <p:sp>
        <p:nvSpPr>
          <p:cNvPr id="233"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34" name="图片 17"/>
          <p:cNvPicPr/>
          <p:nvPr/>
        </p:nvPicPr>
        <p:blipFill>
          <a:blip r:embed="rId3"/>
          <a:stretch>
            <a:fillRect/>
          </a:stretch>
        </p:blipFill>
        <p:spPr>
          <a:xfrm>
            <a:off x="0" y="5325840"/>
            <a:ext cx="12191760" cy="1535760"/>
          </a:xfrm>
          <a:prstGeom prst="rect">
            <a:avLst/>
          </a:prstGeom>
          <a:ln w="0">
            <a:noFill/>
          </a:ln>
        </p:spPr>
      </p:pic>
      <p:sp>
        <p:nvSpPr>
          <p:cNvPr id="23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6" name="content.2.title"/>
          <p:cNvSpPr/>
          <p:nvPr/>
        </p:nvSpPr>
        <p:spPr>
          <a:xfrm>
            <a:off x="3512160" y="2049840"/>
            <a:ext cx="26614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培训效果评估</a:t>
            </a:r>
            <a:endParaRPr lang="en-US" sz="1800" b="0" strike="noStrike" spc="-1">
              <a:solidFill>
                <a:srgbClr val="000000"/>
              </a:solidFill>
              <a:latin typeface="Arial"/>
            </a:endParaRPr>
          </a:p>
        </p:txBody>
      </p:sp>
      <p:sp>
        <p:nvSpPr>
          <p:cNvPr id="237" name="content.2.content"/>
          <p:cNvSpPr/>
          <p:nvPr/>
        </p:nvSpPr>
        <p:spPr>
          <a:xfrm>
            <a:off x="3699360" y="2511360"/>
            <a:ext cx="2143440" cy="3193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评估培训对员工绩效的影响</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检查培训目标是否达成</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收集员工对培训效果的反馈</a:t>
            </a:r>
            <a:endParaRPr lang="en-US" sz="1600" b="0" strike="noStrike" spc="-1">
              <a:solidFill>
                <a:srgbClr val="000000"/>
              </a:solidFill>
              <a:latin typeface="Arial"/>
            </a:endParaRPr>
          </a:p>
        </p:txBody>
      </p:sp>
      <p:sp>
        <p:nvSpPr>
          <p:cNvPr id="23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9" name="content.3.title"/>
          <p:cNvSpPr/>
          <p:nvPr/>
        </p:nvSpPr>
        <p:spPr>
          <a:xfrm>
            <a:off x="6426720" y="2049840"/>
            <a:ext cx="25783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培训效果反馈</a:t>
            </a:r>
            <a:endParaRPr lang="en-US" sz="1800" b="0" strike="noStrike" spc="-1">
              <a:solidFill>
                <a:srgbClr val="000000"/>
              </a:solidFill>
              <a:latin typeface="Arial"/>
            </a:endParaRPr>
          </a:p>
        </p:txBody>
      </p:sp>
      <p:sp>
        <p:nvSpPr>
          <p:cNvPr id="240" name="content.3.content"/>
          <p:cNvSpPr/>
          <p:nvPr/>
        </p:nvSpPr>
        <p:spPr>
          <a:xfrm>
            <a:off x="6685920" y="2511360"/>
            <a:ext cx="2256480" cy="3092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整理员工对培训效果的评价</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总结培训的收获和不足</a:t>
            </a:r>
            <a:endParaRPr lang="en-US" sz="1600" b="0" strike="noStrike" spc="-1">
              <a:solidFill>
                <a:srgbClr val="000000"/>
              </a:solidFill>
              <a:latin typeface="Arial"/>
            </a:endParaRPr>
          </a:p>
          <a:p>
            <a:pPr defTabSz="914400">
              <a:lnSpc>
                <a:spcPct val="150000"/>
              </a:lnSpc>
            </a:pPr>
            <a:r>
              <a:rPr lang="zh-CN" sz="1600" b="0" strike="noStrike" spc="-1">
                <a:solidFill>
                  <a:schemeClr val="dk1">
                    <a:lumMod val="85000"/>
                    <a:lumOff val="15000"/>
                  </a:schemeClr>
                </a:solidFill>
                <a:latin typeface="微软雅黑"/>
                <a:ea typeface="微软雅黑"/>
              </a:rPr>
              <a:t>调整培训方案以提升效果</a:t>
            </a:r>
            <a:endParaRPr lang="en-US" sz="1600" b="0" strike="noStrike" spc="-1">
              <a:solidFill>
                <a:srgbClr val="000000"/>
              </a:solidFill>
              <a:latin typeface="Arial"/>
            </a:endParaRPr>
          </a:p>
        </p:txBody>
      </p:sp>
      <p:sp>
        <p:nvSpPr>
          <p:cNvPr id="24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2" name="content.4.title"/>
          <p:cNvSpPr/>
          <p:nvPr/>
        </p:nvSpPr>
        <p:spPr>
          <a:xfrm>
            <a:off x="9177480" y="2049840"/>
            <a:ext cx="22996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243" name="content.4.content"/>
          <p:cNvSpPr/>
          <p:nvPr/>
        </p:nvSpPr>
        <p:spPr>
          <a:xfrm>
            <a:off x="9430560" y="2511360"/>
            <a:ext cx="2292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244" name="PlaceHolder 1"/>
          <p:cNvSpPr>
            <a:spLocks noGrp="1"/>
          </p:cNvSpPr>
          <p:nvPr>
            <p:ph type="title" idx="4294967295"/>
          </p:nvPr>
        </p:nvSpPr>
        <p:spPr>
          <a:xfrm>
            <a:off x="210240" y="360000"/>
            <a:ext cx="105894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培训效果评估</a:t>
            </a:r>
            <a:endParaRPr lang="en-US" sz="3600" b="0" strike="noStrike" spc="-1">
              <a:solidFill>
                <a:schemeClr val="dk1"/>
              </a:solidFill>
              <a:latin typeface="Arial"/>
            </a:endParaRPr>
          </a:p>
        </p:txBody>
      </p:sp>
      <p:sp>
        <p:nvSpPr>
          <p:cNvPr id="24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6" name="content.1.title"/>
          <p:cNvSpPr/>
          <p:nvPr/>
        </p:nvSpPr>
        <p:spPr>
          <a:xfrm>
            <a:off x="882000" y="2049840"/>
            <a:ext cx="27162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培训实施情况</a:t>
            </a:r>
            <a:endParaRPr lang="en-US" sz="1800" b="0" strike="noStrike" spc="-1">
              <a:solidFill>
                <a:srgbClr val="000000"/>
              </a:solidFill>
              <a:latin typeface="Arial"/>
            </a:endParaRPr>
          </a:p>
        </p:txBody>
      </p:sp>
      <p:sp>
        <p:nvSpPr>
          <p:cNvPr id="247" name="content.1.content"/>
          <p:cNvSpPr/>
          <p:nvPr/>
        </p:nvSpPr>
        <p:spPr>
          <a:xfrm>
            <a:off x="1101240" y="2511360"/>
            <a:ext cx="2053800" cy="3092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评估培训项目的实际执行情况</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检查培训内容的落实情况</a:t>
            </a:r>
            <a:endParaRPr lang="en-US" sz="1600" b="0" strike="noStrike" spc="-1">
              <a:solidFill>
                <a:srgbClr val="000000"/>
              </a:solidFill>
              <a:latin typeface="Arial"/>
            </a:endParaRPr>
          </a:p>
          <a:p>
            <a:pPr defTabSz="914400">
              <a:lnSpc>
                <a:spcPct val="150000"/>
              </a:lnSpc>
            </a:pPr>
            <a:r>
              <a:rPr lang="zh-CN" sz="1600" b="0" strike="noStrike" spc="-1">
                <a:solidFill>
                  <a:schemeClr val="dk1">
                    <a:lumMod val="85000"/>
                    <a:lumOff val="15000"/>
                  </a:schemeClr>
                </a:solidFill>
                <a:latin typeface="微软雅黑"/>
                <a:ea typeface="微软雅黑"/>
              </a:rPr>
              <a:t>分析培训过程中的问题和挑战</a:t>
            </a:r>
            <a:endParaRPr lang="en-US" sz="16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48" name="图片 8"/>
          <p:cNvPicPr/>
          <p:nvPr/>
        </p:nvPicPr>
        <p:blipFill>
          <a:blip r:embed="rId2"/>
          <a:stretch>
            <a:fillRect/>
          </a:stretch>
        </p:blipFill>
        <p:spPr>
          <a:xfrm>
            <a:off x="0" y="0"/>
            <a:ext cx="12191760" cy="6857640"/>
          </a:xfrm>
          <a:prstGeom prst="rect">
            <a:avLst/>
          </a:prstGeom>
          <a:ln w="0">
            <a:noFill/>
          </a:ln>
        </p:spPr>
      </p:pic>
      <p:sp>
        <p:nvSpPr>
          <p:cNvPr id="249"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50" name="图片 1"/>
          <p:cNvPicPr/>
          <p:nvPr/>
        </p:nvPicPr>
        <p:blipFill>
          <a:blip r:embed="rId3"/>
          <a:stretch>
            <a:fillRect/>
          </a:stretch>
        </p:blipFill>
        <p:spPr>
          <a:xfrm>
            <a:off x="0" y="5325840"/>
            <a:ext cx="12191760" cy="1535760"/>
          </a:xfrm>
          <a:prstGeom prst="rect">
            <a:avLst/>
          </a:prstGeom>
          <a:ln w="0">
            <a:noFill/>
          </a:ln>
        </p:spPr>
      </p:pic>
      <p:sp>
        <p:nvSpPr>
          <p:cNvPr id="25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发展机会评估</a:t>
            </a:r>
            <a:endParaRPr lang="en-US" sz="3600" b="0" strike="noStrike" spc="-1">
              <a:solidFill>
                <a:schemeClr val="dk1"/>
              </a:solidFill>
              <a:latin typeface="Arial"/>
            </a:endParaRPr>
          </a:p>
        </p:txBody>
      </p:sp>
      <p:sp>
        <p:nvSpPr>
          <p:cNvPr id="252"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4"/>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5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评估员工的职业发展机会</a:t>
            </a:r>
            <a:endParaRPr lang="en-US" sz="1600" b="0" strike="noStrike" spc="-1">
              <a:solidFill>
                <a:srgbClr val="000000"/>
              </a:solidFill>
              <a:latin typeface="Arial"/>
            </a:endParaRPr>
          </a:p>
        </p:txBody>
      </p:sp>
      <p:sp>
        <p:nvSpPr>
          <p:cNvPr id="25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发展机会分析</a:t>
            </a:r>
            <a:endParaRPr lang="en-US" sz="2000" b="0" strike="noStrike" spc="-1">
              <a:solidFill>
                <a:srgbClr val="000000"/>
              </a:solidFill>
              <a:latin typeface="Arial"/>
            </a:endParaRPr>
          </a:p>
        </p:txBody>
      </p:sp>
      <p:sp>
        <p:nvSpPr>
          <p:cNvPr id="25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5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5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检查员工的职业发展成果</a:t>
            </a:r>
            <a:endParaRPr lang="en-US" sz="1600" b="0" strike="noStrike" spc="-1">
              <a:solidFill>
                <a:srgbClr val="000000"/>
              </a:solidFill>
              <a:latin typeface="Arial"/>
            </a:endParaRPr>
          </a:p>
        </p:txBody>
      </p:sp>
      <p:sp>
        <p:nvSpPr>
          <p:cNvPr id="25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发展成果评估</a:t>
            </a:r>
            <a:endParaRPr lang="en-US" sz="2000" b="0" strike="noStrike" spc="-1">
              <a:solidFill>
                <a:srgbClr val="000000"/>
              </a:solidFill>
              <a:latin typeface="Arial"/>
            </a:endParaRPr>
          </a:p>
        </p:txBody>
      </p:sp>
      <p:sp>
        <p:nvSpPr>
          <p:cNvPr id="25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6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制定员工的职业发展规划</a:t>
            </a:r>
            <a:endParaRPr lang="en-US" sz="1600" b="0" strike="noStrike" spc="-1">
              <a:solidFill>
                <a:srgbClr val="000000"/>
              </a:solidFill>
              <a:latin typeface="Arial"/>
            </a:endParaRPr>
          </a:p>
        </p:txBody>
      </p:sp>
      <p:sp>
        <p:nvSpPr>
          <p:cNvPr id="26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发展计划设计</a:t>
            </a:r>
            <a:endParaRPr lang="en-US" sz="2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62" name="图片 8"/>
          <p:cNvPicPr/>
          <p:nvPr/>
        </p:nvPicPr>
        <p:blipFill>
          <a:blip r:embed="rId3"/>
          <a:stretch>
            <a:fillRect/>
          </a:stretch>
        </p:blipFill>
        <p:spPr>
          <a:xfrm>
            <a:off x="0" y="0"/>
            <a:ext cx="12191760" cy="6857640"/>
          </a:xfrm>
          <a:prstGeom prst="rect">
            <a:avLst/>
          </a:prstGeom>
          <a:ln w="0">
            <a:noFill/>
          </a:ln>
        </p:spPr>
      </p:pic>
      <p:sp>
        <p:nvSpPr>
          <p:cNvPr id="263"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64" name="图片 17"/>
          <p:cNvPicPr/>
          <p:nvPr/>
        </p:nvPicPr>
        <p:blipFill>
          <a:blip r:embed="rId4"/>
          <a:stretch>
            <a:fillRect/>
          </a:stretch>
        </p:blipFill>
        <p:spPr>
          <a:xfrm>
            <a:off x="0" y="5325840"/>
            <a:ext cx="12191760" cy="1535760"/>
          </a:xfrm>
          <a:prstGeom prst="rect">
            <a:avLst/>
          </a:prstGeom>
          <a:ln w="0">
            <a:noFill/>
          </a:ln>
        </p:spPr>
      </p:pic>
      <p:sp>
        <p:nvSpPr>
          <p:cNvPr id="265" name="PlaceHolder 1"/>
          <p:cNvSpPr>
            <a:spLocks noGrp="1"/>
          </p:cNvSpPr>
          <p:nvPr>
            <p:ph type="title" idx="4294967295"/>
          </p:nvPr>
        </p:nvSpPr>
        <p:spPr>
          <a:xfrm>
            <a:off x="281880" y="1220400"/>
            <a:ext cx="11721600" cy="718920"/>
          </a:xfrm>
          <a:prstGeom prst="rect">
            <a:avLst/>
          </a:prstGeom>
          <a:noFill/>
          <a:ln w="0">
            <a:noFill/>
          </a:ln>
        </p:spPr>
        <p:txBody>
          <a:bodyPr lIns="0" tIns="0" rIns="0" bIns="0" anchor="b">
            <a:norm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岗位轮岗评估</a:t>
            </a:r>
            <a:endParaRPr lang="en-US" sz="3600" b="0" strike="noStrike" spc="-1">
              <a:solidFill>
                <a:schemeClr val="dk1"/>
              </a:solidFill>
              <a:latin typeface="Arial"/>
            </a:endParaRPr>
          </a:p>
        </p:txBody>
      </p:sp>
      <p:sp>
        <p:nvSpPr>
          <p:cNvPr id="266" name="content"/>
          <p:cNvSpPr/>
          <p:nvPr/>
        </p:nvSpPr>
        <p:spPr>
          <a:xfrm>
            <a:off x="318600" y="2352600"/>
            <a:ext cx="1158408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400" b="0" strike="noStrike" spc="-1">
                <a:solidFill>
                  <a:schemeClr val="dk1">
                    <a:lumMod val="85000"/>
                    <a:lumOff val="15000"/>
                  </a:schemeClr>
                </a:solidFill>
                <a:latin typeface="微软雅黑"/>
                <a:ea typeface="微软雅黑"/>
              </a:rPr>
              <a:t>岗位轮岗评估是通过设计轮岗流程和方案，评估员工在不同岗位间的交替工作经验，以促进员工的综合能力提升和多元化发展。岗位轮岗评估的结果将为员工的职业发展和组织的人才培养提供重要参考。</a:t>
            </a:r>
            <a:endParaRPr lang="en-US" sz="24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67" name="图片 4"/>
          <p:cNvPicPr/>
          <p:nvPr/>
        </p:nvPicPr>
        <p:blipFill>
          <a:blip r:embed="rId2"/>
          <a:stretch>
            <a:fillRect/>
          </a:stretch>
        </p:blipFill>
        <p:spPr>
          <a:xfrm>
            <a:off x="0" y="0"/>
            <a:ext cx="12191760" cy="6857640"/>
          </a:xfrm>
          <a:prstGeom prst="rect">
            <a:avLst/>
          </a:prstGeom>
          <a:ln w="0">
            <a:noFill/>
          </a:ln>
        </p:spPr>
      </p:pic>
      <p:sp>
        <p:nvSpPr>
          <p:cNvPr id="268"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69" name="图片 17"/>
          <p:cNvPicPr/>
          <p:nvPr/>
        </p:nvPicPr>
        <p:blipFill>
          <a:blip r:embed="rId3"/>
          <a:stretch>
            <a:fillRect/>
          </a:stretch>
        </p:blipFill>
        <p:spPr>
          <a:xfrm>
            <a:off x="0" y="5325840"/>
            <a:ext cx="12191760" cy="1535760"/>
          </a:xfrm>
          <a:prstGeom prst="rect">
            <a:avLst/>
          </a:prstGeom>
          <a:ln w="0">
            <a:noFill/>
          </a:ln>
        </p:spPr>
      </p:pic>
      <p:sp>
        <p:nvSpPr>
          <p:cNvPr id="270"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岗位轮岗评估</a:t>
            </a:r>
            <a:endParaRPr lang="en-US" sz="3600" b="0" strike="noStrike" spc="-1">
              <a:solidFill>
                <a:schemeClr val="dk1"/>
              </a:solidFill>
              <a:latin typeface="Arial"/>
            </a:endParaRPr>
          </a:p>
        </p:txBody>
      </p:sp>
      <p:sp>
        <p:nvSpPr>
          <p:cNvPr id="271"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制定员工轮岗的具体流程</a:t>
            </a:r>
            <a:endParaRPr lang="en-US" sz="1800" b="0" strike="noStrike" spc="-1">
              <a:solidFill>
                <a:srgbClr val="000000"/>
              </a:solidFill>
              <a:latin typeface="Arial"/>
            </a:endParaRPr>
          </a:p>
        </p:txBody>
      </p:sp>
      <p:sp>
        <p:nvSpPr>
          <p:cNvPr id="272"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轮岗流程</a:t>
            </a:r>
            <a:endParaRPr lang="en-US" sz="1800" b="0" strike="noStrike" spc="-1">
              <a:solidFill>
                <a:srgbClr val="000000"/>
              </a:solidFill>
              <a:latin typeface="Arial"/>
            </a:endParaRPr>
          </a:p>
        </p:txBody>
      </p:sp>
      <p:sp>
        <p:nvSpPr>
          <p:cNvPr id="273" name="content.2.subtitle"/>
          <p:cNvSpPr/>
          <p:nvPr/>
        </p:nvSpPr>
        <p:spPr>
          <a:xfrm>
            <a:off x="9237960" y="214128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设计员工的轮岗计划和安排</a:t>
            </a:r>
            <a:endParaRPr lang="en-US" sz="1800" b="0" strike="noStrike" spc="-1">
              <a:solidFill>
                <a:srgbClr val="000000"/>
              </a:solidFill>
              <a:latin typeface="Arial"/>
            </a:endParaRPr>
          </a:p>
        </p:txBody>
      </p:sp>
      <p:sp>
        <p:nvSpPr>
          <p:cNvPr id="274" name="content.2.title"/>
          <p:cNvSpPr/>
          <p:nvPr/>
        </p:nvSpPr>
        <p:spPr>
          <a:xfrm>
            <a:off x="8940240" y="143388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轮岗方案</a:t>
            </a:r>
            <a:endParaRPr lang="en-US" sz="1800" b="0" strike="noStrike" spc="-1">
              <a:solidFill>
                <a:srgbClr val="000000"/>
              </a:solidFill>
              <a:latin typeface="Arial"/>
            </a:endParaRPr>
          </a:p>
        </p:txBody>
      </p:sp>
      <p:sp>
        <p:nvSpPr>
          <p:cNvPr id="275"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评估员工轮岗后的综合表现</a:t>
            </a:r>
            <a:endParaRPr lang="en-US" sz="1800" b="0" strike="noStrike" spc="-1">
              <a:solidFill>
                <a:srgbClr val="000000"/>
              </a:solidFill>
              <a:latin typeface="Arial"/>
            </a:endParaRPr>
          </a:p>
        </p:txBody>
      </p:sp>
      <p:sp>
        <p:nvSpPr>
          <p:cNvPr id="276"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轮岗效果评估</a:t>
            </a:r>
            <a:endParaRPr lang="en-US" sz="1800" b="0" strike="noStrike" spc="-1">
              <a:solidFill>
                <a:srgbClr val="000000"/>
              </a:solidFill>
              <a:latin typeface="Arial"/>
            </a:endParaRPr>
          </a:p>
        </p:txBody>
      </p:sp>
      <p:sp>
        <p:nvSpPr>
          <p:cNvPr id="277" name="content.4.subtitle"/>
          <p:cNvSpPr/>
          <p:nvPr/>
        </p:nvSpPr>
        <p:spPr>
          <a:xfrm>
            <a:off x="6406560" y="214128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278" name="content.4.title"/>
          <p:cNvSpPr/>
          <p:nvPr/>
        </p:nvSpPr>
        <p:spPr>
          <a:xfrm>
            <a:off x="6323400" y="143388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79" name="图片 7"/>
          <p:cNvPicPr/>
          <p:nvPr/>
        </p:nvPicPr>
        <p:blipFill>
          <a:blip r:embed="rId3"/>
          <a:stretch>
            <a:fillRect/>
          </a:stretch>
        </p:blipFill>
        <p:spPr>
          <a:xfrm>
            <a:off x="0" y="0"/>
            <a:ext cx="12191760" cy="6857640"/>
          </a:xfrm>
          <a:prstGeom prst="rect">
            <a:avLst/>
          </a:prstGeom>
          <a:ln w="0">
            <a:noFill/>
          </a:ln>
        </p:spPr>
      </p:pic>
      <p:pic>
        <p:nvPicPr>
          <p:cNvPr id="280" name="图片 12"/>
          <p:cNvPicPr/>
          <p:nvPr/>
        </p:nvPicPr>
        <p:blipFill>
          <a:blip r:embed="rId4"/>
          <a:stretch>
            <a:fillRect/>
          </a:stretch>
        </p:blipFill>
        <p:spPr>
          <a:xfrm>
            <a:off x="0" y="0"/>
            <a:ext cx="4542840" cy="1491480"/>
          </a:xfrm>
          <a:prstGeom prst="rect">
            <a:avLst/>
          </a:prstGeom>
          <a:ln w="0">
            <a:noFill/>
          </a:ln>
        </p:spPr>
      </p:pic>
      <p:pic>
        <p:nvPicPr>
          <p:cNvPr id="281" name="图片 14"/>
          <p:cNvPicPr/>
          <p:nvPr/>
        </p:nvPicPr>
        <p:blipFill>
          <a:blip r:embed="rId5"/>
          <a:stretch>
            <a:fillRect/>
          </a:stretch>
        </p:blipFill>
        <p:spPr>
          <a:xfrm>
            <a:off x="0" y="634680"/>
            <a:ext cx="12191760" cy="6093720"/>
          </a:xfrm>
          <a:prstGeom prst="rect">
            <a:avLst/>
          </a:prstGeom>
          <a:ln w="0">
            <a:noFill/>
          </a:ln>
        </p:spPr>
      </p:pic>
      <p:pic>
        <p:nvPicPr>
          <p:cNvPr id="282" name="图片 9"/>
          <p:cNvPicPr/>
          <p:nvPr/>
        </p:nvPicPr>
        <p:blipFill>
          <a:blip r:embed="rId6"/>
          <a:stretch>
            <a:fillRect/>
          </a:stretch>
        </p:blipFill>
        <p:spPr>
          <a:xfrm>
            <a:off x="0" y="3402000"/>
            <a:ext cx="12191760" cy="3455640"/>
          </a:xfrm>
          <a:prstGeom prst="rect">
            <a:avLst/>
          </a:prstGeom>
          <a:ln w="0">
            <a:noFill/>
          </a:ln>
        </p:spPr>
      </p:pic>
      <p:sp>
        <p:nvSpPr>
          <p:cNvPr id="283"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04</a:t>
            </a:r>
            <a:endParaRPr lang="en-US" sz="2400" b="0" strike="noStrike" spc="148">
              <a:solidFill>
                <a:schemeClr val="dk1">
                  <a:lumMod val="65000"/>
                  <a:lumOff val="35000"/>
                </a:schemeClr>
              </a:solidFill>
              <a:latin typeface="Arial"/>
            </a:endParaRPr>
          </a:p>
        </p:txBody>
      </p:sp>
      <p:sp>
        <p:nvSpPr>
          <p:cNvPr id="284"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绩效考核与激励工作评估</a:t>
            </a:r>
            <a:endParaRPr lang="en-US" sz="3600" b="0" strike="noStrike" spc="-1">
              <a:solidFill>
                <a:schemeClr val="dk1"/>
              </a:solidFill>
              <a:latin typeface="Arial"/>
            </a:endParaRPr>
          </a:p>
        </p:txBody>
      </p:sp>
      <p:sp>
        <p:nvSpPr>
          <p:cNvPr id="28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86" name="图片 8"/>
          <p:cNvPicPr/>
          <p:nvPr/>
        </p:nvPicPr>
        <p:blipFill>
          <a:blip r:embed="rId2"/>
          <a:stretch>
            <a:fillRect/>
          </a:stretch>
        </p:blipFill>
        <p:spPr>
          <a:xfrm>
            <a:off x="0" y="0"/>
            <a:ext cx="12191760" cy="6857640"/>
          </a:xfrm>
          <a:prstGeom prst="rect">
            <a:avLst/>
          </a:prstGeom>
          <a:ln w="0">
            <a:noFill/>
          </a:ln>
        </p:spPr>
      </p:pic>
      <p:sp>
        <p:nvSpPr>
          <p:cNvPr id="287"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88" name="图片 1"/>
          <p:cNvPicPr/>
          <p:nvPr/>
        </p:nvPicPr>
        <p:blipFill>
          <a:blip r:embed="rId3"/>
          <a:stretch>
            <a:fillRect/>
          </a:stretch>
        </p:blipFill>
        <p:spPr>
          <a:xfrm>
            <a:off x="0" y="5325840"/>
            <a:ext cx="12191760" cy="1535760"/>
          </a:xfrm>
          <a:prstGeom prst="rect">
            <a:avLst/>
          </a:prstGeom>
          <a:ln w="0">
            <a:noFill/>
          </a:ln>
        </p:spPr>
      </p:pic>
      <p:sp>
        <p:nvSpPr>
          <p:cNvPr id="28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考核制度评估</a:t>
            </a:r>
            <a:endParaRPr lang="en-US" sz="3600" b="0" strike="noStrike" spc="-1">
              <a:solidFill>
                <a:schemeClr val="dk1"/>
              </a:solidFill>
              <a:latin typeface="Arial"/>
            </a:endParaRPr>
          </a:p>
        </p:txBody>
      </p:sp>
      <p:sp>
        <p:nvSpPr>
          <p:cNvPr id="290"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4"/>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9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确保指标合理有效</a:t>
            </a:r>
            <a:endParaRPr lang="en-US" sz="1600" b="0" strike="noStrike" spc="-1">
              <a:solidFill>
                <a:srgbClr val="000000"/>
              </a:solidFill>
              <a:latin typeface="Arial"/>
            </a:endParaRPr>
          </a:p>
        </p:txBody>
      </p:sp>
      <p:sp>
        <p:nvSpPr>
          <p:cNvPr id="29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考核指标设定</a:t>
            </a:r>
            <a:endParaRPr lang="en-US" sz="2000" b="0" strike="noStrike" spc="-1">
              <a:solidFill>
                <a:srgbClr val="000000"/>
              </a:solidFill>
              <a:latin typeface="Arial"/>
            </a:endParaRPr>
          </a:p>
        </p:txBody>
      </p:sp>
      <p:sp>
        <p:nvSpPr>
          <p:cNvPr id="29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9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9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对结果进行客观评价</a:t>
            </a:r>
            <a:endParaRPr lang="en-US" sz="1600" b="0" strike="noStrike" spc="-1">
              <a:solidFill>
                <a:srgbClr val="000000"/>
              </a:solidFill>
              <a:latin typeface="Arial"/>
            </a:endParaRPr>
          </a:p>
        </p:txBody>
      </p:sp>
      <p:sp>
        <p:nvSpPr>
          <p:cNvPr id="29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考核结果评估</a:t>
            </a:r>
            <a:endParaRPr lang="en-US" sz="2000" b="0" strike="noStrike" spc="-1">
              <a:solidFill>
                <a:srgbClr val="000000"/>
              </a:solidFill>
              <a:latin typeface="Arial"/>
            </a:endParaRPr>
          </a:p>
        </p:txBody>
      </p:sp>
      <p:sp>
        <p:nvSpPr>
          <p:cNvPr id="2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9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优化流程提高效率</a:t>
            </a:r>
            <a:endParaRPr lang="en-US" sz="1600" b="0" strike="noStrike" spc="-1">
              <a:solidFill>
                <a:srgbClr val="000000"/>
              </a:solidFill>
              <a:latin typeface="Arial"/>
            </a:endParaRPr>
          </a:p>
        </p:txBody>
      </p:sp>
      <p:sp>
        <p:nvSpPr>
          <p:cNvPr id="29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考核流程分析</a:t>
            </a:r>
            <a:endParaRPr lang="en-US" sz="20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0" name="图片 8"/>
          <p:cNvPicPr/>
          <p:nvPr/>
        </p:nvPicPr>
        <p:blipFill>
          <a:blip r:embed="rId2"/>
          <a:stretch>
            <a:fillRect/>
          </a:stretch>
        </p:blipFill>
        <p:spPr>
          <a:xfrm>
            <a:off x="0" y="0"/>
            <a:ext cx="12191760" cy="6857640"/>
          </a:xfrm>
          <a:prstGeom prst="rect">
            <a:avLst/>
          </a:prstGeom>
          <a:ln w="0">
            <a:noFill/>
          </a:ln>
        </p:spPr>
      </p:pic>
      <p:sp>
        <p:nvSpPr>
          <p:cNvPr id="301"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302" name="图片 17"/>
          <p:cNvPicPr/>
          <p:nvPr/>
        </p:nvPicPr>
        <p:blipFill>
          <a:blip r:embed="rId3"/>
          <a:stretch>
            <a:fillRect/>
          </a:stretch>
        </p:blipFill>
        <p:spPr>
          <a:xfrm>
            <a:off x="0" y="5325840"/>
            <a:ext cx="12191760" cy="1535760"/>
          </a:xfrm>
          <a:prstGeom prst="rect">
            <a:avLst/>
          </a:prstGeom>
          <a:ln w="0">
            <a:noFill/>
          </a:ln>
        </p:spPr>
      </p:pic>
      <p:sp>
        <p:nvSpPr>
          <p:cNvPr id="3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4" name="content.2.title"/>
          <p:cNvSpPr/>
          <p:nvPr/>
        </p:nvSpPr>
        <p:spPr>
          <a:xfrm>
            <a:off x="3512160" y="2049840"/>
            <a:ext cx="26614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激励效果评估</a:t>
            </a:r>
            <a:endParaRPr lang="en-US" sz="1800" b="0" strike="noStrike" spc="-1">
              <a:solidFill>
                <a:srgbClr val="000000"/>
              </a:solidFill>
              <a:latin typeface="Arial"/>
            </a:endParaRPr>
          </a:p>
        </p:txBody>
      </p:sp>
      <p:sp>
        <p:nvSpPr>
          <p:cNvPr id="305" name="content.2.content"/>
          <p:cNvSpPr/>
          <p:nvPr/>
        </p:nvSpPr>
        <p:spPr>
          <a:xfrm>
            <a:off x="3699360" y="2511360"/>
            <a:ext cx="2143440" cy="3193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激励效果统计</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激励效果反馈</a:t>
            </a:r>
            <a:endParaRPr lang="en-US" sz="1600" b="0" strike="noStrike" spc="-1">
              <a:solidFill>
                <a:srgbClr val="000000"/>
              </a:solidFill>
              <a:latin typeface="Arial"/>
            </a:endParaRPr>
          </a:p>
        </p:txBody>
      </p:sp>
      <p:sp>
        <p:nvSpPr>
          <p:cNvPr id="3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7" name="content.3.title"/>
          <p:cNvSpPr/>
          <p:nvPr/>
        </p:nvSpPr>
        <p:spPr>
          <a:xfrm>
            <a:off x="6426720" y="2049840"/>
            <a:ext cx="25783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激励优化建议</a:t>
            </a:r>
            <a:endParaRPr lang="en-US" sz="1800" b="0" strike="noStrike" spc="-1">
              <a:solidFill>
                <a:srgbClr val="000000"/>
              </a:solidFill>
              <a:latin typeface="Arial"/>
            </a:endParaRPr>
          </a:p>
        </p:txBody>
      </p:sp>
      <p:sp>
        <p:nvSpPr>
          <p:cNvPr id="308" name="content.3.content"/>
          <p:cNvSpPr/>
          <p:nvPr/>
        </p:nvSpPr>
        <p:spPr>
          <a:xfrm>
            <a:off x="6685920" y="2511360"/>
            <a:ext cx="2256480" cy="3092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激励政策改进</a:t>
            </a:r>
            <a:endParaRPr lang="en-US" sz="1600" b="0" strike="noStrike" spc="-1">
              <a:solidFill>
                <a:srgbClr val="000000"/>
              </a:solidFill>
              <a:latin typeface="Arial"/>
            </a:endParaRPr>
          </a:p>
          <a:p>
            <a:pPr defTabSz="914400">
              <a:lnSpc>
                <a:spcPct val="150000"/>
              </a:lnSpc>
            </a:pPr>
            <a:r>
              <a:rPr lang="zh-CN" sz="1600" b="0" strike="noStrike" spc="-1">
                <a:solidFill>
                  <a:schemeClr val="dk1">
                    <a:lumMod val="85000"/>
                    <a:lumOff val="15000"/>
                  </a:schemeClr>
                </a:solidFill>
                <a:latin typeface="微软雅黑"/>
                <a:ea typeface="微软雅黑"/>
              </a:rPr>
              <a:t>激励效果提升</a:t>
            </a:r>
            <a:endParaRPr lang="en-US" sz="1600" b="0" strike="noStrike" spc="-1">
              <a:solidFill>
                <a:srgbClr val="000000"/>
              </a:solidFill>
              <a:latin typeface="Arial"/>
            </a:endParaRPr>
          </a:p>
        </p:txBody>
      </p:sp>
      <p:sp>
        <p:nvSpPr>
          <p:cNvPr id="3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0" name="content.4.title"/>
          <p:cNvSpPr/>
          <p:nvPr/>
        </p:nvSpPr>
        <p:spPr>
          <a:xfrm>
            <a:off x="9177480" y="2049840"/>
            <a:ext cx="22996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311" name="content.4.content"/>
          <p:cNvSpPr/>
          <p:nvPr/>
        </p:nvSpPr>
        <p:spPr>
          <a:xfrm>
            <a:off x="9430560" y="2511360"/>
            <a:ext cx="2292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312" name="PlaceHolder 1"/>
          <p:cNvSpPr>
            <a:spLocks noGrp="1"/>
          </p:cNvSpPr>
          <p:nvPr>
            <p:ph type="title" idx="4294967295"/>
          </p:nvPr>
        </p:nvSpPr>
        <p:spPr>
          <a:xfrm>
            <a:off x="210240" y="360000"/>
            <a:ext cx="105894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激励机制评估</a:t>
            </a:r>
            <a:endParaRPr lang="en-US" sz="3600" b="0" strike="noStrike" spc="-1">
              <a:solidFill>
                <a:schemeClr val="dk1"/>
              </a:solidFill>
              <a:latin typeface="Arial"/>
            </a:endParaRPr>
          </a:p>
        </p:txBody>
      </p:sp>
      <p:sp>
        <p:nvSpPr>
          <p:cNvPr id="3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4" name="content.1.title"/>
          <p:cNvSpPr/>
          <p:nvPr/>
        </p:nvSpPr>
        <p:spPr>
          <a:xfrm>
            <a:off x="882000" y="2049840"/>
            <a:ext cx="27162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激励政策设计</a:t>
            </a:r>
            <a:endParaRPr lang="en-US" sz="1800" b="0" strike="noStrike" spc="-1">
              <a:solidFill>
                <a:srgbClr val="000000"/>
              </a:solidFill>
              <a:latin typeface="Arial"/>
            </a:endParaRPr>
          </a:p>
        </p:txBody>
      </p:sp>
      <p:sp>
        <p:nvSpPr>
          <p:cNvPr id="315" name="content.1.content"/>
          <p:cNvSpPr/>
          <p:nvPr/>
        </p:nvSpPr>
        <p:spPr>
          <a:xfrm>
            <a:off x="1101240" y="2511360"/>
            <a:ext cx="2053800" cy="3092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激励政策绩效</a:t>
            </a:r>
            <a:endParaRPr lang="en-US" sz="1600" b="0" strike="noStrike" spc="-1">
              <a:solidFill>
                <a:srgbClr val="000000"/>
              </a:solidFill>
              <a:latin typeface="Arial"/>
            </a:endParaRPr>
          </a:p>
          <a:p>
            <a:pPr defTabSz="914400">
              <a:lnSpc>
                <a:spcPct val="150000"/>
              </a:lnSpc>
            </a:pPr>
            <a:r>
              <a:rPr lang="zh-CN" sz="1600" b="0" strike="noStrike" spc="-1">
                <a:solidFill>
                  <a:schemeClr val="dk1">
                    <a:lumMod val="85000"/>
                    <a:lumOff val="15000"/>
                  </a:schemeClr>
                </a:solidFill>
                <a:latin typeface="微软雅黑"/>
                <a:ea typeface="微软雅黑"/>
              </a:rPr>
              <a:t>激励政策薪酬</a:t>
            </a:r>
            <a:endParaRPr lang="en-US" sz="16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16" name="图片 4"/>
          <p:cNvPicPr/>
          <p:nvPr/>
        </p:nvPicPr>
        <p:blipFill>
          <a:blip r:embed="rId2"/>
          <a:stretch>
            <a:fillRect/>
          </a:stretch>
        </p:blipFill>
        <p:spPr>
          <a:xfrm>
            <a:off x="0" y="0"/>
            <a:ext cx="12191760" cy="6857640"/>
          </a:xfrm>
          <a:prstGeom prst="rect">
            <a:avLst/>
          </a:prstGeom>
          <a:ln w="0">
            <a:noFill/>
          </a:ln>
        </p:spPr>
      </p:pic>
      <p:sp>
        <p:nvSpPr>
          <p:cNvPr id="317"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318" name="图片 17"/>
          <p:cNvPicPr/>
          <p:nvPr/>
        </p:nvPicPr>
        <p:blipFill>
          <a:blip r:embed="rId3"/>
          <a:stretch>
            <a:fillRect/>
          </a:stretch>
        </p:blipFill>
        <p:spPr>
          <a:xfrm>
            <a:off x="0" y="5325840"/>
            <a:ext cx="12191760" cy="1535760"/>
          </a:xfrm>
          <a:prstGeom prst="rect">
            <a:avLst/>
          </a:prstGeom>
          <a:ln w="0">
            <a:noFill/>
          </a:ln>
        </p:spPr>
      </p:pic>
      <p:sp>
        <p:nvSpPr>
          <p:cNvPr id="319"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绩效管理评估</a:t>
            </a:r>
            <a:endParaRPr lang="en-US" sz="3600" b="0" strike="noStrike" spc="-1">
              <a:solidFill>
                <a:schemeClr val="dk1"/>
              </a:solidFill>
              <a:latin typeface="Arial"/>
            </a:endParaRPr>
          </a:p>
        </p:txBody>
      </p:sp>
      <p:sp>
        <p:nvSpPr>
          <p:cNvPr id="320"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确保流程规范</a:t>
            </a:r>
            <a:endParaRPr lang="en-US" sz="1800" b="0" strike="noStrike" spc="-1">
              <a:solidFill>
                <a:srgbClr val="000000"/>
              </a:solidFill>
              <a:latin typeface="Arial"/>
            </a:endParaRPr>
          </a:p>
        </p:txBody>
      </p:sp>
      <p:sp>
        <p:nvSpPr>
          <p:cNvPr id="321"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绩效管理流程</a:t>
            </a:r>
            <a:endParaRPr lang="en-US" sz="1800" b="0" strike="noStrike" spc="-1">
              <a:solidFill>
                <a:srgbClr val="000000"/>
              </a:solidFill>
              <a:latin typeface="Arial"/>
            </a:endParaRPr>
          </a:p>
        </p:txBody>
      </p:sp>
      <p:sp>
        <p:nvSpPr>
          <p:cNvPr id="322" name="content.2.subtitle"/>
          <p:cNvSpPr/>
          <p:nvPr/>
        </p:nvSpPr>
        <p:spPr>
          <a:xfrm>
            <a:off x="9237960" y="214128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利用科技提升效率</a:t>
            </a:r>
            <a:endParaRPr lang="en-US" sz="1800" b="0" strike="noStrike" spc="-1">
              <a:solidFill>
                <a:srgbClr val="000000"/>
              </a:solidFill>
              <a:latin typeface="Arial"/>
            </a:endParaRPr>
          </a:p>
        </p:txBody>
      </p:sp>
      <p:sp>
        <p:nvSpPr>
          <p:cNvPr id="323" name="content.2.title"/>
          <p:cNvSpPr/>
          <p:nvPr/>
        </p:nvSpPr>
        <p:spPr>
          <a:xfrm>
            <a:off x="8940240" y="143388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绩效管理工具</a:t>
            </a:r>
            <a:endParaRPr lang="en-US" sz="1800" b="0" strike="noStrike" spc="-1">
              <a:solidFill>
                <a:srgbClr val="000000"/>
              </a:solidFill>
              <a:latin typeface="Arial"/>
            </a:endParaRPr>
          </a:p>
        </p:txBody>
      </p:sp>
      <p:sp>
        <p:nvSpPr>
          <p:cNvPr id="324"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评估效果提升空间</a:t>
            </a:r>
            <a:endParaRPr lang="en-US" sz="1800" b="0" strike="noStrike" spc="-1">
              <a:solidFill>
                <a:srgbClr val="000000"/>
              </a:solidFill>
              <a:latin typeface="Arial"/>
            </a:endParaRPr>
          </a:p>
        </p:txBody>
      </p:sp>
      <p:sp>
        <p:nvSpPr>
          <p:cNvPr id="325"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绩效管理效果评估</a:t>
            </a:r>
            <a:endParaRPr lang="en-US" sz="1800" b="0" strike="noStrike" spc="-1">
              <a:solidFill>
                <a:srgbClr val="000000"/>
              </a:solidFill>
              <a:latin typeface="Arial"/>
            </a:endParaRPr>
          </a:p>
        </p:txBody>
      </p:sp>
      <p:sp>
        <p:nvSpPr>
          <p:cNvPr id="326" name="content.4.subtitle"/>
          <p:cNvSpPr/>
          <p:nvPr/>
        </p:nvSpPr>
        <p:spPr>
          <a:xfrm>
            <a:off x="6406560" y="214128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327" name="content.4.title"/>
          <p:cNvSpPr/>
          <p:nvPr/>
        </p:nvSpPr>
        <p:spPr>
          <a:xfrm>
            <a:off x="6323400" y="143388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28" name="图片 8"/>
          <p:cNvPicPr/>
          <p:nvPr/>
        </p:nvPicPr>
        <p:blipFill>
          <a:blip r:embed="rId2"/>
          <a:stretch>
            <a:fillRect/>
          </a:stretch>
        </p:blipFill>
        <p:spPr>
          <a:xfrm>
            <a:off x="0" y="0"/>
            <a:ext cx="12191760" cy="6857640"/>
          </a:xfrm>
          <a:prstGeom prst="rect">
            <a:avLst/>
          </a:prstGeom>
          <a:ln w="0">
            <a:noFill/>
          </a:ln>
        </p:spPr>
      </p:pic>
      <p:sp>
        <p:nvSpPr>
          <p:cNvPr id="329"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330" name="图片 17"/>
          <p:cNvPicPr/>
          <p:nvPr/>
        </p:nvPicPr>
        <p:blipFill>
          <a:blip r:embed="rId3"/>
          <a:stretch>
            <a:fillRect/>
          </a:stretch>
        </p:blipFill>
        <p:spPr>
          <a:xfrm>
            <a:off x="0" y="5325840"/>
            <a:ext cx="12191760" cy="1535760"/>
          </a:xfrm>
          <a:prstGeom prst="rect">
            <a:avLst/>
          </a:prstGeom>
          <a:ln w="0">
            <a:noFill/>
          </a:ln>
        </p:spPr>
      </p:pic>
      <p:sp>
        <p:nvSpPr>
          <p:cNvPr id="33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2"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个人成长评估</a:t>
            </a:r>
            <a:endParaRPr lang="en-US" sz="2200" b="0" strike="noStrike" spc="-1">
              <a:solidFill>
                <a:srgbClr val="000000"/>
              </a:solidFill>
              <a:latin typeface="Arial"/>
            </a:endParaRPr>
          </a:p>
        </p:txBody>
      </p:sp>
      <p:sp>
        <p:nvSpPr>
          <p:cNvPr id="333"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个人成长是组织发展的基础，制定个人成长计划可以帮助员工在工作中不断提升，个人成长实施情况和效果评估至关重要。</a:t>
            </a:r>
            <a:endParaRPr lang="en-US" sz="1800" b="0" strike="noStrike" spc="-1">
              <a:solidFill>
                <a:srgbClr val="000000"/>
              </a:solidFill>
              <a:latin typeface="Arial"/>
            </a:endParaRPr>
          </a:p>
        </p:txBody>
      </p:sp>
      <p:sp>
        <p:nvSpPr>
          <p:cNvPr id="33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335"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4">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36" name="图片 8"/>
          <p:cNvPicPr/>
          <p:nvPr/>
        </p:nvPicPr>
        <p:blipFill>
          <a:blip r:embed="rId2"/>
          <a:stretch>
            <a:fillRect/>
          </a:stretch>
        </p:blipFill>
        <p:spPr>
          <a:xfrm>
            <a:off x="0" y="0"/>
            <a:ext cx="12191760" cy="6857640"/>
          </a:xfrm>
          <a:prstGeom prst="rect">
            <a:avLst/>
          </a:prstGeom>
          <a:ln w="0">
            <a:noFill/>
          </a:ln>
        </p:spPr>
      </p:pic>
      <p:sp>
        <p:nvSpPr>
          <p:cNvPr id="337" name="矩形 11"/>
          <p:cNvSpPr/>
          <p:nvPr/>
        </p:nvSpPr>
        <p:spPr>
          <a:xfrm>
            <a:off x="0" y="0"/>
            <a:ext cx="12191760" cy="648468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338" name="图片 17"/>
          <p:cNvPicPr/>
          <p:nvPr/>
        </p:nvPicPr>
        <p:blipFill>
          <a:blip r:embed="rId3"/>
          <a:stretch>
            <a:fillRect/>
          </a:stretch>
        </p:blipFill>
        <p:spPr>
          <a:xfrm>
            <a:off x="0" y="5325840"/>
            <a:ext cx="12191760" cy="1535760"/>
          </a:xfrm>
          <a:prstGeom prst="rect">
            <a:avLst/>
          </a:prstGeom>
          <a:ln w="0">
            <a:noFill/>
          </a:ln>
        </p:spPr>
      </p:pic>
      <p:sp>
        <p:nvSpPr>
          <p:cNvPr id="33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0" name="content.2.title"/>
          <p:cNvSpPr/>
          <p:nvPr/>
        </p:nvSpPr>
        <p:spPr>
          <a:xfrm>
            <a:off x="3512160" y="2049840"/>
            <a:ext cx="26614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个人成长实施情况</a:t>
            </a:r>
            <a:endParaRPr lang="en-US" sz="1800" b="0" strike="noStrike" spc="-1">
              <a:solidFill>
                <a:srgbClr val="000000"/>
              </a:solidFill>
              <a:latin typeface="Arial"/>
            </a:endParaRPr>
          </a:p>
        </p:txBody>
      </p:sp>
      <p:sp>
        <p:nvSpPr>
          <p:cNvPr id="341" name="content.2.content"/>
          <p:cNvSpPr/>
          <p:nvPr/>
        </p:nvSpPr>
        <p:spPr>
          <a:xfrm>
            <a:off x="3699360" y="2511360"/>
            <a:ext cx="2143440" cy="3193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执行情况跟进</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解决问题及时</a:t>
            </a:r>
            <a:endParaRPr lang="en-US" sz="1600" b="0" strike="noStrike" spc="-1">
              <a:solidFill>
                <a:srgbClr val="000000"/>
              </a:solidFill>
              <a:latin typeface="Arial"/>
            </a:endParaRPr>
          </a:p>
        </p:txBody>
      </p:sp>
      <p:sp>
        <p:nvSpPr>
          <p:cNvPr id="34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3" name="content.3.title"/>
          <p:cNvSpPr/>
          <p:nvPr/>
        </p:nvSpPr>
        <p:spPr>
          <a:xfrm>
            <a:off x="6426720" y="2049840"/>
            <a:ext cx="25783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个人成长效果评估</a:t>
            </a:r>
            <a:endParaRPr lang="en-US" sz="1800" b="0" strike="noStrike" spc="-1">
              <a:solidFill>
                <a:srgbClr val="000000"/>
              </a:solidFill>
              <a:latin typeface="Arial"/>
            </a:endParaRPr>
          </a:p>
        </p:txBody>
      </p:sp>
      <p:sp>
        <p:nvSpPr>
          <p:cNvPr id="344" name="content.3.content"/>
          <p:cNvSpPr/>
          <p:nvPr/>
        </p:nvSpPr>
        <p:spPr>
          <a:xfrm>
            <a:off x="6685920" y="2511360"/>
            <a:ext cx="2256480" cy="3092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量化成果</a:t>
            </a:r>
            <a:endParaRPr lang="en-US" sz="1600" b="0" strike="noStrike" spc="-1">
              <a:solidFill>
                <a:srgbClr val="000000"/>
              </a:solidFill>
              <a:latin typeface="Arial"/>
            </a:endParaRPr>
          </a:p>
          <a:p>
            <a:pPr defTabSz="914400">
              <a:lnSpc>
                <a:spcPct val="150000"/>
              </a:lnSpc>
            </a:pPr>
            <a:r>
              <a:rPr lang="zh-CN" sz="1600" b="0" strike="noStrike" spc="-1">
                <a:solidFill>
                  <a:schemeClr val="dk1">
                    <a:lumMod val="85000"/>
                    <a:lumOff val="15000"/>
                  </a:schemeClr>
                </a:solidFill>
                <a:latin typeface="微软雅黑"/>
                <a:ea typeface="微软雅黑"/>
              </a:rPr>
              <a:t>总结经验教训</a:t>
            </a:r>
            <a:endParaRPr lang="en-US" sz="1600" b="0" strike="noStrike" spc="-1">
              <a:solidFill>
                <a:srgbClr val="000000"/>
              </a:solidFill>
              <a:latin typeface="Arial"/>
            </a:endParaRPr>
          </a:p>
        </p:txBody>
      </p:sp>
      <p:sp>
        <p:nvSpPr>
          <p:cNvPr id="34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6" name="content.4.title"/>
          <p:cNvSpPr/>
          <p:nvPr/>
        </p:nvSpPr>
        <p:spPr>
          <a:xfrm>
            <a:off x="9177480" y="2049840"/>
            <a:ext cx="22996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347" name="content.4.content"/>
          <p:cNvSpPr/>
          <p:nvPr/>
        </p:nvSpPr>
        <p:spPr>
          <a:xfrm>
            <a:off x="9430560" y="2511360"/>
            <a:ext cx="2292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348" name="PlaceHolder 1"/>
          <p:cNvSpPr>
            <a:spLocks noGrp="1"/>
          </p:cNvSpPr>
          <p:nvPr>
            <p:ph type="title" idx="4294967295"/>
          </p:nvPr>
        </p:nvSpPr>
        <p:spPr>
          <a:xfrm>
            <a:off x="210240" y="360000"/>
            <a:ext cx="105894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个人成长评估</a:t>
            </a:r>
            <a:endParaRPr lang="en-US" sz="3600" b="0" strike="noStrike" spc="-1">
              <a:solidFill>
                <a:schemeClr val="dk1"/>
              </a:solidFill>
              <a:latin typeface="Arial"/>
            </a:endParaRPr>
          </a:p>
        </p:txBody>
      </p:sp>
      <p:sp>
        <p:nvSpPr>
          <p:cNvPr id="34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0" name="content.1.title"/>
          <p:cNvSpPr/>
          <p:nvPr/>
        </p:nvSpPr>
        <p:spPr>
          <a:xfrm>
            <a:off x="882000" y="2049840"/>
            <a:ext cx="27162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个人成长计划</a:t>
            </a:r>
            <a:endParaRPr lang="en-US" sz="1800" b="0" strike="noStrike" spc="-1">
              <a:solidFill>
                <a:srgbClr val="000000"/>
              </a:solidFill>
              <a:latin typeface="Arial"/>
            </a:endParaRPr>
          </a:p>
        </p:txBody>
      </p:sp>
      <p:sp>
        <p:nvSpPr>
          <p:cNvPr id="351" name="content.1.content"/>
          <p:cNvSpPr/>
          <p:nvPr/>
        </p:nvSpPr>
        <p:spPr>
          <a:xfrm>
            <a:off x="1101240" y="2511360"/>
            <a:ext cx="2053800" cy="3092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明确目标方向</a:t>
            </a:r>
            <a:endParaRPr lang="en-US" sz="1600" b="0" strike="noStrike" spc="-1">
              <a:solidFill>
                <a:srgbClr val="000000"/>
              </a:solidFill>
              <a:latin typeface="Arial"/>
            </a:endParaRPr>
          </a:p>
          <a:p>
            <a:pPr defTabSz="914400">
              <a:lnSpc>
                <a:spcPct val="150000"/>
              </a:lnSpc>
            </a:pPr>
            <a:r>
              <a:rPr lang="zh-CN" sz="1600" b="0" strike="noStrike" spc="-1">
                <a:solidFill>
                  <a:schemeClr val="dk1">
                    <a:lumMod val="85000"/>
                    <a:lumOff val="15000"/>
                  </a:schemeClr>
                </a:solidFill>
                <a:latin typeface="微软雅黑"/>
                <a:ea typeface="微软雅黑"/>
              </a:rPr>
              <a:t>制定具体计划</a:t>
            </a:r>
            <a:endParaRPr lang="en-US" sz="1600" b="0" strike="noStrike" spc="-1">
              <a:solidFill>
                <a:srgbClr val="000000"/>
              </a:solidFill>
              <a:latin typeface="Arial"/>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https://d.book118.com/327060141001006053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189</Paragraphs>
  <Slides>28</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28</vt:i4>
      </vt:variant>
    </vt:vector>
  </HeadingPairs>
  <TitlesOfParts>
    <vt:vector baseType="lpstr" size="36">
      <vt:lpstr>Arial</vt:lpstr>
      <vt:lpstr>Calibri</vt:lpstr>
      <vt:lpstr>微软雅黑</vt:lpstr>
      <vt:lpstr>Times New Roman</vt:lpstr>
      <vt:lpstr>Wingdings</vt:lpstr>
      <vt:lpstr>Symbol</vt:lpstr>
      <vt:lpstr>DejaVu Sans</vt:lpstr>
      <vt:lpstr>Office Theme</vt:lpstr>
      <vt:lpstr>人事行政年度总结总结评估</vt:lpstr>
      <vt:lpstr>目录</vt:lpstr>
      <vt:lpstr>第1章 人事行政年度总结总结评估简介</vt:lpstr>
      <vt:lpstr>简介</vt:lpstr>
      <vt:lpstr>目的</vt:lpstr>
      <vt:lpstr>评估范围</vt:lpstr>
      <vt:lpstr> </vt:lpstr>
      <vt:lpstr>评估方法</vt:lpstr>
      <vt:lpstr>第二章 人才招聘与选拔工作评估</vt:lpstr>
      <vt:lpstr> </vt:lpstr>
      <vt:lpstr>选拔流程评估</vt:lpstr>
      <vt:lpstr>人才储备评估</vt:lpstr>
      <vt:lpstr>人才流失评估</vt:lpstr>
      <vt:lpstr>总结与展望</vt:lpstr>
      <vt:lpstr>第3章 培训与发展工作评估</vt:lpstr>
      <vt:lpstr> </vt:lpstr>
      <vt:lpstr>培训需求评估</vt:lpstr>
      <vt:lpstr>培训效果评估</vt:lpstr>
      <vt:lpstr>发展机会评估</vt:lpstr>
      <vt:lpstr>岗位轮岗评估</vt:lpstr>
      <vt:lpstr>岗位轮岗评估</vt:lpstr>
      <vt:lpstr>第4章 绩效考核与激励工作评估</vt:lpstr>
      <vt:lpstr>考核制度评估</vt:lpstr>
      <vt:lpstr>激励机制评估</vt:lpstr>
      <vt:lpstr>绩效管理评估</vt:lpstr>
      <vt:lpstr> </vt:lpstr>
      <vt:lpstr>个人成长评估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2024-09-26T16:48:47.297</cp:lastPrinted>
  <dcterms:created xsi:type="dcterms:W3CDTF">2024-09-26T08:48:47Z</dcterms:created>
  <dcterms:modified xsi:type="dcterms:W3CDTF">2024-09-26T08:48:49Z</dcterms:modified>
</cp:coreProperties>
</file>