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22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5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image" Target="../media/image2.png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tags" Target="../tags/tag15.xml" /><Relationship Id="rId19" Type="http://schemas.openxmlformats.org/officeDocument/2006/relationships/tags" Target="../tags/tag16.xml" /><Relationship Id="rId2" Type="http://schemas.openxmlformats.org/officeDocument/2006/relationships/tags" Target="../tags/tag2.xml" /><Relationship Id="rId20" Type="http://schemas.openxmlformats.org/officeDocument/2006/relationships/tags" Target="../tags/tag17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image" Target="../media/image1.png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10" Type="http://schemas.openxmlformats.org/officeDocument/2006/relationships/image" Target="../media/image3.png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tags" Target="../tags/tag34.xml" /><Relationship Id="rId16" Type="http://schemas.openxmlformats.org/officeDocument/2006/relationships/tags" Target="../tags/tag3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image" Target="../media/image2.png" /><Relationship Id="rId9" Type="http://schemas.openxmlformats.org/officeDocument/2006/relationships/tags" Target="../tags/tag2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4.xml" /><Relationship Id="rId11" Type="http://schemas.openxmlformats.org/officeDocument/2006/relationships/image" Target="../media/image2.png" /><Relationship Id="rId12" Type="http://schemas.openxmlformats.org/officeDocument/2006/relationships/tags" Target="../tags/tag45.xml" /><Relationship Id="rId13" Type="http://schemas.openxmlformats.org/officeDocument/2006/relationships/image" Target="../media/image3.png" /><Relationship Id="rId14" Type="http://schemas.openxmlformats.org/officeDocument/2006/relationships/tags" Target="../tags/tag46.xml" /><Relationship Id="rId15" Type="http://schemas.openxmlformats.org/officeDocument/2006/relationships/tags" Target="../tags/tag47.xml" /><Relationship Id="rId16" Type="http://schemas.openxmlformats.org/officeDocument/2006/relationships/tags" Target="../tags/tag48.xml" /><Relationship Id="rId17" Type="http://schemas.openxmlformats.org/officeDocument/2006/relationships/tags" Target="../tags/tag49.xml" /><Relationship Id="rId18" Type="http://schemas.openxmlformats.org/officeDocument/2006/relationships/tags" Target="../tags/tag50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image" Target="../media/image1.png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image" Target="../media/image2.png" /><Relationship Id="rId11" Type="http://schemas.openxmlformats.org/officeDocument/2006/relationships/tags" Target="../tags/tag89.xml" /><Relationship Id="rId12" Type="http://schemas.openxmlformats.org/officeDocument/2006/relationships/image" Target="../media/image3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image" Target="../media/image1.png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3611C9-1837-4A7A-8055-CADD57FE49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B6256-6AB5-46A6-9DD6-B9FD073C2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3D6CBF-51F6-4399-8492-46089E006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8979B2-D86F-42C7-94FD-49A87B1B0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F03AD8-312E-416E-B42B-719F1EA612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2384E0-DBA0-44A3-979E-C036175AD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12639E-FE26-4272-A846-D6F51F619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353EC2-B8F3-430D-B649-8FDE28157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C60EDF-F937-4F90-8ECE-C24A48A3B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17F39B-CAA6-42F9-87D4-4A57662BD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AE0E19-31D2-4977-BA01-EAD2711B57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任意多边形 44"/>
          <p:cNvSpPr/>
          <p:nvPr>
            <p:custDataLst>
              <p:tags r:id="rId1"/>
            </p:custDataLst>
          </p:nvPr>
        </p:nvSpPr>
        <p:spPr>
          <a:xfrm>
            <a:off x="-17145" y="3241890"/>
            <a:ext cx="9161145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8" name="任意多边形 37"/>
          <p:cNvSpPr/>
          <p:nvPr>
            <p:custDataLst>
              <p:tags r:id="rId2"/>
            </p:custDataLst>
          </p:nvPr>
        </p:nvSpPr>
        <p:spPr>
          <a:xfrm>
            <a:off x="-952" y="3254375"/>
            <a:ext cx="9144952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任意多边形 28"/>
          <p:cNvSpPr/>
          <p:nvPr>
            <p:custDataLst>
              <p:tags r:id="rId3"/>
            </p:custDataLst>
          </p:nvPr>
        </p:nvSpPr>
        <p:spPr>
          <a:xfrm>
            <a:off x="-8096" y="3853124"/>
            <a:ext cx="9164002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2" name="任意多边形 28"/>
          <p:cNvSpPr/>
          <p:nvPr>
            <p:custDataLst>
              <p:tags r:id="rId4"/>
            </p:custDataLst>
          </p:nvPr>
        </p:nvSpPr>
        <p:spPr>
          <a:xfrm>
            <a:off x="-8096" y="3853124"/>
            <a:ext cx="9153922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01566" y="561989"/>
            <a:ext cx="171450" cy="228600"/>
          </a:xfrm>
          <a:prstGeom prst="rect">
            <a:avLst/>
          </a:prstGeom>
        </p:spPr>
      </p:pic>
      <p:sp>
        <p:nvSpPr>
          <p:cNvPr id="1048674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287303" y="6197600"/>
            <a:ext cx="80962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473041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101566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5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95761" y="599440"/>
            <a:ext cx="115252" cy="153670"/>
          </a:xfrm>
          <a:prstGeom prst="rect">
            <a:avLst/>
          </a:prstGeom>
        </p:spPr>
      </p:pic>
      <p:pic>
        <p:nvPicPr>
          <p:cNvPr id="2097157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7794784" y="599440"/>
            <a:ext cx="115252" cy="153670"/>
          </a:xfrm>
          <a:prstGeom prst="rect">
            <a:avLst/>
          </a:prstGeom>
        </p:spPr>
      </p:pic>
      <p:sp>
        <p:nvSpPr>
          <p:cNvPr id="1048680" name="任意多边形 9"/>
          <p:cNvSpPr/>
          <p:nvPr>
            <p:custDataLst>
              <p:tags r:id="rId14"/>
            </p:custDataLst>
          </p:nvPr>
        </p:nvSpPr>
        <p:spPr>
          <a:xfrm>
            <a:off x="-14763" y="3350430"/>
            <a:ext cx="476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副标题"/>
          <p:cNvSpPr txBox="1">
            <a:spLocks noGrp="1"/>
          </p:cNvSpPr>
          <p:nvPr>
            <p:ph type="body" idx="3" hasCustomPrompt="1"/>
            <p:custDataLst>
              <p:tags r:id="rId15"/>
            </p:custDataLst>
          </p:nvPr>
        </p:nvSpPr>
        <p:spPr>
          <a:xfrm>
            <a:off x="1082142" y="3437455"/>
            <a:ext cx="4459338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sz="1200">
                <a:sym typeface="+mn-ea"/>
              </a:rPr>
              <a:t>单击此处编辑母版副标题样式</a:t>
            </a:r>
            <a:endParaRPr sz="120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1082141" y="1972517"/>
            <a:ext cx="4459338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3600">
                <a:sym typeface="+mn-ea"/>
              </a:rPr>
              <a:t>单击此处编辑标题</a:t>
            </a:r>
            <a:endParaRPr sz="3600">
              <a:sym typeface="+mn-ea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1082142" y="4268994"/>
            <a:ext cx="10989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750">
                <a:sym typeface="+mn-ea"/>
              </a:rPr>
              <a:t>单击此处编辑文本</a:t>
            </a:r>
            <a:endParaRPr sz="750">
              <a:sym typeface="+mn-ea"/>
            </a:endParaRP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4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69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任意多边形 44"/>
          <p:cNvSpPr/>
          <p:nvPr>
            <p:custDataLst>
              <p:tags r:id="rId1"/>
            </p:custDataLst>
          </p:nvPr>
        </p:nvSpPr>
        <p:spPr>
          <a:xfrm>
            <a:off x="-17145" y="4720805"/>
            <a:ext cx="9161145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7"/>
          <p:cNvSpPr/>
          <p:nvPr>
            <p:custDataLst>
              <p:tags r:id="rId2"/>
            </p:custDataLst>
          </p:nvPr>
        </p:nvSpPr>
        <p:spPr>
          <a:xfrm>
            <a:off x="-952" y="4733290"/>
            <a:ext cx="9144952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9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01566" y="561989"/>
            <a:ext cx="171450" cy="228600"/>
          </a:xfrm>
          <a:prstGeom prst="rect">
            <a:avLst/>
          </a:prstGeom>
        </p:spPr>
      </p:pic>
      <p:sp>
        <p:nvSpPr>
          <p:cNvPr id="104870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287303" y="6197600"/>
            <a:ext cx="80962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473041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01566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1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95761" y="599440"/>
            <a:ext cx="115252" cy="153670"/>
          </a:xfrm>
          <a:prstGeom prst="rect">
            <a:avLst/>
          </a:prstGeom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7794784" y="599440"/>
            <a:ext cx="115252" cy="15367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2" hasCustomPrompt="1"/>
            <p:custDataLst>
              <p:tags r:id="rId12"/>
            </p:custDataLst>
          </p:nvPr>
        </p:nvSpPr>
        <p:spPr>
          <a:xfrm>
            <a:off x="2497178" y="1032260"/>
            <a:ext cx="4149644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4500">
                <a:sym typeface="+mn-ea"/>
              </a:rPr>
              <a:t>单击编辑标题</a:t>
            </a:r>
            <a:endParaRPr sz="4500">
              <a:sym typeface="+mn-ea"/>
            </a:endParaRPr>
          </a:p>
        </p:txBody>
      </p:sp>
      <p:sp>
        <p:nvSpPr>
          <p:cNvPr id="1048716" name="任意多边形 28"/>
          <p:cNvSpPr/>
          <p:nvPr>
            <p:custDataLst>
              <p:tags r:id="rId13"/>
            </p:custDataLst>
          </p:nvPr>
        </p:nvSpPr>
        <p:spPr>
          <a:xfrm>
            <a:off x="-8096" y="5353155"/>
            <a:ext cx="9153922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任意多边形 44"/>
          <p:cNvSpPr/>
          <p:nvPr>
            <p:custDataLst>
              <p:tags r:id="rId1"/>
            </p:custDataLst>
          </p:nvPr>
        </p:nvSpPr>
        <p:spPr>
          <a:xfrm>
            <a:off x="-17145" y="3686390"/>
            <a:ext cx="9161145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6" name="任意多边形 37"/>
          <p:cNvSpPr/>
          <p:nvPr>
            <p:custDataLst>
              <p:tags r:id="rId2"/>
            </p:custDataLst>
          </p:nvPr>
        </p:nvSpPr>
        <p:spPr>
          <a:xfrm>
            <a:off x="-952" y="3698875"/>
            <a:ext cx="9144952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8" name="任意多边形 28"/>
          <p:cNvSpPr/>
          <p:nvPr>
            <p:custDataLst>
              <p:tags r:id="rId3"/>
            </p:custDataLst>
          </p:nvPr>
        </p:nvSpPr>
        <p:spPr>
          <a:xfrm>
            <a:off x="-11066" y="4299039"/>
            <a:ext cx="9153525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9" hasCustomPrompt="1"/>
            <p:custDataLst>
              <p:tags r:id="rId4"/>
            </p:custDataLst>
          </p:nvPr>
        </p:nvSpPr>
        <p:spPr>
          <a:xfrm>
            <a:off x="2449353" y="3265805"/>
            <a:ext cx="4245292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4050">
                <a:sym typeface="+mn-ea"/>
              </a:rPr>
              <a:t>单击编辑标题</a:t>
            </a:r>
            <a:endParaRPr sz="4050">
              <a:sym typeface="+mn-ea"/>
            </a:endParaRPr>
          </a:p>
        </p:txBody>
      </p:sp>
      <p:sp>
        <p:nvSpPr>
          <p:cNvPr id="1048732" name="节编号"/>
          <p:cNvSpPr txBox="1">
            <a:spLocks noGrp="1"/>
          </p:cNvSpPr>
          <p:nvPr>
            <p:ph type="body" idx="8" hasCustomPrompt="1"/>
            <p:custDataLst>
              <p:tags r:id="rId5"/>
            </p:custDataLst>
          </p:nvPr>
        </p:nvSpPr>
        <p:spPr>
          <a:xfrm>
            <a:off x="2449286" y="2151502"/>
            <a:ext cx="4245428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3600">
                <a:sym typeface="+mn-ea"/>
              </a:rPr>
              <a:t>编辑节编号</a:t>
            </a:r>
            <a:endParaRPr sz="3600">
              <a:sym typeface="+mn-ea"/>
            </a:endParaRPr>
          </a:p>
        </p:txBody>
      </p:sp>
      <p:pic>
        <p:nvPicPr>
          <p:cNvPr id="2097165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01566" y="561989"/>
            <a:ext cx="171450" cy="228600"/>
          </a:xfrm>
          <a:prstGeom prst="rect">
            <a:avLst/>
          </a:prstGeom>
        </p:spPr>
      </p:pic>
      <p:sp>
        <p:nvSpPr>
          <p:cNvPr id="1048734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287303" y="6197600"/>
            <a:ext cx="80962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73041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101566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995761" y="599440"/>
            <a:ext cx="115252" cy="153670"/>
          </a:xfrm>
          <a:prstGeom prst="rect">
            <a:avLst/>
          </a:prstGeom>
        </p:spPr>
      </p:pic>
      <p:pic>
        <p:nvPicPr>
          <p:cNvPr id="209716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7794784" y="599440"/>
            <a:ext cx="115252" cy="153670"/>
          </a:xfrm>
          <a:prstGeom prst="rect">
            <a:avLst/>
          </a:prstGeom>
        </p:spPr>
      </p:pic>
      <p:sp>
        <p:nvSpPr>
          <p:cNvPr id="1048740" name="任意多边形 28"/>
          <p:cNvSpPr/>
          <p:nvPr>
            <p:custDataLst>
              <p:tags r:id="rId15"/>
            </p:custDataLst>
          </p:nvPr>
        </p:nvSpPr>
        <p:spPr>
          <a:xfrm>
            <a:off x="-8096" y="4297624"/>
            <a:ext cx="9153922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4800604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456300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5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46764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4676400" y="1429200"/>
            <a:ext cx="40068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4563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456300" y="1429200"/>
            <a:ext cx="40068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7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77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6247" y="608330"/>
            <a:ext cx="8226742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56300" y="1324800"/>
            <a:ext cx="82269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 sz="1500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880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802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 28"/>
          <p:cNvSpPr/>
          <p:nvPr>
            <p:custDataLst>
              <p:tags r:id="rId1"/>
            </p:custDataLst>
          </p:nvPr>
        </p:nvSpPr>
        <p:spPr>
          <a:xfrm>
            <a:off x="-8096" y="3853124"/>
            <a:ext cx="9164002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8"/>
          <p:cNvSpPr/>
          <p:nvPr>
            <p:custDataLst>
              <p:tags r:id="rId2"/>
            </p:custDataLst>
          </p:nvPr>
        </p:nvSpPr>
        <p:spPr>
          <a:xfrm>
            <a:off x="-8096" y="3853124"/>
            <a:ext cx="9153922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44"/>
          <p:cNvSpPr/>
          <p:nvPr>
            <p:custDataLst>
              <p:tags r:id="rId3"/>
            </p:custDataLst>
          </p:nvPr>
        </p:nvSpPr>
        <p:spPr>
          <a:xfrm>
            <a:off x="-17145" y="3241890"/>
            <a:ext cx="9161145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任意多边形 37"/>
          <p:cNvSpPr/>
          <p:nvPr>
            <p:custDataLst>
              <p:tags r:id="rId4"/>
            </p:custDataLst>
          </p:nvPr>
        </p:nvSpPr>
        <p:spPr>
          <a:xfrm>
            <a:off x="-952" y="3254375"/>
            <a:ext cx="9144952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1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01566" y="561989"/>
            <a:ext cx="171450" cy="228600"/>
          </a:xfrm>
          <a:prstGeom prst="rect">
            <a:avLst/>
          </a:prstGeom>
        </p:spPr>
      </p:pic>
      <p:sp>
        <p:nvSpPr>
          <p:cNvPr id="1048816" name="椭圆 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287303" y="6197600"/>
            <a:ext cx="80962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473041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101566" y="6197600"/>
            <a:ext cx="80962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3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95761" y="599440"/>
            <a:ext cx="115252" cy="153670"/>
          </a:xfrm>
          <a:prstGeom prst="rect">
            <a:avLst/>
          </a:prstGeom>
        </p:spPr>
      </p:pic>
      <p:pic>
        <p:nvPicPr>
          <p:cNvPr id="2097175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7794784" y="599440"/>
            <a:ext cx="115252" cy="153670"/>
          </a:xfrm>
          <a:prstGeom prst="rect">
            <a:avLst/>
          </a:prstGeom>
        </p:spPr>
      </p:pic>
      <p:sp>
        <p:nvSpPr>
          <p:cNvPr id="1048822" name="标题"/>
          <p:cNvSpPr txBox="1">
            <a:spLocks noGrp="1"/>
          </p:cNvSpPr>
          <p:nvPr>
            <p:ph type="title" idx="2" hasCustomPrompt="1"/>
            <p:custDataLst>
              <p:tags r:id="rId14"/>
            </p:custDataLst>
          </p:nvPr>
        </p:nvSpPr>
        <p:spPr>
          <a:xfrm>
            <a:off x="1082141" y="1972517"/>
            <a:ext cx="4459338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sz="4950">
                <a:sym typeface="+mn-ea"/>
              </a:rPr>
              <a:t>单击编辑标题</a:t>
            </a:r>
            <a:endParaRPr sz="4950"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1082142" y="4268994"/>
            <a:ext cx="10989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 sz="750">
                <a:sym typeface="+mn-ea"/>
              </a:rPr>
              <a:t>单击此处编辑文本</a:t>
            </a:r>
            <a:endParaRPr sz="750">
              <a:sym typeface="+mn-ea"/>
            </a:endParaRPr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6457950" y="6356350"/>
            <a:ext cx="20574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6300" y="1479176"/>
            <a:ext cx="8226900" cy="46977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 sz="1350"/>
              <a:t>单击此处编辑母版文本样式</a:t>
            </a:r>
            <a:endParaRPr lang="zh-CN" altLang="en-US" sz="1350"/>
          </a:p>
          <a:p>
            <a:pPr marL="449580" marR="0" lvl="1" indent="-23177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 sz="1200"/>
              <a:t>二级</a:t>
            </a:r>
            <a:endParaRPr lang="zh-CN" altLang="en-US" sz="1200"/>
          </a:p>
          <a:p>
            <a:pPr marL="719455" marR="0" lvl="2" indent="-27622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 sz="1200"/>
              <a:t>三级</a:t>
            </a:r>
            <a:endParaRPr lang="zh-CN" altLang="en-US" sz="1200"/>
          </a:p>
          <a:p>
            <a:pPr marL="987425" marR="0" lvl="3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pos="899795"/>
              </a:tabLst>
            </a:pPr>
            <a:r>
              <a:rPr lang="zh-CN" altLang="en-US" sz="1050"/>
              <a:t>四级</a:t>
            </a:r>
            <a:endParaRPr lang="zh-CN" altLang="en-US" sz="1050"/>
          </a:p>
          <a:p>
            <a:pPr marL="1256030" marR="0" lvl="4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456299" y="365126"/>
            <a:ext cx="8226899" cy="934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700"/>
              <a:t>单击此处编辑母版标题样式</a:t>
            </a:r>
            <a:endParaRPr lang="zh-CN" altLang="en-US" sz="2700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218" r:id="rId2"/>
    <p:sldLayoutId id="2147492219" r:id="rId3"/>
    <p:sldLayoutId id="2147492220" r:id="rId4"/>
    <p:sldLayoutId id="2147492221" r:id="rId5"/>
    <p:sldLayoutId id="2147492222" r:id="rId6"/>
    <p:sldLayoutId id="2147492223" r:id="rId7"/>
    <p:sldLayoutId id="2147492224" r:id="rId8"/>
    <p:sldLayoutId id="2147492225" r:id="rId9"/>
    <p:sldLayoutId id="2147492226" r:id="rId10"/>
    <p:sldLayoutId id="214749222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tags" Target="../tags/tag121.xml" /><Relationship Id="rId18" Type="http://schemas.openxmlformats.org/officeDocument/2006/relationships/tags" Target="../tags/tag122.xml" /><Relationship Id="rId19" Type="http://schemas.openxmlformats.org/officeDocument/2006/relationships/tags" Target="../tags/tag123.xml" /><Relationship Id="rId2" Type="http://schemas.openxmlformats.org/officeDocument/2006/relationships/tags" Target="../tags/tag106.xml" /><Relationship Id="rId20" Type="http://schemas.openxmlformats.org/officeDocument/2006/relationships/tags" Target="../tags/tag124.xml" /><Relationship Id="rId21" Type="http://schemas.openxmlformats.org/officeDocument/2006/relationships/tags" Target="../tags/tag125.xml" /><Relationship Id="rId22" Type="http://schemas.openxmlformats.org/officeDocument/2006/relationships/tags" Target="../tags/tag126.xml" /><Relationship Id="rId23" Type="http://schemas.openxmlformats.org/officeDocument/2006/relationships/tags" Target="../tags/tag127.xml" /><Relationship Id="rId24" Type="http://schemas.openxmlformats.org/officeDocument/2006/relationships/tags" Target="../tags/tag128.xml" /><Relationship Id="rId25" Type="http://schemas.openxmlformats.org/officeDocument/2006/relationships/tags" Target="../tags/tag129.xml" /><Relationship Id="rId26" Type="http://schemas.openxmlformats.org/officeDocument/2006/relationships/tags" Target="../tags/tag130.xml" /><Relationship Id="rId27" Type="http://schemas.openxmlformats.org/officeDocument/2006/relationships/tags" Target="../tags/tag131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4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tags" Target="../tags/tag225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24" Type="http://schemas.openxmlformats.org/officeDocument/2006/relationships/tags" Target="../tags/tag247.xml" /><Relationship Id="rId25" Type="http://schemas.openxmlformats.org/officeDocument/2006/relationships/tags" Target="../tags/tag248.xml" /><Relationship Id="rId26" Type="http://schemas.openxmlformats.org/officeDocument/2006/relationships/tags" Target="../tags/tag249.xml" /><Relationship Id="rId27" Type="http://schemas.openxmlformats.org/officeDocument/2006/relationships/tags" Target="../tags/tag250.xml" /><Relationship Id="rId28" Type="http://schemas.openxmlformats.org/officeDocument/2006/relationships/tags" Target="../tags/tag251.xml" /><Relationship Id="rId29" Type="http://schemas.openxmlformats.org/officeDocument/2006/relationships/tags" Target="../tags/tag252.xml" /><Relationship Id="rId3" Type="http://schemas.openxmlformats.org/officeDocument/2006/relationships/tags" Target="../tags/tag226.xml" /><Relationship Id="rId30" Type="http://schemas.openxmlformats.org/officeDocument/2006/relationships/tags" Target="../tags/tag253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tags" Target="../tags/tag2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710102315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 ,</a:t>
            </a:r>
            <a:endParaRPr lang="zh-CN" altLang="en-US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原发性干燥综合征SS的病因和发展过程解析</a:t>
            </a:r>
            <a:endParaRPr lang="zh-CN" altLang="en-US"/>
          </a:p>
        </p:txBody>
      </p:sp>
      <p:sp>
        <p:nvSpPr>
          <p:cNvPr id="104865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6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2" name="矩形 6"/>
          <p:cNvSpPr/>
          <p:nvPr>
            <p:custDataLst>
              <p:tags r:id="rId3"/>
            </p:custDataLst>
          </p:nvPr>
        </p:nvSpPr>
        <p:spPr>
          <a:xfrm>
            <a:off x="1382553" y="3636645"/>
            <a:ext cx="404812" cy="271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9" name="直接连接符 53"/>
          <p:cNvCxnSpPr/>
          <p:nvPr>
            <p:custDataLst>
              <p:tags r:id="rId4"/>
            </p:custDataLst>
          </p:nvPr>
        </p:nvCxnSpPr>
        <p:spPr>
          <a:xfrm flipH="1">
            <a:off x="2986087" y="2801778"/>
            <a:ext cx="1428" cy="1080135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4" name="序号"/>
          <p:cNvSpPr txBox="1"/>
          <p:nvPr>
            <p:custDataLst>
              <p:tags r:id="rId5"/>
            </p:custDataLst>
          </p:nvPr>
        </p:nvSpPr>
        <p:spPr>
          <a:xfrm>
            <a:off x="1367790" y="2657951"/>
            <a:ext cx="1062037" cy="2976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One</a:t>
            </a:r>
            <a:endParaRPr lang="en-US" sz="9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6"/>
            </p:custDataLst>
          </p:nvPr>
        </p:nvSpPr>
        <p:spPr>
          <a:xfrm>
            <a:off x="1351597" y="2955607"/>
            <a:ext cx="1593056" cy="6686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5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165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8" name="矩形 3"/>
          <p:cNvSpPr/>
          <p:nvPr>
            <p:custDataLst>
              <p:tags r:id="rId7"/>
            </p:custDataLst>
          </p:nvPr>
        </p:nvSpPr>
        <p:spPr>
          <a:xfrm>
            <a:off x="3785235" y="3643788"/>
            <a:ext cx="404812" cy="271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1" name="直接连接符 4"/>
          <p:cNvCxnSpPr/>
          <p:nvPr>
            <p:custDataLst>
              <p:tags r:id="rId8"/>
            </p:custDataLst>
          </p:nvPr>
        </p:nvCxnSpPr>
        <p:spPr>
          <a:xfrm flipH="1">
            <a:off x="5388769" y="2808922"/>
            <a:ext cx="1428" cy="1080135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序号"/>
          <p:cNvSpPr txBox="1"/>
          <p:nvPr>
            <p:custDataLst>
              <p:tags r:id="rId9"/>
            </p:custDataLst>
          </p:nvPr>
        </p:nvSpPr>
        <p:spPr>
          <a:xfrm>
            <a:off x="3770471" y="2665095"/>
            <a:ext cx="1062037" cy="2976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Two</a:t>
            </a:r>
            <a:endParaRPr lang="en-US" sz="9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2" name="标题"/>
          <p:cNvSpPr txBox="1"/>
          <p:nvPr>
            <p:custDataLst>
              <p:tags r:id="rId10"/>
            </p:custDataLst>
          </p:nvPr>
        </p:nvSpPr>
        <p:spPr>
          <a:xfrm>
            <a:off x="3754278" y="2962751"/>
            <a:ext cx="1593056" cy="6686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原发性干燥综合征SS的病因</a:t>
            </a:r>
            <a:endParaRPr lang="zh-CN" altLang="en-US" sz="20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矩形 11"/>
          <p:cNvSpPr/>
          <p:nvPr>
            <p:custDataLst>
              <p:tags r:id="rId11"/>
            </p:custDataLst>
          </p:nvPr>
        </p:nvSpPr>
        <p:spPr>
          <a:xfrm>
            <a:off x="6187440" y="3643788"/>
            <a:ext cx="404812" cy="271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序号"/>
          <p:cNvSpPr txBox="1"/>
          <p:nvPr>
            <p:custDataLst>
              <p:tags r:id="rId12"/>
            </p:custDataLst>
          </p:nvPr>
        </p:nvSpPr>
        <p:spPr>
          <a:xfrm>
            <a:off x="6172676" y="2665095"/>
            <a:ext cx="1062037" cy="2976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Three</a:t>
            </a:r>
            <a:endParaRPr lang="en-US" sz="9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/>
          <p:nvPr>
            <p:custDataLst>
              <p:tags r:id="rId13"/>
            </p:custDataLst>
          </p:nvPr>
        </p:nvSpPr>
        <p:spPr>
          <a:xfrm>
            <a:off x="6156484" y="2962751"/>
            <a:ext cx="1593056" cy="6686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6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原发性干燥综合征SS的发展过程</a:t>
            </a:r>
            <a:endParaRPr lang="zh-CN" altLang="en-US" sz="20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3" name="直接连接符 20"/>
          <p:cNvCxnSpPr/>
          <p:nvPr>
            <p:custDataLst>
              <p:tags r:id="rId14"/>
            </p:custDataLst>
          </p:nvPr>
        </p:nvCxnSpPr>
        <p:spPr>
          <a:xfrm flipH="1">
            <a:off x="7790974" y="2808922"/>
            <a:ext cx="1428" cy="1080135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0" name="矩形 34"/>
          <p:cNvSpPr/>
          <p:nvPr>
            <p:custDataLst>
              <p:tags r:id="rId15"/>
            </p:custDataLst>
          </p:nvPr>
        </p:nvSpPr>
        <p:spPr>
          <a:xfrm>
            <a:off x="1382553" y="5131594"/>
            <a:ext cx="404812" cy="271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35"/>
          <p:cNvCxnSpPr/>
          <p:nvPr>
            <p:custDataLst>
              <p:tags r:id="rId16"/>
            </p:custDataLst>
          </p:nvPr>
        </p:nvCxnSpPr>
        <p:spPr>
          <a:xfrm flipH="1">
            <a:off x="2986087" y="4296727"/>
            <a:ext cx="1428" cy="1080135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7"/>
            </p:custDataLst>
          </p:nvPr>
        </p:nvSpPr>
        <p:spPr>
          <a:xfrm>
            <a:off x="1367790" y="4152900"/>
            <a:ext cx="1062037" cy="2976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Four</a:t>
            </a:r>
            <a:endParaRPr lang="en-US" sz="9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4" name="标题"/>
          <p:cNvSpPr txBox="1"/>
          <p:nvPr>
            <p:custDataLst>
              <p:tags r:id="rId18"/>
            </p:custDataLst>
          </p:nvPr>
        </p:nvSpPr>
        <p:spPr>
          <a:xfrm>
            <a:off x="1351597" y="4450556"/>
            <a:ext cx="1593056" cy="6686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6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原发性干燥综合征SS的诊断方法</a:t>
            </a:r>
            <a:endParaRPr lang="zh-CN" altLang="en-US" sz="20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矩形 30"/>
          <p:cNvSpPr/>
          <p:nvPr>
            <p:custDataLst>
              <p:tags r:id="rId19"/>
            </p:custDataLst>
          </p:nvPr>
        </p:nvSpPr>
        <p:spPr>
          <a:xfrm>
            <a:off x="3785235" y="5138737"/>
            <a:ext cx="404812" cy="271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/>
          <p:nvPr>
            <p:custDataLst>
              <p:tags r:id="rId20"/>
            </p:custDataLst>
          </p:nvPr>
        </p:nvCxnSpPr>
        <p:spPr>
          <a:xfrm flipH="1">
            <a:off x="5388769" y="4303871"/>
            <a:ext cx="1428" cy="1080135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8" name="序号"/>
          <p:cNvSpPr txBox="1"/>
          <p:nvPr>
            <p:custDataLst>
              <p:tags r:id="rId21"/>
            </p:custDataLst>
          </p:nvPr>
        </p:nvSpPr>
        <p:spPr>
          <a:xfrm>
            <a:off x="3770471" y="4160043"/>
            <a:ext cx="1062037" cy="2976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Five</a:t>
            </a:r>
            <a:endParaRPr lang="en-US" sz="9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3754278" y="4457700"/>
            <a:ext cx="1593056" cy="6686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6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原发性干燥综合征SS的治疗方法</a:t>
            </a:r>
            <a:endParaRPr lang="zh-CN" altLang="en-US" sz="20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矩形 26"/>
          <p:cNvSpPr/>
          <p:nvPr>
            <p:custDataLst>
              <p:tags r:id="rId23"/>
            </p:custDataLst>
          </p:nvPr>
        </p:nvSpPr>
        <p:spPr>
          <a:xfrm>
            <a:off x="6187440" y="5138737"/>
            <a:ext cx="404812" cy="271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4" name="序号"/>
          <p:cNvSpPr txBox="1"/>
          <p:nvPr>
            <p:custDataLst>
              <p:tags r:id="rId24"/>
            </p:custDataLst>
          </p:nvPr>
        </p:nvSpPr>
        <p:spPr>
          <a:xfrm>
            <a:off x="6172676" y="4160043"/>
            <a:ext cx="1062037" cy="2976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Six</a:t>
            </a:r>
            <a:endParaRPr lang="en-US" sz="9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6" name="标题"/>
          <p:cNvSpPr txBox="1"/>
          <p:nvPr>
            <p:custDataLst>
              <p:tags r:id="rId25"/>
            </p:custDataLst>
          </p:nvPr>
        </p:nvSpPr>
        <p:spPr>
          <a:xfrm>
            <a:off x="6156484" y="4457700"/>
            <a:ext cx="1593056" cy="6686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6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原发性干燥综合征SS的预防和保健</a:t>
            </a:r>
            <a:endParaRPr lang="zh-CN" altLang="en-US" sz="20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9" name="直接连接符 29"/>
          <p:cNvCxnSpPr/>
          <p:nvPr>
            <p:custDataLst>
              <p:tags r:id="rId26"/>
            </p:custDataLst>
          </p:nvPr>
        </p:nvCxnSpPr>
        <p:spPr>
          <a:xfrm flipH="1">
            <a:off x="7790974" y="4303871"/>
            <a:ext cx="1428" cy="1080135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52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原发性干燥综合征SS的病因</a:t>
            </a:r>
            <a:endParaRPr lang="zh-CN" altLang="en-US"/>
          </a:p>
        </p:txBody>
      </p:sp>
      <p:sp>
        <p:nvSpPr>
          <p:cNvPr id="1049016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遗传因素</a:t>
            </a:r>
            <a:endParaRPr lang="zh-CN" altLang="en-US"/>
          </a:p>
        </p:txBody>
      </p:sp>
      <p:sp>
        <p:nvSpPr>
          <p:cNvPr id="1049108" name="任意多边形 20"/>
          <p:cNvSpPr/>
          <p:nvPr>
            <p:custDataLst>
              <p:tags r:id="rId2"/>
            </p:custDataLst>
          </p:nvPr>
        </p:nvSpPr>
        <p:spPr>
          <a:xfrm rot="2700000">
            <a:off x="1291928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26106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遗传因素：原发性干燥综合征SS具有家族聚集性，与遗传基因有关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2"/>
          <p:cNvSpPr/>
          <p:nvPr>
            <p:custDataLst>
              <p:tags r:id="rId4"/>
            </p:custDataLst>
          </p:nvPr>
        </p:nvSpPr>
        <p:spPr>
          <a:xfrm>
            <a:off x="1124757" y="2990227"/>
            <a:ext cx="1292271" cy="9151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4" name="任意多边形 18"/>
          <p:cNvSpPr/>
          <p:nvPr>
            <p:custDataLst>
              <p:tags r:id="rId5"/>
            </p:custDataLst>
          </p:nvPr>
        </p:nvSpPr>
        <p:spPr>
          <a:xfrm rot="5400000">
            <a:off x="3158027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1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917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86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环境因素：长期处于干燥环境、紫外线照射等环境因素可能诱发原发性干燥综合征SS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3"/>
          <p:cNvSpPr/>
          <p:nvPr>
            <p:custDataLst>
              <p:tags r:id="rId7"/>
            </p:custDataLst>
          </p:nvPr>
        </p:nvSpPr>
        <p:spPr>
          <a:xfrm>
            <a:off x="2990855" y="2990227"/>
            <a:ext cx="1292271" cy="9151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023639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7578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33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免疫因素：自身免疫系统异常，攻击自身组织细胞，导致原发性干燥综合征SS发生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4"/>
          <p:cNvSpPr/>
          <p:nvPr>
            <p:custDataLst>
              <p:tags r:id="rId10"/>
            </p:custDataLst>
          </p:nvPr>
        </p:nvSpPr>
        <p:spPr>
          <a:xfrm>
            <a:off x="4855982" y="2990227"/>
            <a:ext cx="1292271" cy="9151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889252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2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623431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33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其他因素：如感染、药物等也可能与原发性干燥综合征SS的发生有关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5"/>
          <p:cNvSpPr/>
          <p:nvPr>
            <p:custDataLst>
              <p:tags r:id="rId13"/>
            </p:custDataLst>
          </p:nvPr>
        </p:nvSpPr>
        <p:spPr>
          <a:xfrm>
            <a:off x="6722081" y="2990227"/>
            <a:ext cx="1292271" cy="9151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环境因素</a:t>
            </a:r>
            <a:endParaRPr lang="zh-CN" altLang="en-US"/>
          </a:p>
        </p:txBody>
      </p:sp>
      <p:sp>
        <p:nvSpPr>
          <p:cNvPr id="1049166" name="任意多边形 20"/>
          <p:cNvSpPr/>
          <p:nvPr>
            <p:custDataLst>
              <p:tags r:id="rId2"/>
            </p:custDataLst>
          </p:nvPr>
        </p:nvSpPr>
        <p:spPr>
          <a:xfrm rot="2700000">
            <a:off x="1291928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26106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病毒感染：如EB病毒、丙型肝炎病毒等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2"/>
          <p:cNvSpPr/>
          <p:nvPr>
            <p:custDataLst>
              <p:tags r:id="rId4"/>
            </p:custDataLst>
          </p:nvPr>
        </p:nvSpPr>
        <p:spPr>
          <a:xfrm>
            <a:off x="1124757" y="2990227"/>
            <a:ext cx="1292271" cy="9151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2" name="任意多边形 18"/>
          <p:cNvSpPr/>
          <p:nvPr>
            <p:custDataLst>
              <p:tags r:id="rId5"/>
            </p:custDataLst>
          </p:nvPr>
        </p:nvSpPr>
        <p:spPr>
          <a:xfrm rot="5400000">
            <a:off x="3158027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917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免疫因素：自身免疫性疾病，导致机体免疫功能紊乱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3"/>
          <p:cNvSpPr/>
          <p:nvPr>
            <p:custDataLst>
              <p:tags r:id="rId7"/>
            </p:custDataLst>
          </p:nvPr>
        </p:nvSpPr>
        <p:spPr>
          <a:xfrm>
            <a:off x="2990855" y="2990227"/>
            <a:ext cx="1292271" cy="9151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023639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7578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遗传因素：家族遗传倾向，可能与基因突变有关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4"/>
          <p:cNvSpPr/>
          <p:nvPr>
            <p:custDataLst>
              <p:tags r:id="rId10"/>
            </p:custDataLst>
          </p:nvPr>
        </p:nvSpPr>
        <p:spPr>
          <a:xfrm>
            <a:off x="4855982" y="2990227"/>
            <a:ext cx="1292271" cy="9151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889252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623431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环境因素：长期接触化学物质、药物等环境刺激，增加患病风险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5"/>
          <p:cNvSpPr/>
          <p:nvPr>
            <p:custDataLst>
              <p:tags r:id="rId13"/>
            </p:custDataLst>
          </p:nvPr>
        </p:nvSpPr>
        <p:spPr>
          <a:xfrm>
            <a:off x="6722081" y="2990227"/>
            <a:ext cx="1292271" cy="9151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免疫因素</a:t>
            </a:r>
            <a:endParaRPr lang="zh-CN" altLang="en-US"/>
          </a:p>
        </p:txBody>
      </p:sp>
      <p:sp>
        <p:nvSpPr>
          <p:cNvPr id="1049224" name="矩形 3"/>
          <p:cNvSpPr/>
          <p:nvPr>
            <p:custDataLst>
              <p:tags r:id="rId2"/>
            </p:custDataLst>
          </p:nvPr>
        </p:nvSpPr>
        <p:spPr>
          <a:xfrm>
            <a:off x="1208914" y="1975050"/>
            <a:ext cx="7117893" cy="78259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矩形 13"/>
          <p:cNvSpPr/>
          <p:nvPr>
            <p:custDataLst>
              <p:tags r:id="rId3"/>
            </p:custDataLst>
          </p:nvPr>
        </p:nvSpPr>
        <p:spPr>
          <a:xfrm>
            <a:off x="812737" y="1975050"/>
            <a:ext cx="193035" cy="78259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8" name="文本框 4"/>
          <p:cNvSpPr txBox="1"/>
          <p:nvPr>
            <p:custDataLst>
              <p:tags r:id="rId4"/>
            </p:custDataLst>
          </p:nvPr>
        </p:nvSpPr>
        <p:spPr>
          <a:xfrm>
            <a:off x="1412716" y="2042667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6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自身免疫性疾病：原发性干燥综合征SS是一种自身免疫性疾病，免疫系统的异常反应导致唾液腺等器官的损伤。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5"/>
            </p:custDataLst>
          </p:nvPr>
        </p:nvSpPr>
        <p:spPr>
          <a:xfrm>
            <a:off x="1208914" y="2904065"/>
            <a:ext cx="7117893" cy="78259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矩形 5"/>
          <p:cNvSpPr/>
          <p:nvPr>
            <p:custDataLst>
              <p:tags r:id="rId6"/>
            </p:custDataLst>
          </p:nvPr>
        </p:nvSpPr>
        <p:spPr>
          <a:xfrm>
            <a:off x="812737" y="2904065"/>
            <a:ext cx="193035" cy="78259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文本框 41"/>
          <p:cNvSpPr txBox="1"/>
          <p:nvPr>
            <p:custDataLst>
              <p:tags r:id="rId7"/>
            </p:custDataLst>
          </p:nvPr>
        </p:nvSpPr>
        <p:spPr>
          <a:xfrm>
            <a:off x="1412716" y="2971682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6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细胞免疫异常：患者体内CD8+T细胞数量增多，活性增强，攻击唾液腺细胞，导致腺体功能受损。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8"/>
            </p:custDataLst>
          </p:nvPr>
        </p:nvSpPr>
        <p:spPr>
          <a:xfrm>
            <a:off x="1208914" y="3833080"/>
            <a:ext cx="7117893" cy="78259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矩形 17"/>
          <p:cNvSpPr/>
          <p:nvPr>
            <p:custDataLst>
              <p:tags r:id="rId9"/>
            </p:custDataLst>
          </p:nvPr>
        </p:nvSpPr>
        <p:spPr>
          <a:xfrm>
            <a:off x="812737" y="3833080"/>
            <a:ext cx="193035" cy="78259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0" name="文本框 19"/>
          <p:cNvSpPr txBox="1"/>
          <p:nvPr>
            <p:custDataLst>
              <p:tags r:id="rId10"/>
            </p:custDataLst>
          </p:nvPr>
        </p:nvSpPr>
        <p:spPr>
          <a:xfrm>
            <a:off x="1412716" y="3900697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6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体液免疫异常：患者体内产生针对唾液腺细胞的自身抗体，与腺体细胞膜上的抗原结合，导致细胞损伤和功能障碍。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1"/>
            </p:custDataLst>
          </p:nvPr>
        </p:nvSpPr>
        <p:spPr>
          <a:xfrm>
            <a:off x="1208914" y="4761620"/>
            <a:ext cx="7117893" cy="78259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矩形 26"/>
          <p:cNvSpPr/>
          <p:nvPr>
            <p:custDataLst>
              <p:tags r:id="rId12"/>
            </p:custDataLst>
          </p:nvPr>
        </p:nvSpPr>
        <p:spPr>
          <a:xfrm>
            <a:off x="812737" y="4761620"/>
            <a:ext cx="193035" cy="78259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6" name="文本框 27"/>
          <p:cNvSpPr txBox="1"/>
          <p:nvPr>
            <p:custDataLst>
              <p:tags r:id="rId13"/>
            </p:custDataLst>
          </p:nvPr>
        </p:nvSpPr>
        <p:spPr>
          <a:xfrm>
            <a:off x="1412716" y="4829236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6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免疫遗传因素：原发性干燥综合征SS的发病与遗传因素有关，HLA-DRB1等位基因与疾病易感性相关。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其他因素</a:t>
            </a:r>
            <a:endParaRPr lang="zh-CN" altLang="en-US"/>
          </a:p>
        </p:txBody>
      </p:sp>
      <p:sp>
        <p:nvSpPr>
          <p:cNvPr id="104928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5346684" y="2069142"/>
            <a:ext cx="641713" cy="186724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5362545" y="4149298"/>
            <a:ext cx="610037" cy="16755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8"/>
          <p:cNvSpPr/>
          <p:nvPr>
            <p:custDataLst>
              <p:tags r:id="rId4"/>
            </p:custDataLst>
          </p:nvPr>
        </p:nvSpPr>
        <p:spPr>
          <a:xfrm>
            <a:off x="4829529" y="2679540"/>
            <a:ext cx="1675553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9"/>
          <p:cNvSpPr/>
          <p:nvPr>
            <p:custDataLst>
              <p:tags r:id="rId5"/>
            </p:custDataLst>
          </p:nvPr>
        </p:nvSpPr>
        <p:spPr>
          <a:xfrm flipV="1">
            <a:off x="4733884" y="2199873"/>
            <a:ext cx="1867248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068619" y="2069623"/>
            <a:ext cx="641713" cy="18661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085441" y="4149298"/>
            <a:ext cx="610037" cy="16755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4"/>
          <p:cNvSpPr/>
          <p:nvPr>
            <p:custDataLst>
              <p:tags r:id="rId8"/>
            </p:custDataLst>
          </p:nvPr>
        </p:nvSpPr>
        <p:spPr>
          <a:xfrm>
            <a:off x="552425" y="2679540"/>
            <a:ext cx="1675553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5"/>
          <p:cNvSpPr/>
          <p:nvPr>
            <p:custDataLst>
              <p:tags r:id="rId9"/>
            </p:custDataLst>
          </p:nvPr>
        </p:nvSpPr>
        <p:spPr>
          <a:xfrm flipV="1">
            <a:off x="456300" y="2199873"/>
            <a:ext cx="1866156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52425" y="3211594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遗传因素：原发性干燥综合征SS的发生与遗传有关，部分患者携带相关基因突变。</a:t>
            </a: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829529" y="3211594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799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666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环境因素：长期接触化学物质、药物、放射线等环境因素可能增加原发性干燥综合征SS的发病风险。</a:t>
            </a:r>
            <a:endParaRPr sz="1666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3262683" y="2079236"/>
            <a:ext cx="641713" cy="18661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3279024" y="4158911"/>
            <a:ext cx="610037" cy="167555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1"/>
          <p:cNvSpPr/>
          <p:nvPr>
            <p:custDataLst>
              <p:tags r:id="rId14"/>
            </p:custDataLst>
          </p:nvPr>
        </p:nvSpPr>
        <p:spPr>
          <a:xfrm>
            <a:off x="2746009" y="2688672"/>
            <a:ext cx="1675553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2"/>
          <p:cNvSpPr/>
          <p:nvPr>
            <p:custDataLst>
              <p:tags r:id="rId15"/>
            </p:custDataLst>
          </p:nvPr>
        </p:nvSpPr>
        <p:spPr>
          <a:xfrm flipV="1">
            <a:off x="2650364" y="2209966"/>
            <a:ext cx="1866156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7429723" y="2097980"/>
            <a:ext cx="641713" cy="18661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7446065" y="4176694"/>
            <a:ext cx="610037" cy="167664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25"/>
          <p:cNvSpPr/>
          <p:nvPr>
            <p:custDataLst>
              <p:tags r:id="rId18"/>
            </p:custDataLst>
          </p:nvPr>
        </p:nvSpPr>
        <p:spPr>
          <a:xfrm>
            <a:off x="6912568" y="2707416"/>
            <a:ext cx="1676646" cy="252862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6"/>
          <p:cNvSpPr/>
          <p:nvPr>
            <p:custDataLst>
              <p:tags r:id="rId19"/>
            </p:custDataLst>
          </p:nvPr>
        </p:nvSpPr>
        <p:spPr>
          <a:xfrm flipV="1">
            <a:off x="6817404" y="2228711"/>
            <a:ext cx="1866156" cy="897306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913049" y="3239470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799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666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其他疾病：其他自身免疫性疾病、病毒感染、甲状腺疾病等也可能与原发性干燥综合征SS的发病有关。</a:t>
            </a:r>
            <a:endParaRPr sz="1666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746009" y="3220726"/>
            <a:ext cx="1675553" cy="150964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799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66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免疫因素：原发性干燥综合征SS是一种自身免疫性疾病，患者的免疫系统异常导致对自身组织的攻击。</a:t>
            </a:r>
            <a:endParaRPr lang="zh-CN" altLang="en-US" sz="1666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原发性干燥综合征SS的发展过程</a:t>
            </a:r>
            <a:endParaRPr lang="zh-CN" altLang="en-US"/>
          </a:p>
        </p:txBody>
      </p:sp>
      <p:sp>
        <p:nvSpPr>
          <p:cNvPr id="1049356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早期表现</a:t>
            </a:r>
            <a:endParaRPr lang="zh-CN" altLang="en-US"/>
          </a:p>
        </p:txBody>
      </p:sp>
      <p:sp>
        <p:nvSpPr>
          <p:cNvPr id="1049448" name="圆角矩形 26"/>
          <p:cNvSpPr/>
          <p:nvPr>
            <p:custDataLst>
              <p:tags r:id="rId2"/>
            </p:custDataLst>
          </p:nvPr>
        </p:nvSpPr>
        <p:spPr>
          <a:xfrm>
            <a:off x="45630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0" name="圆角矩形 28"/>
          <p:cNvSpPr/>
          <p:nvPr>
            <p:custDataLst>
              <p:tags r:id="rId3"/>
            </p:custDataLst>
          </p:nvPr>
        </p:nvSpPr>
        <p:spPr>
          <a:xfrm>
            <a:off x="458205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52" name="文本框 31"/>
          <p:cNvSpPr txBox="1"/>
          <p:nvPr>
            <p:custDataLst>
              <p:tags r:id="rId4"/>
            </p:custDataLst>
          </p:nvPr>
        </p:nvSpPr>
        <p:spPr>
          <a:xfrm>
            <a:off x="572534" y="2575019"/>
            <a:ext cx="1712175" cy="255388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早期表现：口干、眼干等症状，可能伴随疲劳、关节痛等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29"/>
          <p:cNvSpPr/>
          <p:nvPr>
            <p:custDataLst>
              <p:tags r:id="rId5"/>
            </p:custDataLst>
          </p:nvPr>
        </p:nvSpPr>
        <p:spPr>
          <a:xfrm>
            <a:off x="255042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6" name="圆角矩形 32"/>
          <p:cNvSpPr/>
          <p:nvPr>
            <p:custDataLst>
              <p:tags r:id="rId6"/>
            </p:custDataLst>
          </p:nvPr>
        </p:nvSpPr>
        <p:spPr>
          <a:xfrm>
            <a:off x="2552325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58" name="文本框 34"/>
          <p:cNvSpPr txBox="1"/>
          <p:nvPr>
            <p:custDataLst>
              <p:tags r:id="rId7"/>
            </p:custDataLst>
          </p:nvPr>
        </p:nvSpPr>
        <p:spPr>
          <a:xfrm>
            <a:off x="2668560" y="2575019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中期表现：内脏器官受累，如肺、肾、消化道等，可能出现相应症状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3"/>
          <p:cNvSpPr/>
          <p:nvPr>
            <p:custDataLst>
              <p:tags r:id="rId8"/>
            </p:custDataLst>
          </p:nvPr>
        </p:nvSpPr>
        <p:spPr>
          <a:xfrm>
            <a:off x="464454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9"/>
            </p:custDataLst>
          </p:nvPr>
        </p:nvSpPr>
        <p:spPr>
          <a:xfrm>
            <a:off x="4646446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64" name="文本框 5"/>
          <p:cNvSpPr txBox="1"/>
          <p:nvPr>
            <p:custDataLst>
              <p:tags r:id="rId10"/>
            </p:custDataLst>
          </p:nvPr>
        </p:nvSpPr>
        <p:spPr>
          <a:xfrm>
            <a:off x="4762203" y="2575019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晚期表现：严重内脏损害，如肺纤维化、肾功能不全等，可能出现生命危险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8"/>
          <p:cNvSpPr/>
          <p:nvPr>
            <p:custDataLst>
              <p:tags r:id="rId11"/>
            </p:custDataLst>
          </p:nvPr>
        </p:nvSpPr>
        <p:spPr>
          <a:xfrm>
            <a:off x="673866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12"/>
            </p:custDataLst>
          </p:nvPr>
        </p:nvSpPr>
        <p:spPr>
          <a:xfrm>
            <a:off x="6740566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70" name="文本框 10"/>
          <p:cNvSpPr txBox="1"/>
          <p:nvPr>
            <p:custDataLst>
              <p:tags r:id="rId13"/>
            </p:custDataLst>
          </p:nvPr>
        </p:nvSpPr>
        <p:spPr>
          <a:xfrm>
            <a:off x="6856323" y="2575019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病程转归：病情持续进展，预后较差，需要积极治疗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中期表现</a:t>
            </a:r>
            <a:endParaRPr lang="zh-CN" altLang="en-US"/>
          </a:p>
        </p:txBody>
      </p:sp>
      <p:sp>
        <p:nvSpPr>
          <p:cNvPr id="1049506" name="任意多边形 20"/>
          <p:cNvSpPr/>
          <p:nvPr>
            <p:custDataLst>
              <p:tags r:id="rId2"/>
            </p:custDataLst>
          </p:nvPr>
        </p:nvSpPr>
        <p:spPr>
          <a:xfrm rot="2700000">
            <a:off x="1291928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26106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口腔干燥：患者口腔干燥症状加重，出现口腔溃疡、龋齿等症状。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2"/>
          <p:cNvSpPr/>
          <p:nvPr>
            <p:custDataLst>
              <p:tags r:id="rId4"/>
            </p:custDataLst>
          </p:nvPr>
        </p:nvSpPr>
        <p:spPr>
          <a:xfrm>
            <a:off x="1124757" y="2990227"/>
            <a:ext cx="1292271" cy="9151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12" name="任意多边形 18"/>
          <p:cNvSpPr/>
          <p:nvPr>
            <p:custDataLst>
              <p:tags r:id="rId5"/>
            </p:custDataLst>
          </p:nvPr>
        </p:nvSpPr>
        <p:spPr>
          <a:xfrm rot="5400000">
            <a:off x="3158027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917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眼部干燥：患者眼部干燥症状加重，出现眼疲劳、异物感等症状。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3"/>
          <p:cNvSpPr/>
          <p:nvPr>
            <p:custDataLst>
              <p:tags r:id="rId7"/>
            </p:custDataLst>
          </p:nvPr>
        </p:nvSpPr>
        <p:spPr>
          <a:xfrm>
            <a:off x="2990855" y="2990227"/>
            <a:ext cx="1292271" cy="9151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1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023639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7578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皮肤干燥：患者皮肤干燥症状加重，出现皮肤瘙痒、脱屑等症状。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4"/>
          <p:cNvSpPr/>
          <p:nvPr>
            <p:custDataLst>
              <p:tags r:id="rId10"/>
            </p:custDataLst>
          </p:nvPr>
        </p:nvSpPr>
        <p:spPr>
          <a:xfrm>
            <a:off x="4855982" y="2990227"/>
            <a:ext cx="1292271" cy="9151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889252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2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623431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其他症状：患者可能出现关节痛、肌肉痛、乏力等症状。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5"/>
          <p:cNvSpPr/>
          <p:nvPr>
            <p:custDataLst>
              <p:tags r:id="rId13"/>
            </p:custDataLst>
          </p:nvPr>
        </p:nvSpPr>
        <p:spPr>
          <a:xfrm>
            <a:off x="6722081" y="2990227"/>
            <a:ext cx="1292271" cy="9151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晚期表现</a:t>
            </a:r>
            <a:endParaRPr lang="zh-CN" altLang="en-US"/>
          </a:p>
        </p:txBody>
      </p:sp>
      <p:sp>
        <p:nvSpPr>
          <p:cNvPr id="1049564" name="矩形 31"/>
          <p:cNvSpPr/>
          <p:nvPr>
            <p:custDataLst>
              <p:tags r:id="rId2"/>
            </p:custDataLst>
          </p:nvPr>
        </p:nvSpPr>
        <p:spPr>
          <a:xfrm>
            <a:off x="2008030" y="1975050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器官损害：原发性干燥综合征SS可导致多器官损害，如肾、肺、肝等。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"/>
          <p:cNvSpPr/>
          <p:nvPr>
            <p:custDataLst>
              <p:tags r:id="rId3"/>
            </p:custDataLst>
          </p:nvPr>
        </p:nvSpPr>
        <p:spPr>
          <a:xfrm>
            <a:off x="2008030" y="2901453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恶性病变：部分原发性干燥综合征SS患者晚期可能出现恶性病变。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5"/>
          <p:cNvSpPr/>
          <p:nvPr>
            <p:custDataLst>
              <p:tags r:id="rId4"/>
            </p:custDataLst>
          </p:nvPr>
        </p:nvSpPr>
        <p:spPr>
          <a:xfrm>
            <a:off x="2008030" y="3827856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并发症：晚期原发性干燥综合征SS常伴有多种并发症，如类风湿性关节炎、系统性红斑狼疮等。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7"/>
          <p:cNvSpPr/>
          <p:nvPr>
            <p:custDataLst>
              <p:tags r:id="rId5"/>
            </p:custDataLst>
          </p:nvPr>
        </p:nvSpPr>
        <p:spPr>
          <a:xfrm>
            <a:off x="2008030" y="4754260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症状恶化：随着病情的发展，患者症状逐渐加重，生活质量下降。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并发症</a:t>
            </a:r>
            <a:endParaRPr lang="zh-CN" altLang="en-US"/>
          </a:p>
        </p:txBody>
      </p:sp>
      <p:sp>
        <p:nvSpPr>
          <p:cNvPr id="1049606" name="椭圆 262"/>
          <p:cNvSpPr/>
          <p:nvPr>
            <p:custDataLst>
              <p:tags r:id="rId2"/>
            </p:custDataLst>
          </p:nvPr>
        </p:nvSpPr>
        <p:spPr>
          <a:xfrm>
            <a:off x="1810620" y="3948953"/>
            <a:ext cx="5517876" cy="144360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3"/>
          <p:cNvSpPr/>
          <p:nvPr>
            <p:custDataLst>
              <p:tags r:id="rId3"/>
            </p:custDataLst>
          </p:nvPr>
        </p:nvSpPr>
        <p:spPr>
          <a:xfrm>
            <a:off x="2449794" y="4009242"/>
            <a:ext cx="4183569" cy="1239714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4"/>
          <p:cNvSpPr/>
          <p:nvPr>
            <p:custDataLst>
              <p:tags r:id="rId4"/>
            </p:custDataLst>
          </p:nvPr>
        </p:nvSpPr>
        <p:spPr>
          <a:xfrm>
            <a:off x="3048283" y="4186682"/>
            <a:ext cx="2985916" cy="88481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5"/>
          <p:cNvSpPr/>
          <p:nvPr>
            <p:custDataLst>
              <p:tags r:id="rId5"/>
            </p:custDataLst>
          </p:nvPr>
        </p:nvSpPr>
        <p:spPr>
          <a:xfrm>
            <a:off x="3554131" y="4336672"/>
            <a:ext cx="1974031" cy="58496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6"/>
          <p:cNvSpPr/>
          <p:nvPr>
            <p:custDataLst>
              <p:tags r:id="rId6"/>
            </p:custDataLst>
          </p:nvPr>
        </p:nvSpPr>
        <p:spPr>
          <a:xfrm>
            <a:off x="4072724" y="4490093"/>
            <a:ext cx="1135473" cy="33647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152264" y="4434214"/>
            <a:ext cx="0" cy="63559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68"/>
          <p:cNvSpPr/>
          <p:nvPr>
            <p:custDataLst>
              <p:tags r:id="rId8"/>
            </p:custDataLst>
          </p:nvPr>
        </p:nvSpPr>
        <p:spPr>
          <a:xfrm flipV="1">
            <a:off x="2083641" y="4294518"/>
            <a:ext cx="131157" cy="13115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9"/>
          <p:cNvSpPr/>
          <p:nvPr>
            <p:custDataLst>
              <p:tags r:id="rId9"/>
            </p:custDataLst>
          </p:nvPr>
        </p:nvSpPr>
        <p:spPr>
          <a:xfrm flipV="1">
            <a:off x="2115012" y="4326379"/>
            <a:ext cx="67956" cy="6795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0"/>
          <p:cNvSpPr/>
          <p:nvPr>
            <p:custDataLst>
              <p:tags r:id="rId10"/>
            </p:custDataLst>
          </p:nvPr>
        </p:nvSpPr>
        <p:spPr>
          <a:xfrm flipV="1">
            <a:off x="5840253" y="3683775"/>
            <a:ext cx="78954" cy="78952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5879956" y="3770043"/>
            <a:ext cx="0" cy="144360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2"/>
          <p:cNvSpPr/>
          <p:nvPr>
            <p:custDataLst>
              <p:tags r:id="rId12"/>
            </p:custDataLst>
          </p:nvPr>
        </p:nvSpPr>
        <p:spPr>
          <a:xfrm flipV="1">
            <a:off x="3007599" y="3589663"/>
            <a:ext cx="290721" cy="29071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3152198" y="3904347"/>
            <a:ext cx="0" cy="76279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5348129" y="3670050"/>
            <a:ext cx="0" cy="63559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5"/>
          <p:cNvSpPr/>
          <p:nvPr>
            <p:custDataLst>
              <p:tags r:id="rId15"/>
            </p:custDataLst>
          </p:nvPr>
        </p:nvSpPr>
        <p:spPr>
          <a:xfrm flipV="1">
            <a:off x="5279506" y="3530353"/>
            <a:ext cx="131157" cy="13115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6"/>
          <p:cNvSpPr/>
          <p:nvPr>
            <p:custDataLst>
              <p:tags r:id="rId16"/>
            </p:custDataLst>
          </p:nvPr>
        </p:nvSpPr>
        <p:spPr>
          <a:xfrm flipV="1">
            <a:off x="5310877" y="3562214"/>
            <a:ext cx="67956" cy="6795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77"/>
          <p:cNvSpPr/>
          <p:nvPr>
            <p:custDataLst>
              <p:tags r:id="rId17"/>
            </p:custDataLst>
          </p:nvPr>
        </p:nvSpPr>
        <p:spPr>
          <a:xfrm flipV="1">
            <a:off x="2818887" y="4175898"/>
            <a:ext cx="78954" cy="78952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2858589" y="4262167"/>
            <a:ext cx="0" cy="83472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9"/>
          <p:cNvSpPr/>
          <p:nvPr>
            <p:custDataLst>
              <p:tags r:id="rId19"/>
            </p:custDataLst>
          </p:nvPr>
        </p:nvSpPr>
        <p:spPr>
          <a:xfrm flipV="1">
            <a:off x="6397078" y="4352848"/>
            <a:ext cx="198030" cy="19802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6495111" y="4572441"/>
            <a:ext cx="0" cy="30967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81"/>
          <p:cNvSpPr/>
          <p:nvPr>
            <p:custDataLst>
              <p:tags r:id="rId21"/>
            </p:custDataLst>
          </p:nvPr>
        </p:nvSpPr>
        <p:spPr>
          <a:xfrm flipV="1">
            <a:off x="3711964" y="4586655"/>
            <a:ext cx="245296" cy="245287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3832544" y="4870950"/>
            <a:ext cx="0" cy="54187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图形 15"/>
          <p:cNvSpPr/>
          <p:nvPr>
            <p:custDataLst>
              <p:tags r:id="rId23"/>
            </p:custDataLst>
          </p:nvPr>
        </p:nvSpPr>
        <p:spPr>
          <a:xfrm>
            <a:off x="3762451" y="4639102"/>
            <a:ext cx="140260" cy="136669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36" name="图形 19"/>
          <p:cNvSpPr/>
          <p:nvPr>
            <p:custDataLst>
              <p:tags r:id="rId24"/>
            </p:custDataLst>
          </p:nvPr>
        </p:nvSpPr>
        <p:spPr>
          <a:xfrm>
            <a:off x="6448056" y="4408236"/>
            <a:ext cx="96057" cy="86501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38" name="图形 27"/>
          <p:cNvSpPr/>
          <p:nvPr>
            <p:custDataLst>
              <p:tags r:id="rId25"/>
            </p:custDataLst>
          </p:nvPr>
        </p:nvSpPr>
        <p:spPr>
          <a:xfrm>
            <a:off x="3085045" y="3682794"/>
            <a:ext cx="135840" cy="104476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0" name="任意多边形: 形状 286"/>
          <p:cNvSpPr/>
          <p:nvPr>
            <p:custDataLst>
              <p:tags r:id="rId26"/>
            </p:custDataLst>
          </p:nvPr>
        </p:nvSpPr>
        <p:spPr>
          <a:xfrm>
            <a:off x="4065862" y="3644561"/>
            <a:ext cx="1007365" cy="1007370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2" name="正文"/>
          <p:cNvSpPr txBox="1"/>
          <p:nvPr>
            <p:custDataLst>
              <p:tags r:id="rId27"/>
            </p:custDataLst>
          </p:nvPr>
        </p:nvSpPr>
        <p:spPr>
          <a:xfrm>
            <a:off x="456300" y="3698970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干眼症：由于泪腺分泌减少，导致眼睛干燥、不适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8"/>
            </p:custDataLst>
          </p:nvPr>
        </p:nvSpPr>
        <p:spPr>
          <a:xfrm>
            <a:off x="7064681" y="3698970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关节痛：关节肿胀、疼痛，影响关节活动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29"/>
            </p:custDataLst>
          </p:nvPr>
        </p:nvSpPr>
        <p:spPr>
          <a:xfrm>
            <a:off x="5297642" y="2106429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皮肤干燥症：皮肤干燥、瘙痒、脱屑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30"/>
            </p:custDataLst>
          </p:nvPr>
        </p:nvSpPr>
        <p:spPr>
          <a:xfrm>
            <a:off x="2223338" y="2106429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口腔干燥症：口腔唾液分泌减少，口腔黏膜干燥、疼痛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82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原发性干燥综合征SS的诊断方法</a:t>
            </a:r>
            <a:endParaRPr lang="zh-CN" altLang="en-US"/>
          </a:p>
        </p:txBody>
      </p:sp>
      <p:sp>
        <p:nvSpPr>
          <p:cNvPr id="1049684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https://d.book118.com/327101023151006026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8"/>
  <p:tag name="KSO_WM_UNIT_INDEX" val="8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4*i*9"/>
  <p:tag name="KSO_WM_UNIT_INDEX" val="9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SLIDE_CONTENT_AREA" val="{&quot;left&quot;:&quot;82.85&quot;,&quot;top&quot;:&quot;134.25&quot;,&quot;width&quot;:&quot;522.85&quot;,&quot;height&quot;:&quot;252.35&quot;}"/>
  <p:tag name="KSO_WM_SLIDE_ID" val="custom2023031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3"/>
  <p:tag name="KSO_WM_UNIT_INDEX" val="1_1_3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2"/>
  <p:tag name="KSO_WM_UNIT_INDEX" val="1_1_2"/>
  <p:tag name="KSO_WM_UNIT_LAYERLEVEL" val="1_1_1"/>
  <p:tag name="KSO_WM_UNIT_PRESET_TEXT" val="Part One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2"/>
  <p:tag name="KSO_WM_UNIT_INDEX" val="1_2_2"/>
  <p:tag name="KSO_WM_UNIT_LAYERLEVEL" val="1_1_1"/>
  <p:tag name="KSO_WM_UNIT_PRESET_TEXT" val="Part Two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2"/>
  <p:tag name="KSO_WM_UNIT_INDEX" val="1_3_2"/>
  <p:tag name="KSO_WM_UNIT_LAYERLEVEL" val="1_1_1"/>
  <p:tag name="KSO_WM_UNIT_PRESET_TEXT" val="Part Three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3"/>
  <p:tag name="KSO_WM_UNIT_INDEX" val="1_3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3"/>
  <p:tag name="KSO_WM_UNIT_INDEX" val="1_4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2"/>
  <p:tag name="KSO_WM_UNIT_INDEX" val="1_4_2"/>
  <p:tag name="KSO_WM_UNIT_LAYERLEVEL" val="1_1_1"/>
  <p:tag name="KSO_WM_UNIT_PRESET_TEXT" val="Part Four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4_1"/>
  <p:tag name="KSO_WM_UNIT_INDEX" val="1_4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1"/>
  <p:tag name="KSO_WM_UNIT_INDEX" val="1_5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3"/>
  <p:tag name="KSO_WM_UNIT_INDEX" val="1_5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2"/>
  <p:tag name="KSO_WM_UNIT_INDEX" val="1_5_2"/>
  <p:tag name="KSO_WM_UNIT_LAYERLEVEL" val="1_1_1"/>
  <p:tag name="KSO_WM_UNIT_PRESET_TEXT" val="Part Five"/>
  <p:tag name="KSO_WM_UNIT_SUBTYPE" val="d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5_1"/>
  <p:tag name="KSO_WM_UNIT_INDEX" val="1_5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1"/>
  <p:tag name="KSO_WM_UNIT_INDEX" val="1_6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2"/>
  <p:tag name="KSO_WM_UNIT_INDEX" val="1_6_2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6_1"/>
  <p:tag name="KSO_WM_UNIT_INDEX" val="1_6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3"/>
  <p:tag name="KSO_WM_UNIT_INDEX" val="1_6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6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56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25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690D4D"/>
      </a:dk2>
      <a:lt2>
        <a:srgbClr val="FEF8FC"/>
      </a:lt2>
      <a:accent1>
        <a:srgbClr val="F187CD"/>
      </a:accent1>
      <a:accent2>
        <a:srgbClr val="DC95D4"/>
      </a:accent2>
      <a:accent3>
        <a:srgbClr val="C7A3DB"/>
      </a:accent3>
      <a:accent4>
        <a:srgbClr val="B1B1E3"/>
      </a:accent4>
      <a:accent5>
        <a:srgbClr val="9CBFEA"/>
      </a:accent5>
      <a:accent6>
        <a:srgbClr val="87CDF1"/>
      </a:accent6>
      <a:hlink>
        <a:srgbClr val="0563C1"/>
      </a:hlink>
      <a:folHlink>
        <a:srgbClr val="954F72"/>
      </a:folHlink>
    </a:clrScheme>
    <a:fontScheme name="自定义 95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MiSans Heavy</vt:lpstr>
      <vt:lpstr>MiSans Normal</vt:lpstr>
      <vt:lpstr>MiSans</vt:lpstr>
      <vt:lpstr>Wingdings</vt:lpstr>
      <vt:lpstr>宋体</vt:lpstr>
      <vt:lpstr>微软雅黑</vt:lpstr>
      <vt:lpstr>Office Theme</vt:lpstr>
      <vt:lpstr>原发性干燥综合征SS的病因和发展过程解析</vt:lpstr>
      <vt:lpstr>目录</vt:lpstr>
      <vt:lpstr>添加章节标题</vt:lpstr>
      <vt:lpstr>原发性干燥综合征SS的病因</vt:lpstr>
      <vt:lpstr>遗传因素</vt:lpstr>
      <vt:lpstr>环境因素</vt:lpstr>
      <vt:lpstr>免疫因素</vt:lpstr>
      <vt:lpstr>其他因素</vt:lpstr>
      <vt:lpstr>原发性干燥综合征SS的发展过程</vt:lpstr>
      <vt:lpstr>早期表现</vt:lpstr>
      <vt:lpstr>中期表现</vt:lpstr>
      <vt:lpstr>晚期表现</vt:lpstr>
      <vt:lpstr>并发症</vt:lpstr>
      <vt:lpstr>原发性干燥综合征SS的诊断方法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2024-09-01T04:34:08.467</cp:lastPrinted>
  <dcterms:created xsi:type="dcterms:W3CDTF">2024-08-31T20:34:08Z</dcterms:created>
  <dcterms:modified xsi:type="dcterms:W3CDTF">2024-08-31T20:34:11Z</dcterms:modified>
</cp:coreProperties>
</file>