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3D1DF10-DDC3-49C4-9A1F-A32602CF7B0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7" name="PlaceHolder 1"/>
          <p:cNvSpPr>
            <a:spLocks noGrp="1"/>
          </p:cNvSpPr>
          <p:nvPr>
            <p:ph type="sldImg"/>
          </p:nvPr>
        </p:nvSpPr>
        <p:spPr>
          <a:xfrm>
            <a:off x="685800" y="1143000"/>
            <a:ext cx="5486040" cy="3085920"/>
          </a:xfrm>
          <a:prstGeom prst="rect">
            <a:avLst/>
          </a:prstGeom>
          <a:ln w="0">
            <a:noFill/>
          </a:ln>
        </p:spPr>
      </p:sp>
      <p:sp>
        <p:nvSpPr>
          <p:cNvPr id="74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0" name="PlaceHolder 1"/>
          <p:cNvSpPr>
            <a:spLocks noGrp="1"/>
          </p:cNvSpPr>
          <p:nvPr>
            <p:ph type="sldImg"/>
          </p:nvPr>
        </p:nvSpPr>
        <p:spPr>
          <a:xfrm>
            <a:off x="685800" y="1143000"/>
            <a:ext cx="5486040" cy="3085920"/>
          </a:xfrm>
          <a:prstGeom prst="rect">
            <a:avLst/>
          </a:prstGeom>
          <a:ln w="0">
            <a:noFill/>
          </a:ln>
        </p:spPr>
      </p:sp>
      <p:sp>
        <p:nvSpPr>
          <p:cNvPr id="75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3" name="PlaceHolder 1"/>
          <p:cNvSpPr>
            <a:spLocks noGrp="1"/>
          </p:cNvSpPr>
          <p:nvPr>
            <p:ph type="sldImg"/>
          </p:nvPr>
        </p:nvSpPr>
        <p:spPr>
          <a:xfrm>
            <a:off x="685800" y="1143000"/>
            <a:ext cx="5486040" cy="3085920"/>
          </a:xfrm>
          <a:prstGeom prst="rect">
            <a:avLst/>
          </a:prstGeom>
          <a:ln w="0">
            <a:noFill/>
          </a:ln>
        </p:spPr>
      </p:sp>
      <p:sp>
        <p:nvSpPr>
          <p:cNvPr id="75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6" name="PlaceHolder 1"/>
          <p:cNvSpPr>
            <a:spLocks noGrp="1"/>
          </p:cNvSpPr>
          <p:nvPr>
            <p:ph type="sldImg"/>
          </p:nvPr>
        </p:nvSpPr>
        <p:spPr>
          <a:xfrm>
            <a:off x="685800" y="1143000"/>
            <a:ext cx="5486040" cy="3085920"/>
          </a:xfrm>
          <a:prstGeom prst="rect">
            <a:avLst/>
          </a:prstGeom>
          <a:ln w="0">
            <a:noFill/>
          </a:ln>
        </p:spPr>
      </p:sp>
      <p:sp>
        <p:nvSpPr>
          <p:cNvPr id="75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9" name="PlaceHolder 1"/>
          <p:cNvSpPr>
            <a:spLocks noGrp="1"/>
          </p:cNvSpPr>
          <p:nvPr>
            <p:ph type="sldImg"/>
          </p:nvPr>
        </p:nvSpPr>
        <p:spPr>
          <a:xfrm>
            <a:off x="685800" y="1143000"/>
            <a:ext cx="5486040" cy="3085920"/>
          </a:xfrm>
          <a:prstGeom prst="rect">
            <a:avLst/>
          </a:prstGeom>
          <a:ln w="0">
            <a:noFill/>
          </a:ln>
        </p:spPr>
      </p:sp>
      <p:sp>
        <p:nvSpPr>
          <p:cNvPr id="76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2" name="PlaceHolder 1"/>
          <p:cNvSpPr>
            <a:spLocks noGrp="1"/>
          </p:cNvSpPr>
          <p:nvPr>
            <p:ph type="sldImg"/>
          </p:nvPr>
        </p:nvSpPr>
        <p:spPr>
          <a:xfrm>
            <a:off x="685800" y="1143000"/>
            <a:ext cx="5486040" cy="3085920"/>
          </a:xfrm>
          <a:prstGeom prst="rect">
            <a:avLst/>
          </a:prstGeom>
          <a:ln w="0">
            <a:noFill/>
          </a:ln>
        </p:spPr>
      </p:sp>
      <p:sp>
        <p:nvSpPr>
          <p:cNvPr id="76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3F1F7F-ADE7-4612-8E86-D6732C416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16FDAD-97D0-4CB2-8A59-956675C0D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6D9118-9768-4E10-AAFE-332C4ABFBF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69149B-503C-4E52-A132-F64C7C8B4F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00A6DE-9219-48AE-80E0-CCA713DEDC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12C746-A59A-4DBF-B514-31B6CDC785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D3962A-F064-443D-909B-3FB81C0D65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FA8E50-5DDC-4AC7-A0ED-98B5D5EEFB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64650C-A486-4074-BD8D-24FD28DC4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3E6C6-CF65-4EA5-8143-73356C04C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4C7BD7-05E6-418A-BAE9-A90A3F33B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3D209F3-7310-4FB3-A428-31B3ABDF750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C2ACAF9-5DAB-4B2F-9449-C3169B1E23C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02116034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儿科人文关怀护理查房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331720" y="3364920"/>
            <a:ext cx="7678800" cy="39456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1</a:t>
            </a:r>
            <a:r>
              <a:rPr lang="zh-CN" sz="2400" b="1" strike="noStrike" spc="-1">
                <a:solidFill>
                  <a:srgbClr val="AF79DE"/>
                </a:solidFill>
                <a:latin typeface="微软雅黑"/>
                <a:ea typeface="微软雅黑"/>
              </a:rPr>
              <a:t>章  儿科人文关怀护理查房</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2</a:t>
            </a:r>
            <a:r>
              <a:rPr lang="zh-CN" sz="2400" b="1" strike="noStrike" spc="-1">
                <a:solidFill>
                  <a:srgbClr val="AF79DE"/>
                </a:solidFill>
                <a:latin typeface="微软雅黑"/>
                <a:ea typeface="微软雅黑"/>
              </a:rPr>
              <a:t>章  儿科人文关怀护理查房的重要性</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3</a:t>
            </a:r>
            <a:r>
              <a:rPr lang="zh-CN" sz="2400" b="1" strike="noStrike" spc="-1">
                <a:solidFill>
                  <a:srgbClr val="AF79DE"/>
                </a:solidFill>
                <a:latin typeface="微软雅黑"/>
                <a:ea typeface="微软雅黑"/>
              </a:rPr>
              <a:t>章  儿科人文关怀护理查房的实施</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4</a:t>
            </a:r>
            <a:r>
              <a:rPr lang="zh-CN" sz="2400" b="1" strike="noStrike" spc="-1">
                <a:solidFill>
                  <a:srgbClr val="AF79DE"/>
                </a:solidFill>
                <a:latin typeface="微软雅黑"/>
                <a:ea typeface="微软雅黑"/>
              </a:rPr>
              <a:t>章  儿科人文关怀护理查房的效果评估</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5</a:t>
            </a:r>
            <a:r>
              <a:rPr lang="zh-CN" sz="2400" b="1" strike="noStrike" spc="-1">
                <a:solidFill>
                  <a:srgbClr val="AF79DE"/>
                </a:solidFill>
                <a:latin typeface="微软雅黑"/>
                <a:ea typeface="微软雅黑"/>
              </a:rPr>
              <a:t>章  儿科人文关怀护理查房的挑战与应对</a:t>
            </a:r>
            <a:endParaRPr lang="en-US" sz="2400" b="0" strike="noStrike" spc="-1">
              <a:solidFill>
                <a:srgbClr val="000000"/>
              </a:solidFill>
              <a:latin typeface="Arial"/>
            </a:endParaRPr>
          </a:p>
          <a:p>
            <a:pPr defTabSz="914400">
              <a:lnSpc>
                <a:spcPct val="100000"/>
              </a:lnSpc>
            </a:pPr>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6</a:t>
            </a:r>
            <a:r>
              <a:rPr lang="zh-CN" sz="2400" b="1" strike="noStrike" spc="-1">
                <a:solidFill>
                  <a:srgbClr val="AF79DE"/>
                </a:solidFill>
                <a:latin typeface="微软雅黑"/>
                <a:ea typeface="微软雅黑"/>
              </a:rPr>
              <a:t>章  总结与展望</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儿科人文关怀护理查房</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91"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92"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93"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94"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95"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提升沟通技巧</a:t>
            </a:r>
            <a:endParaRPr lang="en-US" sz="2000" b="0" strike="noStrike" spc="-1">
              <a:solidFill>
                <a:srgbClr val="000000"/>
              </a:solidFill>
              <a:latin typeface="Arial"/>
            </a:endParaRPr>
          </a:p>
        </p:txBody>
      </p:sp>
      <p:sp>
        <p:nvSpPr>
          <p:cNvPr id="97"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增进关怀</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建立良好沟通</a:t>
            </a:r>
            <a:endParaRPr lang="en-US" sz="1600" b="0" strike="noStrike" spc="-1">
              <a:solidFill>
                <a:srgbClr val="000000"/>
              </a:solidFill>
              <a:latin typeface="Arial"/>
            </a:endParaRPr>
          </a:p>
        </p:txBody>
      </p:sp>
      <p:sp>
        <p:nvSpPr>
          <p:cNvPr id="98"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构建医患关系</a:t>
            </a:r>
            <a:endParaRPr lang="en-US" sz="2000" b="0" strike="noStrike" spc="-1">
              <a:solidFill>
                <a:srgbClr val="000000"/>
              </a:solidFill>
              <a:latin typeface="Arial"/>
            </a:endParaRPr>
          </a:p>
        </p:txBody>
      </p:sp>
      <p:sp>
        <p:nvSpPr>
          <p:cNvPr id="100"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增加满意度</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医患合作</a:t>
            </a:r>
            <a:endParaRPr lang="en-US" sz="1600" b="0" strike="noStrike" spc="-1">
              <a:solidFill>
                <a:srgbClr val="000000"/>
              </a:solidFill>
              <a:latin typeface="Arial"/>
            </a:endParaRPr>
          </a:p>
        </p:txBody>
      </p:sp>
      <p:sp>
        <p:nvSpPr>
          <p:cNvPr id="101"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医护人员职责</a:t>
            </a:r>
            <a:endParaRPr lang="en-US" sz="2000" b="0" strike="noStrike" spc="-1">
              <a:solidFill>
                <a:srgbClr val="000000"/>
              </a:solidFill>
              <a:latin typeface="Arial"/>
            </a:endParaRPr>
          </a:p>
        </p:txBody>
      </p:sp>
      <p:sp>
        <p:nvSpPr>
          <p:cNvPr id="103"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关注心理需求</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尊重意见</a:t>
            </a:r>
            <a:endParaRPr lang="en-US" sz="1600" b="0" strike="noStrike" spc="-1">
              <a:solidFill>
                <a:srgbClr val="000000"/>
              </a:solidFill>
              <a:latin typeface="Arial"/>
            </a:endParaRPr>
          </a:p>
        </p:txBody>
      </p:sp>
      <p:sp>
        <p:nvSpPr>
          <p:cNvPr id="104"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儿科人文关怀护理查房的目的</a:t>
            </a:r>
            <a:endParaRPr lang="en-US" sz="3000" b="0" strike="noStrike" spc="-1">
              <a:solidFill>
                <a:schemeClr val="dk1"/>
              </a:solidFill>
              <a:latin typeface="Arial"/>
            </a:endParaRPr>
          </a:p>
        </p:txBody>
      </p:sp>
      <p:sp>
        <p:nvSpPr>
          <p:cNvPr id="105"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促进患儿理解治疗</a:t>
            </a:r>
            <a:endParaRPr lang="en-US" sz="2000" b="0" strike="noStrike" spc="-1">
              <a:solidFill>
                <a:srgbClr val="000000"/>
              </a:solidFill>
              <a:latin typeface="Arial"/>
            </a:endParaRPr>
          </a:p>
        </p:txBody>
      </p:sp>
      <p:sp>
        <p:nvSpPr>
          <p:cNvPr id="107"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家属配合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增进信任</a:t>
            </a:r>
            <a:endParaRPr lang="en-US" sz="1600" b="0" strike="noStrike" spc="-1">
              <a:solidFill>
                <a:srgbClr val="000000"/>
              </a:solidFill>
              <a:latin typeface="Arial"/>
            </a:endParaRPr>
          </a:p>
        </p:txBody>
      </p:sp>
      <p:grpSp>
        <p:nvGrpSpPr>
          <p:cNvPr id="108" name="Group 15"/>
          <p:cNvGrpSpPr/>
          <p:nvPr/>
        </p:nvGrpSpPr>
        <p:grpSpPr>
          <a:xfrm>
            <a:off x="435960" y="378720"/>
            <a:ext cx="515160" cy="439560"/>
            <a:chOff x="435960" y="378720"/>
            <a:chExt cx="515160" cy="439560"/>
          </a:xfrm>
        </p:grpSpPr>
        <p:sp>
          <p:nvSpPr>
            <p:cNvPr id="109"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4"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5"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6"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7"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8"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29" name="Picture 5" descr="C:/Users/Administrator/Desktop/ppt模板/插画素材/图片1(4).png图片1(4)"/>
          <p:cNvPicPr/>
          <p:nvPr/>
        </p:nvPicPr>
        <p:blipFill>
          <a:blip r:embed="rId2"/>
          <a:srcRect t="11324" b="11324"/>
          <a:stretch>
            <a:fillRect/>
          </a:stretch>
        </p:blipFill>
        <p:spPr>
          <a:xfrm>
            <a:off x="681840" y="4838760"/>
            <a:ext cx="2495160" cy="1217520"/>
          </a:xfrm>
          <a:prstGeom prst="rect">
            <a:avLst/>
          </a:prstGeom>
          <a:ln w="0">
            <a:noFill/>
          </a:ln>
        </p:spPr>
      </p:pic>
      <p:pic>
        <p:nvPicPr>
          <p:cNvPr id="130" name="Picture 5" descr="C:/Users/Administrator/Desktop/ppt模板/插画素材/QQ截图20240311003932.pngQQ截图20240311003932"/>
          <p:cNvPicPr/>
          <p:nvPr/>
        </p:nvPicPr>
        <p:blipFill>
          <a:blip r:embed="rId3"/>
          <a:srcRect t="16521" b="16521"/>
          <a:stretch>
            <a:fillRect/>
          </a:stretch>
        </p:blipFill>
        <p:spPr>
          <a:xfrm>
            <a:off x="3541320" y="4838760"/>
            <a:ext cx="2461680" cy="1217520"/>
          </a:xfrm>
          <a:prstGeom prst="rect">
            <a:avLst/>
          </a:prstGeom>
          <a:ln w="0">
            <a:noFill/>
          </a:ln>
        </p:spPr>
      </p:pic>
      <p:pic>
        <p:nvPicPr>
          <p:cNvPr id="131"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132"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33"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35"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36"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7"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8"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9"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40"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实施方式</a:t>
            </a:r>
            <a:endParaRPr lang="en-US" sz="3600" b="0" strike="noStrike" spc="-1">
              <a:solidFill>
                <a:srgbClr val="000000"/>
              </a:solidFill>
              <a:latin typeface="Arial"/>
            </a:endParaRPr>
          </a:p>
        </p:txBody>
      </p:sp>
      <p:sp>
        <p:nvSpPr>
          <p:cNvPr id="14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通过定期组织护理查房，医护人员与患儿建立良好沟通，关注患儿的心理需求，并给予温暖和关怀。倾听患儿和家属的意见和建议，尊重他们的看法。</a:t>
            </a:r>
            <a:endParaRPr lang="en-US" sz="1800" b="0" strike="noStrike" spc="-1">
              <a:solidFill>
                <a:srgbClr val="000000"/>
              </a:solidFill>
              <a:latin typeface="Arial"/>
            </a:endParaRPr>
          </a:p>
        </p:txBody>
      </p:sp>
      <p:sp>
        <p:nvSpPr>
          <p:cNvPr id="1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护理查房实施方式</a:t>
            </a:r>
            <a:endParaRPr lang="en-US" sz="3600" b="0" strike="noStrike" spc="-1">
              <a:solidFill>
                <a:schemeClr val="dk1"/>
              </a:solidFill>
              <a:latin typeface="Arial"/>
            </a:endParaRPr>
          </a:p>
        </p:txBody>
      </p:sp>
      <p:grpSp>
        <p:nvGrpSpPr>
          <p:cNvPr id="145" name="Group 15"/>
          <p:cNvGrpSpPr/>
          <p:nvPr/>
        </p:nvGrpSpPr>
        <p:grpSpPr>
          <a:xfrm>
            <a:off x="431640" y="396000"/>
            <a:ext cx="514800" cy="439200"/>
            <a:chOff x="431640" y="396000"/>
            <a:chExt cx="514800" cy="439200"/>
          </a:xfrm>
        </p:grpSpPr>
        <p:sp>
          <p:nvSpPr>
            <p:cNvPr id="146"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1"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2"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3"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4"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5"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6"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7"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8"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9"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0"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1"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2"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3"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4"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5"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6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儿科人文关怀护理查房的重要性</a:t>
            </a:r>
            <a:endParaRPr lang="en-US" sz="40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70"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1"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2"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3"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4"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5"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6"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77"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提高患儿治疗依从性</a:t>
            </a:r>
            <a:endParaRPr lang="en-US" sz="3600" b="0" strike="noStrike" spc="-1">
              <a:solidFill>
                <a:srgbClr val="000000"/>
              </a:solidFill>
              <a:latin typeface="Arial"/>
            </a:endParaRPr>
          </a:p>
        </p:txBody>
      </p:sp>
      <p:sp>
        <p:nvSpPr>
          <p:cNvPr id="180"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通过人文关怀护理查房，医护人员可以更好地与患儿建立信任关系，增加患儿对治疗的依从性。了解患儿的需求和病情变化，及时调整护理计划，提高治疗效果。</a:t>
            </a:r>
            <a:endParaRPr lang="en-US" sz="1800" b="0" strike="noStrike" spc="-1">
              <a:solidFill>
                <a:srgbClr val="000000"/>
              </a:solidFill>
              <a:latin typeface="Arial"/>
            </a:endParaRPr>
          </a:p>
        </p:txBody>
      </p:sp>
      <p:sp>
        <p:nvSpPr>
          <p:cNvPr id="1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82" name="Group 15"/>
          <p:cNvGrpSpPr/>
          <p:nvPr/>
        </p:nvGrpSpPr>
        <p:grpSpPr>
          <a:xfrm>
            <a:off x="431640" y="396000"/>
            <a:ext cx="514800" cy="439200"/>
            <a:chOff x="431640" y="396000"/>
            <a:chExt cx="514800" cy="439200"/>
          </a:xfrm>
        </p:grpSpPr>
        <p:sp>
          <p:nvSpPr>
            <p:cNvPr id="183"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4"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5"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6"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7"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8"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9"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0"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1"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2"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3"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4"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5"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6"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7"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8"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9"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0"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1"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2"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03"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04"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5"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6"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7"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08"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减少患者焦虑情绪</a:t>
            </a:r>
            <a:endParaRPr lang="en-US" sz="2000" b="0" strike="noStrike" spc="-1">
              <a:solidFill>
                <a:srgbClr val="000000"/>
              </a:solidFill>
              <a:latin typeface="Arial"/>
            </a:endParaRPr>
          </a:p>
        </p:txBody>
      </p:sp>
      <p:sp>
        <p:nvSpPr>
          <p:cNvPr id="210"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有效沟通可以减少患者焦虑情绪</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增进医患信任关系，提高治疗效果</a:t>
            </a:r>
            <a:endParaRPr lang="en-US" sz="1600" b="0" strike="noStrike" spc="-1">
              <a:solidFill>
                <a:srgbClr val="000000"/>
              </a:solidFill>
              <a:latin typeface="Arial"/>
            </a:endParaRPr>
          </a:p>
        </p:txBody>
      </p:sp>
      <p:sp>
        <p:nvSpPr>
          <p:cNvPr id="211"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提升医疗服务质量</a:t>
            </a:r>
            <a:endParaRPr lang="en-US" sz="2000" b="0" strike="noStrike" spc="-1">
              <a:solidFill>
                <a:srgbClr val="000000"/>
              </a:solidFill>
              <a:latin typeface="Arial"/>
            </a:endParaRPr>
          </a:p>
        </p:txBody>
      </p:sp>
      <p:sp>
        <p:nvSpPr>
          <p:cNvPr id="213"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人文关怀护理查房可以帮助医护人员更全面地了解患儿的病情和需求</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制定个性化的护理方案，提升护理质量</a:t>
            </a:r>
            <a:endParaRPr lang="en-US" sz="1600" b="0" strike="noStrike" spc="-1">
              <a:solidFill>
                <a:srgbClr val="000000"/>
              </a:solidFill>
              <a:latin typeface="Arial"/>
            </a:endParaRPr>
          </a:p>
        </p:txBody>
      </p:sp>
      <p:sp>
        <p:nvSpPr>
          <p:cNvPr id="214"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心理需求关怀</a:t>
            </a:r>
            <a:endParaRPr lang="en-US" sz="2000" b="0" strike="noStrike" spc="-1">
              <a:solidFill>
                <a:srgbClr val="000000"/>
              </a:solidFill>
              <a:latin typeface="Arial"/>
            </a:endParaRPr>
          </a:p>
        </p:txBody>
      </p:sp>
      <p:sp>
        <p:nvSpPr>
          <p:cNvPr id="216"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关怀患儿的心理需求，提供温馨的护理环境</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有助于患儿更快康复</a:t>
            </a:r>
            <a:endParaRPr lang="en-US" sz="1600" b="0" strike="noStrike" spc="-1">
              <a:solidFill>
                <a:srgbClr val="000000"/>
              </a:solidFill>
              <a:latin typeface="Arial"/>
            </a:endParaRPr>
          </a:p>
        </p:txBody>
      </p:sp>
      <p:sp>
        <p:nvSpPr>
          <p:cNvPr id="217"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促进医患沟通</a:t>
            </a:r>
            <a:endParaRPr lang="en-US" sz="3000" b="0" strike="noStrike" spc="-1">
              <a:solidFill>
                <a:schemeClr val="dk1"/>
              </a:solidFill>
              <a:latin typeface="Arial"/>
            </a:endParaRPr>
          </a:p>
        </p:txBody>
      </p:sp>
      <p:sp>
        <p:nvSpPr>
          <p:cNvPr id="218"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与患儿家属沟通</a:t>
            </a:r>
            <a:endParaRPr lang="en-US" sz="2000" b="0" strike="noStrike" spc="-1">
              <a:solidFill>
                <a:srgbClr val="000000"/>
              </a:solidFill>
              <a:latin typeface="Arial"/>
            </a:endParaRPr>
          </a:p>
        </p:txBody>
      </p:sp>
      <p:sp>
        <p:nvSpPr>
          <p:cNvPr id="220"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了解他们的关注点和疑虑</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给予及时解答和支持</a:t>
            </a:r>
            <a:endParaRPr lang="en-US" sz="1600" b="0" strike="noStrike" spc="-1">
              <a:solidFill>
                <a:srgbClr val="000000"/>
              </a:solidFill>
              <a:latin typeface="Arial"/>
            </a:endParaRPr>
          </a:p>
        </p:txBody>
      </p:sp>
      <p:grpSp>
        <p:nvGrpSpPr>
          <p:cNvPr id="221" name="Group 15"/>
          <p:cNvGrpSpPr/>
          <p:nvPr/>
        </p:nvGrpSpPr>
        <p:grpSpPr>
          <a:xfrm>
            <a:off x="435960" y="378720"/>
            <a:ext cx="515160" cy="439560"/>
            <a:chOff x="435960" y="378720"/>
            <a:chExt cx="515160" cy="439560"/>
          </a:xfrm>
        </p:grpSpPr>
        <p:sp>
          <p:nvSpPr>
            <p:cNvPr id="222"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3"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4"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5"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6"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7"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8"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9"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0"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1"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2"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3"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4"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5"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6"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7"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8"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9"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0"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1"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42" name="Picture 5" descr="C:/Users/Administrator/Desktop/ppt模板/插画素材/图片1(4).png图片1(4)"/>
          <p:cNvPicPr/>
          <p:nvPr/>
        </p:nvPicPr>
        <p:blipFill>
          <a:blip r:embed="rId2"/>
          <a:srcRect t="11324" b="11324"/>
          <a:stretch>
            <a:fillRect/>
          </a:stretch>
        </p:blipFill>
        <p:spPr>
          <a:xfrm>
            <a:off x="681840" y="4838760"/>
            <a:ext cx="2495160" cy="1217520"/>
          </a:xfrm>
          <a:prstGeom prst="rect">
            <a:avLst/>
          </a:prstGeom>
          <a:ln w="0">
            <a:noFill/>
          </a:ln>
        </p:spPr>
      </p:pic>
      <p:pic>
        <p:nvPicPr>
          <p:cNvPr id="243" name="Picture 5" descr="C:/Users/Administrator/Desktop/ppt模板/插画素材/QQ截图20240311003932.pngQQ截图20240311003932"/>
          <p:cNvPicPr/>
          <p:nvPr/>
        </p:nvPicPr>
        <p:blipFill>
          <a:blip r:embed="rId3"/>
          <a:srcRect t="16521" b="16521"/>
          <a:stretch>
            <a:fillRect/>
          </a:stretch>
        </p:blipFill>
        <p:spPr>
          <a:xfrm>
            <a:off x="3541320" y="4838760"/>
            <a:ext cx="2461680" cy="1217520"/>
          </a:xfrm>
          <a:prstGeom prst="rect">
            <a:avLst/>
          </a:prstGeom>
          <a:ln w="0">
            <a:noFill/>
          </a:ln>
        </p:spPr>
      </p:pic>
      <p:pic>
        <p:nvPicPr>
          <p:cNvPr id="244"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45"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46"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7"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儿科人文关怀护理查房的实践意义</a:t>
            </a:r>
            <a:endParaRPr lang="en-US" sz="3000" b="0" strike="noStrike" spc="-1">
              <a:solidFill>
                <a:schemeClr val="dk1"/>
              </a:solidFill>
              <a:latin typeface="Arial"/>
            </a:endParaRPr>
          </a:p>
        </p:txBody>
      </p:sp>
      <p:sp>
        <p:nvSpPr>
          <p:cNvPr id="248"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儿科人文关怀护理查房对医护人员具有重要的实践意义。通过与患儿及家属的沟通，可以更好地了解他们的需求和疑虑，从而提供更贴心的护理服务。同时，护理查房也可以增进团队之间的合作和信任，提高工作效率。</a:t>
            </a:r>
            <a:endParaRPr lang="en-US" sz="1800" b="0" strike="noStrike" spc="-1">
              <a:solidFill>
                <a:srgbClr val="000000"/>
              </a:solidFill>
              <a:latin typeface="Arial"/>
            </a:endParaRPr>
          </a:p>
        </p:txBody>
      </p:sp>
      <p:grpSp>
        <p:nvGrpSpPr>
          <p:cNvPr id="249" name="Group 15"/>
          <p:cNvGrpSpPr/>
          <p:nvPr/>
        </p:nvGrpSpPr>
        <p:grpSpPr>
          <a:xfrm>
            <a:off x="435960" y="378720"/>
            <a:ext cx="515160" cy="439560"/>
            <a:chOff x="435960" y="378720"/>
            <a:chExt cx="515160" cy="439560"/>
          </a:xfrm>
        </p:grpSpPr>
        <p:sp>
          <p:nvSpPr>
            <p:cNvPr id="250"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1"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2"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3"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4"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5"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6"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7"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8"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9"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0"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1"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2"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3"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4"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5"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6"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7"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8"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9"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70" name="图片 99" descr="C:/Users/Administrator/Desktop/ppt模板/插画素材/图片1(4).png图片1(4)"/>
          <p:cNvPicPr/>
          <p:nvPr/>
        </p:nvPicPr>
        <p:blipFill>
          <a:blip r:embed="rId3"/>
          <a:srcRect t="570" b="570"/>
          <a:stretch>
            <a:fillRect/>
          </a:stretch>
        </p:blipFill>
        <p:spPr>
          <a:xfrm>
            <a:off x="1035000" y="24890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1"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72"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儿科人文关怀护理查房的实施</a:t>
            </a:r>
            <a:endParaRPr lang="en-US" sz="4000" b="0" strike="noStrike" spc="-1">
              <a:solidFill>
                <a:schemeClr val="dk1"/>
              </a:solidFill>
              <a:latin typeface="Arial"/>
            </a:endParaRPr>
          </a:p>
        </p:txBody>
      </p:sp>
      <p:sp>
        <p:nvSpPr>
          <p:cNvPr id="27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74"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5"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6"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7"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8"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9"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0"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81"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制定查房计划</a:t>
            </a:r>
            <a:endParaRPr lang="en-US" sz="3600" b="0" strike="noStrike" spc="-1">
              <a:solidFill>
                <a:srgbClr val="000000"/>
              </a:solidFill>
              <a:latin typeface="Arial"/>
            </a:endParaRPr>
          </a:p>
        </p:txBody>
      </p:sp>
      <p:sp>
        <p:nvSpPr>
          <p:cNvPr id="28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定期制定儿科人文关怀护理查房计划，明确查房的频率和内容。确定查房人员及其分工，保证每位患儿都能获得及时的关怀和护理。这一步对于提高患儿的治疗效果和护理质量至关重要。</a:t>
            </a:r>
            <a:endParaRPr lang="en-US" sz="1800" b="0" strike="noStrike" spc="-1">
              <a:solidFill>
                <a:srgbClr val="000000"/>
              </a:solidFill>
              <a:latin typeface="Arial"/>
            </a:endParaRPr>
          </a:p>
        </p:txBody>
      </p:sp>
      <p:sp>
        <p:nvSpPr>
          <p:cNvPr id="2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86" name="Group 15"/>
          <p:cNvGrpSpPr/>
          <p:nvPr/>
        </p:nvGrpSpPr>
        <p:grpSpPr>
          <a:xfrm>
            <a:off x="431640" y="396000"/>
            <a:ext cx="514800" cy="439200"/>
            <a:chOff x="431640" y="396000"/>
            <a:chExt cx="514800" cy="439200"/>
          </a:xfrm>
        </p:grpSpPr>
        <p:sp>
          <p:nvSpPr>
            <p:cNvPr id="287"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8"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9"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0"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1"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2"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3"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4"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5"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6"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7"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8"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9"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0"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1"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2"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3"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4"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5"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6"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0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308" name="AutoShape 2"/>
          <p:cNvSpPr/>
          <p:nvPr/>
        </p:nvSpPr>
        <p:spPr>
          <a:xfrm>
            <a:off x="905436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09" name="AutoShape 2"/>
          <p:cNvSpPr/>
          <p:nvPr/>
        </p:nvSpPr>
        <p:spPr>
          <a:xfrm>
            <a:off x="631188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10" name="AutoShape 2"/>
          <p:cNvSpPr/>
          <p:nvPr/>
        </p:nvSpPr>
        <p:spPr>
          <a:xfrm>
            <a:off x="3569400" y="2212200"/>
            <a:ext cx="2388600" cy="280332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11" name="AutoShape 2"/>
          <p:cNvSpPr/>
          <p:nvPr/>
        </p:nvSpPr>
        <p:spPr>
          <a:xfrm>
            <a:off x="729720" y="2164680"/>
            <a:ext cx="2388600" cy="285156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312"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3"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定期总结查房经验</a:t>
            </a:r>
            <a:endParaRPr lang="en-US" sz="2000" b="0" strike="noStrike" spc="-1">
              <a:solidFill>
                <a:srgbClr val="000000"/>
              </a:solidFill>
              <a:latin typeface="Arial"/>
            </a:endParaRPr>
          </a:p>
        </p:txBody>
      </p:sp>
      <p:sp>
        <p:nvSpPr>
          <p:cNvPr id="314"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总结工作中的不足</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不断改进护理工作</a:t>
            </a:r>
            <a:endParaRPr lang="en-US" sz="1600" b="0" strike="noStrike" spc="-1">
              <a:solidFill>
                <a:srgbClr val="000000"/>
              </a:solidFill>
              <a:latin typeface="Arial"/>
            </a:endParaRPr>
          </a:p>
        </p:txBody>
      </p:sp>
      <p:sp>
        <p:nvSpPr>
          <p:cNvPr id="315"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6"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317"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18"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9"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320"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21"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记录和总结</a:t>
            </a:r>
            <a:endParaRPr lang="en-US" sz="3000" b="0" strike="noStrike" spc="-1">
              <a:solidFill>
                <a:schemeClr val="dk1"/>
              </a:solidFill>
              <a:latin typeface="Arial"/>
            </a:endParaRPr>
          </a:p>
        </p:txBody>
      </p:sp>
      <p:sp>
        <p:nvSpPr>
          <p:cNvPr id="322"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3"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AF79DE"/>
                </a:solidFill>
                <a:latin typeface="微软雅黑"/>
                <a:ea typeface="微软雅黑"/>
              </a:rPr>
              <a:t>及时记录查房情况</a:t>
            </a:r>
            <a:endParaRPr lang="en-US" sz="2000" b="0" strike="noStrike" spc="-1">
              <a:solidFill>
                <a:srgbClr val="000000"/>
              </a:solidFill>
              <a:latin typeface="Arial"/>
            </a:endParaRPr>
          </a:p>
        </p:txBody>
      </p:sp>
      <p:sp>
        <p:nvSpPr>
          <p:cNvPr id="324"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记录患儿病情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记录护理措施</a:t>
            </a:r>
            <a:endParaRPr lang="en-US" sz="1600" b="0" strike="noStrike" spc="-1">
              <a:solidFill>
                <a:srgbClr val="000000"/>
              </a:solidFill>
              <a:latin typeface="Arial"/>
            </a:endParaRPr>
          </a:p>
        </p:txBody>
      </p:sp>
      <p:grpSp>
        <p:nvGrpSpPr>
          <p:cNvPr id="325" name="Group 15"/>
          <p:cNvGrpSpPr/>
          <p:nvPr/>
        </p:nvGrpSpPr>
        <p:grpSpPr>
          <a:xfrm>
            <a:off x="435960" y="378720"/>
            <a:ext cx="515160" cy="439560"/>
            <a:chOff x="435960" y="378720"/>
            <a:chExt cx="515160" cy="439560"/>
          </a:xfrm>
        </p:grpSpPr>
        <p:sp>
          <p:nvSpPr>
            <p:cNvPr id="326"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7"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8"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9"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0"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1"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2"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3"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4"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5"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6"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7"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8"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9"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0"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1"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2"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3"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4"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5"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46" name="Picture 5" descr="C:/Users/Administrator/Desktop/ppt模板/插画素材/图片1(4).png图片1(4)"/>
          <p:cNvPicPr/>
          <p:nvPr/>
        </p:nvPicPr>
        <p:blipFill>
          <a:blip r:embed="rId2"/>
          <a:srcRect t="11324" b="11324"/>
          <a:stretch>
            <a:fillRect/>
          </a:stretch>
        </p:blipFill>
        <p:spPr>
          <a:xfrm>
            <a:off x="681840" y="4838760"/>
            <a:ext cx="2495160" cy="1217520"/>
          </a:xfrm>
          <a:prstGeom prst="rect">
            <a:avLst/>
          </a:prstGeom>
          <a:ln w="0">
            <a:noFill/>
          </a:ln>
        </p:spPr>
      </p:pic>
      <p:pic>
        <p:nvPicPr>
          <p:cNvPr id="347" name="Picture 5" descr="C:/Users/Administrator/Desktop/ppt模板/插画素材/QQ截图20240311003932.pngQQ截图20240311003932"/>
          <p:cNvPicPr/>
          <p:nvPr/>
        </p:nvPicPr>
        <p:blipFill>
          <a:blip r:embed="rId3"/>
          <a:srcRect t="16521" b="16521"/>
          <a:stretch>
            <a:fillRect/>
          </a:stretch>
        </p:blipFill>
        <p:spPr>
          <a:xfrm>
            <a:off x="3541320" y="4838760"/>
            <a:ext cx="2461680" cy="1217520"/>
          </a:xfrm>
          <a:prstGeom prst="rect">
            <a:avLst/>
          </a:prstGeom>
          <a:ln w="0">
            <a:noFill/>
          </a:ln>
        </p:spPr>
      </p:pic>
      <p:pic>
        <p:nvPicPr>
          <p:cNvPr id="348"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349"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350"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1"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儿科人文关怀护理查房的实施</a:t>
            </a:r>
            <a:endParaRPr lang="en-US" sz="3000" b="0" strike="noStrike" spc="-1">
              <a:solidFill>
                <a:schemeClr val="dk1"/>
              </a:solidFill>
              <a:latin typeface="Arial"/>
            </a:endParaRPr>
          </a:p>
        </p:txBody>
      </p:sp>
      <p:sp>
        <p:nvSpPr>
          <p:cNvPr id="352"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儿科人文关怀护理查房是一项关键的工作，需要医护人员的细心和耐心。通过与患儿及家属的良好沟通、细节护理以及记录与总结，可以有效提高护理质量，为患儿提供更好的医疗体验。</a:t>
            </a:r>
            <a:endParaRPr lang="en-US" sz="1800" b="0" strike="noStrike" spc="-1">
              <a:solidFill>
                <a:srgbClr val="000000"/>
              </a:solidFill>
              <a:latin typeface="Arial"/>
            </a:endParaRPr>
          </a:p>
        </p:txBody>
      </p:sp>
      <p:grpSp>
        <p:nvGrpSpPr>
          <p:cNvPr id="353" name="Group 15"/>
          <p:cNvGrpSpPr/>
          <p:nvPr/>
        </p:nvGrpSpPr>
        <p:grpSpPr>
          <a:xfrm>
            <a:off x="435960" y="378720"/>
            <a:ext cx="515160" cy="439560"/>
            <a:chOff x="435960" y="378720"/>
            <a:chExt cx="515160" cy="439560"/>
          </a:xfrm>
        </p:grpSpPr>
        <p:sp>
          <p:nvSpPr>
            <p:cNvPr id="354"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5"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6"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7"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8"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9"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0"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1"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2"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3"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4"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5"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6"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7"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8"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9"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0"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1"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2"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3"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74" name="图片 99" descr="C:/Users/Administrator/Desktop/ppt模板/插画素材/图片1(4).png图片1(4)"/>
          <p:cNvPicPr/>
          <p:nvPr/>
        </p:nvPicPr>
        <p:blipFill>
          <a:blip r:embed="rId3"/>
          <a:srcRect t="570" b="570"/>
          <a:stretch>
            <a:fillRect/>
          </a:stretch>
        </p:blipFill>
        <p:spPr>
          <a:xfrm>
            <a:off x="1035000" y="2489040"/>
            <a:ext cx="5830920" cy="3636360"/>
          </a:xfrm>
          <a:prstGeom prst="rect">
            <a:avLst/>
          </a:prstGeom>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https://d.book118.com/327102116034006054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儿科人文关怀护理查房</vt:lpstr>
      <vt:lpstr>目录</vt:lpstr>
      <vt:lpstr>第1章 儿科人文关怀护理查房</vt:lpstr>
      <vt:lpstr>儿科人文关怀护理查房的目的</vt:lpstr>
      <vt:lpstr>护理查房实施方式</vt:lpstr>
      <vt:lpstr>第2章 儿科人文关怀护理查房的重要性</vt:lpstr>
      <vt:lpstr> </vt:lpstr>
      <vt:lpstr>促进医患沟通</vt:lpstr>
      <vt:lpstr>儿科人文关怀护理查房的实践意义</vt:lpstr>
      <vt:lpstr>第3章 儿科人文关怀护理查房的实施</vt:lpstr>
      <vt:lpstr> </vt:lpstr>
      <vt:lpstr>记录和总结</vt:lpstr>
      <vt:lpstr>儿科人文关怀护理查房的实施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2024-09-28T10:33:39.257</cp:lastPrinted>
  <dcterms:created xsi:type="dcterms:W3CDTF">2024-09-28T02:33:39Z</dcterms:created>
  <dcterms:modified xsi:type="dcterms:W3CDTF">2024-09-28T02:33:41Z</dcterms:modified>
</cp:coreProperties>
</file>