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ADBDT+MS-UIGothic"/>
      <p:regular r:id="rId18"/>
    </p:embeddedFont>
    <p:embeddedFont>
      <p:font typeface="HAIBPW+TMIEQT+ArialMT"/>
      <p:regular r:id="rId19"/>
    </p:embeddedFont>
    <p:embeddedFont>
      <p:font typeface="MKECWL+QGDRLH+MicrosoftYaHei-Bold"/>
      <p:regular r:id="rId20"/>
    </p:embeddedFont>
    <p:embeddedFont>
      <p:font typeface="SGCTMV+CALCKI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10A07-2624-4ABB-9C6B-0CF9D56FA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3A1BF-91D7-493A-ADB2-AF05D9BB9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2EB3D-648C-4CFC-B377-D2DEB24BB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A53D5-1129-4F88-80E1-57AA742B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B1BCA-DB2E-4CC5-91C4-88FFF3F2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3AD9E3-03E6-4009-AA26-2E45DE09B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35995-5650-44F5-A92B-4F5FE2EAA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C2A5D-77AC-4CE9-AC37-F146C479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4E9CB-0D96-4861-BCE9-EB80E768B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F4867-3DD3-4184-92B7-3A4B79C43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4E6A7-E9B4-4995-B328-69454C336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4010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脏</a:t>
            </a:r>
            <a:r>
              <a:rPr sz="5150" spc="23">
                <a:solidFill>
                  <a:srgbClr val="FF960E"/>
                </a:solidFill>
                <a:latin typeface="TADBDT+MS-UIGothic"/>
                <a:cs typeface="TADBDT+MS-UIGothic"/>
              </a:rPr>
              <a:t>和血液循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环护</a:t>
            </a:r>
            <a:r>
              <a:rPr sz="5150">
                <a:solidFill>
                  <a:srgbClr val="FF960E"/>
                </a:solidFill>
                <a:latin typeface="TADBDT+MS-UIGothic"/>
                <a:cs typeface="TADBDT+MS-UIGothic"/>
              </a:rPr>
              <a:t>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TADBDT+MS-UIGothic"/>
                <a:cs typeface="TADBD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AIBPW+TMIEQT+ArialMT"/>
                <a:cs typeface="HAIBPW+TMIEQ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AIBPW+TMIEQT+ArialMT"/>
                <a:cs typeface="HAIBPW+TMIEQ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血液循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5491421" cy="2429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AIBPW+TMIEQT+ArialMT"/>
                <a:cs typeface="HAIBPW+TMIEQ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疾病的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防与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AIBPW+TMIEQT+ArialMT"/>
                <a:cs typeface="HAIBPW+TMIEQ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血液循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疾病的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防与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AIBPW+TMIEQT+ArialMT"/>
                <a:cs typeface="HAIBPW+TMIEQ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和血液循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环护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理的方法与技巧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HAIBPW+TMIEQT+ArialMT"/>
                <a:cs typeface="HAIBPW+TMIEQ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案例分析与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TADBDT+MS-UIGothic"/>
                <a:cs typeface="TADBDT+MS-UIGothic"/>
              </a:rPr>
              <a:t>践操作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ADBDT+MS-UIGothic"/>
                <a:cs typeface="TADBDT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MKECWL+QGDRLH+MicrosoftYaHei-Bold"/>
                <a:cs typeface="MKECWL+QGDRLH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MKECWL+QGDRLH+MicrosoftYaHei-Bold"/>
                <a:cs typeface="MKECWL+QGDRLH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TADBDT+MS-UIGothic"/>
                <a:cs typeface="TADBDT+MS-UIGothic"/>
              </a:rPr>
              <a:t>心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脏</a:t>
            </a:r>
            <a:r>
              <a:rPr sz="4550" spc="23">
                <a:solidFill>
                  <a:srgbClr val="351E00"/>
                </a:solidFill>
                <a:latin typeface="TADBDT+MS-UIGothic"/>
                <a:cs typeface="TADBDT+MS-UIGothic"/>
              </a:rPr>
              <a:t>基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础</a:t>
            </a:r>
            <a:r>
              <a:rPr sz="4550" spc="23">
                <a:solidFill>
                  <a:srgbClr val="351E00"/>
                </a:solidFill>
                <a:latin typeface="TADBDT+MS-UIGothic"/>
                <a:cs typeface="TADBDT+MS-UIGothic"/>
              </a:rPr>
              <a:t>知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构与功能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TADBDT+MS-UIGothic"/>
                <a:cs typeface="TADBD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的生理特点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述心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的生理特点，如心率、心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出量等，以及它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如何随着身体状况的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整。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TADBDT+MS-UIGothic"/>
                <a:cs typeface="TADBD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9361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心率是指心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每分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的次数，正常成年人安静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的心率一般在</a:t>
            </a:r>
            <a:r>
              <a:rPr sz="1350">
                <a:solidFill>
                  <a:srgbClr val="FFFFFF"/>
                </a:solidFill>
                <a:latin typeface="SGCTMV+CALCKI+MicrosoftYaHei"/>
                <a:cs typeface="SGCTMV+CALCKI+MicrosoftYaHei"/>
              </a:rPr>
              <a:t>60-100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次</a:t>
            </a:r>
            <a:r>
              <a:rPr sz="1350">
                <a:solidFill>
                  <a:srgbClr val="FFFFFF"/>
                </a:solidFill>
                <a:latin typeface="SGCTMV+CALCKI+MicrosoftYaHei"/>
                <a:cs typeface="SGCTMV+CALCKI+MicrosoftYaHei"/>
              </a:rPr>
              <a:t>/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。心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出量是指心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每分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钟输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出的血液量，它决定了身体各器官得到的氧气和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养分。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与其他器官的关系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TADBDT+MS-UIGothic"/>
                <a:cs typeface="TADBD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MKECWL+QGDRLH+MicrosoftYaHei-Bold"/>
                <a:cs typeface="MKECWL+QGDRLH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TADBDT+MS-UIGothic"/>
                <a:cs typeface="TADBDT+MS-UIGothic"/>
              </a:rPr>
              <a:t>血液循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环</a:t>
            </a:r>
            <a:r>
              <a:rPr sz="4550" spc="23">
                <a:solidFill>
                  <a:srgbClr val="351E00"/>
                </a:solidFill>
                <a:latin typeface="TADBDT+MS-UIGothic"/>
                <a:cs typeface="TADBDT+MS-UIGothic"/>
              </a:rPr>
              <a:t>系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血液循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KECWL+QGDRLH+MicrosoftYaHei-Bold"/>
                <a:cs typeface="MKECWL+QGDRL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KECWL+QGDRLH+MicrosoftYaHei-Bold"/>
                <a:cs typeface="MKECWL+QGDRL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KECWL+QGDRLH+MicrosoftYaHei-Bold"/>
                <a:cs typeface="MKECWL+QGDRL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TADBDT+MS-UIGothic"/>
                <a:cs typeface="TADBDT+MS-UIGothic"/>
              </a:rPr>
              <a:t>血管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TADBDT+MS-UIGothic"/>
                <a:cs typeface="TADBDT+MS-UIGothic"/>
              </a:rPr>
              <a:t>血液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血液的生理功能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TADBDT+MS-UIGothic"/>
                <a:cs typeface="TADBDT+MS-UIGothic"/>
              </a:rPr>
              <a:t>运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TADBDT+MS-UIGothic"/>
                <a:cs typeface="TADBDT+MS-UIGothic"/>
              </a:rPr>
              <a:t>免疫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2000" spc="25">
                <a:solidFill>
                  <a:srgbClr val="FFFFFF"/>
                </a:solidFill>
                <a:latin typeface="TADBDT+MS-UIGothic"/>
                <a:cs typeface="TADBDT+MS-UIGothic"/>
              </a:rPr>
              <a:t>体温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FFFFFF"/>
                </a:solidFill>
                <a:latin typeface="TADBDT+MS-UIGothic"/>
                <a:cs typeface="TADBDT+MS-UIGothic"/>
              </a:rPr>
              <a:t>持酸碱平衡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血液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氧气、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血液中的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冲物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持酸碱平衡，确保身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体正常运作。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633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胞和抗体等免疫成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分能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抵御感染和疾病。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血液中的温度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机制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有助于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持体温的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定。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6460" y="51826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养物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和激素等重要物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到全身各个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TADBDT+MS-UIGothic"/>
                <a:cs typeface="TADBD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血液循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脏</a:t>
            </a:r>
            <a:r>
              <a:rPr sz="2300" spc="25">
                <a:solidFill>
                  <a:srgbClr val="FF960E"/>
                </a:solidFill>
                <a:latin typeface="TADBDT+MS-UIGothic"/>
                <a:cs typeface="TADBDT+MS-UIGothic"/>
              </a:rPr>
              <a:t>收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90890" y="1640006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ADBDT+MS-UIGothic"/>
                <a:cs typeface="TADBDT+MS-UIGothic"/>
              </a:rPr>
              <a:t>氧气和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营</a:t>
            </a:r>
            <a:r>
              <a:rPr sz="2300" spc="25">
                <a:solidFill>
                  <a:srgbClr val="FF960E"/>
                </a:solidFill>
                <a:latin typeface="TADBDT+MS-UIGothic"/>
                <a:cs typeface="TADBDT+MS-UIGothic"/>
              </a:rPr>
              <a:t>养物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FF960E"/>
                </a:solidFill>
                <a:latin typeface="TADBDT+MS-UIGothic"/>
                <a:cs typeface="TADBDT+MS-UIGothic"/>
              </a:rPr>
              <a:t>的交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51585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ADBDT+MS-UIGothic"/>
                <a:cs typeface="TADBDT+MS-UIGothic"/>
              </a:rPr>
              <a:t>代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谢废</a:t>
            </a:r>
            <a:r>
              <a:rPr sz="2300" spc="25">
                <a:solidFill>
                  <a:srgbClr val="FF960E"/>
                </a:solidFill>
                <a:latin typeface="TADBDT+MS-UIGothic"/>
                <a:cs typeface="TADBDT+MS-UIGothic"/>
              </a:rPr>
              <a:t>物的运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ADBDT+MS-UIGothic"/>
                <a:cs typeface="TADBDT+MS-UIGothic"/>
              </a:rPr>
              <a:t>血液回流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MKECWL+QGDRLH+MicrosoftYaHei-Bold"/>
                <a:cs typeface="MKECWL+QGDRLH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TADBDT+MS-UIGothic"/>
                <a:cs typeface="TADBDT+MS-UIGothic"/>
              </a:rPr>
              <a:t>心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脏</a:t>
            </a:r>
            <a:r>
              <a:rPr sz="4550" spc="23">
                <a:solidFill>
                  <a:srgbClr val="351E00"/>
                </a:solidFill>
                <a:latin typeface="TADBDT+MS-UIGothic"/>
                <a:cs typeface="TADBDT+MS-UIGothic"/>
              </a:rPr>
              <a:t>疾病的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预</a:t>
            </a:r>
            <a:r>
              <a:rPr sz="4550" spc="25">
                <a:solidFill>
                  <a:srgbClr val="351E00"/>
                </a:solidFill>
                <a:latin typeface="TADBDT+MS-UIGothic"/>
                <a:cs typeface="TADBDT+MS-UIGothic"/>
              </a:rPr>
              <a:t>防与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护</a:t>
            </a:r>
            <a:r>
              <a:rPr sz="4550">
                <a:solidFill>
                  <a:srgbClr val="351E00"/>
                </a:solidFill>
                <a:latin typeface="TADBDT+MS-UIGothic"/>
                <a:cs typeface="TADBDT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高血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防与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ADBDT+MS-UIGothic"/>
                <a:cs typeface="TADBDT+MS-UIGothic"/>
              </a:rPr>
              <a:t>高血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压</a:t>
            </a:r>
            <a:r>
              <a:rPr sz="1550" spc="25">
                <a:solidFill>
                  <a:srgbClr val="FF960E"/>
                </a:solidFill>
                <a:latin typeface="TADBDT+MS-UIGothic"/>
                <a:cs typeface="TADBDT+MS-UIGothic"/>
              </a:rPr>
              <a:t>的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1550">
                <a:solidFill>
                  <a:srgbClr val="FF960E"/>
                </a:solidFill>
                <a:latin typeface="TADBDT+MS-UIGothic"/>
                <a:cs typeface="TADBDT+MS-UIGothic"/>
              </a:rPr>
              <a:t>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ADBDT+MS-UIGothic"/>
                <a:cs typeface="TADBDT+MS-UIGothic"/>
              </a:rPr>
              <a:t>高血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压</a:t>
            </a:r>
            <a:r>
              <a:rPr sz="1550" spc="25">
                <a:solidFill>
                  <a:srgbClr val="FF960E"/>
                </a:solidFill>
                <a:latin typeface="TADBDT+MS-UIGothic"/>
                <a:cs typeface="TADBDT+MS-UIGothic"/>
              </a:rPr>
              <a:t>的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FF960E"/>
                </a:solidFill>
                <a:latin typeface="TADBDT+MS-UIGothic"/>
                <a:cs typeface="TADBDT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绞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痛的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防与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960E"/>
                </a:solidFill>
                <a:latin typeface="TADBDT+MS-UIGothic"/>
                <a:cs typeface="TADBDT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ADBDT+MS-UIGothic"/>
                <a:cs typeface="TADBDT+MS-UIGothic"/>
              </a:rPr>
              <a:t>心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绞</a:t>
            </a:r>
            <a:r>
              <a:rPr sz="1550" spc="25">
                <a:solidFill>
                  <a:srgbClr val="FF960E"/>
                </a:solidFill>
                <a:latin typeface="TADBDT+MS-UIGothic"/>
                <a:cs typeface="TADBDT+MS-UIGothic"/>
              </a:rPr>
              <a:t>痛的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1550">
                <a:solidFill>
                  <a:srgbClr val="FF960E"/>
                </a:solidFill>
                <a:latin typeface="TADBDT+MS-UIGothic"/>
                <a:cs typeface="TADBDT+MS-UIGothic"/>
              </a:rPr>
              <a:t>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ADBDT+MS-UIGothic"/>
                <a:cs typeface="TADBDT+MS-UIGothic"/>
              </a:rPr>
              <a:t>心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绞</a:t>
            </a:r>
            <a:r>
              <a:rPr sz="1550" spc="25">
                <a:solidFill>
                  <a:srgbClr val="FFFFFF"/>
                </a:solidFill>
                <a:latin typeface="TADBDT+MS-UIGothic"/>
                <a:cs typeface="TADBDT+MS-UIGothic"/>
              </a:rPr>
              <a:t>痛的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FFFFFF"/>
                </a:solidFill>
                <a:latin typeface="TADBDT+MS-UIGothic"/>
                <a:cs typeface="TADBDT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立即休息，遵医嘱治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，定期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，注意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察病情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TADBDT+MS-UIGothic"/>
                <a:cs typeface="TADBDT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https://d.book118.com/327104010110006046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TADBDT+MS-UIGothic</vt:lpstr>
      <vt:lpstr>SimSun</vt:lpstr>
      <vt:lpstr>HAIBPW+TMIEQT+ArialMT</vt:lpstr>
      <vt:lpstr>Times New Roman</vt:lpstr>
      <vt:lpstr>MKECWL+QGDRLH+MicrosoftYaHei-Bold</vt:lpstr>
      <vt:lpstr>SGCTMV+CALCKI+MicrosoftYaHei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2024-09-21T16:34:06.541</cp:lastPrinted>
  <dcterms:created xsi:type="dcterms:W3CDTF">2024-09-21T08:34:06Z</dcterms:created>
  <dcterms:modified xsi:type="dcterms:W3CDTF">2024-09-21T08:34:07Z</dcterms:modified>
</cp:coreProperties>
</file>