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7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67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111B84-9185-4356-A1CC-B950ECDDB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C38A10-9E01-49B2-AA6A-B280ECFB4A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4FB3ED-4B6F-40D9-9C16-3C18BFE2E9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815179-B078-45AD-8241-7F3CB2E8A4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ABF0D8-C4F6-44D0-BDCA-C7FF1E3D5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54C266-70F1-4824-A8E3-7086A6343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65DF6E-3D52-4414-A27A-7A47FE7F6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FC742E-9A14-47A5-BC69-F931EA2BA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EAE6E1-194B-4CA1-B4BA-FF497D0A0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11D98B-0B23-4FAC-B8D5-B2A60A86A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3937A9-0D4E-4288-BCDE-051221598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761" r:id="rId2"/>
    <p:sldLayoutId id="2147486762" r:id="rId3"/>
    <p:sldLayoutId id="2147486763" r:id="rId4"/>
    <p:sldLayoutId id="2147486764" r:id="rId5"/>
    <p:sldLayoutId id="2147486765" r:id="rId6"/>
    <p:sldLayoutId id="2147486766" r:id="rId7"/>
    <p:sldLayoutId id="2147486767" r:id="rId8"/>
    <p:sldLayoutId id="2147486768" r:id="rId9"/>
    <p:sldLayoutId id="2147486769" r:id="rId10"/>
    <p:sldLayoutId id="2147486770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3.xml" /><Relationship Id="rId11" Type="http://schemas.openxmlformats.org/officeDocument/2006/relationships/tags" Target="../tags/tag94.xml" /><Relationship Id="rId12" Type="http://schemas.openxmlformats.org/officeDocument/2006/relationships/tags" Target="../tags/tag95.xml" /><Relationship Id="rId13" Type="http://schemas.openxmlformats.org/officeDocument/2006/relationships/tags" Target="../tags/tag96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5.xml" /><Relationship Id="rId11" Type="http://schemas.openxmlformats.org/officeDocument/2006/relationships/tags" Target="../tags/tag106.xml" /><Relationship Id="rId12" Type="http://schemas.openxmlformats.org/officeDocument/2006/relationships/tags" Target="../tags/tag107.xml" /><Relationship Id="rId13" Type="http://schemas.openxmlformats.org/officeDocument/2006/relationships/tags" Target="../tags/tag108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19" Type="http://schemas.openxmlformats.org/officeDocument/2006/relationships/tags" Target="../tags/tag126.xml" /><Relationship Id="rId2" Type="http://schemas.openxmlformats.org/officeDocument/2006/relationships/tags" Target="../tags/tag109.xml" /><Relationship Id="rId20" Type="http://schemas.openxmlformats.org/officeDocument/2006/relationships/tags" Target="../tags/tag127.xml" /><Relationship Id="rId21" Type="http://schemas.openxmlformats.org/officeDocument/2006/relationships/tags" Target="../tags/tag128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tags" Target="../tags/tag149.xml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14" Type="http://schemas.openxmlformats.org/officeDocument/2006/relationships/tags" Target="../tags/tag164.xml" /><Relationship Id="rId15" Type="http://schemas.openxmlformats.org/officeDocument/2006/relationships/tags" Target="../tags/tag165.xml" /><Relationship Id="rId16" Type="http://schemas.openxmlformats.org/officeDocument/2006/relationships/tags" Target="../tags/tag166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7114002065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植物的栖息地与保护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7"/>
          <p:cNvSpPr/>
          <p:nvPr>
            <p:custDataLst>
              <p:tags r:id="rId4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5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6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7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8"/>
            </p:custDataLst>
          </p:nvPr>
        </p:nvSpPr>
        <p:spPr>
          <a:xfrm flipH="1">
            <a:off x="32829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9"/>
            </p:custDataLst>
          </p:nvPr>
        </p:nvSpPr>
        <p:spPr>
          <a:xfrm>
            <a:off x="32829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10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1"/>
            </p:custDataLst>
          </p:nvPr>
        </p:nvSpPr>
        <p:spPr>
          <a:xfrm flipH="1">
            <a:off x="266128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植物的栖息地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2"/>
            </p:custDataLst>
          </p:nvPr>
        </p:nvSpPr>
        <p:spPr>
          <a:xfrm>
            <a:off x="266128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3"/>
            </p:custDataLst>
          </p:nvPr>
        </p:nvSpPr>
        <p:spPr>
          <a:xfrm flipH="1">
            <a:off x="499427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植物的保护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4"/>
            </p:custDataLst>
          </p:nvPr>
        </p:nvSpPr>
        <p:spPr>
          <a:xfrm>
            <a:off x="499427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5"/>
            </p:custDataLst>
          </p:nvPr>
        </p:nvSpPr>
        <p:spPr>
          <a:xfrm flipH="1">
            <a:off x="7327900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植物栖息地保护的实践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>
            <a:off x="7327900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7"/>
            </p:custDataLst>
          </p:nvPr>
        </p:nvSpPr>
        <p:spPr>
          <a:xfrm flipH="1">
            <a:off x="966152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植物栖息地保护的挑战与未来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8"/>
            </p:custDataLst>
          </p:nvPr>
        </p:nvSpPr>
        <p:spPr>
          <a:xfrm>
            <a:off x="966152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植物的栖息地</a:t>
            </a:r>
            <a:endParaRPr lang="zh-CN" altLang="en-US"/>
          </a:p>
        </p:txBody>
      </p:sp>
      <p:sp>
        <p:nvSpPr>
          <p:cNvPr id="10488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栖息地的定义</a:t>
            </a:r>
            <a:endParaRPr lang="zh-CN" altLang="en-US"/>
          </a:p>
        </p:txBody>
      </p:sp>
      <p:sp>
        <p:nvSpPr>
          <p:cNvPr id="1048874" name="圆角矩形 26"/>
          <p:cNvSpPr/>
          <p:nvPr>
            <p:custDataLst>
              <p:tags r:id="rId2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76" name="圆角矩形 28"/>
          <p:cNvSpPr/>
          <p:nvPr>
            <p:custDataLst>
              <p:tags r:id="rId3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878" name="文本框 31"/>
          <p:cNvSpPr txBox="1"/>
          <p:nvPr>
            <p:custDataLst>
              <p:tags r:id="rId4"/>
            </p:custDataLst>
          </p:nvPr>
        </p:nvSpPr>
        <p:spPr>
          <a:xfrm>
            <a:off x="1662881" y="2355440"/>
            <a:ext cx="2045769" cy="305147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栖息地是指植物生长、繁殖和生存的环境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0" name="圆角矩形 29"/>
          <p:cNvSpPr/>
          <p:nvPr>
            <p:custDataLst>
              <p:tags r:id="rId5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82" name="圆角矩形 32"/>
          <p:cNvSpPr/>
          <p:nvPr>
            <p:custDataLst>
              <p:tags r:id="rId6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84" name="文本框 34"/>
          <p:cNvSpPr txBox="1"/>
          <p:nvPr>
            <p:custDataLst>
              <p:tags r:id="rId7"/>
            </p:custDataLst>
          </p:nvPr>
        </p:nvSpPr>
        <p:spPr>
          <a:xfrm>
            <a:off x="4167288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包括自然环境和人工环境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圆角矩形 3"/>
          <p:cNvSpPr/>
          <p:nvPr>
            <p:custDataLst>
              <p:tags r:id="rId8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88" name="圆角矩形 4"/>
          <p:cNvSpPr/>
          <p:nvPr>
            <p:custDataLst>
              <p:tags r:id="rId9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90" name="文本框 5"/>
          <p:cNvSpPr txBox="1"/>
          <p:nvPr>
            <p:custDataLst>
              <p:tags r:id="rId10"/>
            </p:custDataLst>
          </p:nvPr>
        </p:nvSpPr>
        <p:spPr>
          <a:xfrm>
            <a:off x="6668850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自然环境如森林、草原、湿地、海洋等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圆角矩形 8"/>
          <p:cNvSpPr/>
          <p:nvPr>
            <p:custDataLst>
              <p:tags r:id="rId11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894" name="圆角矩形 9"/>
          <p:cNvSpPr/>
          <p:nvPr>
            <p:custDataLst>
              <p:tags r:id="rId12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896" name="文本框 10"/>
          <p:cNvSpPr txBox="1"/>
          <p:nvPr>
            <p:custDataLst>
              <p:tags r:id="rId13"/>
            </p:custDataLst>
          </p:nvPr>
        </p:nvSpPr>
        <p:spPr>
          <a:xfrm>
            <a:off x="9170981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人工环境如农田、花园、公园等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栖息地的类型</a:t>
            </a:r>
            <a:endParaRPr lang="zh-CN" altLang="en-US"/>
          </a:p>
        </p:txBody>
      </p:sp>
      <p:sp>
        <p:nvSpPr>
          <p:cNvPr id="1048932" name="矩形 38"/>
          <p:cNvSpPr/>
          <p:nvPr>
            <p:custDataLst>
              <p:tags r:id="rId2"/>
            </p:custDataLst>
          </p:nvPr>
        </p:nvSpPr>
        <p:spPr>
          <a:xfrm rot="204112">
            <a:off x="18214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矩形 39"/>
          <p:cNvSpPr/>
          <p:nvPr>
            <p:custDataLst>
              <p:tags r:id="rId3"/>
            </p:custDataLst>
          </p:nvPr>
        </p:nvSpPr>
        <p:spPr>
          <a:xfrm>
            <a:off x="18261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6" name="TextBox 2"/>
          <p:cNvSpPr txBox="1"/>
          <p:nvPr>
            <p:custDataLst>
              <p:tags r:id="rId4"/>
            </p:custDataLst>
          </p:nvPr>
        </p:nvSpPr>
        <p:spPr>
          <a:xfrm>
            <a:off x="20634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363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森林：树木密集，阳光难以直接照射到地面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38" name="矩形 100"/>
          <p:cNvSpPr/>
          <p:nvPr>
            <p:custDataLst>
              <p:tags r:id="rId5"/>
            </p:custDataLst>
          </p:nvPr>
        </p:nvSpPr>
        <p:spPr>
          <a:xfrm rot="204112">
            <a:off x="69557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矩形 101"/>
          <p:cNvSpPr/>
          <p:nvPr>
            <p:custDataLst>
              <p:tags r:id="rId6"/>
            </p:custDataLst>
          </p:nvPr>
        </p:nvSpPr>
        <p:spPr>
          <a:xfrm>
            <a:off x="69611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2" name="TextBox 2"/>
          <p:cNvSpPr txBox="1"/>
          <p:nvPr>
            <p:custDataLst>
              <p:tags r:id="rId7"/>
            </p:custDataLst>
          </p:nvPr>
        </p:nvSpPr>
        <p:spPr>
          <a:xfrm>
            <a:off x="71990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363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草原：草本植物为主，地势平坦，视野开阔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44" name="矩形 122"/>
          <p:cNvSpPr/>
          <p:nvPr>
            <p:custDataLst>
              <p:tags r:id="rId8"/>
            </p:custDataLst>
          </p:nvPr>
        </p:nvSpPr>
        <p:spPr>
          <a:xfrm rot="204112">
            <a:off x="18214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6" name="矩形 123"/>
          <p:cNvSpPr/>
          <p:nvPr>
            <p:custDataLst>
              <p:tags r:id="rId9"/>
            </p:custDataLst>
          </p:nvPr>
        </p:nvSpPr>
        <p:spPr>
          <a:xfrm>
            <a:off x="18261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8" name="TextBox 2"/>
          <p:cNvSpPr txBox="1"/>
          <p:nvPr>
            <p:custDataLst>
              <p:tags r:id="rId10"/>
            </p:custDataLst>
          </p:nvPr>
        </p:nvSpPr>
        <p:spPr>
          <a:xfrm>
            <a:off x="20627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363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湿地：水分充足，土壤湿润，适合水生植物生长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50" name="矩形 89"/>
          <p:cNvSpPr/>
          <p:nvPr>
            <p:custDataLst>
              <p:tags r:id="rId11"/>
            </p:custDataLst>
          </p:nvPr>
        </p:nvSpPr>
        <p:spPr>
          <a:xfrm rot="204112">
            <a:off x="69557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2" name="矩形 90"/>
          <p:cNvSpPr/>
          <p:nvPr>
            <p:custDataLst>
              <p:tags r:id="rId12"/>
            </p:custDataLst>
          </p:nvPr>
        </p:nvSpPr>
        <p:spPr>
          <a:xfrm>
            <a:off x="69611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4" name="TextBox 2"/>
          <p:cNvSpPr txBox="1"/>
          <p:nvPr>
            <p:custDataLst>
              <p:tags r:id="rId13"/>
            </p:custDataLst>
          </p:nvPr>
        </p:nvSpPr>
        <p:spPr>
          <a:xfrm>
            <a:off x="71977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363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沙漠：干旱少雨，温度变化大，植物种类稀少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栖息地的重要性</a:t>
            </a:r>
            <a:endParaRPr lang="zh-CN" altLang="en-US"/>
          </a:p>
        </p:txBody>
      </p:sp>
      <p:sp>
        <p:nvSpPr>
          <p:cNvPr id="104899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提供生存空间：为植物提供生长、繁殖和生存的环境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调节气候：植物通过光合作用吸收二氧化碳，释放氧气，调节气候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净化环境：植物能够吸收空气中的有害物质，净化环境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维护生物多样性：保护各种植物及其生态系统，维护生态平衡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栖息地的破坏与保护</a:t>
            </a:r>
            <a:endParaRPr lang="zh-CN" altLang="en-US"/>
          </a:p>
        </p:txBody>
      </p:sp>
      <p:sp>
        <p:nvSpPr>
          <p:cNvPr id="1049064" name="任意多边形 20"/>
          <p:cNvSpPr/>
          <p:nvPr>
            <p:custDataLst>
              <p:tags r:id="rId2"/>
            </p:custDataLst>
          </p:nvPr>
        </p:nvSpPr>
        <p:spPr>
          <a:xfrm rot="2700000">
            <a:off x="20188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6604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栖息地破坏的原因：人类活动、自然灾害等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2"/>
          <p:cNvSpPr/>
          <p:nvPr>
            <p:custDataLst>
              <p:tags r:id="rId4"/>
            </p:custDataLst>
          </p:nvPr>
        </p:nvSpPr>
        <p:spPr>
          <a:xfrm>
            <a:off x="17934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0" name="任意多边形 18"/>
          <p:cNvSpPr/>
          <p:nvPr>
            <p:custDataLst>
              <p:tags r:id="rId5"/>
            </p:custDataLst>
          </p:nvPr>
        </p:nvSpPr>
        <p:spPr>
          <a:xfrm rot="5400000">
            <a:off x="45352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41761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栖息地保护的重要性：维持生物多样性、生态平衡等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3"/>
          <p:cNvSpPr/>
          <p:nvPr>
            <p:custDataLst>
              <p:tags r:id="rId7"/>
            </p:custDataLst>
          </p:nvPr>
        </p:nvSpPr>
        <p:spPr>
          <a:xfrm>
            <a:off x="43098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6925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栖息地保护的措施：建立自然保护区、实施生态修复等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4"/>
          <p:cNvSpPr/>
          <p:nvPr>
            <p:custDataLst>
              <p:tags r:id="rId10"/>
            </p:custDataLst>
          </p:nvPr>
        </p:nvSpPr>
        <p:spPr>
          <a:xfrm>
            <a:off x="68248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92082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栖息地保护的挑战：经济发展与生态保护的矛盾、法律法规不完善等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5"/>
          <p:cNvSpPr/>
          <p:nvPr>
            <p:custDataLst>
              <p:tags r:id="rId13"/>
            </p:custDataLst>
          </p:nvPr>
        </p:nvSpPr>
        <p:spPr>
          <a:xfrm>
            <a:off x="93412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植物的保护</a:t>
            </a:r>
            <a:endParaRPr lang="zh-CN" altLang="en-US"/>
          </a:p>
        </p:txBody>
      </p:sp>
      <p:sp>
        <p:nvSpPr>
          <p:cNvPr id="10491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植物保护的意义</a:t>
            </a:r>
            <a:endParaRPr lang="zh-CN" altLang="en-US"/>
          </a:p>
        </p:txBody>
      </p:sp>
      <p:sp>
        <p:nvSpPr>
          <p:cNvPr id="1049150" name="五边形 30"/>
          <p:cNvSpPr/>
          <p:nvPr>
            <p:custDataLst>
              <p:tags r:id="rId2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6"/>
          <p:cNvSpPr/>
          <p:nvPr>
            <p:custDataLst>
              <p:tags r:id="rId3"/>
            </p:custDataLst>
          </p:nvPr>
        </p:nvSpPr>
        <p:spPr>
          <a:xfrm>
            <a:off x="3864767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54" name="燕尾形 37"/>
          <p:cNvSpPr/>
          <p:nvPr>
            <p:custDataLst>
              <p:tags r:id="rId4"/>
            </p:custDataLst>
          </p:nvPr>
        </p:nvSpPr>
        <p:spPr>
          <a:xfrm>
            <a:off x="8546301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56" name="燕尾形 38"/>
          <p:cNvSpPr/>
          <p:nvPr>
            <p:custDataLst>
              <p:tags r:id="rId5"/>
            </p:custDataLst>
          </p:nvPr>
        </p:nvSpPr>
        <p:spPr>
          <a:xfrm>
            <a:off x="6205534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58" name="文本框 3"/>
          <p:cNvSpPr txBox="1"/>
          <p:nvPr>
            <p:custDataLst>
              <p:tags r:id="rId6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提供生态服务：植物可以提供氧气、食物、水源、土壤保持等多种生态服务。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6"/>
          <p:cNvSpPr txBox="1"/>
          <p:nvPr>
            <p:custDataLst>
              <p:tags r:id="rId7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维护生物多样性：保护各种植物，有助于维护生态系统的平衡和稳定。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7"/>
          <p:cNvSpPr txBox="1"/>
          <p:nvPr>
            <p:custDataLst>
              <p:tags r:id="rId8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促进经济发展：植物资源是许多产业的基础，如农业、林业、医药等。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文本框 8"/>
          <p:cNvSpPr txBox="1"/>
          <p:nvPr>
            <p:custDataLst>
              <p:tags r:id="rId9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增强环境质量：植物可以吸收污染物、减少噪音、美化环境，提高人们的生活质量。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植物保护的方法</a:t>
            </a:r>
            <a:endParaRPr lang="zh-CN" altLang="en-US"/>
          </a:p>
        </p:txBody>
      </p:sp>
      <p:sp>
        <p:nvSpPr>
          <p:cNvPr id="1049200" name="矩形 38"/>
          <p:cNvSpPr/>
          <p:nvPr>
            <p:custDataLst>
              <p:tags r:id="rId2"/>
            </p:custDataLst>
          </p:nvPr>
        </p:nvSpPr>
        <p:spPr>
          <a:xfrm rot="204112">
            <a:off x="1524000" y="2034030"/>
            <a:ext cx="2918002" cy="152372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矩形 39"/>
          <p:cNvSpPr/>
          <p:nvPr>
            <p:custDataLst>
              <p:tags r:id="rId3"/>
            </p:custDataLst>
          </p:nvPr>
        </p:nvSpPr>
        <p:spPr>
          <a:xfrm>
            <a:off x="1527449" y="2034605"/>
            <a:ext cx="2918002" cy="15237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TextBox 2"/>
          <p:cNvSpPr txBox="1"/>
          <p:nvPr>
            <p:custDataLst>
              <p:tags r:id="rId4"/>
            </p:custDataLst>
          </p:nvPr>
        </p:nvSpPr>
        <p:spPr>
          <a:xfrm>
            <a:off x="1696432" y="2153583"/>
            <a:ext cx="2592378" cy="125805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建立自然保护区：为植物提供适宜的生存环境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06" name="矩形 100"/>
          <p:cNvSpPr/>
          <p:nvPr>
            <p:custDataLst>
              <p:tags r:id="rId5"/>
            </p:custDataLst>
          </p:nvPr>
        </p:nvSpPr>
        <p:spPr>
          <a:xfrm rot="204112">
            <a:off x="4978397" y="2034030"/>
            <a:ext cx="2918002" cy="152372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矩形 101"/>
          <p:cNvSpPr/>
          <p:nvPr>
            <p:custDataLst>
              <p:tags r:id="rId6"/>
            </p:custDataLst>
          </p:nvPr>
        </p:nvSpPr>
        <p:spPr>
          <a:xfrm>
            <a:off x="4981846" y="2034605"/>
            <a:ext cx="2918002" cy="1523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0" name="TextBox 2"/>
          <p:cNvSpPr txBox="1"/>
          <p:nvPr>
            <p:custDataLst>
              <p:tags r:id="rId7"/>
            </p:custDataLst>
          </p:nvPr>
        </p:nvSpPr>
        <p:spPr>
          <a:xfrm>
            <a:off x="5151404" y="2153583"/>
            <a:ext cx="2592378" cy="125805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保护濒危物种：通过人工繁殖、移植等方式保护濒危植物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12" name="矩形 122"/>
          <p:cNvSpPr/>
          <p:nvPr>
            <p:custDataLst>
              <p:tags r:id="rId8"/>
            </p:custDataLst>
          </p:nvPr>
        </p:nvSpPr>
        <p:spPr>
          <a:xfrm rot="204112">
            <a:off x="8432794" y="2034030"/>
            <a:ext cx="2918002" cy="152372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矩形 123"/>
          <p:cNvSpPr/>
          <p:nvPr>
            <p:custDataLst>
              <p:tags r:id="rId9"/>
            </p:custDataLst>
          </p:nvPr>
        </p:nvSpPr>
        <p:spPr>
          <a:xfrm>
            <a:off x="8436243" y="2034605"/>
            <a:ext cx="2918002" cy="1523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TextBox 2"/>
          <p:cNvSpPr txBox="1"/>
          <p:nvPr>
            <p:custDataLst>
              <p:tags r:id="rId10"/>
            </p:custDataLst>
          </p:nvPr>
        </p:nvSpPr>
        <p:spPr>
          <a:xfrm>
            <a:off x="8604652" y="2153583"/>
            <a:ext cx="2592378" cy="125805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生态修复：对受损生态系统进行修复，恢复其生态功能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18" name="矩形 89"/>
          <p:cNvSpPr/>
          <p:nvPr>
            <p:custDataLst>
              <p:tags r:id="rId11"/>
            </p:custDataLst>
          </p:nvPr>
        </p:nvSpPr>
        <p:spPr>
          <a:xfrm rot="204112">
            <a:off x="3251199" y="3984241"/>
            <a:ext cx="2918002" cy="152372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矩形 90"/>
          <p:cNvSpPr/>
          <p:nvPr>
            <p:custDataLst>
              <p:tags r:id="rId12"/>
            </p:custDataLst>
          </p:nvPr>
        </p:nvSpPr>
        <p:spPr>
          <a:xfrm>
            <a:off x="3254647" y="3984816"/>
            <a:ext cx="2918002" cy="15237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TextBox 2"/>
          <p:cNvSpPr txBox="1"/>
          <p:nvPr>
            <p:custDataLst>
              <p:tags r:id="rId13"/>
            </p:custDataLst>
          </p:nvPr>
        </p:nvSpPr>
        <p:spPr>
          <a:xfrm>
            <a:off x="3423631" y="4103795"/>
            <a:ext cx="2592378" cy="125805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加强法律法规建设：制定和完善相关法律法规，加强植物保护的法律保障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24" name="矩形 111"/>
          <p:cNvSpPr/>
          <p:nvPr>
            <p:custDataLst>
              <p:tags r:id="rId14"/>
            </p:custDataLst>
          </p:nvPr>
        </p:nvSpPr>
        <p:spPr>
          <a:xfrm rot="204112">
            <a:off x="6705596" y="3984241"/>
            <a:ext cx="2918002" cy="1523728"/>
          </a:xfrm>
          <a:prstGeom prst="rect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矩形 112"/>
          <p:cNvSpPr/>
          <p:nvPr>
            <p:custDataLst>
              <p:tags r:id="rId15"/>
            </p:custDataLst>
          </p:nvPr>
        </p:nvSpPr>
        <p:spPr>
          <a:xfrm>
            <a:off x="6709044" y="3984816"/>
            <a:ext cx="2918002" cy="15237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049228" name="TextBox 2"/>
          <p:cNvSpPr txBox="1"/>
          <p:nvPr>
            <p:custDataLst>
              <p:tags r:id="rId16"/>
            </p:custDataLst>
          </p:nvPr>
        </p:nvSpPr>
        <p:spPr>
          <a:xfrm>
            <a:off x="6878603" y="4103795"/>
            <a:ext cx="2592378" cy="125805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提高公众意识：通过教育、宣传等方式提高公众对植物保护的认识和参与度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植物保护的法律法规</a:t>
            </a:r>
            <a:endParaRPr lang="zh-CN" altLang="en-US"/>
          </a:p>
        </p:txBody>
      </p:sp>
      <p:sp>
        <p:nvSpPr>
          <p:cNvPr id="104926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25000"/>
          </a:bodyPr>
          <a:lstStyle/>
          <a:p>
            <a:r>
              <a:rPr lang="zh-CN" altLang="en-US"/>
              <a:t>《中华人民共和国野生植物保护法》</a:t>
            </a:r>
            <a:endParaRPr lang="zh-CN" altLang="en-US"/>
          </a:p>
          <a:p>
            <a:r>
              <a:rPr lang="zh-CN" altLang="en-US"/>
              <a:t>《中华人民共和国自然保护区条例》</a:t>
            </a:r>
            <a:endParaRPr lang="zh-CN" altLang="en-US"/>
          </a:p>
          <a:p>
            <a:r>
              <a:rPr lang="zh-CN" altLang="en-US"/>
              <a:t>《中华人民共和国环境保护法》</a:t>
            </a:r>
            <a:endParaRPr lang="zh-CN" altLang="en-US"/>
          </a:p>
          <a:p>
            <a:r>
              <a:rPr lang="zh-CN" altLang="en-US"/>
              <a:t>《中华人民共和国森林法》</a:t>
            </a:r>
            <a:endParaRPr lang="zh-CN" altLang="en-US"/>
          </a:p>
          <a:p>
            <a:r>
              <a:rPr lang="zh-CN" altLang="en-US"/>
              <a:t>《中华人民共和国草原法》</a:t>
            </a:r>
            <a:endParaRPr lang="zh-CN" altLang="en-US"/>
          </a:p>
          <a:p>
            <a:r>
              <a:rPr lang="zh-CN" altLang="en-US"/>
              <a:t>《中华人民共和国渔业法》</a:t>
            </a:r>
            <a:endParaRPr lang="zh-CN" altLang="en-US"/>
          </a:p>
          <a:p>
            <a:r>
              <a:rPr lang="zh-CN" altLang="en-US"/>
              <a:t>《中华人民共和国野生动物保护法》</a:t>
            </a:r>
            <a:endParaRPr lang="zh-CN" altLang="en-US"/>
          </a:p>
          <a:p>
            <a:r>
              <a:rPr lang="zh-CN" altLang="en-US"/>
              <a:t>《中华人民共和国生物安全法》</a:t>
            </a:r>
            <a:endParaRPr lang="zh-CN" altLang="en-US"/>
          </a:p>
          <a:p>
            <a:r>
              <a:rPr lang="zh-CN" altLang="en-US"/>
              <a:t>《中华人民共和国环境保护税法》</a:t>
            </a:r>
            <a:endParaRPr lang="zh-CN" altLang="en-US"/>
          </a:p>
          <a:p>
            <a:r>
              <a:rPr lang="zh-CN" altLang="en-US"/>
              <a:t>《中华人民共和国土壤污染防治法》</a:t>
            </a:r>
            <a:endParaRPr lang="zh-CN" altLang="en-US"/>
          </a:p>
          <a:p>
            <a:r>
              <a:rPr lang="zh-CN" altLang="en-US"/>
              <a:t>《中华人民共和国水污染防治法》</a:t>
            </a:r>
            <a:endParaRPr lang="zh-CN" altLang="en-US"/>
          </a:p>
          <a:p>
            <a:r>
              <a:rPr lang="zh-CN" altLang="en-US"/>
              <a:t>《中华人民共和国大气污染防治法》</a:t>
            </a:r>
            <a:endParaRPr lang="zh-CN" altLang="en-US"/>
          </a:p>
          <a:p>
            <a:r>
              <a:rPr lang="zh-CN" altLang="en-US"/>
              <a:t>《中华人民共和国固体废物污染环境防治法》</a:t>
            </a:r>
            <a:endParaRPr lang="zh-CN" altLang="en-US"/>
          </a:p>
          <a:p>
            <a:r>
              <a:rPr lang="zh-CN" altLang="en-US"/>
              <a:t>《中华人民共和国噪声污染防治法》</a:t>
            </a:r>
            <a:endParaRPr lang="zh-CN" altLang="en-US"/>
          </a:p>
          <a:p>
            <a:r>
              <a:rPr lang="zh-CN" altLang="en-US"/>
              <a:t>《中华人民共和国放射性污染防治法》</a:t>
            </a:r>
            <a:endParaRPr lang="zh-CN" altLang="en-US"/>
          </a:p>
          <a:p>
            <a:r>
              <a:rPr lang="zh-CN" altLang="en-US"/>
              <a:t>《中华人民共和国环境影响评价法》</a:t>
            </a:r>
            <a:endParaRPr lang="zh-CN" altLang="en-US"/>
          </a:p>
          <a:p>
            <a:r>
              <a:rPr lang="zh-CN" altLang="en-US"/>
              <a:t>《中华人民共和国清洁生产促进法》</a:t>
            </a:r>
            <a:endParaRPr lang="zh-CN" altLang="en-US"/>
          </a:p>
          <a:p>
            <a:r>
              <a:rPr lang="zh-CN" altLang="en-US"/>
              <a:t>《中华人民共和国循环经济促进法》</a:t>
            </a:r>
            <a:endParaRPr lang="zh-CN" altLang="en-US"/>
          </a:p>
          <a:p>
            <a:r>
              <a:rPr lang="zh-CN" altLang="en-US"/>
              <a:t>《中华人民共和国能源节约法》</a:t>
            </a:r>
            <a:endParaRPr lang="zh-CN" altLang="en-US"/>
          </a:p>
          <a:p>
            <a:r>
              <a:rPr lang="zh-CN" altLang="en-US"/>
              <a:t>《中华人民共和国可再生能源法》</a:t>
            </a:r>
            <a:endParaRPr lang="zh-CN" altLang="en-US"/>
          </a:p>
          <a:p>
            <a:r>
              <a:rPr lang="zh-CN" altLang="en-US"/>
              <a:t>《中华人民共和国防沙治沙法》</a:t>
            </a:r>
            <a:endParaRPr lang="zh-CN" altLang="en-US"/>
          </a:p>
          <a:p>
            <a:r>
              <a:rPr lang="zh-CN" altLang="en-US"/>
              <a:t>《中华人民共和国水土保持法》</a:t>
            </a:r>
            <a:endParaRPr lang="zh-CN" altLang="en-US"/>
          </a:p>
          <a:p>
            <a:r>
              <a:rPr lang="zh-CN" altLang="en-US"/>
              <a:t>《中华人民共和国农业法》</a:t>
            </a:r>
            <a:endParaRPr lang="zh-CN" altLang="en-US"/>
          </a:p>
          <a:p>
            <a:r>
              <a:rPr lang="zh-CN" altLang="en-US"/>
              <a:t>《中华人民共和国农村土地承包法》</a:t>
            </a:r>
            <a:endParaRPr lang="zh-CN" altLang="en-US"/>
          </a:p>
          <a:p>
            <a:r>
              <a:rPr lang="zh-CN" altLang="en-US"/>
              <a:t>《中华人民共和国土地管理法》</a:t>
            </a:r>
            <a:endParaRPr lang="zh-CN" altLang="en-US"/>
          </a:p>
          <a:p>
            <a:r>
              <a:rPr lang="zh-CN" altLang="en-US"/>
              <a:t>《中华人民共和国城乡规划法》</a:t>
            </a:r>
            <a:endParaRPr lang="zh-CN" altLang="en-US"/>
          </a:p>
          <a:p>
            <a:r>
              <a:rPr lang="zh-CN" altLang="en-US"/>
              <a:t>《中华人民共和国城市绿化条例》</a:t>
            </a:r>
            <a:endParaRPr lang="zh-CN" altLang="en-US"/>
          </a:p>
          <a:p>
            <a:r>
              <a:rPr lang="zh-CN" altLang="en-US"/>
              <a:t>《中华人民共和国自然保护区条例实施细则》</a:t>
            </a:r>
            <a:endParaRPr lang="zh-CN" altLang="en-US"/>
          </a:p>
          <a:p>
            <a:r>
              <a:rPr lang="zh-CN" altLang="en-US"/>
              <a:t>《中华人民共和国野生植物保护条例》</a:t>
            </a:r>
            <a:endParaRPr lang="zh-CN" altLang="en-US"/>
          </a:p>
          <a:p>
            <a:r>
              <a:rPr lang="zh-CN" altLang="en-US"/>
              <a:t>《中华人民共和国森林法实施条例》</a:t>
            </a:r>
            <a:endParaRPr lang="zh-CN" altLang="en-US"/>
          </a:p>
          <a:p>
            <a:r>
              <a:rPr lang="zh-CN" altLang="en-US"/>
              <a:t>《中华人民共和国草原法实施条例》</a:t>
            </a:r>
            <a:endParaRPr lang="zh-CN" altLang="en-US"/>
          </a:p>
          <a:p>
            <a:r>
              <a:rPr lang="zh-CN" altLang="en-US"/>
              <a:t>《中华人民共和国渔业法实施细则》</a:t>
            </a:r>
            <a:endParaRPr lang="zh-CN" altLang="en-US"/>
          </a:p>
          <a:p>
            <a:r>
              <a:rPr lang="zh-CN" altLang="en-US"/>
              <a:t>《中华人民共和国野生动物保护法实施条例》</a:t>
            </a:r>
            <a:endParaRPr lang="zh-CN" altLang="en-US"/>
          </a:p>
          <a:p>
            <a:r>
              <a:rPr lang="zh-CN" altLang="en-US"/>
              <a:t>《中华人民共和国生物安全法实施条例》</a:t>
            </a:r>
            <a:endParaRPr lang="zh-CN" altLang="en-US"/>
          </a:p>
          <a:p>
            <a:r>
              <a:rPr lang="zh-CN" altLang="en-US"/>
              <a:t>《中华人民共和国环境保护税法实施条例》</a:t>
            </a:r>
            <a:endParaRPr lang="zh-CN" altLang="en-US"/>
          </a:p>
          <a:p>
            <a:r>
              <a:rPr lang="zh-CN" altLang="en-US"/>
              <a:t>《中华人民共和国土壤污染防治法实施条例》</a:t>
            </a:r>
            <a:endParaRPr lang="zh-CN" altLang="en-US"/>
          </a:p>
          <a:p>
            <a:r>
              <a:rPr lang="zh-CN" altLang="en-US"/>
              <a:t>《中华人民共和国水污染防治法实施条例》</a:t>
            </a:r>
            <a:endParaRPr lang="zh-CN" altLang="en-US"/>
          </a:p>
          <a:p>
            <a:r>
              <a:rPr lang="zh-CN" altLang="en-US"/>
              <a:t>《中华人民共和国大气污染防治法实施条例》</a:t>
            </a:r>
            <a:endParaRPr lang="zh-CN" altLang="en-US"/>
          </a:p>
          <a:p>
            <a:r>
              <a:rPr lang="zh-CN" altLang="en-US"/>
              <a:t>《中华人民共和国固体废物污染环境防治法实施条例》</a:t>
            </a:r>
            <a:endParaRPr lang="zh-CN" altLang="en-US"/>
          </a:p>
          <a:p>
            <a:r>
              <a:rPr lang="zh-CN" altLang="en-US"/>
              <a:t>《中华人民共和国噪声污染防治法实施条例》</a:t>
            </a:r>
            <a:endParaRPr lang="zh-CN" altLang="en-US"/>
          </a:p>
          <a:p>
            <a:r>
              <a:rPr lang="zh-CN" altLang="en-US"/>
              <a:t>《中华人民共和国放射性污染防治法实施条例》</a:t>
            </a:r>
            <a:endParaRPr lang="zh-CN" altLang="en-US"/>
          </a:p>
          <a:p>
            <a:r>
              <a:rPr lang="zh-CN" altLang="en-US"/>
              <a:t>《中华人民共和国环境影响评价法实施条例》</a:t>
            </a:r>
            <a:endParaRPr lang="zh-CN" altLang="en-US"/>
          </a:p>
          <a:p>
            <a:r>
              <a:rPr lang="zh-CN" altLang="en-US"/>
              <a:t>《中华人民共和国清洁生产促进法实施条例》</a:t>
            </a:r>
            <a:endParaRPr lang="zh-CN" altLang="en-US"/>
          </a:p>
          <a:p>
            <a:r>
              <a:rPr lang="zh-CN" altLang="en-US"/>
              <a:t>《中华人民共和国循环经济促进法实施条例》</a:t>
            </a:r>
            <a:endParaRPr lang="zh-CN" altLang="en-US"/>
          </a:p>
          <a:p>
            <a:r>
              <a:rPr lang="zh-CN" altLang="en-US"/>
              <a:t>《中华人民共和国能源节约法实施条例》</a:t>
            </a:r>
            <a:endParaRPr lang="zh-CN" altLang="en-US"/>
          </a:p>
          <a:p>
            <a:r>
              <a:rPr lang="zh-CN" altLang="en-US"/>
              <a:t>《中华人民共和国可再生能源法实施条例》 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https://d.book118.com/327114002065006051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2"/>
  <p:tag name="KSO_WM_UNIT_INDEX" val="1_1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2"/>
  <p:tag name="KSO_WM_UNIT_INDEX" val="1_2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2"/>
  <p:tag name="KSO_WM_UNIT_INDEX" val="1_3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2"/>
  <p:tag name="KSO_WM_UNIT_INDEX" val="1_4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1"/>
  <p:tag name="KSO_WM_UNIT_INDEX" val="1_1_1"/>
  <p:tag name="KSO_WM_UNIT_LAYERLEVEL" val="1_1_1"/>
  <p:tag name="KSO_WM_UNIT_SUBTYPE" val="d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2"/>
  <p:tag name="KSO_WM_UNIT_INDEX" val="1_5_2"/>
  <p:tag name="KSO_WM_UNIT_LAYERLEVEL" val="1_1_1"/>
  <p:tag name="KSO_WM_UNIT_TYPE" val="l_h_i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1"/>
  <p:tag name="KSO_WM_UNIT_INDEX" val="1_2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1"/>
  <p:tag name="KSO_WM_UNIT_INDEX" val="1_3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1"/>
  <p:tag name="KSO_WM_UNIT_INDEX" val="1_4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1"/>
  <p:tag name="KSO_WM_UNIT_INDEX" val="1_5_1"/>
  <p:tag name="KSO_WM_UNIT_LAYERLEVEL" val="1_1_1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1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43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4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4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4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4*l_h_i*1_2_2"/>
  <p:tag name="KSO_WM_UNIT_INDEX" val="1_2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4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4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4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4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66_4*l_h_i*1_5_1"/>
  <p:tag name="KSO_WM_UNIT_INDEX" val="1_5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66_4*l_h_i*1_5_2"/>
  <p:tag name="KSO_WM_UNIT_INDEX" val="1_5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4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6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Montserrat ExtraBold</vt:lpstr>
      <vt:lpstr>宋体</vt:lpstr>
      <vt:lpstr>Office Theme</vt:lpstr>
      <vt:lpstr>植物的栖息地与保护</vt:lpstr>
      <vt:lpstr>目录</vt:lpstr>
      <vt:lpstr>添加章节标题</vt:lpstr>
      <vt:lpstr>植物的栖息地</vt:lpstr>
      <vt:lpstr>栖息地的定义</vt:lpstr>
      <vt:lpstr>栖息地的类型</vt:lpstr>
      <vt:lpstr>栖息地的重要性</vt:lpstr>
      <vt:lpstr>栖息地的破坏与保护</vt:lpstr>
      <vt:lpstr>植物的保护</vt:lpstr>
      <vt:lpstr>植物保护的意义</vt:lpstr>
      <vt:lpstr>植物保护的方法</vt:lpstr>
      <vt:lpstr>植物保护的法律法规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2024-09-24T13:07:52.084</cp:lastPrinted>
  <dcterms:created xsi:type="dcterms:W3CDTF">2024-09-24T05:07:52Z</dcterms:created>
  <dcterms:modified xsi:type="dcterms:W3CDTF">2024-09-24T05:07:54Z</dcterms:modified>
</cp:coreProperties>
</file>