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0693400" cy="756285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21E0F-05C7-4D5B-8A74-F97EC601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A2FD7-24CF-4328-A33A-ECB6FD3D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CD1DD-6AD8-4F39-B9E4-750CA0B9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C6365-D4C7-4B1C-A7EE-621D0C65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64463-B0F0-44CF-B7CC-C8325C02F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12AE5-B6AE-4424-8575-85D44430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D2B80-7226-40A7-849F-EEE700819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4FCEC-77CE-48E9-9619-54DA9992D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C1E58-E623-40D3-A69E-2E1F3732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2680B-864C-489F-BFEA-759AFE61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7041E-B955-4ED2-9438-7340ED0F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51600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742465" y="1634754"/>
            <a:ext cx="6197600" cy="145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888"/>
              </a:lnSpc>
            </a:pPr>
            <a:endParaRPr lang="Arial" altLang="Arial" sz="100"/>
          </a:p>
          <a:p>
            <a:pPr marL="4362450" indent="-4349750" algn="l" rtl="0" eaLnBrk="0">
              <a:lnSpc>
                <a:spcPct val="100000"/>
              </a:lnSpc>
            </a:pPr>
            <a:r>
              <a:rPr sz="4700" b="1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月经不调患</a:t>
            </a:r>
            <a:r>
              <a:rPr sz="4700" b="1" kern="0" spc="130">
                <a:solidFill>
                  <a:srgbClr val="0ACE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者的心理健</a:t>
            </a:r>
            <a:r>
              <a:rPr sz="4700" kern="0" spc="30">
                <a:solidFill>
                  <a:srgbClr val="0ACE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700" b="1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康维</a:t>
            </a:r>
            <a:r>
              <a:rPr sz="4700" b="1" kern="0" spc="50">
                <a:solidFill>
                  <a:srgbClr val="0ACE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</a:t>
            </a:r>
            <a:endParaRPr lang="SimSun" altLang="SimSun" sz="4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254300" y="4239785"/>
            <a:ext cx="2459354" cy="680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42"/>
              </a:lnSpc>
            </a:pPr>
            <a:endParaRPr lang="Arial" altLang="Arial" sz="100"/>
          </a:p>
          <a:p>
            <a:pPr marL="589915" indent="-577215" algn="l" rtl="0" eaLnBrk="0">
              <a:lnSpc>
                <a:spcPct val="102000"/>
              </a:lnSpc>
            </a:pPr>
            <a:r>
              <a:rPr sz="2100" kern="0" spc="20">
                <a:solidFill>
                  <a:srgbClr val="0AB9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2100" kern="0" spc="20">
                <a:solidFill>
                  <a:srgbClr val="0AB9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月经不</a:t>
            </a:r>
            <a:r>
              <a:rPr sz="21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调患者的 </a:t>
            </a:r>
            <a:r>
              <a:rPr sz="2100" kern="0" spc="-50">
                <a:solidFill>
                  <a:srgbClr val="0AB9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</a:t>
            </a:r>
            <a:r>
              <a:rPr sz="2100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我护理</a:t>
            </a:r>
            <a:endParaRPr lang="SimSun" altLang="SimSun" sz="2100"/>
          </a:p>
        </p:txBody>
      </p:sp>
      <p:sp>
        <p:nvSpPr>
          <p:cNvPr id="10" name="textbox 10"/>
          <p:cNvSpPr/>
          <p:nvPr/>
        </p:nvSpPr>
        <p:spPr>
          <a:xfrm>
            <a:off x="7791450" y="4233432"/>
            <a:ext cx="2472054" cy="674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53"/>
              </a:lnSpc>
            </a:pPr>
            <a:endParaRPr lang="Arial" altLang="Arial" sz="100"/>
          </a:p>
          <a:p>
            <a:pPr marL="590550" indent="-577850" algn="l" rtl="0" eaLnBrk="0">
              <a:lnSpc>
                <a:spcPct val="101000"/>
              </a:lnSpc>
            </a:pPr>
            <a:r>
              <a:rPr sz="2100" kern="0" spc="-20">
                <a:solidFill>
                  <a:srgbClr val="16B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490">
                <a:solidFill>
                  <a:srgbClr val="16B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 </a:t>
            </a:r>
            <a:r>
              <a:rPr sz="2100" kern="0" spc="-20">
                <a:solidFill>
                  <a:srgbClr val="16B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</a:t>
            </a:r>
            <a:r>
              <a:rPr sz="21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不调患者的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10">
                <a:solidFill>
                  <a:srgbClr val="16B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</a:t>
            </a:r>
            <a:r>
              <a:rPr sz="21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锻炼建议</a:t>
            </a:r>
            <a:endParaRPr lang="SimSun" altLang="SimSun" sz="2100"/>
          </a:p>
        </p:txBody>
      </p:sp>
      <p:sp>
        <p:nvSpPr>
          <p:cNvPr id="12" name="textbox 12"/>
          <p:cNvSpPr/>
          <p:nvPr/>
        </p:nvSpPr>
        <p:spPr>
          <a:xfrm>
            <a:off x="2254300" y="2468112"/>
            <a:ext cx="245808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7"/>
              </a:lnSpc>
            </a:pPr>
            <a:endParaRPr lang="Arial" altLang="Arial" sz="100"/>
          </a:p>
          <a:p>
            <a:pPr marL="583565" indent="-570865" algn="l" rtl="0" eaLnBrk="0">
              <a:lnSpc>
                <a:spcPct val="101000"/>
              </a:lnSpc>
            </a:pPr>
            <a:r>
              <a:rPr sz="2100" kern="0" spc="-10">
                <a:solidFill>
                  <a:srgbClr val="009D4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100" kern="0" spc="3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10">
                <a:solidFill>
                  <a:srgbClr val="009D4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月经不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调对心理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0">
                <a:solidFill>
                  <a:srgbClr val="009D4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健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康的影响</a:t>
            </a:r>
            <a:endParaRPr lang="SimSun" altLang="SimSun" sz="2100"/>
          </a:p>
        </p:txBody>
      </p:sp>
      <p:sp>
        <p:nvSpPr>
          <p:cNvPr id="14" name="textbox 14"/>
          <p:cNvSpPr/>
          <p:nvPr/>
        </p:nvSpPr>
        <p:spPr>
          <a:xfrm>
            <a:off x="7785140" y="2468112"/>
            <a:ext cx="2451735" cy="674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58"/>
              </a:lnSpc>
            </a:pPr>
            <a:endParaRPr lang="Arial" altLang="Arial" sz="100"/>
          </a:p>
          <a:p>
            <a:pPr marL="615315" indent="-602615" algn="l" rtl="0" eaLnBrk="0">
              <a:lnSpc>
                <a:spcPct val="101000"/>
              </a:lnSpc>
            </a:pPr>
            <a:r>
              <a:rPr sz="2100" kern="0" spc="-40">
                <a:solidFill>
                  <a:srgbClr val="2BD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430">
                <a:solidFill>
                  <a:srgbClr val="2BD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</a:t>
            </a:r>
            <a:r>
              <a:rPr sz="2100" kern="0" spc="-40">
                <a:solidFill>
                  <a:srgbClr val="2BD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</a:t>
            </a:r>
            <a:r>
              <a:rPr sz="21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不调的药物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80">
                <a:solidFill>
                  <a:srgbClr val="2BD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</a:t>
            </a:r>
            <a:r>
              <a:rPr sz="2100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疗</a:t>
            </a:r>
            <a:endParaRPr lang="SimSun" altLang="SimSun" sz="2100"/>
          </a:p>
        </p:txBody>
      </p:sp>
      <p:sp>
        <p:nvSpPr>
          <p:cNvPr id="16" name="textbox 16"/>
          <p:cNvSpPr/>
          <p:nvPr/>
        </p:nvSpPr>
        <p:spPr>
          <a:xfrm>
            <a:off x="5035547" y="2480817"/>
            <a:ext cx="2466975" cy="661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81"/>
              </a:lnSpc>
            </a:pPr>
            <a:endParaRPr lang="Arial" altLang="Arial" sz="100"/>
          </a:p>
          <a:p>
            <a:pPr marL="583565" indent="-570865" algn="l" rtl="0" eaLnBrk="0">
              <a:lnSpc>
                <a:spcPct val="99000"/>
              </a:lnSpc>
            </a:pPr>
            <a:r>
              <a:rPr sz="2100" kern="0" spc="30">
                <a:solidFill>
                  <a:srgbClr val="2DD2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</a:t>
            </a:r>
            <a:r>
              <a:rPr sz="2100" kern="0" spc="30">
                <a:solidFill>
                  <a:srgbClr val="2DD2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</a:t>
            </a:r>
            <a:r>
              <a:rPr sz="21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不调的</a:t>
            </a:r>
            <a:r>
              <a:rPr sz="21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心理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80">
                <a:solidFill>
                  <a:srgbClr val="2DD2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</a:t>
            </a:r>
            <a:r>
              <a:rPr sz="2100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疗</a:t>
            </a:r>
            <a:endParaRPr lang="SimSun" altLang="SimSun" sz="2100"/>
          </a:p>
        </p:txBody>
      </p:sp>
      <p:sp>
        <p:nvSpPr>
          <p:cNvPr id="18" name="textbox 18"/>
          <p:cNvSpPr/>
          <p:nvPr/>
        </p:nvSpPr>
        <p:spPr>
          <a:xfrm>
            <a:off x="5035547" y="4252491"/>
            <a:ext cx="2465704" cy="655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85"/>
              </a:lnSpc>
            </a:pPr>
            <a:endParaRPr lang="Arial" altLang="Arial" sz="100"/>
          </a:p>
          <a:p>
            <a:pPr marL="577215" indent="-564515" algn="l" rtl="0" eaLnBrk="0">
              <a:lnSpc>
                <a:spcPct val="98000"/>
              </a:lnSpc>
            </a:pPr>
            <a:r>
              <a:rPr sz="2100" kern="0" spc="20">
                <a:solidFill>
                  <a:srgbClr val="2BCA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 </a:t>
            </a:r>
            <a:r>
              <a:rPr sz="2100" kern="0" spc="20">
                <a:solidFill>
                  <a:srgbClr val="2BCA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月经不</a:t>
            </a:r>
            <a:r>
              <a:rPr sz="21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调患者的</a:t>
            </a:r>
            <a:r>
              <a:rPr sz="21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0">
                <a:solidFill>
                  <a:srgbClr val="2BCA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饮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食调理</a:t>
            </a:r>
            <a:endParaRPr lang="SimSun" altLang="SimSun" sz="2100"/>
          </a:p>
        </p:txBody>
      </p:sp>
      <p:sp>
        <p:nvSpPr>
          <p:cNvPr id="20" name="textbox 20"/>
          <p:cNvSpPr/>
          <p:nvPr/>
        </p:nvSpPr>
        <p:spPr>
          <a:xfrm>
            <a:off x="450858" y="1639923"/>
            <a:ext cx="1363344" cy="1144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61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600" b="1" kern="0" spc="-6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5600" b="1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5600"/>
          </a:p>
          <a:p>
            <a:pPr marL="12700" algn="l" rtl="0" eaLnBrk="0">
              <a:lnSpc>
                <a:spcPct val="77000"/>
              </a:lnSpc>
              <a:spcBef>
                <a:spcPts val="384"/>
              </a:spcBef>
            </a:pPr>
            <a:r>
              <a:rPr sz="2100" kern="0" spc="-1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2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3663904" y="2245119"/>
            <a:ext cx="6200140" cy="1801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55"/>
              </a:lnSpc>
            </a:pPr>
            <a:endParaRPr lang="Arial" altLang="Arial" sz="100"/>
          </a:p>
          <a:p>
            <a:pPr marL="12700" indent="1784350" algn="l" rtl="0" eaLnBrk="0">
              <a:lnSpc>
                <a:spcPct val="89000"/>
              </a:lnSpc>
            </a:pPr>
            <a:r>
              <a:rPr sz="57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</a:t>
            </a:r>
            <a:r>
              <a:rPr sz="5700" kern="0" spc="40">
                <a:solidFill>
                  <a:srgbClr val="00D8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调对心 </a:t>
            </a:r>
            <a:r>
              <a:rPr sz="11400" kern="0" spc="20" baseline="5939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7400" kern="0" spc="313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7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理健康</a:t>
            </a:r>
            <a:r>
              <a:rPr sz="5700" kern="0" spc="20">
                <a:solidFill>
                  <a:srgbClr val="00D8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的影响</a:t>
            </a:r>
            <a:endParaRPr lang="SimHei" altLang="SimHei" sz="5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1714498" y="4588712"/>
            <a:ext cx="7665084" cy="1500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心理负担：长期的情绪问题可能会加重患者的心理负担，影响生活质量</a:t>
            </a:r>
            <a:endParaRPr lang="SimHei" altLang="SimHei" sz="18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550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及时干预：对于月经不调患者的情绪问题，需要及时进行干预和治疗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，帮</a:t>
            </a:r>
            <a:endParaRPr lang="SimHei" altLang="SimHei" sz="1800"/>
          </a:p>
          <a:p>
            <a:pPr marL="12700" algn="l" rtl="0" eaLnBrk="0">
              <a:lnSpc>
                <a:spcPts val="2686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助患者缓解情绪压力</a:t>
            </a:r>
            <a:endParaRPr lang="SimHei" altLang="SimHei" sz="1800"/>
          </a:p>
        </p:txBody>
      </p:sp>
      <p:sp>
        <p:nvSpPr>
          <p:cNvPr id="30" name="textbox 30"/>
          <p:cNvSpPr/>
          <p:nvPr/>
        </p:nvSpPr>
        <p:spPr>
          <a:xfrm>
            <a:off x="1714497" y="1398457"/>
            <a:ext cx="6469379" cy="1310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8"/>
              </a:lnSpc>
            </a:pPr>
            <a:endParaRPr lang="Arial" altLang="Arial" sz="100"/>
          </a:p>
          <a:p>
            <a:pPr marL="2120264" algn="l" rtl="0" eaLnBrk="0">
              <a:lnSpc>
                <a:spcPct val="95000"/>
              </a:lnSpc>
            </a:pPr>
            <a:r>
              <a:rPr sz="3300" b="1" kern="0" spc="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焦虑和抑郁情绪</a:t>
            </a:r>
            <a:endParaRPr lang="SimHei" altLang="Sim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常见情绪问题：月经不调患者常常出现焦虑、抑郁等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情绪问题</a:t>
            </a:r>
            <a:endParaRPr lang="SimHei" altLang="SimHei" sz="1800"/>
          </a:p>
        </p:txBody>
      </p:sp>
      <p:sp>
        <p:nvSpPr>
          <p:cNvPr id="32" name="textbox 32"/>
          <p:cNvSpPr/>
          <p:nvPr/>
        </p:nvSpPr>
        <p:spPr>
          <a:xfrm>
            <a:off x="1339883" y="3130565"/>
            <a:ext cx="8388350" cy="927100"/>
          </a:xfrm>
          <a:prstGeom prst="rect">
            <a:avLst/>
          </a:prstGeom>
          <a:solidFill>
            <a:srgbClr val="332F2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386715" algn="l" rtl="0" eaLnBrk="0">
              <a:lnSpc>
                <a:spcPct val="108000"/>
              </a:lnSpc>
              <a:spcBef>
                <a:spcPts val="7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影响因素：月经周期的不稳定、疼痛等症状以及生育能力等方面的问题都</a:t>
            </a:r>
            <a:r>
              <a:rPr sz="18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可能导致患者情绪波</a:t>
            </a:r>
            <a:r>
              <a:rPr sz="18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2330437" y="2119398"/>
            <a:ext cx="5125084" cy="3458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●自我价值感降低：感到自己不健康、不完整，对自我价值产生怀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疑</a:t>
            </a:r>
            <a:endParaRPr lang="SimHei" altLang="SimHei" sz="1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7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●焦虑和抑郁情绪：因月经不调产生焦虑、抑郁等不良情绪，影响日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常生活</a:t>
            </a:r>
            <a:endParaRPr lang="SimHei" altLang="SimHei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7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●社交障碍：因身体不适而回避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社交活动，减少社交参与度</a:t>
            </a:r>
            <a:endParaRPr lang="SimHei" altLang="SimHei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●自我形象紊乱：月经不调可能导致患者对自己的身体形象产生不满和厌恶感</a:t>
            </a:r>
            <a:endParaRPr lang="SimHei" altLang="SimHei" sz="1200"/>
          </a:p>
        </p:txBody>
      </p:sp>
      <p:sp>
        <p:nvSpPr>
          <p:cNvPr id="36" name="textbox 36"/>
          <p:cNvSpPr/>
          <p:nvPr/>
        </p:nvSpPr>
        <p:spPr>
          <a:xfrm>
            <a:off x="4298699" y="1382664"/>
            <a:ext cx="2098675" cy="523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58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400" b="1" kern="0" spc="-1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自尊心受</a:t>
            </a:r>
            <a:r>
              <a:rPr sz="3400" b="1" kern="0" spc="-12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损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546111" y="2044692"/>
            <a:ext cx="9639245" cy="1968534"/>
            <a:chExt cx="9639245" cy="1968534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639245" cy="1968534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9664700" cy="2035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462915" algn="l" rtl="0" eaLnBrk="0">
                <a:lnSpc>
                  <a:spcPct val="92000"/>
                </a:lnSpc>
                <a:spcBef>
                  <a:spcPts val="3"/>
                </a:spcBef>
              </a:pPr>
              <a:r>
                <a:rPr sz="2300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睡眠障碍：月经不调可能导致睡眠障碍，表现为失眠、</a:t>
              </a:r>
              <a:r>
                <a:rPr sz="2300" kern="0" spc="-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多梦、易醒等。</a:t>
              </a:r>
              <a:endParaRPr lang="SimHei" altLang="SimHei" sz="23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500"/>
            </a:p>
            <a:p>
              <a:pPr marL="462915" algn="l" rtl="0" eaLnBrk="0">
                <a:lnSpc>
                  <a:spcPct val="103000"/>
                </a:lnSpc>
                <a:spcBef>
                  <a:spcPts val="1"/>
                </a:spcBef>
              </a:pPr>
              <a:r>
                <a:rPr sz="2300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情绪波动：月经不调可能导致情绪波动，表现为焦虑、抑</a:t>
              </a:r>
              <a:r>
                <a:rPr sz="2300" kern="0" spc="-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郁、情绪不稳  </a:t>
              </a:r>
              <a:r>
                <a:rPr sz="2300" kern="0" spc="-9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定等。</a:t>
              </a:r>
              <a:endParaRPr lang="SimHei" altLang="SimHei" sz="2300"/>
            </a:p>
          </p:txBody>
        </p:sp>
      </p:grpSp>
      <p:sp>
        <p:nvSpPr>
          <p:cNvPr id="44" name="textbox 44"/>
          <p:cNvSpPr/>
          <p:nvPr/>
        </p:nvSpPr>
        <p:spPr>
          <a:xfrm>
            <a:off x="984245" y="4353187"/>
            <a:ext cx="9004300" cy="1871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57"/>
              </a:lnSpc>
            </a:pPr>
            <a:endParaRPr lang="Arial" altLang="Arial" sz="100"/>
          </a:p>
          <a:p>
            <a:pPr marL="12700" algn="l" rtl="0" eaLnBrk="0">
              <a:lnSpc>
                <a:spcPct val="104000"/>
              </a:lnSpc>
            </a:pPr>
            <a:r>
              <a:rPr sz="2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社交障碍：月经不调可能</a:t>
            </a:r>
            <a:r>
              <a:rPr sz="2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导致社交障碍，表现为回避社交活动、不愿意</a:t>
            </a:r>
            <a:r>
              <a:rPr sz="2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与人交流等。</a:t>
            </a:r>
            <a:endParaRPr lang="SimHei" altLang="SimHei" sz="23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indent="44450" algn="l" rtl="0" eaLnBrk="0">
              <a:lnSpc>
                <a:spcPct val="104000"/>
              </a:lnSpc>
              <a:spcBef>
                <a:spcPts val="2"/>
              </a:spcBef>
            </a:pPr>
            <a:r>
              <a:rPr sz="2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自我评价下降：月经不调可能导致自我评价下降，表现为自卑</a:t>
            </a:r>
            <a:r>
              <a:rPr sz="23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、自我否</a:t>
            </a:r>
            <a:r>
              <a:rPr sz="2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定等。</a:t>
            </a:r>
            <a:endParaRPr lang="SimHei" altLang="SimHei" sz="2300"/>
          </a:p>
        </p:txBody>
      </p:sp>
      <p:sp>
        <p:nvSpPr>
          <p:cNvPr id="46" name="textbox 46"/>
          <p:cNvSpPr/>
          <p:nvPr/>
        </p:nvSpPr>
        <p:spPr>
          <a:xfrm>
            <a:off x="2520389" y="1406192"/>
            <a:ext cx="5632450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18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月经不调患者的心理健康维护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1466838" y="4626767"/>
            <a:ext cx="3139439" cy="675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缺乏自信和自尊心，影响社交</a:t>
            </a:r>
            <a:endParaRPr lang="SimHei" altLang="SimHei" sz="1900"/>
          </a:p>
          <a:p>
            <a:pPr marL="12700" algn="l" rtl="0" eaLnBrk="0">
              <a:lnSpc>
                <a:spcPts val="3188"/>
              </a:lnSpc>
            </a:pPr>
            <a:r>
              <a:rPr sz="19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</a:t>
            </a:r>
            <a:endParaRPr lang="SimHei" altLang="SimHei" sz="1900"/>
          </a:p>
        </p:txBody>
      </p:sp>
      <p:sp>
        <p:nvSpPr>
          <p:cNvPr id="52" name="textbox 52"/>
          <p:cNvSpPr/>
          <p:nvPr/>
        </p:nvSpPr>
        <p:spPr>
          <a:xfrm>
            <a:off x="6032492" y="4601356"/>
            <a:ext cx="3159125" cy="701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7"/>
              </a:lnSpc>
            </a:pPr>
            <a:endParaRPr lang="Arial" altLang="Arial" sz="100"/>
          </a:p>
          <a:p>
            <a:pPr marL="12700" indent="25400" algn="l" rtl="0" eaLnBrk="0">
              <a:lnSpc>
                <a:spcPct val="108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睡眠质量差，导致精神状态不</a:t>
            </a:r>
            <a:r>
              <a:rPr sz="19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佳</a:t>
            </a:r>
            <a:endParaRPr lang="SimHei" altLang="SimHei" sz="2200"/>
          </a:p>
        </p:txBody>
      </p:sp>
      <p:sp>
        <p:nvSpPr>
          <p:cNvPr id="54" name="textbox 54"/>
          <p:cNvSpPr/>
          <p:nvPr/>
        </p:nvSpPr>
        <p:spPr>
          <a:xfrm>
            <a:off x="1466838" y="2388117"/>
            <a:ext cx="718820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烦躁、焦虑、抑郁等负面情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绪</a:t>
            </a:r>
            <a:r>
              <a:rPr sz="19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情绪不稳定，容易发脾气</a:t>
            </a:r>
            <a:endParaRPr lang="SimHei" altLang="SimHei" sz="1900"/>
          </a:p>
        </p:txBody>
      </p:sp>
      <p:sp>
        <p:nvSpPr>
          <p:cNvPr id="56" name="textbox 56"/>
          <p:cNvSpPr/>
          <p:nvPr/>
        </p:nvSpPr>
        <p:spPr>
          <a:xfrm>
            <a:off x="4470175" y="1406633"/>
            <a:ext cx="1734185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情绪波动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3677524" y="2239023"/>
            <a:ext cx="6177915" cy="1814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51"/>
              </a:lnSpc>
            </a:pPr>
            <a:endParaRPr lang="Arial" altLang="Arial" sz="100"/>
          </a:p>
          <a:p>
            <a:pPr marL="12700" indent="1770379" algn="l" rtl="0" eaLnBrk="0">
              <a:lnSpc>
                <a:spcPct val="89000"/>
              </a:lnSpc>
            </a:pPr>
            <a:r>
              <a:rPr sz="57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</a:t>
            </a:r>
            <a:r>
              <a:rPr sz="5700" kern="0" spc="40">
                <a:solidFill>
                  <a:srgbClr val="1EE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调的心 </a:t>
            </a:r>
            <a:r>
              <a:rPr sz="11500" b="1" kern="0" spc="-160" baseline="5888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400" kern="0" spc="264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1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理治</a:t>
            </a:r>
            <a:r>
              <a:rPr sz="6100" kern="0" spc="-160">
                <a:solidFill>
                  <a:srgbClr val="1EE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</a:t>
            </a:r>
            <a:endParaRPr lang="SimHei" altLang="SimHei" sz="6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textbox 62"/>
          <p:cNvSpPr/>
          <p:nvPr/>
        </p:nvSpPr>
        <p:spPr>
          <a:xfrm>
            <a:off x="2349472" y="1406633"/>
            <a:ext cx="4289425" cy="201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3300" b="1" kern="0" spc="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认知行为疗法</a:t>
            </a:r>
            <a:endParaRPr lang="SimHei" altLang="SimHei" sz="33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365"/>
              </a:spcBef>
            </a:pPr>
            <a:r>
              <a:rPr sz="1200" kern="0" spc="-1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1200" kern="0" spc="-1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704801" y="3633425"/>
          <a:ext cx="9248774" cy="974725"/>
        </p:xfrm>
        <a:graphic>
          <a:graphicData uri="http://schemas.openxmlformats.org/drawingml/2006/table">
            <a:tbl>
              <a:tblPr/>
              <a:tblGrid>
                <a:gridCol w="2191385"/>
                <a:gridCol w="2498725"/>
                <a:gridCol w="2434589"/>
                <a:gridCol w="2124075"/>
              </a:tblGrid>
              <a:tr h="3130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68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理论基础：探讨心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386715" algn="l" rtl="0" eaLnBrk="0">
                        <a:lnSpc>
                          <a:spcPct val="96000"/>
                        </a:lnSpc>
                      </a:pP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常用技术：自由联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4649"/>
                        </a:lnSpc>
                      </a:pPr>
                      <a:endParaRPr lang="Arial" altLang="Arial" sz="100"/>
                    </a:p>
                    <a:p>
                      <a:pPr marL="313690" algn="l" rtl="0" eaLnBrk="0">
                        <a:lnSpc>
                          <a:spcPct val="96000"/>
                        </a:lnSpc>
                      </a:pP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适用范围：适用于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疗效评估：结合症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98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理动力学因素对月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386715" algn="l" rtl="0" eaLnBrk="0">
                        <a:lnSpc>
                          <a:spcPct val="96000"/>
                        </a:lnSpc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想、释梦、移情与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3136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有明显心理因素导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状、体征及心理测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17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经不调的影响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386715" algn="l" rtl="0" eaLnBrk="0">
                        <a:lnSpc>
                          <a:spcPct val="91000"/>
                        </a:lnSpc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反移情分析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313690" algn="l" rtl="0" eaLnBrk="0">
                        <a:lnSpc>
                          <a:spcPct val="96000"/>
                        </a:lnSpc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致的月经不调患者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17500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试进行评估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8" name="textbox 68"/>
          <p:cNvSpPr/>
          <p:nvPr/>
        </p:nvSpPr>
        <p:spPr>
          <a:xfrm>
            <a:off x="3822476" y="1385873"/>
            <a:ext cx="3038475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心理动力学疗法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8134386" y="3658766"/>
            <a:ext cx="1832610" cy="1003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家庭疗法可以改善</a:t>
            </a:r>
            <a:endParaRPr lang="SimHei" altLang="SimHei" sz="1800"/>
          </a:p>
          <a:p>
            <a:pPr marL="12700" algn="l" rtl="0" eaLnBrk="0">
              <a:lnSpc>
                <a:spcPct val="136000"/>
              </a:lnSpc>
              <a:spcBef>
                <a:spcPts val="1"/>
              </a:spcBef>
            </a:pPr>
            <a:r>
              <a:rPr sz="18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患者与家庭成员之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间的关系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5683246" y="3620725"/>
            <a:ext cx="1840229" cy="997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38100" algn="l" rtl="0" eaLnBrk="0">
              <a:lnSpc>
                <a:spcPct val="85000"/>
              </a:lnSpc>
            </a:pPr>
            <a:r>
              <a:rPr sz="1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家庭疗法可以帮助</a:t>
            </a:r>
            <a:endParaRPr lang="SimHei" altLang="SimHei" sz="1800"/>
          </a:p>
          <a:p>
            <a:pPr marL="12700" indent="25400" algn="l" rtl="0" eaLnBrk="0">
              <a:lnSpc>
                <a:spcPct val="134000"/>
              </a:lnSpc>
              <a:spcBef>
                <a:spcPts val="37"/>
              </a:spcBef>
            </a:pP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患者建立健康的心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理状态</a:t>
            </a:r>
            <a:endParaRPr lang="SimHei" altLang="SimHei" sz="1800"/>
          </a:p>
        </p:txBody>
      </p:sp>
      <p:sp>
        <p:nvSpPr>
          <p:cNvPr id="76" name="textbox 76"/>
          <p:cNvSpPr/>
          <p:nvPr/>
        </p:nvSpPr>
        <p:spPr>
          <a:xfrm>
            <a:off x="3270280" y="3639708"/>
            <a:ext cx="1837689" cy="620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24765" algn="l" rtl="0" eaLnBrk="0">
              <a:lnSpc>
                <a:spcPct val="85000"/>
              </a:lnSpc>
            </a:pPr>
            <a:r>
              <a:rPr sz="18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家庭成员共同参与</a:t>
            </a:r>
            <a:endParaRPr lang="SimHei" altLang="SimHei" sz="1800"/>
          </a:p>
          <a:p>
            <a:pPr marL="12700" algn="l" rtl="0" eaLnBrk="0">
              <a:lnSpc>
                <a:spcPts val="2857"/>
              </a:lnSpc>
            </a:pP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治疗过程</a:t>
            </a:r>
            <a:endParaRPr lang="SimHei" altLang="SimHei" sz="1800"/>
          </a:p>
        </p:txBody>
      </p:sp>
      <p:sp>
        <p:nvSpPr>
          <p:cNvPr id="78" name="textbox 78"/>
          <p:cNvSpPr/>
          <p:nvPr/>
        </p:nvSpPr>
        <p:spPr>
          <a:xfrm>
            <a:off x="692101" y="3633431"/>
            <a:ext cx="1824989" cy="614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25400" algn="l" rtl="0" eaLnBrk="0">
              <a:lnSpc>
                <a:spcPct val="85000"/>
              </a:lnSpc>
            </a:pPr>
            <a:r>
              <a:rPr sz="1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家庭成员间的沟通</a:t>
            </a:r>
            <a:endParaRPr lang="SimHei" altLang="SimHei" sz="1800"/>
          </a:p>
          <a:p>
            <a:pPr marL="12700" algn="l" rtl="0" eaLnBrk="0">
              <a:lnSpc>
                <a:spcPts val="2812"/>
              </a:lnSpc>
            </a:pP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和理解</a:t>
            </a:r>
            <a:endParaRPr lang="SimHei" altLang="SimHei" sz="1800"/>
          </a:p>
        </p:txBody>
      </p:sp>
      <p:sp>
        <p:nvSpPr>
          <p:cNvPr id="80" name="textbox 80"/>
          <p:cNvSpPr/>
          <p:nvPr/>
        </p:nvSpPr>
        <p:spPr>
          <a:xfrm>
            <a:off x="4463850" y="1400428"/>
            <a:ext cx="1731010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6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家庭疗法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904947" y="2385579"/>
            <a:ext cx="7035165" cy="3627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定义：将有类似经历的患者聚集在一起，互相交流、分享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经验，减轻焦虑和压力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86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目的：提高患者对月经不调的认识，增强信心，减轻症状</a:t>
            </a:r>
            <a:endParaRPr lang="SimHei" altLang="SimHei" sz="1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8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方法：组织讲座、研讨会、心理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辅导等</a:t>
            </a:r>
            <a:endParaRPr lang="SimHei" altLang="SimHe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效果：集体疗法可以有效地改善患者的心理健康状况，提高生活质量</a:t>
            </a:r>
            <a:endParaRPr lang="SimHei" altLang="SimHei" sz="1600"/>
          </a:p>
        </p:txBody>
      </p:sp>
      <p:sp>
        <p:nvSpPr>
          <p:cNvPr id="86" name="textbox 86"/>
          <p:cNvSpPr/>
          <p:nvPr/>
        </p:nvSpPr>
        <p:spPr>
          <a:xfrm>
            <a:off x="4463941" y="1406926"/>
            <a:ext cx="1757679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400" b="1" kern="0" spc="-1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集体疗法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658944" y="2213869"/>
            <a:ext cx="6196329" cy="183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870"/>
              </a:lnSpc>
            </a:pPr>
            <a:endParaRPr lang="Arial" altLang="Arial" sz="100"/>
          </a:p>
          <a:p>
            <a:pPr marL="12700" indent="1788795" algn="l" rtl="0" eaLnBrk="0">
              <a:lnSpc>
                <a:spcPct val="88000"/>
              </a:lnSpc>
            </a:pPr>
            <a:r>
              <a:rPr sz="58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</a:t>
            </a:r>
            <a:r>
              <a:rPr sz="5800" kern="0" spc="-60">
                <a:solidFill>
                  <a:srgbClr val="1EE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调的药</a:t>
            </a:r>
            <a:r>
              <a:rPr sz="5800" kern="0" spc="40">
                <a:solidFill>
                  <a:srgbClr val="1EE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900" b="1" kern="0" spc="-40" baseline="3939">
                <a:solidFill>
                  <a:srgbClr val="00A31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7700" kern="0" spc="2520">
                <a:solidFill>
                  <a:srgbClr val="00A31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物治</a:t>
            </a:r>
            <a:r>
              <a:rPr sz="5800" kern="0" spc="-40">
                <a:solidFill>
                  <a:srgbClr val="1EE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</a:t>
            </a:r>
            <a:endParaRPr lang="SimHei" altLang="SimHei" sz="5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76403" y="5048277"/>
            <a:ext cx="6985035" cy="6352"/>
          </a:xfrm>
          <a:prstGeom prst="rect">
            <a:avLst/>
          </a:prstGeom>
        </p:spPr>
      </p:pic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1593851" y="4425930"/>
          <a:ext cx="7067550" cy="678814"/>
        </p:xfrm>
        <a:graphic>
          <a:graphicData uri="http://schemas.openxmlformats.org/drawingml/2006/table">
            <a:tbl>
              <a:tblPr/>
              <a:tblGrid>
                <a:gridCol w="6994525"/>
                <a:gridCol w="73025"/>
              </a:tblGrid>
              <a:tr h="6788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marL="73596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口服避孕药：含有雌孕激素，可治疗多囊卵巢综合症等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病症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4" name="group 4"/>
          <p:cNvGrpSpPr/>
          <p:nvPr/>
        </p:nvGrpSpPr>
        <p:grpSpPr>
          <a:xfrm rot="21600000">
            <a:off x="1943097" y="2101867"/>
            <a:ext cx="6648408" cy="692151"/>
            <a:chExt cx="6648408" cy="692151"/>
          </a:xfrm>
        </p:grpSpPr>
        <p:sp>
          <p:nvSpPr>
            <p:cNvPr id="96" name="rect"/>
            <p:cNvSpPr/>
            <p:nvPr/>
          </p:nvSpPr>
          <p:spPr>
            <a:xfrm>
              <a:off x="292144" y="12704"/>
              <a:ext cx="6127745" cy="571448"/>
            </a:xfrm>
            <a:prstGeom prst="rect">
              <a:avLst/>
            </a:prstGeom>
            <a:solidFill>
              <a:srgbClr val="394C4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textbox 98"/>
            <p:cNvSpPr/>
            <p:nvPr/>
          </p:nvSpPr>
          <p:spPr>
            <a:xfrm>
              <a:off x="374615" y="233574"/>
              <a:ext cx="2108835" cy="2000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05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200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孕激素：用于治疗黄体功能不全</a:t>
              </a:r>
              <a:endParaRPr lang="SimHei" altLang="SimHei" sz="1200"/>
            </a:p>
          </p:txBody>
        </p:sp>
        <p:pic>
          <p:nvPicPr>
            <p:cNvPr id="100" name="picture 10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6648408" cy="6352"/>
            </a:xfrm>
            <a:prstGeom prst="rect">
              <a:avLst/>
            </a:prstGeom>
          </p:spPr>
        </p:pic>
        <p:sp>
          <p:nvSpPr>
            <p:cNvPr id="102" name="rect"/>
            <p:cNvSpPr/>
            <p:nvPr/>
          </p:nvSpPr>
          <p:spPr>
            <a:xfrm>
              <a:off x="6642098" y="12705"/>
              <a:ext cx="6309" cy="679446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textbox 104"/>
          <p:cNvSpPr/>
          <p:nvPr/>
        </p:nvSpPr>
        <p:spPr>
          <a:xfrm>
            <a:off x="4254185" y="1392104"/>
            <a:ext cx="2130425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-1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激素类药物</a:t>
            </a:r>
            <a:endParaRPr lang="SimHei" altLang="SimHei" sz="3300"/>
          </a:p>
        </p:txBody>
      </p:sp>
      <p:sp>
        <p:nvSpPr>
          <p:cNvPr id="106" name="textbox 106"/>
          <p:cNvSpPr/>
          <p:nvPr/>
        </p:nvSpPr>
        <p:spPr>
          <a:xfrm>
            <a:off x="2317712" y="5815261"/>
            <a:ext cx="3931284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促性腺激素释放激素类似物：用于治疗下丘脑性闭经等病症</a:t>
            </a:r>
            <a:endParaRPr lang="SimHei" altLang="SimHei" sz="1200"/>
          </a:p>
        </p:txBody>
      </p:sp>
      <p:sp>
        <p:nvSpPr>
          <p:cNvPr id="108" name="textbox 108"/>
          <p:cNvSpPr/>
          <p:nvPr/>
        </p:nvSpPr>
        <p:spPr>
          <a:xfrm>
            <a:off x="2319852" y="3489018"/>
            <a:ext cx="2713989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雌激素：用于缓解雌激素缺乏引起的症状</a:t>
            </a:r>
            <a:endParaRPr lang="SimHei" altLang="SimHei" sz="12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54235" y="5568980"/>
            <a:ext cx="6743686" cy="6352"/>
          </a:xfrm>
          <a:prstGeom prst="rect">
            <a:avLst/>
          </a:prstGeom>
        </p:spPr>
      </p:pic>
      <p:sp>
        <p:nvSpPr>
          <p:cNvPr id="112" name="rect"/>
          <p:cNvSpPr/>
          <p:nvPr/>
        </p:nvSpPr>
        <p:spPr>
          <a:xfrm>
            <a:off x="1905029" y="3257546"/>
            <a:ext cx="669920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rect"/>
          <p:cNvSpPr/>
          <p:nvPr/>
        </p:nvSpPr>
        <p:spPr>
          <a:xfrm>
            <a:off x="8801096" y="2698727"/>
            <a:ext cx="180975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rect"/>
          <p:cNvSpPr/>
          <p:nvPr/>
        </p:nvSpPr>
        <p:spPr>
          <a:xfrm>
            <a:off x="8585196" y="3282957"/>
            <a:ext cx="6309" cy="68580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rect"/>
          <p:cNvSpPr/>
          <p:nvPr/>
        </p:nvSpPr>
        <p:spPr>
          <a:xfrm>
            <a:off x="8585196" y="5581685"/>
            <a:ext cx="6309" cy="67944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1216048" y="4062693"/>
            <a:ext cx="8030844" cy="286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054"/>
              </a:lnSpc>
            </a:pP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7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标题</a:t>
            </a:r>
            <a:r>
              <a:rPr sz="17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7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700"/>
          </a:p>
        </p:txBody>
      </p:sp>
      <p:sp>
        <p:nvSpPr>
          <p:cNvPr id="124" name="textbox 124"/>
          <p:cNvSpPr/>
          <p:nvPr/>
        </p:nvSpPr>
        <p:spPr>
          <a:xfrm>
            <a:off x="2743203" y="4984060"/>
            <a:ext cx="656780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抗炎药：缓解疼痛和消炎                                抗抑郁药：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缓解情绪问题</a:t>
            </a:r>
            <a:endParaRPr lang="SimHei" altLang="SimHei" sz="1300"/>
          </a:p>
        </p:txBody>
      </p:sp>
      <p:sp>
        <p:nvSpPr>
          <p:cNvPr id="126" name="textbox 126"/>
          <p:cNvSpPr/>
          <p:nvPr/>
        </p:nvSpPr>
        <p:spPr>
          <a:xfrm>
            <a:off x="501652" y="2285332"/>
            <a:ext cx="2621279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09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01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抗生素：治疗由感染引起的月经不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</a:t>
            </a:r>
            <a:endParaRPr lang="SimHei" altLang="SimHei" sz="1700"/>
          </a:p>
        </p:txBody>
      </p:sp>
      <p:sp>
        <p:nvSpPr>
          <p:cNvPr id="128" name="textbox 128"/>
          <p:cNvSpPr/>
          <p:nvPr/>
        </p:nvSpPr>
        <p:spPr>
          <a:xfrm>
            <a:off x="4031960" y="1404932"/>
            <a:ext cx="2581910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3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非激素类药物</a:t>
            </a:r>
            <a:endParaRPr lang="SimHei" altLang="SimHei" sz="3300"/>
          </a:p>
        </p:txBody>
      </p:sp>
      <p:sp>
        <p:nvSpPr>
          <p:cNvPr id="130" name="textbox 130"/>
          <p:cNvSpPr/>
          <p:nvPr/>
        </p:nvSpPr>
        <p:spPr>
          <a:xfrm>
            <a:off x="5095101" y="2257469"/>
            <a:ext cx="139191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镇痛药：缓解疼痛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725" y="2031986"/>
            <a:ext cx="8674058" cy="4267186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2330437" y="2246378"/>
            <a:ext cx="6020434" cy="268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中药治疗：根据患者的具体病情，采用中药进行调理和治疗，以达</a:t>
            </a:r>
            <a:r>
              <a:rPr sz="12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到改善症状、缓解疼痛、  调整内分泌的目的。</a:t>
            </a:r>
            <a:endParaRPr lang="SimHei" altLang="SimHei" sz="12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5"/>
              </a:spcBef>
            </a:pPr>
            <a:r>
              <a:rPr sz="1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针灸治疗：通过针灸刺激穴位，调节气血和脏腑功能，达到治疗月经不调的</a:t>
            </a:r>
            <a:r>
              <a:rPr sz="12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目的。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推拿按摩：通过推拿按摩手法，刺激经络穴位，调节气血和脏腑功能，达到治疗月经不调</a:t>
            </a: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目的。</a:t>
            </a:r>
            <a:endParaRPr lang="SimHei" altLang="SimHei" sz="1200"/>
          </a:p>
        </p:txBody>
      </p:sp>
      <p:sp>
        <p:nvSpPr>
          <p:cNvPr id="136" name="textbox 136"/>
          <p:cNvSpPr/>
          <p:nvPr/>
        </p:nvSpPr>
        <p:spPr>
          <a:xfrm>
            <a:off x="2520571" y="1381151"/>
            <a:ext cx="560133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60">
                <a:solidFill>
                  <a:srgbClr val="00C8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月经不调患者的心理健康维护</a:t>
            </a:r>
            <a:endParaRPr lang="SimHei" altLang="SimHei" sz="3300"/>
          </a:p>
        </p:txBody>
      </p:sp>
      <p:sp>
        <p:nvSpPr>
          <p:cNvPr id="138" name="textbox 138"/>
          <p:cNvSpPr/>
          <p:nvPr/>
        </p:nvSpPr>
        <p:spPr>
          <a:xfrm>
            <a:off x="2330437" y="5707139"/>
            <a:ext cx="6015354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6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西医药物治疗：使用激素类药物、抗抑郁药、抗焦虑药等进行治疗，但需要注意</a:t>
            </a: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药物的副作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用和依赖性。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https://d.book118.com/327115160020006026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2024-08-31T00:51:11.751</cp:lastPrinted>
  <dcterms:created xsi:type="dcterms:W3CDTF">2024-08-30T16:51:11Z</dcterms:created>
  <dcterms:modified xsi:type="dcterms:W3CDTF">2024-08-30T16:51:13Z</dcterms:modified>
</cp:coreProperties>
</file>