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11522075" cy="6480175"/>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5.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24.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24.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24.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24.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24.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324DF5-6CE4-48C5-90A8-ECC3D136B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2F184A-D4CA-4AE6-8A64-BFCFFF86D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165965-5E9F-4F5C-9BF2-968294CB8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E25A6B-6086-4626-A7DA-658D7DD09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B3BE1F-F332-4EFC-8205-2610C1B7A9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EEB19-C968-494C-92A4-B53A06DB58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C738B2-9230-4392-874A-1D729B3120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F6DEC2-E592-4990-B5A6-10F97EDDB6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DD843A-13D9-4941-9FF6-0EF5320D1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AC4E9-1868-41C3-8DDB-9CB6B3DBE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D4BED-AB17-4396-81A1-2E9403D44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自定义版式">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22" name="标题 1"/>
          <p:cNvSpPr>
            <a:spLocks noGrp="1"/>
          </p:cNvSpPr>
          <p:nvPr>
            <p:ph type="ctrTitle"/>
          </p:nvPr>
        </p:nvSpPr>
        <p:spPr>
          <a:xfrm>
            <a:off x="1944613" y="4768862"/>
            <a:ext cx="7772400" cy="919497"/>
          </a:xfrm>
          <a:prstGeom prst="rect">
            <a:avLst/>
          </a:prstGeom>
        </p:spPr>
        <p:txBody>
          <a:bodyPr>
            <a:noAutofit/>
          </a:bodyPr>
          <a:lstStyle>
            <a:lvl1pPr>
              <a:defRPr sz="4800" b="1">
                <a:solidFill>
                  <a:schemeClr val="tx1"/>
                </a:solidFill>
                <a:latin typeface="黑体" panose="02010600030101010101" pitchFamily="49" charset="-122"/>
                <a:ea typeface="黑体" panose="02010600030101010101" pitchFamily="49" charset="-122"/>
              </a:defRPr>
            </a:lvl1pPr>
          </a:lstStyle>
          <a:p>
            <a:r>
              <a:rPr lang="zh-CN" altLang="en-US" smtClean="0"/>
              <a:t>单击此处编辑母版标题样式</a:t>
            </a:r>
            <a:endParaRPr lang="zh-CN" altLang="en-US"/>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ppt_h*1.125000"/>
                                          </p:val>
                                        </p:tav>
                                        <p:tav tm="100000">
                                          <p:val>
                                            <p:strVal val="#ppt_y"/>
                                          </p:val>
                                        </p:tav>
                                      </p:tavLst>
                                    </p:anim>
                                    <p:animEffect transition="in" filter="wipe(up)">
                                      <p:cBhvr>
                                        <p:cTn id="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标题和内容">
    <p:spTree>
      <p:nvGrpSpPr>
        <p:cNvPr id="1" name=""/>
        <p:cNvGrpSpPr/>
        <p:nvPr/>
      </p:nvGrpSpPr>
      <p:grpSpPr>
        <a:xfrm>
          <a:off x="0" y="0"/>
          <a:ext cx="0" cy="0"/>
        </a:xfrm>
      </p:grpSpPr>
      <p:sp>
        <p:nvSpPr>
          <p:cNvPr id="7" name="五边形 6">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8" name="五边形 7">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9" name="五边形 8">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0" name="五边形 9">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jpe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10"/>
          <a:stretch>
            <a:fillRect t="-6000" b="-6000"/>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rtl="0" eaLnBrk="1" fontAlgn="base" hangingPunct="1">
        <a:spcBef>
          <a:spcPct val="0"/>
        </a:spcBef>
        <a:spcAft>
          <a:spcPct val="0"/>
        </a:spcAft>
        <a:defRPr sz="4160" kern="1200">
          <a:solidFill>
            <a:schemeClr val="tx1"/>
          </a:solidFill>
          <a:latin typeface="+mj-lt"/>
          <a:ea typeface="+mj-ea"/>
          <a:cs typeface="+mj-cs"/>
        </a:defRPr>
      </a:lvl1pPr>
      <a:lvl2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2pPr>
      <a:lvl3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3pPr>
      <a:lvl4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4pPr>
      <a:lvl5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5pPr>
      <a:lvl6pPr marL="431800"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6pPr>
      <a:lvl7pPr marL="8642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7pPr>
      <a:lvl8pPr marL="12960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8pPr>
      <a:lvl9pPr marL="17278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9pPr>
    </p:titleStyle>
    <p:bodyStyle>
      <a:lvl1pPr marL="323850" indent="-323850" algn="l" rtl="0" eaLnBrk="1" fontAlgn="base" hangingPunct="1">
        <a:spcBef>
          <a:spcPct val="20000"/>
        </a:spcBef>
        <a:spcAft>
          <a:spcPct val="0"/>
        </a:spcAft>
        <a:buFont typeface="Arial" pitchFamily="34" charset="0"/>
        <a:buChar char="•"/>
        <a:defRPr sz="3025" kern="1200">
          <a:solidFill>
            <a:schemeClr val="tx1"/>
          </a:solidFill>
          <a:latin typeface="+mn-lt"/>
          <a:ea typeface="+mn-ea"/>
          <a:cs typeface="+mn-cs"/>
        </a:defRPr>
      </a:lvl1pPr>
      <a:lvl2pPr marL="702310" indent="-269875" algn="l" rtl="0" eaLnBrk="1" fontAlgn="base" hangingPunct="1">
        <a:spcBef>
          <a:spcPct val="20000"/>
        </a:spcBef>
        <a:spcAft>
          <a:spcPct val="0"/>
        </a:spcAft>
        <a:buFont typeface="Arial" pitchFamily="34" charset="0"/>
        <a:buChar char="–"/>
        <a:defRPr sz="2645" kern="1200">
          <a:solidFill>
            <a:schemeClr val="tx1"/>
          </a:solidFill>
          <a:latin typeface="+mn-lt"/>
          <a:ea typeface="+mn-ea"/>
          <a:cs typeface="+mn-cs"/>
        </a:defRPr>
      </a:lvl2pPr>
      <a:lvl3pPr marL="1080135" indent="-215900" algn="l" rtl="0" eaLnBrk="1" fontAlgn="base" hangingPunct="1">
        <a:spcBef>
          <a:spcPct val="20000"/>
        </a:spcBef>
        <a:spcAft>
          <a:spcPct val="0"/>
        </a:spcAft>
        <a:buFont typeface="Arial" pitchFamily="34" charset="0"/>
        <a:buChar char="•"/>
        <a:defRPr sz="2270" kern="1200">
          <a:solidFill>
            <a:schemeClr val="tx1"/>
          </a:solidFill>
          <a:latin typeface="+mn-lt"/>
          <a:ea typeface="+mn-ea"/>
          <a:cs typeface="+mn-cs"/>
        </a:defRPr>
      </a:lvl3pPr>
      <a:lvl4pPr marL="15119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4pPr>
      <a:lvl5pPr marL="19437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5pPr>
      <a:lvl6pPr marL="23761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6pPr>
      <a:lvl7pPr marL="28079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7pPr>
      <a:lvl8pPr marL="32397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8pPr>
      <a:lvl9pPr marL="3672205"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9pPr>
    </p:bodyStyle>
    <p:otherStyle>
      <a:defPPr>
        <a:defRPr lang="zh-CN"/>
      </a:defPPr>
      <a:lvl1pPr marL="0" algn="l" defTabSz="864235" rtl="0" eaLnBrk="1" latinLnBrk="0" hangingPunct="1">
        <a:defRPr sz="1700" kern="1200">
          <a:solidFill>
            <a:schemeClr val="tx1"/>
          </a:solidFill>
          <a:latin typeface="+mn-lt"/>
          <a:ea typeface="+mn-ea"/>
          <a:cs typeface="+mn-cs"/>
        </a:defRPr>
      </a:lvl1pPr>
      <a:lvl2pPr marL="431800" algn="l" defTabSz="864235" rtl="0" eaLnBrk="1" latinLnBrk="0" hangingPunct="1">
        <a:defRPr sz="1700" kern="1200">
          <a:solidFill>
            <a:schemeClr val="tx1"/>
          </a:solidFill>
          <a:latin typeface="+mn-lt"/>
          <a:ea typeface="+mn-ea"/>
          <a:cs typeface="+mn-cs"/>
        </a:defRPr>
      </a:lvl2pPr>
      <a:lvl3pPr marL="864235" algn="l" defTabSz="864235" rtl="0" eaLnBrk="1" latinLnBrk="0" hangingPunct="1">
        <a:defRPr sz="1700" kern="1200">
          <a:solidFill>
            <a:schemeClr val="tx1"/>
          </a:solidFill>
          <a:latin typeface="+mn-lt"/>
          <a:ea typeface="+mn-ea"/>
          <a:cs typeface="+mn-cs"/>
        </a:defRPr>
      </a:lvl3pPr>
      <a:lvl4pPr marL="1296035" algn="l" defTabSz="864235" rtl="0" eaLnBrk="1" latinLnBrk="0" hangingPunct="1">
        <a:defRPr sz="1700" kern="1200">
          <a:solidFill>
            <a:schemeClr val="tx1"/>
          </a:solidFill>
          <a:latin typeface="+mn-lt"/>
          <a:ea typeface="+mn-ea"/>
          <a:cs typeface="+mn-cs"/>
        </a:defRPr>
      </a:lvl4pPr>
      <a:lvl5pPr marL="1727835" algn="l" defTabSz="864235" rtl="0" eaLnBrk="1" latinLnBrk="0" hangingPunct="1">
        <a:defRPr sz="1700" kern="1200">
          <a:solidFill>
            <a:schemeClr val="tx1"/>
          </a:solidFill>
          <a:latin typeface="+mn-lt"/>
          <a:ea typeface="+mn-ea"/>
          <a:cs typeface="+mn-cs"/>
        </a:defRPr>
      </a:lvl5pPr>
      <a:lvl6pPr marL="2160270" algn="l" defTabSz="864235" rtl="0" eaLnBrk="1" latinLnBrk="0" hangingPunct="1">
        <a:defRPr sz="1700" kern="1200">
          <a:solidFill>
            <a:schemeClr val="tx1"/>
          </a:solidFill>
          <a:latin typeface="+mn-lt"/>
          <a:ea typeface="+mn-ea"/>
          <a:cs typeface="+mn-cs"/>
        </a:defRPr>
      </a:lvl6pPr>
      <a:lvl7pPr marL="2592070" algn="l" defTabSz="864235" rtl="0" eaLnBrk="1" latinLnBrk="0" hangingPunct="1">
        <a:defRPr sz="1700" kern="1200">
          <a:solidFill>
            <a:schemeClr val="tx1"/>
          </a:solidFill>
          <a:latin typeface="+mn-lt"/>
          <a:ea typeface="+mn-ea"/>
          <a:cs typeface="+mn-cs"/>
        </a:defRPr>
      </a:lvl7pPr>
      <a:lvl8pPr marL="3023870" algn="l" defTabSz="864235" rtl="0" eaLnBrk="1" latinLnBrk="0" hangingPunct="1">
        <a:defRPr sz="1700" kern="1200">
          <a:solidFill>
            <a:schemeClr val="tx1"/>
          </a:solidFill>
          <a:latin typeface="+mn-lt"/>
          <a:ea typeface="+mn-ea"/>
          <a:cs typeface="+mn-cs"/>
        </a:defRPr>
      </a:lvl8pPr>
      <a:lvl9pPr marL="3456305" algn="l" defTabSz="864235"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package" Target="../embeddings/Document1.docx" TargetMode="Internal" /><Relationship Id="rId3" Type="http://schemas.openxmlformats.org/officeDocument/2006/relationships/image" Target="../media/image4.emf" /><Relationship Id="rId4" Type="http://schemas.openxmlformats.org/officeDocument/2006/relationships/vmlDrawing" Target="../drawings/vmlDrawing1.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package" Target="../embeddings/Document2.docx" TargetMode="Internal" /><Relationship Id="rId3" Type="http://schemas.openxmlformats.org/officeDocument/2006/relationships/image" Target="../media/image5.emf" /><Relationship Id="rId4" Type="http://schemas.openxmlformats.org/officeDocument/2006/relationships/vmlDrawing" Target="../drawings/vmlDrawing2.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31166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54941" y="2664023"/>
            <a:ext cx="11421716" cy="86049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en-US" sz="4600">
                <a:solidFill>
                  <a:srgbClr val="000000"/>
                </a:solidFill>
                <a:ea typeface="宋体" panose="02010600030101010101" pitchFamily="2" charset="-122"/>
                <a:cs typeface="Times New Roman" panose="02020603050405020304" pitchFamily="18" charset="0"/>
              </a:rPr>
              <a:t>第</a:t>
            </a:r>
            <a:r>
              <a:rPr lang="en-US" altLang="zh-CN" sz="4600">
                <a:solidFill>
                  <a:srgbClr val="000000"/>
                </a:solidFill>
                <a:ea typeface="宋体" panose="02010600030101010101" pitchFamily="2" charset="-122"/>
                <a:cs typeface="Times New Roman" panose="02020603050405020304" pitchFamily="18" charset="0"/>
              </a:rPr>
              <a:t>12</a:t>
            </a:r>
            <a:r>
              <a:rPr lang="zh-CN" altLang="en-US" sz="4600">
                <a:solidFill>
                  <a:srgbClr val="000000"/>
                </a:solidFill>
                <a:ea typeface="宋体" panose="02010600030101010101" pitchFamily="2" charset="-122"/>
                <a:cs typeface="Times New Roman" panose="02020603050405020304" pitchFamily="18" charset="0"/>
              </a:rPr>
              <a:t>课　近代西方民族国家与国际法的发展</a:t>
            </a:r>
            <a:endParaRPr lang="zh-CN" altLang="zh-CN" sz="4600">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305703"/>
            <a:ext cx="10807700" cy="417229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了解近代西方王权加强的表现和民族国家的形成情况</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培养历史解释的素养</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了解近代国际法的发展和外交制度出现的原因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培养史料实证的素养</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20000"/>
              </a:lnSpc>
            </a:pPr>
            <a:r>
              <a:rPr lang="en-US" altLang="zh-CN">
                <a:solidFill>
                  <a:srgbClr val="000000"/>
                </a:solidFill>
                <a:ea typeface="宋体" panose="02010600030101010101" pitchFamily="2" charset="-122"/>
              </a:rPr>
              <a:t>3.</a:t>
            </a:r>
            <a:r>
              <a:rPr lang="zh-CN" altLang="zh-CN">
                <a:solidFill>
                  <a:srgbClr val="000000"/>
                </a:solidFill>
                <a:ea typeface="宋体" panose="02010600030101010101" pitchFamily="2" charset="-122"/>
                <a:cs typeface="Times New Roman" panose="02020603050405020304" pitchFamily="18" charset="0"/>
              </a:rPr>
              <a:t>明确</a:t>
            </a:r>
            <a:r>
              <a:rPr lang="en-US" altLang="zh-CN">
                <a:solidFill>
                  <a:srgbClr val="000000"/>
                </a:solidFill>
                <a:ea typeface="宋体" panose="02010600030101010101" pitchFamily="2" charset="-122"/>
              </a:rPr>
              <a:t>20</a:t>
            </a:r>
            <a:r>
              <a:rPr lang="zh-CN" altLang="zh-CN">
                <a:solidFill>
                  <a:srgbClr val="000000"/>
                </a:solidFill>
                <a:ea typeface="宋体" panose="02010600030101010101" pitchFamily="2" charset="-122"/>
                <a:cs typeface="Times New Roman" panose="02020603050405020304" pitchFamily="18" charset="0"/>
              </a:rPr>
              <a:t>世纪以来国际法发展的主要表现</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认识第一次世界大战后和第二次世界大战期间及战后形成的国际组织的不同</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培养时空观念</a:t>
            </a:r>
            <a:endParaRPr lang="zh-CN" altLang="en-US"/>
          </a:p>
        </p:txBody>
      </p:sp>
      <p:sp>
        <p:nvSpPr>
          <p:cNvPr id="6" name="矩形 5" title=""/>
          <p:cNvSpPr>
            <a:spLocks noChangeAspect="1"/>
          </p:cNvSpPr>
          <p:nvPr/>
        </p:nvSpPr>
        <p:spPr>
          <a:xfrm>
            <a:off x="243962" y="999246"/>
            <a:ext cx="11015711" cy="5019657"/>
          </a:xfrm>
          <a:prstGeom prst="rect">
            <a:avLst/>
          </a:prstGeom>
          <a:noFill/>
          <a:ln w="19050">
            <a:gradFill>
              <a:gsLst>
                <a:gs pos="100000">
                  <a:schemeClr val="accent1">
                    <a:lumMod val="5000"/>
                    <a:lumOff val="95000"/>
                  </a:schemeClr>
                </a:gs>
                <a:gs pos="57000">
                  <a:schemeClr val="tx1">
                    <a:lumMod val="50000"/>
                    <a:lumOff val="50000"/>
                  </a:schemeClr>
                </a:gs>
                <a:gs pos="29000">
                  <a:schemeClr val="tx1"/>
                </a:gs>
                <a:gs pos="100000">
                  <a:schemeClr val="bg1"/>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2800"/>
          </a:p>
        </p:txBody>
      </p:sp>
      <p:sp>
        <p:nvSpPr>
          <p:cNvPr id="7" name="圆角矩形 6" title=""/>
          <p:cNvSpPr/>
          <p:nvPr/>
        </p:nvSpPr>
        <p:spPr>
          <a:xfrm>
            <a:off x="4247091" y="811479"/>
            <a:ext cx="2523837" cy="458233"/>
          </a:xfrm>
          <a:prstGeom prst="roundRect">
            <a:avLst/>
          </a:prstGeom>
          <a:solidFill>
            <a:srgbClr val="34AC8B"/>
          </a:solidFill>
          <a:ln>
            <a:solidFill>
              <a:srgbClr val="34AC8B"/>
            </a:solidFill>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a:solidFill>
                  <a:schemeClr val="bg1"/>
                </a:solidFill>
              </a:rPr>
              <a:t>目 标 素 </a:t>
            </a:r>
            <a:r>
              <a:rPr lang="zh-CN" altLang="en-US" smtClean="0">
                <a:solidFill>
                  <a:schemeClr val="bg1"/>
                </a:solidFill>
              </a:rPr>
              <a:t>养</a:t>
            </a:r>
            <a:endParaRPr lang="zh-CN" altLang="zh-CN">
              <a:solidFill>
                <a:schemeClr val="bg1"/>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title=""/>
          <p:cNvSpPr>
            <a:spLocks noChangeAspect="1"/>
          </p:cNvSpPr>
          <p:nvPr/>
        </p:nvSpPr>
        <p:spPr>
          <a:xfrm>
            <a:off x="243962" y="999246"/>
            <a:ext cx="11015711" cy="5019657"/>
          </a:xfrm>
          <a:prstGeom prst="rect">
            <a:avLst/>
          </a:prstGeom>
          <a:noFill/>
          <a:ln w="19050">
            <a:gradFill>
              <a:gsLst>
                <a:gs pos="100000">
                  <a:schemeClr val="accent1">
                    <a:lumMod val="5000"/>
                    <a:lumOff val="95000"/>
                  </a:schemeClr>
                </a:gs>
                <a:gs pos="57000">
                  <a:schemeClr val="tx1">
                    <a:lumMod val="50000"/>
                    <a:lumOff val="50000"/>
                  </a:schemeClr>
                </a:gs>
                <a:gs pos="29000">
                  <a:schemeClr val="tx1"/>
                </a:gs>
                <a:gs pos="100000">
                  <a:schemeClr val="bg1"/>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2800"/>
          </a:p>
        </p:txBody>
      </p:sp>
      <p:sp>
        <p:nvSpPr>
          <p:cNvPr id="7" name="圆角矩形 6" title=""/>
          <p:cNvSpPr/>
          <p:nvPr/>
        </p:nvSpPr>
        <p:spPr>
          <a:xfrm>
            <a:off x="4247091" y="811479"/>
            <a:ext cx="2523837" cy="458233"/>
          </a:xfrm>
          <a:prstGeom prst="roundRect">
            <a:avLst/>
          </a:prstGeom>
          <a:solidFill>
            <a:srgbClr val="34AC8B"/>
          </a:solidFill>
          <a:ln>
            <a:solidFill>
              <a:srgbClr val="34AC8B"/>
            </a:solidFill>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a:solidFill>
                  <a:schemeClr val="bg1"/>
                </a:solidFill>
              </a:rPr>
              <a:t>知 识 概 览</a:t>
            </a:r>
            <a:endParaRPr lang="zh-CN" altLang="en-US">
              <a:solidFill>
                <a:schemeClr val="bg1"/>
              </a:solidFill>
            </a:endParaRPr>
          </a:p>
        </p:txBody>
      </p:sp>
      <p:pic>
        <p:nvPicPr>
          <p:cNvPr id="8" name="22DP12X.eps" title=""/>
          <p:cNvPicPr>
            <a:picLocks noChangeAspect="1"/>
          </p:cNvPicPr>
          <p:nvPr/>
        </p:nvPicPr>
        <p:blipFill>
          <a:blip r:embed="rId2"/>
          <a:stretch>
            <a:fillRect/>
          </a:stretch>
        </p:blipFill>
        <p:spPr>
          <a:xfrm>
            <a:off x="1044897" y="1397375"/>
            <a:ext cx="9441807" cy="4530431"/>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002175"/>
            <a:ext cx="10807700" cy="417229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一、近代西方民族国家的产生</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专制王权国家的形成</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原因。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en-US" altLang="zh-CN">
                <a:solidFill>
                  <a:srgbClr val="000000"/>
                </a:solidFill>
                <a:ea typeface="宋体" panose="02010600030101010101" pitchFamily="2" charset="-122"/>
                <a:cs typeface="Times New Roman" panose="02020603050405020304" pitchFamily="18" charset="0"/>
              </a:rPr>
              <a:t>15</a:t>
            </a:r>
            <a:r>
              <a:rPr lang="zh-CN" altLang="zh-CN">
                <a:solidFill>
                  <a:srgbClr val="000000"/>
                </a:solidFill>
                <a:ea typeface="宋体" panose="02010600030101010101" pitchFamily="2" charset="-122"/>
                <a:cs typeface="Times New Roman" panose="02020603050405020304" pitchFamily="18" charset="0"/>
              </a:rPr>
              <a:t>世纪前后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西欧国家的封建割据势力遭到削弱</a:t>
            </a:r>
            <a:r>
              <a:rPr lang="en-US" altLang="zh-CN">
                <a:solidFill>
                  <a:srgbClr val="000000"/>
                </a:solidFill>
                <a:ea typeface="宋体" panose="02010600030101010101" pitchFamily="2" charset="-122"/>
                <a:cs typeface="Times New Roman" panose="02020603050405020304" pitchFamily="18" charset="0"/>
              </a:rPr>
              <a:t>,</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中央集权</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得到加强。</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宗教改革运动沉重打击了教会势力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强化了各国的世俗权力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国家和</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民族认同</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观念日益显现。</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9783653" y="2837487"/>
            <a:ext cx="1080120"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
        <p:nvSpPr>
          <p:cNvPr id="4" name="矩形 3" title=""/>
          <p:cNvSpPr/>
          <p:nvPr/>
        </p:nvSpPr>
        <p:spPr>
          <a:xfrm>
            <a:off x="285246" y="3420950"/>
            <a:ext cx="1080120"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
        <p:nvSpPr>
          <p:cNvPr id="5" name="矩形 4" title=""/>
          <p:cNvSpPr/>
          <p:nvPr/>
        </p:nvSpPr>
        <p:spPr>
          <a:xfrm>
            <a:off x="2458501" y="4590530"/>
            <a:ext cx="1872208" cy="4471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par>
                                <p:cTn id="8" presetID="16" presetClass="exit" presetSubtype="21" dur="500" fill="hold" grpId="0" nodeType="withEffect">
                                  <p:stCondLst>
                                    <p:cond delay="0"/>
                                  </p:stCondLst>
                                  <p:childTnLst>
                                    <p:animEffect transition="out" filter="barn(inVertical)">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p:stCondLst>
                              <p:cond delay="0"/>
                            </p:stCondLst>
                            <p:childTnLst>
                              <p:par>
                                <p:cTn id="13" presetID="16" presetClass="exit" presetSubtype="21" dur="500" fill="hold" grpId="0" nodeType="clickEffect">
                                  <p:stCondLst>
                                    <p:cond delay="0"/>
                                  </p:stCondLst>
                                  <p:childTnLst>
                                    <p:animEffect transition="out" filter="barn(inVertical)">
                                      <p:cBhvr>
                                        <p:cTn id="14" dur="500"/>
                                        <p:tgtEl>
                                          <p:spTgt spid="5"/>
                                        </p:tgtEl>
                                      </p:cBhvr>
                                    </p:animEffect>
                                    <p:set>
                                      <p:cBhvr>
                                        <p:cTn id="15"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83487"/>
            <a:ext cx="10807700" cy="474129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形成。</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en-US" altLang="zh-CN">
                <a:solidFill>
                  <a:srgbClr val="000000"/>
                </a:solidFill>
                <a:ea typeface="宋体" panose="02010600030101010101" pitchFamily="2" charset="-122"/>
                <a:cs typeface="Times New Roman" panose="02020603050405020304" pitchFamily="18" charset="0"/>
              </a:rPr>
              <a:t>1534</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英国国王亨利八世授意议会通过《至尊法案》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宣布国王是英国教会的首脑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摆脱罗马教廷的控制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建立起国王的专制统治。</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路易十四统治时期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法国王权达到顶峰。欧洲国家纷纷成为专制王权国家。</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这一时期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国家的版图常常因为国王的婚姻或继承关系发生改变。</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305703"/>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民族国家的形成</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对民族语言的重视。</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早在</a:t>
            </a:r>
            <a:r>
              <a:rPr lang="en-US" altLang="zh-CN">
                <a:solidFill>
                  <a:srgbClr val="000000"/>
                </a:solidFill>
                <a:ea typeface="宋体" panose="02010600030101010101" pitchFamily="2" charset="-122"/>
                <a:cs typeface="Times New Roman" panose="02020603050405020304" pitchFamily="18" charset="0"/>
              </a:rPr>
              <a:t>13</a:t>
            </a:r>
            <a:r>
              <a:rPr lang="zh-CN" altLang="zh-CN">
                <a:solidFill>
                  <a:srgbClr val="000000"/>
                </a:solidFill>
                <a:ea typeface="宋体" panose="02010600030101010101" pitchFamily="2" charset="-122"/>
                <a:cs typeface="Times New Roman" panose="02020603050405020304" pitchFamily="18" charset="0"/>
              </a:rPr>
              <a:t>世纪</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以</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伦敦方言</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为基础形成的英语就出现在英国官方文件中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英语开始成为英国人广泛使用的语言。</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en-US" altLang="zh-CN">
                <a:solidFill>
                  <a:srgbClr val="000000"/>
                </a:solidFill>
                <a:ea typeface="宋体" panose="02010600030101010101" pitchFamily="2" charset="-122"/>
                <a:cs typeface="Times New Roman" panose="02020603050405020304" pitchFamily="18" charset="0"/>
              </a:rPr>
              <a:t>16</a:t>
            </a:r>
            <a:r>
              <a:rPr lang="zh-CN" altLang="zh-CN">
                <a:solidFill>
                  <a:srgbClr val="000000"/>
                </a:solidFill>
                <a:ea typeface="宋体" panose="02010600030101010101" pitchFamily="2" charset="-122"/>
                <a:cs typeface="Times New Roman" panose="02020603050405020304" pitchFamily="18" charset="0"/>
              </a:rPr>
              <a:t>世纪</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法国国王签署敕令</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规定法国的法律文件必须用以巴黎方言为主形成的法语撰写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法语成为法国的官方语言。</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4032845" y="2549503"/>
            <a:ext cx="1800200"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305703"/>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民族意识和国家意识的觉醒。</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法国大革命及</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拿破仑战争</a:t>
            </a:r>
            <a:r>
              <a:rPr lang="zh-CN" altLang="zh-CN" u="sng">
                <a:uFill>
                  <a:solidFill>
                    <a:srgbClr val="000000"/>
                  </a:solidFill>
                </a:u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不仅传播了自由平等思想</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还促进了欧洲各国民族意识的觉醒。</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个人对国家的忠诚越来越超过对国王和宗教的忠诚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各国纷纷鼓励和组织对爱国人士的崇拜</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出现了国旗、国歌和各种国家节日</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国家在人们的意识中越来越重要</a:t>
            </a:r>
            <a:r>
              <a:rPr lang="zh-CN" altLang="zh-CN" smtClean="0">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3888829" y="1961394"/>
            <a:ext cx="2304256" cy="4471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799927"/>
            <a:ext cx="10807700" cy="2399503"/>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特点。</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欧洲各专制王权国家逐渐变为具有独立主权的民族国家。这些民族国家有的由</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单一民族</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组成</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更多的则是包括了多个民族。</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4392885" y="3048838"/>
            <a:ext cx="2016224"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305703"/>
            <a:ext cx="10807700" cy="355943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ea typeface="苏新诗柳楷简"/>
                <a:cs typeface="Times New Roman" panose="02020603050405020304" pitchFamily="18" charset="0"/>
              </a:rPr>
              <a:t>微</a:t>
            </a:r>
            <a:r>
              <a:rPr lang="zh-CN" altLang="zh-CN">
                <a:solidFill>
                  <a:srgbClr val="000000"/>
                </a:solidFill>
                <a:latin typeface="NEU-BZ-S92"/>
                <a:ea typeface="苏新诗柳楷简"/>
                <a:cs typeface="Times New Roman" panose="02020603050405020304" pitchFamily="18" charset="0"/>
              </a:rPr>
              <a:t>思考</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如何正确认识民族主义</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认识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latin typeface="NEU-BZ-S92"/>
                <a:ea typeface="宋体" panose="02010600030101010101" pitchFamily="2" charset="-122"/>
                <a:cs typeface="宋体" panose="02010600030101010101" pitchFamily="2" charset="-122"/>
              </a:rPr>
              <a:t>①</a:t>
            </a:r>
            <a:r>
              <a:rPr lang="zh-CN" altLang="zh-CN">
                <a:solidFill>
                  <a:srgbClr val="000000"/>
                </a:solidFill>
                <a:ea typeface="楷体" panose="02010609060101010101" pitchFamily="49" charset="-122"/>
                <a:cs typeface="Times New Roman" panose="02020603050405020304" pitchFamily="18" charset="0"/>
              </a:rPr>
              <a:t>民族主义在民族独立运动中起着重要的号召作用。它作为一种精神</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激励人们反抗压迫势力。</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楷体" panose="02010609060101010101" pitchFamily="49" charset="-122"/>
                <a:cs typeface="Times New Roman" panose="02020603050405020304" pitchFamily="18" charset="0"/>
              </a:rPr>
              <a:t>狭隘的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民族主义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并不是自然意义上的民族主义。侵略主义、扩张主义、沙文主义、民族分裂主义等都是非成熟的民族主义。</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par>
                                <p:cTn id="8" presetID="16" presetClass="entr" presetSubtype="21"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barn(inVertical)">
                                      <p:cBhvr>
                                        <p:cTn id="10"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98007"/>
            <a:ext cx="10807700" cy="127419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二、国际法的形成与外交制度的建立</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国际法的</a:t>
            </a:r>
            <a:r>
              <a:rPr lang="zh-CN" altLang="zh-CN" smtClean="0">
                <a:solidFill>
                  <a:srgbClr val="000000"/>
                </a:solidFill>
                <a:latin typeface="Arial" pitchFamily="34" charset="0"/>
                <a:cs typeface="Times New Roman" panose="02020603050405020304" pitchFamily="18" charset="0"/>
              </a:rPr>
              <a:t>形成</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graphicFrame>
        <p:nvGraphicFramePr>
          <p:cNvPr id="4" name="对象 3" title=""/>
          <p:cNvGraphicFramePr>
            <a:graphicFrameLocks noChangeAspect="1"/>
          </p:cNvGraphicFramePr>
          <p:nvPr/>
        </p:nvGraphicFramePr>
        <p:xfrm>
          <a:off x="361950" y="2308452"/>
          <a:ext cx="10807700" cy="3134387"/>
        </p:xfrm>
        <a:graphic>
          <a:graphicData uri="http://schemas.openxmlformats.org/presentationml/2006/ole">
            <mc:AlternateContent>
              <mc:Choice xmlns:v="urn:schemas-microsoft-com:vml" Requires="v">
                <p:oleObj spid="_x0000_s1038" name="文档" r:id="rId2" imgW="3911600" imgH="1136015" progId="Word.Document.12">
                  <p:embed/>
                </p:oleObj>
              </mc:Choice>
              <mc:Fallback>
                <p:oleObj name="文档" r:id="rId2" imgW="3911600" imgH="1136015" progId="Word.Document.12">
                  <p:embed/>
                  <p:pic>
                    <p:nvPicPr>
                      <p:cNvPr id="0" name="OLE substitute image"/>
                      <p:cNvPicPr/>
                      <p:nvPr/>
                    </p:nvPicPr>
                    <p:blipFill>
                      <a:blip r:embed="rId3"/>
                      <a:stretch>
                        <a:fillRect/>
                      </a:stretch>
                    </p:blipFill>
                    <p:spPr>
                      <a:xfrm>
                        <a:off x="361950" y="2308452"/>
                        <a:ext cx="10807700" cy="3134387"/>
                      </a:xfrm>
                      <a:prstGeom prst="rect">
                        <a:avLst/>
                      </a:prstGeom>
                    </p:spPr>
                  </p:pic>
                </p:oleObj>
              </mc:Fallback>
            </mc:AlternateContent>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8" name="对象 7" title=""/>
          <p:cNvGraphicFramePr>
            <a:graphicFrameLocks noChangeAspect="1"/>
          </p:cNvGraphicFramePr>
          <p:nvPr/>
        </p:nvGraphicFramePr>
        <p:xfrm>
          <a:off x="361950" y="865001"/>
          <a:ext cx="10807700" cy="5576118"/>
        </p:xfrm>
        <a:graphic>
          <a:graphicData uri="http://schemas.openxmlformats.org/presentationml/2006/ole">
            <mc:AlternateContent>
              <mc:Choice xmlns:v="urn:schemas-microsoft-com:vml" Requires="v">
                <p:oleObj spid="_x0000_s1039" name="文档" r:id="rId2" imgW="3911600" imgH="2018665" progId="Word.Document.12">
                  <p:embed/>
                </p:oleObj>
              </mc:Choice>
              <mc:Fallback>
                <p:oleObj name="文档" r:id="rId2" imgW="3911600" imgH="2018665" progId="Word.Document.12">
                  <p:embed/>
                  <p:pic>
                    <p:nvPicPr>
                      <p:cNvPr id="0" name="OLE substitute image"/>
                      <p:cNvPicPr/>
                      <p:nvPr/>
                    </p:nvPicPr>
                    <p:blipFill>
                      <a:blip r:embed="rId3"/>
                      <a:stretch>
                        <a:fillRect/>
                      </a:stretch>
                    </p:blipFill>
                    <p:spPr>
                      <a:xfrm>
                        <a:off x="361950" y="865001"/>
                        <a:ext cx="10807700" cy="5576118"/>
                      </a:xfrm>
                      <a:prstGeom prst="rect">
                        <a:avLst/>
                      </a:prstGeom>
                    </p:spPr>
                  </p:pic>
                </p:oleObj>
              </mc:Fallback>
            </mc:AlternateContent>
          </a:graphicData>
        </a:graphic>
      </p:graphicFrame>
      <p:sp>
        <p:nvSpPr>
          <p:cNvPr id="9" name="矩形 8" title=""/>
          <p:cNvSpPr/>
          <p:nvPr/>
        </p:nvSpPr>
        <p:spPr>
          <a:xfrm>
            <a:off x="6985173" y="955611"/>
            <a:ext cx="2592288" cy="4024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35831"/>
            <a:ext cx="10807700" cy="415036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外交制度的建立</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建立</a:t>
            </a:r>
            <a:r>
              <a:rPr lang="en-US" altLang="zh-CN">
                <a:solidFill>
                  <a:srgbClr val="000000"/>
                </a:solidFill>
                <a:ea typeface="宋体" panose="02010600030101010101" pitchFamily="2" charset="-122"/>
                <a:cs typeface="Times New Roman" panose="02020603050405020304" pitchFamily="18" charset="0"/>
              </a:rPr>
              <a:t>:17</a:t>
            </a:r>
            <a:r>
              <a:rPr lang="zh-CN" altLang="zh-CN">
                <a:solidFill>
                  <a:srgbClr val="000000"/>
                </a:solidFill>
                <a:ea typeface="宋体" panose="02010600030101010101" pitchFamily="2" charset="-122"/>
                <a:cs typeface="Times New Roman" panose="02020603050405020304" pitchFamily="18" charset="0"/>
              </a:rPr>
              <a:t>世纪时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欧洲国家的君主们派遣常驻外交使节和外交使团与他国保持联系。在此基础上</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近代</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外交制度</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逐渐建立起来。</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外交制度的建立和国际法的形成为国际关系确立了一些规则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为用和平方式解决国与国之间的争端、减少战争行为开辟了新的途径。</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6" name="矩形 5" title=""/>
          <p:cNvSpPr/>
          <p:nvPr/>
        </p:nvSpPr>
        <p:spPr>
          <a:xfrm>
            <a:off x="8559517" y="2182015"/>
            <a:ext cx="2016224"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title=""/>
          <p:cNvSpPr>
            <a:spLocks noChangeAspect="1"/>
          </p:cNvSpPr>
          <p:nvPr/>
        </p:nvSpPr>
        <p:spPr>
          <a:xfrm>
            <a:off x="361950" y="925999"/>
            <a:ext cx="10807700" cy="422885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维也纳体系</a:t>
            </a:r>
            <a:r>
              <a:rPr lang="en-US" altLang="zh-CN">
                <a:solidFill>
                  <a:srgbClr val="000000"/>
                </a:solidFill>
                <a:ea typeface="宋体" panose="02010600030101010101" pitchFamily="2" charset="-122"/>
                <a:cs typeface="Times New Roman" panose="02020603050405020304" pitchFamily="18" charset="0"/>
              </a:rPr>
              <a:t>:1815</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欧洲各国在维也纳会议及此后签订了一系列条约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建立起以大国协调、欧洲均势为特征的国际关系体系</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即</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维也纳体系</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。在维也纳体系下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外交制度进一步发展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国际法的应用范围也逐渐从欧洲扩大到美洲、亚洲等其他许多地方。</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ea typeface="宋体" panose="02010600030101010101" pitchFamily="2" charset="-122"/>
                <a:cs typeface="Times New Roman" panose="02020603050405020304" pitchFamily="18" charset="0"/>
              </a:rPr>
              <a:t>签订国际公约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各国之间还签订了许多国际公约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制定了一系列战争法规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试图和平解决国际争端</a:t>
            </a:r>
            <a:r>
              <a:rPr lang="zh-CN" altLang="zh-CN" smtClean="0">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7" name="矩形 6" title=""/>
          <p:cNvSpPr/>
          <p:nvPr/>
        </p:nvSpPr>
        <p:spPr>
          <a:xfrm>
            <a:off x="2880717" y="2179631"/>
            <a:ext cx="2232248"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title=""/>
          <p:cNvSpPr>
            <a:spLocks noChangeAspect="1"/>
          </p:cNvSpPr>
          <p:nvPr/>
        </p:nvSpPr>
        <p:spPr>
          <a:xfrm>
            <a:off x="361950" y="992343"/>
            <a:ext cx="10807700" cy="417229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en-US" altLang="zh-CN" smtClean="0">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5)</a:t>
            </a:r>
            <a:r>
              <a:rPr lang="zh-CN" altLang="zh-CN">
                <a:solidFill>
                  <a:srgbClr val="000000"/>
                </a:solidFill>
                <a:ea typeface="宋体" panose="02010600030101010101" pitchFamily="2" charset="-122"/>
                <a:cs typeface="Times New Roman" panose="02020603050405020304" pitchFamily="18" charset="0"/>
              </a:rPr>
              <a:t>局限性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西方各国在国际法应用中实行双重标准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为了谋取利益经常违反国际法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导致国际冲突不断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最终引发了第一次世界大战</a:t>
            </a:r>
            <a:r>
              <a:rPr lang="zh-CN" altLang="zh-CN" smtClean="0">
                <a:solidFill>
                  <a:srgbClr val="000000"/>
                </a:solidFill>
                <a:ea typeface="宋体" panose="02010600030101010101" pitchFamily="2" charset="-122"/>
                <a:cs typeface="Times New Roman" panose="02020603050405020304" pitchFamily="18" charset="0"/>
              </a:rPr>
              <a:t>。</a:t>
            </a:r>
            <a:endParaRPr lang="en-US" altLang="zh-CN" smtClean="0">
              <a:solidFill>
                <a:srgbClr val="000000"/>
              </a:solidFill>
              <a:ea typeface="宋体" panose="02010600030101010101"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苏新诗柳楷简"/>
                <a:cs typeface="Times New Roman" panose="02020603050405020304" pitchFamily="18" charset="0"/>
              </a:rPr>
              <a:t>微</a:t>
            </a:r>
            <a:r>
              <a:rPr lang="zh-CN" altLang="zh-CN">
                <a:solidFill>
                  <a:srgbClr val="000000"/>
                </a:solidFill>
                <a:latin typeface="NEU-BZ-S92"/>
                <a:ea typeface="苏新诗柳楷简"/>
                <a:cs typeface="Times New Roman" panose="02020603050405020304" pitchFamily="18" charset="0"/>
              </a:rPr>
              <a:t>归纳</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格劳秀斯的国际法思想</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楷体" panose="02010609060101010101" pitchFamily="49" charset="-122"/>
                <a:cs typeface="Times New Roman" panose="02020603050405020304" pitchFamily="18" charset="0"/>
              </a:rPr>
              <a:t>批判了战争时期无法律的观点。</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楷体" panose="02010609060101010101" pitchFamily="49" charset="-122"/>
                <a:cs typeface="Times New Roman" panose="02020603050405020304" pitchFamily="18" charset="0"/>
              </a:rPr>
              <a:t>从国际法角度研究正义战争和非正义战争。</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楷体" panose="02010609060101010101" pitchFamily="49" charset="-122"/>
                <a:cs typeface="Times New Roman" panose="02020603050405020304" pitchFamily="18" charset="0"/>
              </a:rPr>
              <a:t>战争期间各国必须遵循国际法原则</a:t>
            </a:r>
            <a:r>
              <a:rPr lang="zh-CN" altLang="zh-CN" smtClean="0">
                <a:solidFill>
                  <a:srgbClr val="000000"/>
                </a:solidFill>
                <a:ea typeface="楷体" panose="02010609060101010101" pitchFamily="49"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63823"/>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latin typeface="NEU-BZ-S9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所有罗马帝国的选侯、邦君和各邦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应根据本协议确定和确认享有他们自古以来的权利、特权、自由、优惠、自由行使领土权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不论是宗教的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还是政治的或是礼遇性的权利</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因而他们永远不能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也不应受到任何人以任何借口进行的骚扰。</a:t>
            </a:r>
            <a:r>
              <a:rPr lang="en-US" altLang="zh-CN">
                <a:solidFill>
                  <a:srgbClr val="000000"/>
                </a:solidFill>
                <a:ea typeface="楷体" panose="02010609060101010101" pitchFamily="49"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参加协议的所有各方应有义务保卫和保护本和约的每一项条款不受任何人的侵犯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不论其信奉何宗教</a:t>
            </a:r>
            <a:r>
              <a:rPr lang="en-US" altLang="zh-CN">
                <a:solidFill>
                  <a:srgbClr val="000000"/>
                </a:solidFill>
                <a:ea typeface="楷体" panose="02010609060101010101" pitchFamily="49"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《威斯特伐利亚和约》</a:t>
            </a:r>
            <a:r>
              <a:rPr lang="en-US" altLang="zh-CN">
                <a:solidFill>
                  <a:srgbClr val="000000"/>
                </a:solidFill>
                <a:ea typeface="宋体" panose="02010600030101010101" pitchFamily="2" charset="-122"/>
                <a:cs typeface="Times New Roman" panose="02020603050405020304" pitchFamily="18" charset="0"/>
              </a:rPr>
              <a:t>(1648</a:t>
            </a:r>
            <a:r>
              <a:rPr lang="zh-CN" altLang="zh-CN">
                <a:solidFill>
                  <a:srgbClr val="000000"/>
                </a:solidFill>
                <a:ea typeface="楷体" panose="02010609060101010101" pitchFamily="49"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10</a:t>
            </a:r>
            <a:r>
              <a:rPr lang="zh-CN" altLang="zh-CN">
                <a:solidFill>
                  <a:srgbClr val="000000"/>
                </a:solidFill>
                <a:ea typeface="楷体" panose="02010609060101010101" pitchFamily="49" charset="-122"/>
                <a:cs typeface="Times New Roman" panose="02020603050405020304" pitchFamily="18" charset="0"/>
              </a:rPr>
              <a:t>月</a:t>
            </a:r>
            <a:r>
              <a:rPr lang="en-US" altLang="zh-CN">
                <a:solidFill>
                  <a:srgbClr val="000000"/>
                </a:solidFill>
                <a:ea typeface="宋体" panose="02010600030101010101" pitchFamily="2" charset="-122"/>
                <a:cs typeface="Times New Roman" panose="02020603050405020304" pitchFamily="18" charset="0"/>
              </a:rPr>
              <a:t>24</a:t>
            </a:r>
            <a:r>
              <a:rPr lang="zh-CN" altLang="zh-CN">
                <a:solidFill>
                  <a:srgbClr val="000000"/>
                </a:solidFill>
                <a:ea typeface="楷体" panose="02010609060101010101" pitchFamily="49" charset="-122"/>
                <a:cs typeface="Times New Roman" panose="02020603050405020304" pitchFamily="18" charset="0"/>
              </a:rPr>
              <a:t>日</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865221"/>
            <a:ext cx="10807700" cy="474129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根据材料并结合所学知识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谈谈你对《威斯特伐利亚和约》的认识。</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认识</a:t>
            </a:r>
            <a:r>
              <a:rPr lang="en-US" altLang="zh-CN">
                <a:solidFill>
                  <a:srgbClr val="000000"/>
                </a:solidFill>
                <a:ea typeface="宋体" panose="02010600030101010101" pitchFamily="2" charset="-122"/>
                <a:cs typeface="Times New Roman" panose="02020603050405020304" pitchFamily="18" charset="0"/>
              </a:rPr>
              <a:t>:1648</a:t>
            </a:r>
            <a:r>
              <a:rPr lang="zh-CN" altLang="zh-CN">
                <a:solidFill>
                  <a:srgbClr val="000000"/>
                </a:solidFill>
                <a:ea typeface="楷体" panose="02010609060101010101" pitchFamily="49"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交战各方签订了《威斯特伐利亚和约》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结束了欧洲的混战局面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形成了威斯特伐利亚体系。威斯特伐利亚体系确立了国际关系中的国家领土、主权与独立等原则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开创了用国际会议和通过谈判达成协议的形式解决国际争端、结束国际战争的先例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确认了缔约国必须遵守条约、各缔约国可以对违约国集体制裁的国际法基本原则。</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305703"/>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三、</a:t>
            </a:r>
            <a:r>
              <a:rPr lang="en-US" altLang="zh-CN">
                <a:solidFill>
                  <a:srgbClr val="000000"/>
                </a:solidFill>
                <a:ea typeface="宋体" panose="02010600030101010101" pitchFamily="2" charset="-122"/>
                <a:cs typeface="Times New Roman" panose="02020603050405020304" pitchFamily="18" charset="0"/>
              </a:rPr>
              <a:t>20</a:t>
            </a:r>
            <a:r>
              <a:rPr lang="zh-CN" altLang="zh-CN">
                <a:solidFill>
                  <a:srgbClr val="000000"/>
                </a:solidFill>
                <a:latin typeface="Arial" pitchFamily="34" charset="0"/>
                <a:cs typeface="Times New Roman" panose="02020603050405020304" pitchFamily="18" charset="0"/>
              </a:rPr>
              <a:t>世纪国际法的发展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第一次世界大战后国际法的发展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十月革命后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苏俄提出了不兼并不赔偿的原则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宣布侵略战争为</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反人类罪</a:t>
            </a:r>
            <a:r>
              <a:rPr lang="zh-CN" altLang="zh-CN" u="sng">
                <a:uFill>
                  <a:solidFill>
                    <a:srgbClr val="000000"/>
                  </a:solidFill>
                </a:u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为国际法开辟了新的发展阶段。</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战后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战胜国建立了</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凡尔赛</a:t>
            </a:r>
            <a:r>
              <a:rPr lang="en-US" altLang="zh-CN" u="sng">
                <a:uFill>
                  <a:solidFill>
                    <a:srgbClr val="000000"/>
                  </a:solidFill>
                </a:uFill>
                <a:ea typeface="宋体" panose="02010600030101010101" pitchFamily="2" charset="-122"/>
                <a:cs typeface="Times New Roman" panose="02020603050405020304" pitchFamily="18" charset="0"/>
              </a:rPr>
              <a:t>—</a:t>
            </a:r>
            <a:r>
              <a:rPr lang="zh-CN" altLang="zh-CN" u="sng">
                <a:uFill>
                  <a:solidFill>
                    <a:srgbClr val="000000"/>
                  </a:solidFill>
                </a:uFill>
                <a:ea typeface="楷体" panose="02010609060101010101" pitchFamily="49" charset="-122"/>
                <a:cs typeface="Times New Roman" panose="02020603050405020304" pitchFamily="18" charset="0"/>
              </a:rPr>
              <a:t>华盛顿体系</a:t>
            </a:r>
            <a:r>
              <a:rPr lang="zh-CN" altLang="zh-CN" u="sng">
                <a:uFill>
                  <a:solidFill>
                    <a:srgbClr val="000000"/>
                  </a:solidFill>
                </a:u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成立了世界上第一个由主权国家参加的政治性国际组织</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国际联盟</a:t>
            </a:r>
            <a:r>
              <a:rPr lang="zh-CN" altLang="zh-CN" smtClean="0">
                <a:solidFill>
                  <a:srgbClr val="000000"/>
                </a:solidFill>
                <a:ea typeface="宋体" panose="02010600030101010101" pitchFamily="2" charset="-122"/>
                <a:cs typeface="Times New Roman" panose="02020603050405020304" pitchFamily="18" charset="0"/>
              </a:rPr>
              <a:t>。</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2036285" y="3139442"/>
            <a:ext cx="1800200"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
        <p:nvSpPr>
          <p:cNvPr id="4" name="矩形 3" title=""/>
          <p:cNvSpPr/>
          <p:nvPr/>
        </p:nvSpPr>
        <p:spPr>
          <a:xfrm>
            <a:off x="4752925" y="3724479"/>
            <a:ext cx="4135697"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007839"/>
            <a:ext cx="10807700" cy="415036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《非战公约》</a:t>
            </a:r>
            <a:r>
              <a:rPr lang="en-US" altLang="zh-CN">
                <a:solidFill>
                  <a:srgbClr val="000000"/>
                </a:solidFill>
                <a:ea typeface="宋体" panose="02010600030101010101" pitchFamily="2" charset="-122"/>
                <a:cs typeface="Times New Roman" panose="02020603050405020304" pitchFamily="18" charset="0"/>
              </a:rPr>
              <a:t>:1928</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8</a:t>
            </a:r>
            <a:r>
              <a:rPr lang="zh-CN" altLang="zh-CN">
                <a:solidFill>
                  <a:srgbClr val="000000"/>
                </a:solidFill>
                <a:ea typeface="宋体" panose="02010600030101010101" pitchFamily="2" charset="-122"/>
                <a:cs typeface="Times New Roman" panose="02020603050405020304" pitchFamily="18" charset="0"/>
              </a:rPr>
              <a:t>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美、法等国签订了《</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非战公约</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宣布缔约各国在它们的相互关系中废弃以战争作为实行国家政策的工具</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和平解决国际争端。</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ea typeface="宋体" panose="02010600030101010101" pitchFamily="2" charset="-122"/>
                <a:cs typeface="Times New Roman" panose="02020603050405020304" pitchFamily="18" charset="0"/>
              </a:rPr>
              <a:t>局限性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国际联盟被英国和法国控制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美国始终不是国联成员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苏联加入很晚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国联缺乏普遍性和权威性。它规定了形成决议的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全体一致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原则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使之难以履行制止战争、维护世界和平的国际责任。</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9649469" y="1081612"/>
            <a:ext cx="1520181"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
        <p:nvSpPr>
          <p:cNvPr id="4" name="矩形 3" title=""/>
          <p:cNvSpPr/>
          <p:nvPr/>
        </p:nvSpPr>
        <p:spPr>
          <a:xfrm>
            <a:off x="361950" y="1665743"/>
            <a:ext cx="718567"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par>
                                <p:cTn id="8" presetID="16" presetClass="exit" presetSubtype="21" dur="500" fill="hold" grpId="0" nodeType="withEffect">
                                  <p:stCondLst>
                                    <p:cond delay="0"/>
                                  </p:stCondLst>
                                  <p:childTnLst>
                                    <p:animEffect transition="out" filter="barn(inVertical)">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305703"/>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第二次世界大战期间及战后国际法的发展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(1)1945</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6</a:t>
            </a:r>
            <a:r>
              <a:rPr lang="zh-CN" altLang="zh-CN">
                <a:solidFill>
                  <a:srgbClr val="000000"/>
                </a:solidFill>
                <a:ea typeface="宋体" panose="02010600030101010101" pitchFamily="2" charset="-122"/>
                <a:cs typeface="Times New Roman" panose="02020603050405020304" pitchFamily="18" charset="0"/>
              </a:rPr>
              <a:t>月</a:t>
            </a:r>
            <a:r>
              <a:rPr lang="en-US" altLang="zh-CN">
                <a:solidFill>
                  <a:srgbClr val="000000"/>
                </a:solidFill>
                <a:ea typeface="宋体" panose="02010600030101010101" pitchFamily="2" charset="-122"/>
                <a:cs typeface="Times New Roman" panose="02020603050405020304" pitchFamily="18" charset="0"/>
              </a:rPr>
              <a:t>,50</a:t>
            </a:r>
            <a:r>
              <a:rPr lang="zh-CN" altLang="zh-CN">
                <a:solidFill>
                  <a:srgbClr val="000000"/>
                </a:solidFill>
                <a:ea typeface="宋体" panose="02010600030101010101" pitchFamily="2" charset="-122"/>
                <a:cs typeface="Times New Roman" panose="02020603050405020304" pitchFamily="18" charset="0"/>
              </a:rPr>
              <a:t>个国家的代表签署了《</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联合国宪章</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》。宪章确定了和平解决国际争端和制裁侵略的机制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并赋予安理会制裁的权力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确定了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大国一致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原则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集体安全体制进一步完善。</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(2)1946</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国际法院在海牙成立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发展了</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国际司法制度</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7787093" y="1958358"/>
            <a:ext cx="2448272" cy="4515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
        <p:nvSpPr>
          <p:cNvPr id="4" name="矩形 3" title=""/>
          <p:cNvSpPr/>
          <p:nvPr/>
        </p:nvSpPr>
        <p:spPr>
          <a:xfrm>
            <a:off x="7849269" y="4307191"/>
            <a:ext cx="2664296"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83487"/>
            <a:ext cx="10807700" cy="481978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第二次世界大战后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新的民族国家纷纷独立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各类国际组织数量激增</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推动了国际法的发展。国际法的领域大大扩展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在裁军、防止核武器及生化武器扩散、</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u="sng">
                <a:uFill>
                  <a:solidFill>
                    <a:srgbClr val="000000"/>
                  </a:solidFill>
                </a:uFill>
                <a:ea typeface="楷体" panose="02010609060101010101" pitchFamily="49" charset="-122"/>
                <a:cs typeface="Times New Roman" panose="02020603050405020304" pitchFamily="18" charset="0"/>
              </a:rPr>
              <a:t>人权</a:t>
            </a:r>
            <a:r>
              <a:rPr lang="zh-CN" altLang="zh-CN" u="sng">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、环境、海洋、外层空间等方面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颁布了一系列具有国际法性质的公约或宣言</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对世界和平与发展作出了积极的贡献。</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ea typeface="宋体" panose="02010600030101010101" pitchFamily="2" charset="-122"/>
                <a:cs typeface="Times New Roman" panose="02020603050405020304" pitchFamily="18" charset="0"/>
              </a:rPr>
              <a:t>局限性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一些大国为了一己私利</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不惜退出国际条约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甚至不经联合国授权就进行制裁或发动战争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严重威胁着世界和平。</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7705253" y="2129671"/>
            <a:ext cx="1080120" cy="4426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727919"/>
            <a:ext cx="10807700" cy="2377574"/>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latin typeface="NEU-BZ-S92"/>
                <a:ea typeface="苏新诗柳楷简"/>
                <a:cs typeface="Times New Roman" panose="02020603050405020304" pitchFamily="18" charset="0"/>
              </a:rPr>
              <a:t>微归纳</a:t>
            </a: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楷体" panose="02010609060101010101" pitchFamily="49" charset="-122"/>
                <a:cs typeface="Times New Roman" panose="02020603050405020304" pitchFamily="18" charset="0"/>
              </a:rPr>
              <a:t>虽然联合国在成立之初为大国所操纵</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但其严格的表决机制依然能够对世界大战的爆发起到抑制作用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其日后独立行使权力的发展趋势更加说明联合国作为战后维护世界和平的国际机构具有不可替代的价值和地位。</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863823"/>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latin typeface="NEU-BZ-S9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认识到有需要通过本公约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在妥为顾及所有国家主权的情形下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为海洋建立一种法律秩序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以便利国际交通和促进海洋的和平用途</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海洋资源的公平而有效的利用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海洋生物资源的养护以及研究、保护和保全海洋环境。</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ea typeface="楷体" panose="02010609060101010101" pitchFamily="49" charset="-122"/>
                <a:cs typeface="Times New Roman" panose="02020603050405020304" pitchFamily="18" charset="0"/>
              </a:rPr>
              <a:t>考虑到达成这些目标将有助于实现公正公平的国际经济秩序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这种秩序将照顾到全人类的利益和需要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特别是发展中国家的特殊利益和需要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不论其为沿海国或内陆国。</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《联合国海洋法公约》</a:t>
            </a:r>
            <a:r>
              <a:rPr lang="en-US" altLang="zh-CN">
                <a:solidFill>
                  <a:srgbClr val="000000"/>
                </a:solidFill>
                <a:ea typeface="宋体" panose="02010600030101010101" pitchFamily="2" charset="-122"/>
                <a:cs typeface="Times New Roman" panose="02020603050405020304" pitchFamily="18" charset="0"/>
              </a:rPr>
              <a:t>(1982</a:t>
            </a:r>
            <a:r>
              <a:rPr lang="zh-CN" altLang="zh-CN">
                <a:solidFill>
                  <a:srgbClr val="000000"/>
                </a:solidFill>
                <a:ea typeface="楷体" panose="02010609060101010101" pitchFamily="49"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12</a:t>
            </a:r>
            <a:r>
              <a:rPr lang="zh-CN" altLang="zh-CN">
                <a:solidFill>
                  <a:srgbClr val="000000"/>
                </a:solidFill>
                <a:ea typeface="楷体" panose="02010609060101010101" pitchFamily="49" charset="-122"/>
                <a:cs typeface="Times New Roman" panose="02020603050405020304" pitchFamily="18" charset="0"/>
              </a:rPr>
              <a:t>月</a:t>
            </a:r>
            <a:r>
              <a:rPr lang="en-US" altLang="zh-CN">
                <a:solidFill>
                  <a:srgbClr val="000000"/>
                </a:solidFill>
                <a:ea typeface="宋体" panose="02010600030101010101" pitchFamily="2" charset="-122"/>
                <a:cs typeface="Times New Roman" panose="02020603050405020304" pitchFamily="18" charset="0"/>
              </a:rPr>
              <a:t>10</a:t>
            </a:r>
            <a:r>
              <a:rPr lang="zh-CN" altLang="zh-CN">
                <a:solidFill>
                  <a:srgbClr val="000000"/>
                </a:solidFill>
                <a:ea typeface="楷体" panose="02010609060101010101" pitchFamily="49" charset="-122"/>
                <a:cs typeface="Times New Roman" panose="02020603050405020304" pitchFamily="18" charset="0"/>
              </a:rPr>
              <a:t>日</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151855"/>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《联合国海洋法公约》的颁布有怎样的意义</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意义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《联合国海洋法公约》标志着国际海洋法已发展到了一个新的历史阶段</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也表明新的国际海洋秩序正在逐渐形成。它有效地扼制了少数海洋强国的海洋霸权主义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反映了世界上绝大多数国家尤其是广大发展中的沿海国家在开发、利用海洋资源方面的共同愿望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保护了其基本利益。</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Picture 3"/>
          <p:cNvPicPr>
            <a:picLocks noChangeAspect="1"/>
          </p:cNvPicPr>
          <p:nvPr/>
        </p:nvPicPr>
        <p:blipFill>
          <a:blip r:embed="rId2"/>
          <a:stretch>
            <a:fillRect/>
          </a:stretch>
        </p:blipFill>
        <p:spPr>
          <a:xfrm flipH="1">
            <a:off x="12623800" y="109220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29639"/>
            <a:ext cx="10807700" cy="541071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marL="14605" indent="267970">
              <a:lnSpc>
                <a:spcPct val="120000"/>
              </a:lnSpc>
              <a:spcAft>
                <a:spcPct val="0"/>
              </a:spcAft>
              <a:tabLst>
                <a:tab pos="169545"/>
              </a:tabLst>
            </a:pPr>
            <a:r>
              <a:rPr lang="zh-CN" altLang="zh-CN" smtClean="0">
                <a:solidFill>
                  <a:srgbClr val="000000"/>
                </a:solidFill>
                <a:ea typeface="宋体" panose="02010600030101010101" pitchFamily="2" charset="-122"/>
                <a:cs typeface="Times New Roman" panose="02020603050405020304" pitchFamily="18" charset="0"/>
              </a:rPr>
              <a:t>一</a:t>
            </a:r>
            <a:r>
              <a:rPr lang="en-US" altLang="zh-CN">
                <a:solidFill>
                  <a:srgbClr val="000000"/>
                </a:solidFill>
                <a:latin typeface="NEU-BZ-S92"/>
                <a:ea typeface="方正书宋_GBK" panose="03000509000000000000" pitchFamily="65" charset="-122"/>
                <a:cs typeface="Times New Roman" panose="02020603050405020304" pitchFamily="18" charset="0"/>
              </a:rPr>
              <a:t> </a:t>
            </a:r>
            <a:r>
              <a:rPr lang="en-US" altLang="zh-CN" smtClean="0">
                <a:solidFill>
                  <a:srgbClr val="000000"/>
                </a:solidFill>
                <a:latin typeface="NEU-BZ-S92"/>
                <a:ea typeface="方正书宋_GBK" panose="03000509000000000000" pitchFamily="65"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近代</a:t>
            </a:r>
            <a:r>
              <a:rPr lang="zh-CN" altLang="zh-CN">
                <a:solidFill>
                  <a:srgbClr val="000000"/>
                </a:solidFill>
                <a:ea typeface="宋体" panose="02010600030101010101" pitchFamily="2" charset="-122"/>
                <a:cs typeface="Times New Roman" panose="02020603050405020304" pitchFamily="18" charset="0"/>
              </a:rPr>
              <a:t>西方民族主义兴起与发展的原因及影响</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工业化使人们不再相信中古时期神定的等级秩序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转而相信个人拥有天赋的追求自由和幸福的权利</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这种权利自由在民族或民族国家内而非王朝国家内才能得到保障。</a:t>
            </a:r>
            <a:r>
              <a:rPr lang="en-US" altLang="zh-CN">
                <a:solidFill>
                  <a:srgbClr val="000000"/>
                </a:solidFill>
                <a:ea typeface="楷体" panose="02010609060101010101" pitchFamily="49"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在经济层面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民族国家可以提供没有关税和配额限制的、他们可以在其中自由贸易的自由大市场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并因此提高他们的生活水准。在</a:t>
            </a:r>
            <a:r>
              <a:rPr lang="en-US" altLang="zh-CN">
                <a:solidFill>
                  <a:srgbClr val="000000"/>
                </a:solidFill>
                <a:ea typeface="宋体" panose="02010600030101010101" pitchFamily="2" charset="-122"/>
                <a:cs typeface="Times New Roman" panose="02020603050405020304" pitchFamily="18" charset="0"/>
              </a:rPr>
              <a:t>19</a:t>
            </a:r>
            <a:r>
              <a:rPr lang="zh-CN" altLang="zh-CN">
                <a:solidFill>
                  <a:srgbClr val="000000"/>
                </a:solidFill>
                <a:ea typeface="楷体" panose="02010609060101010101" pitchFamily="49" charset="-122"/>
                <a:cs typeface="Times New Roman" panose="02020603050405020304" pitchFamily="18" charset="0"/>
              </a:rPr>
              <a:t>世纪的西欧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民族主义之所以具有强大的吸引力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是因为在当时西欧人普遍认为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只有民族国家才能够或似乎能够满足民族成员相对安全、自由的要求和实现他们对</a:t>
            </a:r>
            <a:r>
              <a:rPr lang="zh-CN" altLang="zh-CN" smtClean="0">
                <a:solidFill>
                  <a:srgbClr val="000000"/>
                </a:solidFill>
                <a:ea typeface="楷体" panose="02010609060101010101" pitchFamily="49" charset="-122"/>
                <a:cs typeface="Times New Roman" panose="02020603050405020304" pitchFamily="18" charset="0"/>
              </a:rPr>
              <a:t>未</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655911"/>
            <a:ext cx="10807700" cy="2399503"/>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029335"/>
                <a:tab pos="1850390"/>
                <a:tab pos="2538095"/>
                <a:tab pos="3221990"/>
              </a:tabLst>
            </a:pPr>
            <a:r>
              <a:rPr lang="zh-CN" altLang="zh-CN">
                <a:solidFill>
                  <a:srgbClr val="000000"/>
                </a:solidFill>
                <a:ea typeface="楷体" panose="02010609060101010101" pitchFamily="49" charset="-122"/>
                <a:cs typeface="Times New Roman" panose="02020603050405020304" pitchFamily="18" charset="0"/>
              </a:rPr>
              <a:t>来的希望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扩充军备、对外殖民扩张、建立势力范围可以使民族国家更强大。民族国家越强大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民族成员的生存条件就越好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民族世代存续也就更有保证。</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摘编自李肇忠《近代西欧民族主义》</a:t>
            </a:r>
            <a:endParaRPr lang="zh-CN" altLang="en-US"/>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873655"/>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问题探究</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根据材料并结合所学知识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指出</a:t>
            </a:r>
            <a:r>
              <a:rPr lang="en-US" altLang="zh-CN">
                <a:solidFill>
                  <a:srgbClr val="000000"/>
                </a:solidFill>
                <a:ea typeface="宋体" panose="02010600030101010101" pitchFamily="2" charset="-122"/>
                <a:cs typeface="Times New Roman" panose="02020603050405020304" pitchFamily="18" charset="0"/>
              </a:rPr>
              <a:t>19</a:t>
            </a:r>
            <a:r>
              <a:rPr lang="zh-CN" altLang="zh-CN">
                <a:solidFill>
                  <a:srgbClr val="000000"/>
                </a:solidFill>
                <a:ea typeface="宋体" panose="02010600030101010101" pitchFamily="2" charset="-122"/>
                <a:cs typeface="Times New Roman" panose="02020603050405020304" pitchFamily="18" charset="0"/>
              </a:rPr>
              <a:t>世纪西欧民族主义兴起与发展的原因及对世界的影响。</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原因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政治方面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个人对自由和幸福权利的追求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经济方面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国内自由市场的形成与发展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国际方面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资产阶级对外扩张、壮大国家实力的需求。影响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促使欧美资本主义国家对外殖民扩张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殖民地半殖民地国家和地区被迫卷入资本主义世界市场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推动资本主义世界市场形成和发展。</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https://d.book118.com/327131166035006025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穿越">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经典">
      <a:maj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宋体"/>
        <a:cs typeface="Arial"/>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27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27</vt:i4>
      </vt:variant>
    </vt:vector>
  </HeadingPairs>
  <TitlesOfParts>
    <vt:vector baseType="lpstr" size="37">
      <vt:lpstr>Arial</vt:lpstr>
      <vt:lpstr>Calibri</vt:lpstr>
      <vt:lpstr>黑体</vt:lpstr>
      <vt:lpstr>Times New Roman</vt:lpstr>
      <vt:lpstr>宋体</vt:lpstr>
      <vt:lpstr>NEU-BZ-S92</vt:lpstr>
      <vt:lpstr>方正书宋_GBK</vt:lpstr>
      <vt:lpstr>楷体</vt:lpstr>
      <vt:lpstr>苏新诗柳楷简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2024-08-29T15:32:57.880</cp:lastPrinted>
  <dcterms:created xsi:type="dcterms:W3CDTF">2024-08-29T07:32:57Z</dcterms:created>
  <dcterms:modified xsi:type="dcterms:W3CDTF">2024-08-29T07:32:59Z</dcterms:modified>
</cp:coreProperties>
</file>