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22D022B-F755-430B-B9D6-72A9391693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935DB5-C6A2-4C17-A4DA-BC3A4CE290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F161847-83E2-406C-96BB-C4F83BFE65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9C18395-2F83-4A99-B351-182F990282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B975A24-5663-4D52-8615-0BD21177A3A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83573EF-B6F8-4C17-9B1B-65B54B4C332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6B2615A-377C-4B1D-AE16-28A311C285B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51FB02C-D045-4239-B685-EA8012CBFBC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B67926F-AB14-4240-9B2E-66BA264923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1D5186-99B1-48E9-8F51-1AD81EFB87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10DAAE2-2661-47CB-AF7A-037DFFC731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27132064135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409093" y="4827662"/>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汇报人：XX</a:t>
            </a:r>
          </a:p>
        </p:txBody>
      </p:sp>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食品安全相关法律法规与标准概述</a:t>
            </a:r>
          </a:p>
        </p:txBody>
      </p:sp>
      <p:sp>
        <p:nvSpPr>
          <p:cNvPr id="4" name="TextBox 4"/>
          <p:cNvSpPr txBox="1"/>
          <p:nvPr/>
        </p:nvSpPr>
        <p:spPr>
          <a:xfrm>
            <a:off x="3825995" y="5328676"/>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2024-01-19</a:t>
            </a:r>
          </a:p>
        </p:txBody>
      </p:sp>
      <p:sp>
        <p:nvSpPr>
          <p:cNvPr id="5" name="AutoShape 5"/>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5116739" y="1218945"/>
            <a:ext cx="1958523" cy="1958523"/>
            <a:chOff x="5116739" y="1218945"/>
            <a:chExt cx="1958523" cy="1958523"/>
          </a:xfrm>
        </p:grpSpPr>
        <p:sp>
          <p:nvSpPr>
            <p:cNvPr id="7" name="Freeform 7"/>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116739" y="1218945"/>
              <a:ext cx="1958523" cy="1958523"/>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253411" y="1355617"/>
              <a:ext cx="1685300" cy="1685300"/>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572171" y="516087"/>
            <a:ext cx="715670" cy="715670"/>
            <a:chOff x="572171" y="516087"/>
            <a:chExt cx="715670" cy="715670"/>
          </a:xfrm>
        </p:grpSpPr>
        <p:sp>
          <p:nvSpPr>
            <p:cNvPr id="4" name="Freeform 4"/>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2171" y="516087"/>
              <a:ext cx="715670" cy="715670"/>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2036" y="565953"/>
              <a:ext cx="615696" cy="615696"/>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 name="AutoShape 7"/>
          <p:cNvSpPr/>
          <p:nvPr/>
        </p:nvSpPr>
        <p:spPr>
          <a:xfrm>
            <a:off x="1490568" y="1247584"/>
            <a:ext cx="1681506" cy="766756"/>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8" name="Connector 8"/>
          <p:cNvCxnSpPr/>
          <p:nvPr/>
        </p:nvCxnSpPr>
        <p:spPr>
          <a:xfrm>
            <a:off x="4573574" y="1614170"/>
            <a:ext cx="5237390" cy="0"/>
          </a:xfrm>
          <a:prstGeom prst="line">
            <a:avLst/>
          </a:prstGeom>
          <a:ln w="9525">
            <a:solidFill>
              <a:srgbClr val="FFFFFF">
                <a:alpha val="100000"/>
              </a:srgbClr>
            </a:solidFill>
            <a:prstDash val="solid"/>
            <a:headEnd type="oval"/>
            <a:tailEnd type="none"/>
          </a:ln>
        </p:spPr>
      </p:cxnSp>
      <p:sp>
        <p:nvSpPr>
          <p:cNvPr id="9" name="TextBox 9"/>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食品安全法律法规概述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食品安全标准概述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食品安全法律法规与标准关系</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国内外食品安全法律法规比较</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国内外食品安全标准比较</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未来展望与建议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食品安全法律法规概述</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《中华人民共和国食品安全法》</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全国人大常委会通过的法律，规定了食品生产和加工、食品销售和餐饮服务等各环节的法律责任，确保食品安全。</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《中华人民共和国农产品质量安全法》</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针对农产品质量安全的专项法律，规定了农产品生产、加工、运输等环节的监管措施和法律责任。</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《中华人民共和国进出口食品安全管理办法》</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对进出口食品的检验检疫、监督管理等方面做出规定，保障进出口食品安全。</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国家层面法律法规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各省、市、自治区食品安全条例</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各地根据本地实际情况，制定相应的食品安全条例，细化食品安全监管措施和法律责任。</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各地方政府规章</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地方政府针对特定食品安全问题，发布的规章制度，如《生猪屠宰管理条例》等。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4375" r="143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地方层面法律法规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0411" r="10411"/>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8726" b="87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l="6320" r="6320"/>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法律法规实施与监管</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食品安全监管体制</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国家建立统一的食品安全监管机构，负责食品安全监管工作，包括制定食品安全标准、监督食品生产经营者等。</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食品安全执法</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各级食品安全监管部门依法对食品生产经营者进行监督检查，对违法行为进行查处，确保法律法规的贯彻执行。</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食品安全社会共治</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政府鼓励社会各界参与食品安全监督，加强食品安全宣传教育，提高公众食品安全意识，形成社会共治的良好氛围。</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食品安全标准概述</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8883" y="1711764"/>
            <a:ext cx="4242156" cy="1454089"/>
          </a:xfrm>
          <a:prstGeom prst="roundRect">
            <a:avLst>
              <a:gd name="adj" fmla="val 2049"/>
            </a:avLst>
          </a:prstGeom>
          <a:solidFill>
            <a:schemeClr val="accent1">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996316" y="1711764"/>
            <a:ext cx="4092216" cy="1454089"/>
          </a:xfrm>
          <a:prstGeom prst="roundRect">
            <a:avLst>
              <a:gd name="adj" fmla="val 2049"/>
            </a:avLst>
          </a:prstGeom>
          <a:solidFill>
            <a:schemeClr val="accent2">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6096000" y="3660226"/>
            <a:ext cx="0" cy="2439937"/>
          </a:xfrm>
          <a:prstGeom prst="line">
            <a:avLst/>
          </a:prstGeom>
          <a:ln w="9525">
            <a:solidFill>
              <a:srgbClr val="FFFFFF">
                <a:alpha val="100000"/>
              </a:srgbClr>
            </a:solidFill>
            <a:prstDash val="solid"/>
            <a:headEnd type="none"/>
            <a:tailEnd type="none"/>
          </a:ln>
        </p:spPr>
      </p:cxnSp>
      <p:sp>
        <p:nvSpPr>
          <p:cNvPr id="5" name="AutoShape 5"/>
          <p:cNvSpPr/>
          <p:nvPr/>
        </p:nvSpPr>
        <p:spPr>
          <a:xfrm>
            <a:off x="112888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由国家卫生健康委员会制定并公布，涉及食品中致病性微生物、农药残留、兽药残留、重金属等污染物质以及其他危害人体健康物质的限量规定。</a:t>
            </a:r>
            <a:endParaRPr lang="en-US" sz="1100"/>
          </a:p>
        </p:txBody>
      </p:sp>
      <p:sp>
        <p:nvSpPr>
          <p:cNvPr id="6" name="AutoShape 6"/>
          <p:cNvSpPr/>
          <p:nvPr/>
        </p:nvSpPr>
        <p:spPr>
          <a:xfrm>
            <a:off x="685104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由国家标准化管理委员会制定并公布，主要规定食品的营养成分、标签标识、食品生产经营过程的卫生要求等。</a:t>
            </a:r>
            <a:endParaRPr lang="en-US" sz="1100"/>
          </a:p>
        </p:txBody>
      </p:sp>
      <p:sp>
        <p:nvSpPr>
          <p:cNvPr id="7" name="AutoShape 7"/>
          <p:cNvSpPr/>
          <p:nvPr/>
        </p:nvSpPr>
        <p:spPr>
          <a:xfrm>
            <a:off x="1128883" y="2489009"/>
            <a:ext cx="424215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强制性国家标准</a:t>
            </a:r>
            <a:endParaRPr lang="en-US" sz="1100"/>
          </a:p>
        </p:txBody>
      </p:sp>
      <p:sp>
        <p:nvSpPr>
          <p:cNvPr id="8" name="AutoShape 8"/>
          <p:cNvSpPr/>
          <p:nvPr/>
        </p:nvSpPr>
        <p:spPr>
          <a:xfrm>
            <a:off x="6996316" y="2489009"/>
            <a:ext cx="409221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推荐性国家标准</a:t>
            </a:r>
            <a:endParaRPr lang="en-US" sz="1100"/>
          </a:p>
        </p:txBody>
      </p:sp>
      <p:sp>
        <p:nvSpPr>
          <p:cNvPr id="9" name="Freeform 9"/>
          <p:cNvSpPr/>
          <p:nvPr/>
        </p:nvSpPr>
        <p:spPr>
          <a:xfrm>
            <a:off x="3032529" y="2003945"/>
            <a:ext cx="434864" cy="434864"/>
          </a:xfrm>
          <a:custGeom>
            <a:rect l="l" t="t" r="r" b="b"/>
            <a:pathLst>
              <a:path w="9753600" h="9753600">
                <a:moveTo>
                  <a:pt x="8367503" y="4412961"/>
                </a:moveTo>
                <a:cubicBezTo>
                  <a:pt x="8156175" y="3938286"/>
                  <a:pt x="7853813" y="3517798"/>
                  <a:pt x="7469088" y="3164500"/>
                </a:cubicBezTo>
                <a:lnTo>
                  <a:pt x="7153722" y="2875143"/>
                </a:lnTo>
                <a:cubicBezTo>
                  <a:pt x="7107121" y="2833961"/>
                  <a:pt x="7033428" y="2852385"/>
                  <a:pt x="7012836" y="2910906"/>
                </a:cubicBezTo>
                <a:lnTo>
                  <a:pt x="6871951" y="3315139"/>
                </a:lnTo>
                <a:cubicBezTo>
                  <a:pt x="6784169" y="3568732"/>
                  <a:pt x="6622692" y="3827745"/>
                  <a:pt x="6394025" y="4082422"/>
                </a:cubicBezTo>
                <a:cubicBezTo>
                  <a:pt x="6378853" y="4098678"/>
                  <a:pt x="6361513" y="4103013"/>
                  <a:pt x="6349592" y="4104097"/>
                </a:cubicBezTo>
                <a:cubicBezTo>
                  <a:pt x="6337671" y="4105181"/>
                  <a:pt x="6319247" y="4103013"/>
                  <a:pt x="6302991" y="4087841"/>
                </a:cubicBezTo>
                <a:cubicBezTo>
                  <a:pt x="6287819" y="4074836"/>
                  <a:pt x="6280233" y="4055329"/>
                  <a:pt x="6281317" y="4035822"/>
                </a:cubicBezTo>
                <a:cubicBezTo>
                  <a:pt x="6321415" y="3383415"/>
                  <a:pt x="6126343" y="2647563"/>
                  <a:pt x="5699351" y="1846682"/>
                </a:cubicBezTo>
                <a:cubicBezTo>
                  <a:pt x="5346059" y="1181271"/>
                  <a:pt x="4855121" y="662161"/>
                  <a:pt x="4241730" y="300194"/>
                </a:cubicBezTo>
                <a:lnTo>
                  <a:pt x="3794148" y="36847"/>
                </a:lnTo>
                <a:cubicBezTo>
                  <a:pt x="3735627" y="2167"/>
                  <a:pt x="3660849" y="47684"/>
                  <a:pt x="3664101" y="115959"/>
                </a:cubicBezTo>
                <a:lnTo>
                  <a:pt x="3687943" y="636151"/>
                </a:lnTo>
                <a:cubicBezTo>
                  <a:pt x="3704199" y="991615"/>
                  <a:pt x="3663017" y="1305898"/>
                  <a:pt x="3565481" y="1567078"/>
                </a:cubicBezTo>
                <a:cubicBezTo>
                  <a:pt x="3446270" y="1886778"/>
                  <a:pt x="3275041" y="2183722"/>
                  <a:pt x="3056126" y="2450320"/>
                </a:cubicBezTo>
                <a:cubicBezTo>
                  <a:pt x="2902236" y="2636723"/>
                  <a:pt x="2729922" y="2804701"/>
                  <a:pt x="2541353" y="2949922"/>
                </a:cubicBezTo>
                <a:cubicBezTo>
                  <a:pt x="2085102" y="3299967"/>
                  <a:pt x="1709046" y="3756220"/>
                  <a:pt x="1454369" y="4266658"/>
                </a:cubicBezTo>
                <a:cubicBezTo>
                  <a:pt x="1197521" y="4782512"/>
                  <a:pt x="1062057" y="5360146"/>
                  <a:pt x="1062057" y="5938857"/>
                </a:cubicBezTo>
                <a:cubicBezTo>
                  <a:pt x="1062057" y="6450379"/>
                  <a:pt x="1162843" y="6945649"/>
                  <a:pt x="1362250" y="7412736"/>
                </a:cubicBezTo>
                <a:cubicBezTo>
                  <a:pt x="1555154" y="7862486"/>
                  <a:pt x="1830423" y="8267802"/>
                  <a:pt x="2180469" y="8614601"/>
                </a:cubicBezTo>
                <a:cubicBezTo>
                  <a:pt x="2531598" y="8961395"/>
                  <a:pt x="2939082" y="9234496"/>
                  <a:pt x="3393163" y="9424149"/>
                </a:cubicBezTo>
                <a:cubicBezTo>
                  <a:pt x="3863511" y="9621393"/>
                  <a:pt x="4362031" y="9721120"/>
                  <a:pt x="4876800" y="9721120"/>
                </a:cubicBezTo>
                <a:cubicBezTo>
                  <a:pt x="5391569" y="9721120"/>
                  <a:pt x="5890089" y="9621416"/>
                  <a:pt x="6360433" y="9425261"/>
                </a:cubicBezTo>
                <a:cubicBezTo>
                  <a:pt x="6814517" y="9235608"/>
                  <a:pt x="7223085" y="8963591"/>
                  <a:pt x="7573127" y="8615712"/>
                </a:cubicBezTo>
                <a:cubicBezTo>
                  <a:pt x="7924257" y="8268917"/>
                  <a:pt x="8199526" y="7863601"/>
                  <a:pt x="8391346" y="7413848"/>
                </a:cubicBezTo>
                <a:cubicBezTo>
                  <a:pt x="8590753" y="6946759"/>
                  <a:pt x="8691540" y="6451489"/>
                  <a:pt x="8691540" y="5939968"/>
                </a:cubicBezTo>
                <a:cubicBezTo>
                  <a:pt x="8691540" y="5411106"/>
                  <a:pt x="8583166" y="4897419"/>
                  <a:pt x="8367503" y="441298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832836" y="2019632"/>
            <a:ext cx="419176" cy="419176"/>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国家标准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6721" r="2672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由相关行业协会或组织制定，针对某一类食品或某一类食品生产经营者，提供更为具体和细化的操作指南和技术要求。</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行业自愿性标准</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由国务院有关行政主管部门依据职责制定并公布，涉及特定食品的卫生、安全等方面的强制性要求。</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行业强制性标准</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行业标准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4924" b="24924"/>
          <a:stretch>
            <a:fillRect/>
          </a:stretch>
        </p:blipFill>
        <p:spPr>
          <a:xfrm>
            <a:off x="3909691" y="1250241"/>
            <a:ext cx="7848600" cy="5248274"/>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由企业自行制定并执行，针对企业自身生产经营的食品，制定更为严格和具体的食品安全标准和质量管理体系。</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由企业自愿制定并公开，旨在向消费者展示企业在食品安全和质量方面的承诺和保障措施，提高企业的社会责任感和公信力。</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企业标准</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企业公开标准</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企业内部标准</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食品安全法律法规与标准关系</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t="556" b="55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法律法规为食品安全标准制定提供依据</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食品安全法律法规规定了食品生产和加工过程中必须遵守的卫生和质量要求，为制定食品安全标准提供了基础和依据。</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法律法规对食品安全标准具有指导作用</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食品安全法律法规对食品生产和加工过程的监管措施、法律责任等做出了规定，指导食品安全标准的制定和实施。</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法律法规对标准制定影响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食品安全标准在法律法规的基础上，对食品生产和加工过程中的卫生和质量要求进行了细化和具体化，使得这些要求更具可操作性和可检测性。</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食品安全标准细化法律法规要求</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在食品安全领域，有些问题可能尚未被法律法规明确规范，而食品安全标准可以针对这些问题制定相应的规范，弥补法律法规的空白。</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食品安全标准弥补法律法规空白</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标准对法律法规补充作用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https://d.book118.com/327132064135006033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2024-09-07T07:11:52.312</cp:lastPrinted>
  <dcterms:created xsi:type="dcterms:W3CDTF">2024-09-06T23:11:52Z</dcterms:created>
  <dcterms:modified xsi:type="dcterms:W3CDTF">2024-09-06T23:11:54Z</dcterms:modified>
</cp:coreProperties>
</file>