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8E1FFE-5E93-42F2-B72D-DBD93AFCB1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A49F11-B91B-44E1-AC23-37D1D22D91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D003C1-B5E9-4279-97FF-A3FB1828DF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765E8E-0188-4000-96E6-7B32A7DD7B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38C07AB-7539-44AC-8BC3-C244996F68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1EFF15D-E3DD-4211-9B23-7F4B1F69DD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ECA2223-E9AF-4D0C-B223-ABFF59F11E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496CDE-8971-43DA-8840-EDB592635E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98C780-4E66-4785-9DEE-5A92DAE417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D46D01-684E-4181-837E-B2672B3D3A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CA3D74-B5BB-43E8-83EC-678686E512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2829721" y="2606765"/>
            <a:ext cx="6532559" cy="1421928"/>
          </a:xfrm>
        </p:spPr>
        <p:txBody>
          <a:bodyPr wrap="none" anchor="t">
            <a:spAutoFit/>
          </a:bodyPr>
          <a:lstStyle>
            <a:lvl1pPr algn="ctr">
              <a:defRPr sz="9600" b="1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4560965" y="4178609"/>
            <a:ext cx="3070071" cy="397032"/>
          </a:xfrm>
        </p:spPr>
        <p:txBody>
          <a:bodyPr wrap="none">
            <a:spAutoFit/>
          </a:bodyPr>
          <a:lstStyle>
            <a:lvl1pPr marL="0" indent="0" algn="ctr">
              <a:buNone/>
              <a:defRPr sz="2200" b="0" i="0" spc="300">
                <a:solidFill>
                  <a:schemeClr val="bg1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4176242" y="1627639"/>
            <a:ext cx="3839514" cy="840230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5400" b="0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emf" /><Relationship Id="rId3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7144120115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低血压护理PPT课件\n## 1.低血压的基本概念与分类\n### 1.1什么是低血压及其成因\n### 1.2低血压的类型及临床表现\n### 1.3低血压的发病率和影响因素\n## 2.低血压的诊断与鉴别诊断\n### 2.1低血压的诊断标准与方法\n### 2.2低血压与类似症状疾病的鉴别\n### 2.3低血压的实验室检查与诊断流程\n## 3.低血压的治疗与护理方法\n### 3.1低血压的非药物治疗方法\n### 3.2低血压的药物治疗选择\n### 3.3低血压的护理措施与注意事项\n## 4.低血压的生活方式调整与预防\n### 4.1低血压患者的生活习惯调整\n### 4.2低血压的饮食调理与营养补充\n### 4.3低血压的运动锻炼与康复\n## 5.低血压患者的心理调适与支持\n### 5.1低血压患者的心理问题与应对\n### 5.2低血压患者的社会支持与心理干预\n### 5.3低血压患者的心态调整与心理建设\n&quot;,&quot;templateId&quot;:&quot;4wo77tdatif1zkf5up7jagxk9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499" y="2606765"/>
            <a:ext cx="11055350" cy="1409700"/>
          </a:xfrm>
        </p:spPr>
        <p:txBody>
          <a:bodyPr vert="horz" wrap="square" lIns="91440" tIns="45720" rIns="91440" bIns="45720" anchor="t">
            <a:spAutoFit/>
          </a:bodyPr>
          <a:lstStyle/>
          <a:p>
            <a:r>
              <a:rPr lang="zh-CN"/>
              <a:t>低血压护理PPT课件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95577" y="1991619"/>
            <a:ext cx="6800850" cy="476250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US" sz="2800"/>
              <a:t>TENCENT DOCS SMART CREATE</a:t>
            </a:r>
            <a:endParaRPr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n-lt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5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36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137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低血压的基本概念与分类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7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7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7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低血压是指血压低于90/60mmHg的状态</a:t>
                </a:r>
                <a:endParaRPr/>
              </a:p>
            </p:txBody>
          </p:sp>
          <p:sp>
            <p:nvSpPr>
              <p:cNvPr id="17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突发性低血压：如晕厥、跌倒等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长期性低血压：如慢性低血压、体位性低血压等</a:t>
                </a:r>
                <a:endParaRPr/>
              </a:p>
            </p:txBody>
          </p:sp>
          <p:sp>
            <p:nvSpPr>
              <p:cNvPr id="17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7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7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成因：</a:t>
                </a:r>
                <a:endParaRPr/>
              </a:p>
            </p:txBody>
          </p:sp>
          <p:sp>
            <p:nvSpPr>
              <p:cNvPr id="18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遗传因素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：家族遗传、年龄等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生理因素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：体质瘦弱、女性等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病理因素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：心血管疾病、内分泌疾病等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药物因素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：降压药物、镇静药物等</a:t>
                </a:r>
                <a:endParaRPr/>
              </a:p>
            </p:txBody>
          </p:sp>
          <p:sp>
            <p:nvSpPr>
              <p:cNvPr id="18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8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什么是低血压及其成因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6" name="" descr="{&quot;isTemplate&quot;:true,&quot;type&quot;:3}"/>
        <p:cNvGrpSpPr/>
        <p:nvPr/>
      </p:nvGrpSpPr>
      <p:grpSpPr>
        <a:xfrm>
          <a:off x="0" y="0"/>
          <a:ext cx="0" cy="0"/>
        </a:xfrm>
      </p:grpSpPr>
      <p:cxnSp>
        <p:nvCxnSpPr>
          <p:cNvPr id="187" name="Tencent"/>
          <p:cNvCxnSpPr/>
          <p:nvPr/>
        </p:nvCxnSpPr>
        <p:spPr>
          <a:xfrm flipH="1">
            <a:off x="7188206" y="0"/>
            <a:ext cx="0" cy="6858000"/>
          </a:xfrm>
          <a:prstGeom prst="line">
            <a:avLst/>
          </a:prstGeom>
          <a:ln w="31750" cap="sq">
            <a:solidFill>
              <a:schemeClr val="accent1">
                <a:alpha val="20000"/>
              </a:schemeClr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椭圆 48"/>
          <p:cNvSpPr>
            <a:spLocks noChangeAspect="1"/>
          </p:cNvSpPr>
          <p:nvPr/>
        </p:nvSpPr>
        <p:spPr>
          <a:xfrm>
            <a:off x="6756206" y="161539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zh-CN" sz="2800">
                <a:latin typeface="+mj-ea"/>
                <a:ea typeface="+mj-ea"/>
              </a:rPr>
              <a:t>01</a:t>
            </a:r>
            <a:endParaRPr kumimoji="1" lang="zh-CN" altLang="en-US" sz="2800">
              <a:latin typeface="+mj-ea"/>
              <a:ea typeface="+mj-ea"/>
            </a:endParaRPr>
          </a:p>
        </p:txBody>
      </p:sp>
      <p:sp>
        <p:nvSpPr>
          <p:cNvPr id="189" name="椭圆 49"/>
          <p:cNvSpPr>
            <a:spLocks noChangeAspect="1"/>
          </p:cNvSpPr>
          <p:nvPr/>
        </p:nvSpPr>
        <p:spPr>
          <a:xfrm>
            <a:off x="6756206" y="449352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zh-CN" sz="2800">
                <a:latin typeface="+mj-ea"/>
                <a:ea typeface="+mj-ea"/>
              </a:rPr>
              <a:t>02</a:t>
            </a:r>
            <a:endParaRPr kumimoji="1" lang="zh-CN" altLang="en-US" sz="2800">
              <a:latin typeface="+mj-ea"/>
              <a:ea typeface="+mj-ea"/>
            </a:endParaRPr>
          </a:p>
        </p:txBody>
      </p:sp>
      <p:grpSp>
        <p:nvGrpSpPr>
          <p:cNvPr id="19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877764" y="1615393"/>
            <a:ext cx="3412535" cy="4719321"/>
            <a:chOff x="7877764" y="1615393"/>
            <a:chExt cx="3412535" cy="4719321"/>
          </a:xfrm>
        </p:grpSpPr>
        <p:grpSp>
          <p:nvGrpSpPr>
            <p:cNvPr id="191" name=""/>
            <p:cNvGrpSpPr/>
            <p:nvPr/>
          </p:nvGrpSpPr>
          <p:grpSpPr>
            <a:xfrm>
              <a:off x="7877765" y="1615393"/>
              <a:ext cx="3412534" cy="1841188"/>
              <a:chOff x="7877765" y="1615393"/>
              <a:chExt cx="3412534" cy="1841188"/>
            </a:xfrm>
          </p:grpSpPr>
          <p:sp>
            <p:nvSpPr>
              <p:cNvPr id="19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77766" y="1615393"/>
                <a:ext cx="34073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类型：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77765" y="2015503"/>
                <a:ext cx="3412534" cy="1441078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急性低血压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：如休克、大出血等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慢性低血压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：如体质性低血压、内分泌紊乱等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体位性低血压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：如直立性低血压、餐后低血压等</a:t>
                </a:r>
                <a:endParaRPr/>
              </a:p>
            </p:txBody>
          </p:sp>
        </p:grpSp>
        <p:grpSp>
          <p:nvGrpSpPr>
            <p:cNvPr id="194" name=""/>
            <p:cNvGrpSpPr/>
            <p:nvPr/>
          </p:nvGrpSpPr>
          <p:grpSpPr>
            <a:xfrm>
              <a:off x="7877764" y="4493526"/>
              <a:ext cx="3412534" cy="1841188"/>
              <a:chOff x="7877764" y="4493526"/>
              <a:chExt cx="3412534" cy="1841188"/>
            </a:xfrm>
          </p:grpSpPr>
          <p:sp>
            <p:nvSpPr>
              <p:cNvPr id="19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77765" y="4493526"/>
                <a:ext cx="34073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临床表现：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77764" y="4893636"/>
                <a:ext cx="3412534" cy="1441078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头晕、眩晕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恶心、呕吐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心悸、胸闷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出冷汗、面色苍白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视力模糊、意识障碍</a:t>
                </a:r>
                <a:endParaRPr/>
              </a:p>
            </p:txBody>
          </p:sp>
        </p:grpSp>
      </p:grpSp>
      <p:sp>
        <p:nvSpPr>
          <p:cNvPr id="19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543566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低血压的类型及临床表现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9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0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低血压的发病率和影响因素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201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发病率：低血压的发病率因年龄、性别和人群而异，尚无确切数据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影响因素：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年龄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：儿童和老年人低血压发病率较高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性别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：女性低血压发病率较高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生活习惯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：饮食不规律、缺乏运动等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疾病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：心血管疾病、内分泌疾病等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药物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：降压药物、镇静药物等</a:t>
            </a:r>
            <a:endParaRPr/>
          </a:p>
        </p:txBody>
      </p:sp>
      <p:cxnSp>
        <p:nvCxnSpPr>
          <p:cNvPr id="202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3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05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6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207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低血压的诊断与鉴别诊断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诊断标准：</a:t>
                </a:r>
                <a:endParaRPr/>
              </a:p>
            </p:txBody>
          </p:sp>
          <p:sp>
            <p:nvSpPr>
              <p:cNvPr id="21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静态血压测量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：多次测量血压低于90/60mmHg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动态血压测量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：24小时动态血压监测低于90/60mmHg</a:t>
                </a:r>
                <a:endParaRPr/>
              </a:p>
            </p:txBody>
          </p:sp>
          <p:sp>
            <p:nvSpPr>
              <p:cNvPr id="21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诊断方法：</a:t>
                </a:r>
                <a:endParaRPr/>
              </a:p>
            </p:txBody>
          </p:sp>
          <p:sp>
            <p:nvSpPr>
              <p:cNvPr id="22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病史询问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：了解患者的病史、家族史等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体格检查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：观察患者的生理体征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实验室检查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：检查心电图、血常规等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特殊检查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：如直立性低血压试验、肾上腺功能检查等</a:t>
                </a:r>
                <a:endParaRPr/>
              </a:p>
            </p:txBody>
          </p:sp>
          <p:sp>
            <p:nvSpPr>
              <p:cNvPr id="22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低血压的诊断标准与方法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2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996217" y="2144759"/>
            <a:ext cx="10199566" cy="4458640"/>
            <a:chOff x="996217" y="2144759"/>
            <a:chExt cx="10199566" cy="4458640"/>
          </a:xfrm>
        </p:grpSpPr>
        <p:grpSp>
          <p:nvGrpSpPr>
            <p:cNvPr id="228" name=""/>
            <p:cNvGrpSpPr/>
            <p:nvPr/>
          </p:nvGrpSpPr>
          <p:grpSpPr>
            <a:xfrm>
              <a:off x="996217" y="2144759"/>
              <a:ext cx="2880000" cy="4458640"/>
              <a:chOff x="996217" y="2144759"/>
              <a:chExt cx="2880000" cy="4458640"/>
            </a:xfrm>
          </p:grpSpPr>
          <p:sp>
            <p:nvSpPr>
              <p:cNvPr id="229" name="椭圆 10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996217" y="2144759"/>
                <a:ext cx="2880000" cy="288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与眩晕鉴别：眩晕多由内耳疾病、颈椎病等引起，血压正常或偏高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30" name="Tencent"/>
              <p:cNvSpPr/>
              <p:nvPr/>
            </p:nvSpPr>
            <p:spPr>
              <a:xfrm>
                <a:off x="2185187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1"/>
                    </a:solidFill>
                    <a:latin typeface="+mj-ea"/>
                    <a:ea typeface="+mj-ea"/>
                  </a:rPr>
                  <a:t>01</a:t>
                </a:r>
                <a:endParaRPr/>
              </a:p>
            </p:txBody>
          </p:sp>
        </p:grpSp>
        <p:grpSp>
          <p:nvGrpSpPr>
            <p:cNvPr id="231" name=""/>
            <p:cNvGrpSpPr/>
            <p:nvPr/>
          </p:nvGrpSpPr>
          <p:grpSpPr>
            <a:xfrm>
              <a:off x="4656000" y="2144759"/>
              <a:ext cx="2880000" cy="4458640"/>
              <a:chOff x="4656000" y="2144759"/>
              <a:chExt cx="2880000" cy="4458640"/>
            </a:xfrm>
          </p:grpSpPr>
          <p:sp>
            <p:nvSpPr>
              <p:cNvPr id="232" name="椭圆 11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4656000" y="2144759"/>
                <a:ext cx="2880000" cy="288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与贫血鉴别：贫血患者面色苍白、乏力，但血压正常或偏高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33" name="Tencent"/>
              <p:cNvSpPr/>
              <p:nvPr/>
            </p:nvSpPr>
            <p:spPr>
              <a:xfrm>
                <a:off x="5844970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2"/>
                    </a:solidFill>
                    <a:latin typeface="+mj-ea"/>
                    <a:ea typeface="+mj-ea"/>
                  </a:rPr>
                  <a:t>02</a:t>
                </a:r>
                <a:endParaRPr/>
              </a:p>
            </p:txBody>
          </p:sp>
        </p:grpSp>
        <p:grpSp>
          <p:nvGrpSpPr>
            <p:cNvPr id="234" name=""/>
            <p:cNvGrpSpPr/>
            <p:nvPr/>
          </p:nvGrpSpPr>
          <p:grpSpPr>
            <a:xfrm>
              <a:off x="8315783" y="2144759"/>
              <a:ext cx="2880000" cy="4458640"/>
              <a:chOff x="8315783" y="2144759"/>
              <a:chExt cx="2880000" cy="4458640"/>
            </a:xfrm>
          </p:grpSpPr>
          <p:sp>
            <p:nvSpPr>
              <p:cNvPr id="235" name="椭圆 12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8315783" y="2144759"/>
                <a:ext cx="2880000" cy="28800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与低血糖鉴别：低血糖患者有心悸、出汗等症状，但血压正常或偏高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36" name="Tencent"/>
              <p:cNvSpPr/>
              <p:nvPr/>
            </p:nvSpPr>
            <p:spPr>
              <a:xfrm>
                <a:off x="9504753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3"/>
                    </a:solidFill>
                    <a:latin typeface="+mj-ea"/>
                    <a:ea typeface="+mj-ea"/>
                  </a:rPr>
                  <a:t>03</a:t>
                </a:r>
                <a:endParaRPr/>
              </a:p>
            </p:txBody>
          </p:sp>
        </p:grpSp>
      </p:grpSp>
      <p:sp>
        <p:nvSpPr>
          <p:cNvPr id="237" name="Tencent" descr="{&quot;isTemplate&quot;:true,&quot;type&quot;:&quot;title&quot;,&quot;canOmit&quot;:false,&quot;range&quot;:0}"/>
          <p:cNvSpPr txBox="1"/>
          <p:nvPr/>
        </p:nvSpPr>
        <p:spPr>
          <a:xfrm>
            <a:off x="753805" y="643889"/>
            <a:ext cx="106997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3600" b="1">
                <a:latin typeface="微软雅黑"/>
                <a:ea typeface="微软雅黑"/>
              </a:rPr>
              <a:t>低血压与类似症状疾病的鉴别</a:t>
            </a:r>
            <a:endParaRPr lang="en-US" sz="36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低血压的实验室检查与诊断流程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41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4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实验室检查：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心电图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：了解心脏功能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血常规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：检查血红蛋白、红细胞等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肾上腺功能检查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：检查肾上腺皮质激素等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其他检查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：如甲状腺功能检查、肾功能检查等</a:t>
                </a:r>
                <a:endParaRPr/>
              </a:p>
            </p:txBody>
          </p:sp>
          <p:pic>
            <p:nvPicPr>
              <p:cNvPr id="24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6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诊断流程：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根据病史和症状进行初步诊断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进行体格检查和实验室检查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结合检查结果进行确诊</a:t>
                </a:r>
                <a:endParaRPr/>
              </a:p>
            </p:txBody>
          </p:sp>
          <p:pic>
            <p:nvPicPr>
              <p:cNvPr id="25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8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9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低血压的治疗与护理方法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低血压的非药物治疗方法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生活习惯调整：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规律作息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：保证充足的睡眠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饮食均衡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：增加营养，适当摄入盐分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适当运动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：如散步、瑜伽等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体位调整：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避免长时间站立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：适当休息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起床动作缓慢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：避免突然站立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睡眠时抬高头部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：减轻低血压症状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https://d.book118.com/327144120115006042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urple">
      <a:dk1>
        <a:srgbClr val="000000"/>
      </a:dk1>
      <a:lt1>
        <a:srgbClr val="FFFFFF"/>
      </a:lt1>
      <a:dk2>
        <a:srgbClr val="161433"/>
      </a:dk2>
      <a:lt2>
        <a:srgbClr val="DFDBF8"/>
      </a:lt2>
      <a:accent1>
        <a:srgbClr val="6154FA"/>
      </a:accent1>
      <a:accent2>
        <a:srgbClr val="7E75FE"/>
      </a:accent2>
      <a:accent3>
        <a:srgbClr val="3023D6"/>
      </a:accent3>
      <a:accent4>
        <a:srgbClr val="8533FE"/>
      </a:accent4>
      <a:accent5>
        <a:srgbClr val="B26BFF"/>
      </a:accent5>
      <a:accent6>
        <a:srgbClr val="6B23D7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低血压护理PPT课件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2024-09-16T00:03:17.350</cp:lastPrinted>
  <dcterms:created xsi:type="dcterms:W3CDTF">2024-09-15T16:03:17Z</dcterms:created>
  <dcterms:modified xsi:type="dcterms:W3CDTF">2024-09-15T16:03:19Z</dcterms:modified>
</cp:coreProperties>
</file>