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DD0C732-FAA7-43D7-8C63-7B17DBC797B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DC5E66C-1B16-4ABA-8355-421E129A4D5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8895EE5-807E-48D9-B261-665FFE60E45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54411DD-A2F7-48BC-BED0-0C39709352A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1B9EBB9F-70F6-4BCF-A1BC-5B7B2D9094B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D12738E-3527-43EC-ADA0-C04E97DAE06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99EF0C0-E426-40A8-B782-BFE0A6C765A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CE4DBD7-0389-4A5D-A686-4654EC53615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7AC1F2D-2C6A-45EF-B67C-4240FDDEDF5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4B3082F-36E5-4532-BB47-8E5F8F21CBD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E6565FD-CF33-475C-B0F1-AE9858030DA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2715116303200604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9297988" y="3463925"/>
            <a:ext cx="3041650" cy="3565525"/>
          </a:xfrm>
          <a:prstGeom prst="line">
            <a:avLst/>
          </a:prstGeom>
          <a:ln w="2540">
            <a:solidFill>
              <a:schemeClr val="lt1"/>
            </a:solidFill>
            <a:prstDash val="solid"/>
            <a:headEnd type="none"/>
            <a:tailEnd type="none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>
            <a:off x="10520363" y="-190500"/>
            <a:ext cx="885825" cy="1038225"/>
          </a:xfrm>
          <a:prstGeom prst="line">
            <a:avLst/>
          </a:prstGeom>
          <a:ln w="2540">
            <a:solidFill>
              <a:schemeClr val="lt1"/>
            </a:solidFill>
            <a:prstDash val="solid"/>
            <a:headEnd type="none"/>
            <a:tailEnd type="none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</p:cxnSp>
      <p:sp>
        <p:nvSpPr>
          <p:cNvPr id="4" name="TextBox 4"/>
          <p:cNvSpPr txBox="1"/>
          <p:nvPr/>
        </p:nvSpPr>
        <p:spPr>
          <a:xfrm>
            <a:off x="3702710" y="1308257"/>
            <a:ext cx="4881433" cy="1420727"/>
          </a:xfrm>
          <a:prstGeom prst="rect">
            <a:avLst/>
          </a:prstGeom>
        </p:spPr>
        <p:txBody>
          <a:bodyPr vert="horz" wrap="square" lIns="91440" tIns="45720" rIns="91440" bIns="45720" rtlCol="0" anchor="b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05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薪酬设计与员工福利的衔接与平衡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704397" y="3288030"/>
            <a:ext cx="2783205" cy="4343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704397" y="3754755"/>
            <a:ext cx="2783205" cy="4343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2024-01-27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2700000">
            <a:off x="-425346" y="-2696323"/>
            <a:ext cx="4457492" cy="4457492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021821" y="612775"/>
            <a:ext cx="1563158" cy="76993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4400" b="1">
                <a:solidFill>
                  <a:srgbClr val="FFFEFE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 录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10615613" y="1795463"/>
            <a:ext cx="1339850" cy="338137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788641" y="930592"/>
            <a:ext cx="5050155" cy="49968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薪酬设计概述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员工福利概述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薪酬设计与员工福利的衔接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薪酬设计与员工福利的平衡</a:t>
            </a:r>
          </a:p>
        </p:txBody>
      </p:sp>
      <p:sp>
        <p:nvSpPr>
          <p:cNvPr id="6" name="AutoShape 6"/>
          <p:cNvSpPr/>
          <p:nvPr/>
        </p:nvSpPr>
        <p:spPr>
          <a:xfrm rot="2700000">
            <a:off x="1152099" y="3867101"/>
            <a:ext cx="1030027" cy="1030027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 rot="2700000">
            <a:off x="2095422" y="2929440"/>
            <a:ext cx="600059" cy="600059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2700000">
            <a:off x="-425346" y="-2696323"/>
            <a:ext cx="4457492" cy="4457492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021821" y="612775"/>
            <a:ext cx="1563158" cy="76993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4400" b="1">
                <a:solidFill>
                  <a:srgbClr val="FFFEFE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 录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10615613" y="1795463"/>
            <a:ext cx="1339850" cy="338137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788641" y="930592"/>
            <a:ext cx="5050155" cy="49968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薪酬设计与员工福利的优化建议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sp>
        <p:nvSpPr>
          <p:cNvPr id="6" name="AutoShape 6"/>
          <p:cNvSpPr/>
          <p:nvPr/>
        </p:nvSpPr>
        <p:spPr>
          <a:xfrm rot="2700000">
            <a:off x="1152099" y="3867101"/>
            <a:ext cx="1030027" cy="1030027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 rot="2700000">
            <a:off x="2095422" y="2929440"/>
            <a:ext cx="600059" cy="600059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133474" y="2900242"/>
            <a:ext cx="1832478" cy="96385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30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162849" y="2700179"/>
            <a:ext cx="6534938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薪酬设计概述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1493" r="21493"/>
          <a:stretch>
            <a:fillRect/>
          </a:stretch>
        </p:blipFill>
        <p:spPr>
          <a:xfrm>
            <a:off x="1256535" y="1126660"/>
            <a:ext cx="3172115" cy="5563760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2298700" y="1457325"/>
            <a:ext cx="9242457" cy="4849697"/>
            <a:chOff x="2298700" y="1457325"/>
            <a:chExt cx="9242457" cy="4849697"/>
          </a:xfrm>
        </p:grpSpPr>
        <p:cxnSp>
          <p:nvCxnSpPr>
            <p:cNvPr id="4" name="Connector 4"/>
            <p:cNvCxnSpPr/>
            <p:nvPr/>
          </p:nvCxnSpPr>
          <p:spPr>
            <a:xfrm>
              <a:off x="4422775" y="1963738"/>
              <a:ext cx="1419225" cy="0"/>
            </a:xfrm>
            <a:prstGeom prst="line">
              <a:avLst/>
            </a:prstGeom>
            <a:ln w="6350">
              <a:solidFill>
                <a:schemeClr val="accent1"/>
              </a:solidFill>
              <a:prstDash val="dash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5" name="Connector 5"/>
            <p:cNvCxnSpPr/>
            <p:nvPr/>
          </p:nvCxnSpPr>
          <p:spPr>
            <a:xfrm>
              <a:off x="3970338" y="3735388"/>
              <a:ext cx="2301875" cy="0"/>
            </a:xfrm>
            <a:prstGeom prst="line">
              <a:avLst/>
            </a:prstGeom>
            <a:ln w="6350">
              <a:solidFill>
                <a:schemeClr val="accent1"/>
              </a:solidFill>
              <a:prstDash val="dash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6" name="Connector 6"/>
            <p:cNvCxnSpPr/>
            <p:nvPr/>
          </p:nvCxnSpPr>
          <p:spPr>
            <a:xfrm>
              <a:off x="2298700" y="5410200"/>
              <a:ext cx="2921000" cy="0"/>
            </a:xfrm>
            <a:prstGeom prst="line">
              <a:avLst/>
            </a:prstGeom>
            <a:ln w="6350">
              <a:solidFill>
                <a:schemeClr val="accent1"/>
              </a:solidFill>
              <a:prstDash val="dash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7" name="Freeform 7"/>
            <p:cNvSpPr/>
            <p:nvPr/>
          </p:nvSpPr>
          <p:spPr>
            <a:xfrm>
              <a:off x="5541931" y="1492282"/>
              <a:ext cx="1192244" cy="973169"/>
            </a:xfrm>
            <a:custGeom>
              <a:rect l="l" t="t" r="r" b="b"/>
              <a:pathLst>
                <a:path w="1210" h="984">
                  <a:moveTo>
                    <a:pt x="1210" y="491"/>
                  </a:moveTo>
                  <a:cubicBezTo>
                    <a:pt x="982" y="424"/>
                    <a:pt x="982" y="424"/>
                    <a:pt x="982" y="424"/>
                  </a:cubicBezTo>
                  <a:cubicBezTo>
                    <a:pt x="949" y="184"/>
                    <a:pt x="743" y="0"/>
                    <a:pt x="494" y="0"/>
                  </a:cubicBezTo>
                  <a:cubicBezTo>
                    <a:pt x="221" y="0"/>
                    <a:pt x="0" y="221"/>
                    <a:pt x="0" y="493"/>
                  </a:cubicBezTo>
                  <a:cubicBezTo>
                    <a:pt x="0" y="766"/>
                    <a:pt x="221" y="986"/>
                    <a:pt x="494" y="986"/>
                  </a:cubicBezTo>
                  <a:cubicBezTo>
                    <a:pt x="745" y="986"/>
                    <a:pt x="952" y="799"/>
                    <a:pt x="983" y="557"/>
                  </a:cubicBezTo>
                  <a:lnTo>
                    <a:pt x="1210" y="491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643563" y="1590675"/>
              <a:ext cx="773144" cy="776288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5986463" y="3243263"/>
              <a:ext cx="1192244" cy="971550"/>
            </a:xfrm>
            <a:custGeom>
              <a:rect l="l" t="t" r="r" b="b"/>
              <a:pathLst>
                <a:path w="1210" h="984">
                  <a:moveTo>
                    <a:pt x="1210" y="491"/>
                  </a:moveTo>
                  <a:cubicBezTo>
                    <a:pt x="982" y="424"/>
                    <a:pt x="982" y="424"/>
                    <a:pt x="982" y="424"/>
                  </a:cubicBezTo>
                  <a:cubicBezTo>
                    <a:pt x="949" y="184"/>
                    <a:pt x="743" y="0"/>
                    <a:pt x="494" y="0"/>
                  </a:cubicBezTo>
                  <a:cubicBezTo>
                    <a:pt x="221" y="0"/>
                    <a:pt x="0" y="221"/>
                    <a:pt x="0" y="493"/>
                  </a:cubicBezTo>
                  <a:cubicBezTo>
                    <a:pt x="0" y="766"/>
                    <a:pt x="221" y="986"/>
                    <a:pt x="494" y="986"/>
                  </a:cubicBezTo>
                  <a:cubicBezTo>
                    <a:pt x="745" y="986"/>
                    <a:pt x="952" y="799"/>
                    <a:pt x="983" y="557"/>
                  </a:cubicBezTo>
                  <a:lnTo>
                    <a:pt x="1210" y="491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088094" y="3341656"/>
              <a:ext cx="773144" cy="774668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4918043" y="4924425"/>
              <a:ext cx="1193768" cy="971550"/>
            </a:xfrm>
            <a:custGeom>
              <a:rect l="l" t="t" r="r" b="b"/>
              <a:pathLst>
                <a:path w="1210" h="984">
                  <a:moveTo>
                    <a:pt x="1210" y="491"/>
                  </a:moveTo>
                  <a:cubicBezTo>
                    <a:pt x="982" y="424"/>
                    <a:pt x="982" y="424"/>
                    <a:pt x="982" y="424"/>
                  </a:cubicBezTo>
                  <a:cubicBezTo>
                    <a:pt x="949" y="184"/>
                    <a:pt x="743" y="0"/>
                    <a:pt x="494" y="0"/>
                  </a:cubicBezTo>
                  <a:cubicBezTo>
                    <a:pt x="221" y="0"/>
                    <a:pt x="0" y="221"/>
                    <a:pt x="0" y="493"/>
                  </a:cubicBezTo>
                  <a:cubicBezTo>
                    <a:pt x="0" y="766"/>
                    <a:pt x="221" y="986"/>
                    <a:pt x="494" y="986"/>
                  </a:cubicBezTo>
                  <a:cubicBezTo>
                    <a:pt x="745" y="986"/>
                    <a:pt x="952" y="799"/>
                    <a:pt x="983" y="557"/>
                  </a:cubicBezTo>
                  <a:lnTo>
                    <a:pt x="1210" y="491"/>
                  </a:ln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022818" y="5022818"/>
              <a:ext cx="774668" cy="774668"/>
            </a:xfrm>
            <a:prstGeom prst="ellipse">
              <a:avLst/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TextBox 13"/>
            <p:cNvSpPr txBox="1"/>
            <p:nvPr/>
          </p:nvSpPr>
          <p:spPr>
            <a:xfrm>
              <a:off x="5753100" y="1714071"/>
              <a:ext cx="693277" cy="529590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  <a:spcBef>
                  <a:spcPts val="375"/>
                </a:spcBef>
              </a:pPr>
              <a:r>
                <a:rPr lang="en-US" sz="2700">
                  <a:solidFill>
                    <a:srgbClr val="FFFEF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6176010" y="3464243"/>
              <a:ext cx="697230" cy="529590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  <a:spcBef>
                  <a:spcPts val="375"/>
                </a:spcBef>
              </a:pPr>
              <a:r>
                <a:rPr lang="en-US" sz="2700">
                  <a:solidFill>
                    <a:srgbClr val="FFFEF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5118735" y="5145405"/>
              <a:ext cx="697230" cy="529590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  <a:spcBef>
                  <a:spcPts val="375"/>
                </a:spcBef>
              </a:pPr>
              <a:r>
                <a:rPr lang="en-US" sz="2700">
                  <a:solidFill>
                    <a:srgbClr val="FFFEF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6861239" y="1457325"/>
              <a:ext cx="4229100" cy="457200"/>
            </a:xfrm>
            <a:prstGeom prst="rect">
              <a:avLst/>
            </a:prstGeom>
          </p:spPr>
          <p:txBody>
            <a:bodyPr vert="horz" wrap="square" lIns="95250" tIns="95250" rIns="47625" bIns="952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en-US" sz="157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吸引和留住人才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6861239" y="1795982"/>
              <a:ext cx="4364355" cy="1053465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50000"/>
                </a:lnSpc>
                <a:spcBef>
                  <a:spcPts val="375"/>
                </a:spcBef>
              </a:pPr>
              <a:r>
                <a:rPr lang="en-US" sz="135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通过合理的薪酬设计，吸引和留住优秀的员工，提高员工满意度和忠诚度。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7178707" y="3213215"/>
              <a:ext cx="4229100" cy="457200"/>
            </a:xfrm>
            <a:prstGeom prst="rect">
              <a:avLst/>
            </a:prstGeom>
          </p:spPr>
          <p:txBody>
            <a:bodyPr vert="horz" wrap="square" lIns="95250" tIns="95250" rIns="47625" bIns="952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en-US" sz="1575" b="1">
                  <a:solidFill>
                    <a:schemeClr val="accen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激励员工绩效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7178707" y="3551872"/>
              <a:ext cx="4362450" cy="1053465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50000"/>
                </a:lnSpc>
                <a:spcBef>
                  <a:spcPts val="375"/>
                </a:spcBef>
              </a:pPr>
              <a:r>
                <a:rPr lang="en-US" sz="135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将薪酬与员工绩效挂钩，激励员工努力工作，提高工作积极性和效率。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6257377" y="4914900"/>
              <a:ext cx="4229100" cy="457200"/>
            </a:xfrm>
            <a:prstGeom prst="rect">
              <a:avLst/>
            </a:prstGeom>
          </p:spPr>
          <p:txBody>
            <a:bodyPr vert="horz" wrap="square" lIns="95250" tIns="95250" rIns="47625" bIns="952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en-US" sz="1575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实现企业战略目标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6257377" y="5253557"/>
              <a:ext cx="4362450" cy="1053465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50000"/>
                </a:lnSpc>
                <a:spcBef>
                  <a:spcPts val="375"/>
                </a:spcBef>
              </a:pPr>
              <a:r>
                <a:rPr lang="en-US" sz="135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通过薪酬设计，引导员工行为与企业战略目标保持一致，推动企业长期发展。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薪酬设计的目的与意义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460468" y="1739932"/>
            <a:ext cx="4610100" cy="1968532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070568" y="3703606"/>
            <a:ext cx="4610100" cy="1968532"/>
          </a:xfrm>
          <a:prstGeom prst="rect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70568" y="1739932"/>
            <a:ext cx="4610100" cy="1968532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460468" y="3703606"/>
            <a:ext cx="4610100" cy="1968532"/>
          </a:xfrm>
          <a:prstGeom prst="rect">
            <a:avLst/>
          </a:prstGeom>
          <a:solidFill>
            <a:schemeClr val="accent3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 rot="5400000">
            <a:off x="5362432" y="2578179"/>
            <a:ext cx="1689259" cy="292036"/>
          </a:xfrm>
          <a:prstGeom prst="triangl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 rot="10800000">
            <a:off x="7759732" y="3703606"/>
            <a:ext cx="1689068" cy="292132"/>
          </a:xfrm>
          <a:prstGeom prst="triangle">
            <a:avLst>
              <a:gd name="adj" fmla="val 500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 rot="16200000">
            <a:off x="5089493" y="4548188"/>
            <a:ext cx="1689259" cy="292036"/>
          </a:xfrm>
          <a:prstGeom prst="triangle">
            <a:avLst>
              <a:gd name="adj" fmla="val 50000"/>
            </a:avLst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3006757" y="3421094"/>
            <a:ext cx="1689068" cy="292132"/>
          </a:xfrm>
          <a:prstGeom prst="triangle">
            <a:avLst>
              <a:gd name="adj" fmla="val 50000"/>
            </a:avLst>
          </a:prstGeom>
          <a:solidFill>
            <a:schemeClr val="accent3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1350931" y="2111740"/>
            <a:ext cx="1230630" cy="122491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7200">
                <a:solidFill>
                  <a:srgbClr val="FFFEFE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A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9321832" y="2111740"/>
            <a:ext cx="1306830" cy="122491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7200">
                <a:solidFill>
                  <a:srgbClr val="FFFEFE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B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9321832" y="4075414"/>
            <a:ext cx="1230630" cy="122491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7200">
                <a:solidFill>
                  <a:srgbClr val="FFFEFE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D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350931" y="4075414"/>
            <a:ext cx="1230630" cy="122491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7200">
                <a:solidFill>
                  <a:srgbClr val="FFFEFE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C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615463" y="1879521"/>
            <a:ext cx="328720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公平性原则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615463" y="2274379"/>
            <a:ext cx="3363741" cy="122334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20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确保企业内部不同职位、不同能力员工的薪酬公平合理，避免薪酬歧视和不公平现象。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6432750" y="1879521"/>
            <a:ext cx="313696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竞争性原则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6432750" y="2274379"/>
            <a:ext cx="3063260" cy="122334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20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根据市场薪酬水平和企业实际情况，制定具有竞争力的薪酬体系，吸引和留住优秀人才。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615463" y="3849672"/>
            <a:ext cx="336232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激励性原则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2615463" y="4244530"/>
            <a:ext cx="3100820" cy="122334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20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通过设立奖金、股票期权等激励机制，激发员工工作积极性和创造力。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524760" y="3849672"/>
            <a:ext cx="313696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可操作性原则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6432750" y="4244530"/>
            <a:ext cx="3117681" cy="122334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20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薪酬设计应简单易行，便于企业和员工理解和操作。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薪酬设计的原则与方法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2999626"/>
            <a:ext cx="12192000" cy="2994303"/>
          </a:xfrm>
          <a:custGeom>
            <a:rect l="l" t="t" r="r" b="b"/>
            <a:pathLst>
              <a:path w="3906440" h="959406">
                <a:moveTo>
                  <a:pt x="3906441" y="0"/>
                </a:moveTo>
                <a:cubicBezTo>
                  <a:pt x="3906441" y="0"/>
                  <a:pt x="3440259" y="420722"/>
                  <a:pt x="2248734" y="702350"/>
                </a:cubicBezTo>
                <a:cubicBezTo>
                  <a:pt x="1358146" y="912852"/>
                  <a:pt x="0" y="918924"/>
                  <a:pt x="0" y="918924"/>
                </a:cubicBezTo>
                <a:lnTo>
                  <a:pt x="0" y="959406"/>
                </a:lnTo>
                <a:cubicBezTo>
                  <a:pt x="0" y="959406"/>
                  <a:pt x="1563345" y="913864"/>
                  <a:pt x="2248734" y="759023"/>
                </a:cubicBezTo>
                <a:cubicBezTo>
                  <a:pt x="3467219" y="483751"/>
                  <a:pt x="3906441" y="141684"/>
                  <a:pt x="3906441" y="141684"/>
                </a:cubicBezTo>
                <a:lnTo>
                  <a:pt x="3906441" y="0"/>
                </a:lnTo>
                <a:close/>
              </a:path>
            </a:pathLst>
          </a:cu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34600" y="5805199"/>
            <a:ext cx="188731" cy="188731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2899431" y="5710833"/>
            <a:ext cx="188731" cy="188731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999059" y="5427737"/>
            <a:ext cx="283096" cy="283096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7204880" y="5038512"/>
            <a:ext cx="283096" cy="283096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406737" y="4300183"/>
            <a:ext cx="393189" cy="393189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8" name="Connector 8"/>
          <p:cNvCxnSpPr/>
          <p:nvPr/>
        </p:nvCxnSpPr>
        <p:spPr>
          <a:xfrm flipH="1">
            <a:off x="713700" y="3236486"/>
            <a:ext cx="0" cy="2276186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9" name="Group 9"/>
          <p:cNvGrpSpPr/>
          <p:nvPr/>
        </p:nvGrpSpPr>
        <p:grpSpPr>
          <a:xfrm>
            <a:off x="5221195" y="2558712"/>
            <a:ext cx="2095500" cy="1627035"/>
            <a:chOff x="5221195" y="2558712"/>
            <a:chExt cx="2095500" cy="1627035"/>
          </a:xfrm>
        </p:grpSpPr>
        <p:sp>
          <p:nvSpPr>
            <p:cNvPr id="10" name="TextBox 10"/>
            <p:cNvSpPr txBox="1"/>
            <p:nvPr/>
          </p:nvSpPr>
          <p:spPr>
            <a:xfrm>
              <a:off x="5221195" y="2558712"/>
              <a:ext cx="2095500" cy="3429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15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市场薪酬调研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221195" y="2928447"/>
              <a:ext cx="1971675" cy="12573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收集市场上同类职位的薪酬数据，为企业制定薪酬水平提供参考。</a:t>
              </a:r>
            </a:p>
          </p:txBody>
        </p:sp>
      </p:grpSp>
      <p:cxnSp>
        <p:nvCxnSpPr>
          <p:cNvPr id="12" name="Connector 12"/>
          <p:cNvCxnSpPr/>
          <p:nvPr/>
        </p:nvCxnSpPr>
        <p:spPr>
          <a:xfrm flipH="1">
            <a:off x="2993796" y="2915292"/>
            <a:ext cx="0" cy="226476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3" name="Connector 13"/>
          <p:cNvCxnSpPr/>
          <p:nvPr/>
        </p:nvCxnSpPr>
        <p:spPr>
          <a:xfrm flipH="1">
            <a:off x="5189375" y="2671457"/>
            <a:ext cx="0" cy="226476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4" name="Connector 14"/>
          <p:cNvCxnSpPr/>
          <p:nvPr/>
        </p:nvCxnSpPr>
        <p:spPr>
          <a:xfrm flipH="1">
            <a:off x="7346428" y="2084183"/>
            <a:ext cx="0" cy="226476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5" name="Connector 15"/>
          <p:cNvCxnSpPr/>
          <p:nvPr/>
        </p:nvCxnSpPr>
        <p:spPr>
          <a:xfrm flipH="1">
            <a:off x="9603332" y="1096542"/>
            <a:ext cx="0" cy="226476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Freeform 16"/>
          <p:cNvSpPr/>
          <p:nvPr/>
        </p:nvSpPr>
        <p:spPr>
          <a:xfrm>
            <a:off x="542293" y="6131193"/>
            <a:ext cx="373344" cy="373344"/>
          </a:xfrm>
          <a:custGeom>
            <a:rect l="l" t="t" r="r" b="b"/>
            <a:pathLst>
              <a:path w="304800" h="304800">
                <a:moveTo>
                  <a:pt x="130883" y="184766"/>
                </a:moveTo>
                <a:lnTo>
                  <a:pt x="35557" y="89516"/>
                </a:lnTo>
                <a:cubicBezTo>
                  <a:pt x="-11849" y="144323"/>
                  <a:pt x="-11849" y="225219"/>
                  <a:pt x="35557" y="280016"/>
                </a:cubicBezTo>
                <a:lnTo>
                  <a:pt x="130883" y="184766"/>
                </a:lnTo>
                <a:close/>
                <a:moveTo>
                  <a:pt x="190510" y="39605"/>
                </a:moveTo>
                <a:lnTo>
                  <a:pt x="190510" y="179108"/>
                </a:lnTo>
                <a:lnTo>
                  <a:pt x="91907" y="277749"/>
                </a:lnTo>
                <a:cubicBezTo>
                  <a:pt x="114081" y="294303"/>
                  <a:pt x="141018" y="304800"/>
                  <a:pt x="170783" y="304800"/>
                </a:cubicBezTo>
                <a:cubicBezTo>
                  <a:pt x="244821" y="304800"/>
                  <a:pt x="304800" y="244897"/>
                  <a:pt x="304800" y="170888"/>
                </a:cubicBezTo>
                <a:cubicBezTo>
                  <a:pt x="304810" y="103661"/>
                  <a:pt x="254965" y="49187"/>
                  <a:pt x="190510" y="39605"/>
                </a:cubicBezTo>
                <a:close/>
                <a:moveTo>
                  <a:pt x="152400" y="152552"/>
                </a:moveTo>
                <a:lnTo>
                  <a:pt x="152400" y="0"/>
                </a:lnTo>
                <a:cubicBezTo>
                  <a:pt x="110881" y="2572"/>
                  <a:pt x="73371" y="18459"/>
                  <a:pt x="43082" y="43215"/>
                </a:cubicBezTo>
                <a:lnTo>
                  <a:pt x="152400" y="152552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2815760" y="6056840"/>
            <a:ext cx="356071" cy="356071"/>
          </a:xfrm>
          <a:custGeom>
            <a:rect l="l" t="t" r="r" b="b"/>
            <a:pathLst>
              <a:path w="304800" h="304800">
                <a:moveTo>
                  <a:pt x="152400" y="304800"/>
                </a:moveTo>
                <a:cubicBezTo>
                  <a:pt x="68228" y="304800"/>
                  <a:pt x="0" y="236572"/>
                  <a:pt x="0" y="152400"/>
                </a:cubicBezTo>
                <a:cubicBezTo>
                  <a:pt x="0" y="68228"/>
                  <a:pt x="68228" y="0"/>
                  <a:pt x="152400" y="0"/>
                </a:cubicBezTo>
                <a:lnTo>
                  <a:pt x="152400" y="0"/>
                </a:lnTo>
                <a:cubicBezTo>
                  <a:pt x="236572" y="0"/>
                  <a:pt x="304800" y="68228"/>
                  <a:pt x="304800" y="152400"/>
                </a:cubicBezTo>
                <a:cubicBezTo>
                  <a:pt x="304800" y="236572"/>
                  <a:pt x="236572" y="304800"/>
                  <a:pt x="152400" y="304800"/>
                </a:cubicBezTo>
                <a:lnTo>
                  <a:pt x="152400" y="304800"/>
                </a:lnTo>
                <a:close/>
                <a:moveTo>
                  <a:pt x="99060" y="137160"/>
                </a:moveTo>
                <a:cubicBezTo>
                  <a:pt x="111681" y="137160"/>
                  <a:pt x="121920" y="126921"/>
                  <a:pt x="121920" y="114300"/>
                </a:cubicBezTo>
                <a:cubicBezTo>
                  <a:pt x="121920" y="101679"/>
                  <a:pt x="111681" y="91440"/>
                  <a:pt x="99060" y="91440"/>
                </a:cubicBezTo>
                <a:lnTo>
                  <a:pt x="99060" y="91440"/>
                </a:lnTo>
                <a:cubicBezTo>
                  <a:pt x="86439" y="91440"/>
                  <a:pt x="76200" y="101679"/>
                  <a:pt x="76200" y="114300"/>
                </a:cubicBezTo>
                <a:cubicBezTo>
                  <a:pt x="76200" y="126921"/>
                  <a:pt x="86439" y="137160"/>
                  <a:pt x="99060" y="137160"/>
                </a:cubicBezTo>
                <a:lnTo>
                  <a:pt x="99060" y="137160"/>
                </a:lnTo>
                <a:close/>
                <a:moveTo>
                  <a:pt x="205740" y="137160"/>
                </a:moveTo>
                <a:cubicBezTo>
                  <a:pt x="218361" y="137160"/>
                  <a:pt x="228600" y="126921"/>
                  <a:pt x="228600" y="114300"/>
                </a:cubicBezTo>
                <a:cubicBezTo>
                  <a:pt x="228600" y="101679"/>
                  <a:pt x="218361" y="91440"/>
                  <a:pt x="205740" y="91440"/>
                </a:cubicBezTo>
                <a:lnTo>
                  <a:pt x="205740" y="91440"/>
                </a:lnTo>
                <a:cubicBezTo>
                  <a:pt x="193119" y="91440"/>
                  <a:pt x="182880" y="101679"/>
                  <a:pt x="182880" y="114300"/>
                </a:cubicBezTo>
                <a:cubicBezTo>
                  <a:pt x="182880" y="126921"/>
                  <a:pt x="193119" y="137160"/>
                  <a:pt x="205740" y="137160"/>
                </a:cubicBezTo>
                <a:lnTo>
                  <a:pt x="205740" y="137160"/>
                </a:lnTo>
                <a:close/>
                <a:moveTo>
                  <a:pt x="238658" y="182880"/>
                </a:moveTo>
                <a:lnTo>
                  <a:pt x="66142" y="182880"/>
                </a:lnTo>
                <a:cubicBezTo>
                  <a:pt x="79038" y="218770"/>
                  <a:pt x="112776" y="243973"/>
                  <a:pt x="152400" y="243973"/>
                </a:cubicBezTo>
                <a:cubicBezTo>
                  <a:pt x="192024" y="243973"/>
                  <a:pt x="225762" y="218770"/>
                  <a:pt x="238458" y="183518"/>
                </a:cubicBezTo>
                <a:lnTo>
                  <a:pt x="238658" y="18288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4944051" y="5862988"/>
            <a:ext cx="411257" cy="411257"/>
          </a:xfrm>
          <a:custGeom>
            <a:rect l="l" t="t" r="r" b="b"/>
            <a:pathLst>
              <a:path w="304800" h="304800">
                <a:moveTo>
                  <a:pt x="152400" y="0"/>
                </a:moveTo>
                <a:cubicBezTo>
                  <a:pt x="68237" y="0"/>
                  <a:pt x="0" y="68237"/>
                  <a:pt x="0" y="152400"/>
                </a:cubicBezTo>
                <a:cubicBezTo>
                  <a:pt x="0" y="236563"/>
                  <a:pt x="68237" y="304800"/>
                  <a:pt x="152400" y="304800"/>
                </a:cubicBezTo>
                <a:cubicBezTo>
                  <a:pt x="236563" y="304800"/>
                  <a:pt x="304800" y="236563"/>
                  <a:pt x="304800" y="152400"/>
                </a:cubicBezTo>
                <a:cubicBezTo>
                  <a:pt x="304800" y="68237"/>
                  <a:pt x="236563" y="0"/>
                  <a:pt x="152400" y="0"/>
                </a:cubicBezTo>
                <a:close/>
                <a:moveTo>
                  <a:pt x="128778" y="222723"/>
                </a:moveTo>
                <a:lnTo>
                  <a:pt x="58655" y="152591"/>
                </a:lnTo>
                <a:lnTo>
                  <a:pt x="85592" y="125654"/>
                </a:lnTo>
                <a:lnTo>
                  <a:pt x="128768" y="168850"/>
                </a:lnTo>
                <a:lnTo>
                  <a:pt x="220370" y="77248"/>
                </a:lnTo>
                <a:lnTo>
                  <a:pt x="247307" y="104184"/>
                </a:lnTo>
                <a:lnTo>
                  <a:pt x="128778" y="222723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7160112" y="5465972"/>
            <a:ext cx="421401" cy="421401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9431121" y="4890685"/>
            <a:ext cx="393189" cy="393189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1" name="Group 21"/>
          <p:cNvGrpSpPr/>
          <p:nvPr/>
        </p:nvGrpSpPr>
        <p:grpSpPr>
          <a:xfrm>
            <a:off x="829278" y="3169358"/>
            <a:ext cx="2095500" cy="1627035"/>
            <a:chOff x="829278" y="3169358"/>
            <a:chExt cx="2095500" cy="1627035"/>
          </a:xfrm>
        </p:grpSpPr>
        <p:sp>
          <p:nvSpPr>
            <p:cNvPr id="22" name="TextBox 22"/>
            <p:cNvSpPr txBox="1"/>
            <p:nvPr/>
          </p:nvSpPr>
          <p:spPr>
            <a:xfrm>
              <a:off x="829278" y="3169358"/>
              <a:ext cx="2095500" cy="3429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15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确定薪酬策略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829278" y="3539093"/>
              <a:ext cx="1971675" cy="12573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根据企业战略目标和市场情况，制定适合企业的薪酬策略。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2993796" y="2858559"/>
            <a:ext cx="2095500" cy="1627035"/>
            <a:chOff x="2993796" y="2858559"/>
            <a:chExt cx="2095500" cy="1627035"/>
          </a:xfrm>
        </p:grpSpPr>
        <p:sp>
          <p:nvSpPr>
            <p:cNvPr id="25" name="TextBox 25"/>
            <p:cNvSpPr txBox="1"/>
            <p:nvPr/>
          </p:nvSpPr>
          <p:spPr>
            <a:xfrm>
              <a:off x="2993796" y="2858559"/>
              <a:ext cx="2095500" cy="3429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15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进行职位分析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2993796" y="3228294"/>
              <a:ext cx="1971675" cy="12573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对企业内部各个职位进行分析，了解职位的工作内容、职责、技能要求等。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7443964" y="1853208"/>
            <a:ext cx="2095500" cy="1627035"/>
            <a:chOff x="7443964" y="1853208"/>
            <a:chExt cx="2095500" cy="1627035"/>
          </a:xfrm>
        </p:grpSpPr>
        <p:sp>
          <p:nvSpPr>
            <p:cNvPr id="28" name="TextBox 28"/>
            <p:cNvSpPr txBox="1"/>
            <p:nvPr/>
          </p:nvSpPr>
          <p:spPr>
            <a:xfrm>
              <a:off x="7443964" y="1853208"/>
              <a:ext cx="2095500" cy="3429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15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设计薪酬结构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7443964" y="2222943"/>
              <a:ext cx="1971675" cy="12573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根据职位分析和市场调研结果，设计合理的薪酬结构，包括基本薪酬、绩效薪酬、奖金等。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9712443" y="988925"/>
            <a:ext cx="2095500" cy="1627034"/>
            <a:chOff x="9712443" y="988925"/>
            <a:chExt cx="2095500" cy="1627034"/>
          </a:xfrm>
        </p:grpSpPr>
        <p:sp>
          <p:nvSpPr>
            <p:cNvPr id="31" name="TextBox 31"/>
            <p:cNvSpPr txBox="1"/>
            <p:nvPr/>
          </p:nvSpPr>
          <p:spPr>
            <a:xfrm>
              <a:off x="9712443" y="988925"/>
              <a:ext cx="2095500" cy="3429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15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制定薪酬管理制度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9712443" y="1358659"/>
              <a:ext cx="1971675" cy="12573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建立完善的薪酬管理制度，包括薪酬计算、发放、调整等方面的规定。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4" name="AutoShape 3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TextBox 5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薪酬设计的流程与步骤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133474" y="2900242"/>
            <a:ext cx="1832478" cy="96385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30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162849" y="2700179"/>
            <a:ext cx="6534938" cy="701040"/>
          </a:xfrm>
          <a:prstGeom prst="rect">
            <a:avLst/>
          </a:prstGeom>
        </p:spPr>
        <p:txBody>
          <a:bodyPr vert="horz" wrap="square" lIns="91440" tIns="45720" rIns="91440" bIns="45720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员工福利概述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员工福利是企业为员工提供的除工资、奖金之外的各种形式的待遇和优惠，旨在提高员工的生活水平和工作满意度。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分类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员工福利可分为法定福利和企业自主福利两大类。法定福利包括社会保险、住房公积金等，企业自主福利则包括各类补贴、商业保险、带薪休假等。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员工福利的定义与分类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3026" r="33026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6481" r="26481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9056" r="29056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员工福利在吸引和留住人才、提高员工工作积极性和生产效率等方面具有重要作用。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作用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员工福利体现了企业对员工的关心和尊重，有助于增强员工的归属感和忠诚度，同时也有助于提高企业的社会形象和竞争力。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意义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员工福利的作用与意义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国家层面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国家制定了一系列法律法规来保障员工福利权益，如《劳动法》、《社会保险法》等。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企业层面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企业在制定员工福利政策时，必须遵守国家法律法规，确保员工的合法权益得到保障。同时，企业也可以根据自身实际情况，制定更加灵活多样的福利政策，以更好地满足员工需求。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员工福利的法律法规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133474" y="2900242"/>
            <a:ext cx="1832478" cy="96385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30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162849" y="2700179"/>
            <a:ext cx="6534938" cy="701040"/>
          </a:xfrm>
          <a:prstGeom prst="rect">
            <a:avLst/>
          </a:prstGeom>
        </p:spPr>
        <p:txBody>
          <a:bodyPr vert="horz" wrap="square" lIns="91440" tIns="45720" rIns="91440" bIns="45720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薪酬设计与员工福利的衔接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04606" y="1508032"/>
            <a:ext cx="3311882" cy="4326814"/>
          </a:xfrm>
          <a:prstGeom prst="roundRect">
            <a:avLst>
              <a:gd name="adj" fmla="val 957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91478" y="1508032"/>
            <a:ext cx="3311882" cy="4326814"/>
          </a:xfrm>
          <a:prstGeom prst="roundRect">
            <a:avLst>
              <a:gd name="adj" fmla="val 1053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67153" y="1508032"/>
            <a:ext cx="3311882" cy="4326814"/>
          </a:xfrm>
          <a:prstGeom prst="roundRect">
            <a:avLst>
              <a:gd name="adj" fmla="val 924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588266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员工福利是企业为员工提供的非工资和奖金以外的间接经济性报酬。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363940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薪酬与员工福利共同构成了企业的劳动报酬体系，是员工激励的重要组成部分。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2"/>
          <a:srcRect t="771" b="771"/>
          <a:stretch>
            <a:fillRect/>
          </a:stretch>
        </p:blipFill>
        <p:spPr>
          <a:xfrm>
            <a:off x="921958" y="1771933"/>
            <a:ext cx="2672865" cy="2203993"/>
          </a:xfrm>
          <a:prstGeom prst="round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rcRect t="8771" b="8771"/>
          <a:stretch>
            <a:fillRect/>
          </a:stretch>
        </p:blipFill>
        <p:spPr>
          <a:xfrm>
            <a:off x="4710987" y="1771933"/>
            <a:ext cx="2672865" cy="2203993"/>
          </a:xfrm>
          <a:prstGeom prst="round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t="8771" b="8771"/>
          <a:stretch>
            <a:fillRect/>
          </a:stretch>
        </p:blipFill>
        <p:spPr>
          <a:xfrm>
            <a:off x="8486661" y="1771933"/>
            <a:ext cx="2672865" cy="2203993"/>
          </a:xfrm>
          <a:prstGeom prst="round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763829" y="4240389"/>
            <a:ext cx="291615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薪酬是员工为企业提供劳动所得到的直接经济性报酬。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薪酬与员工福利的关系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https://d.book118.com/327151163032006041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BEF"/>
      </a:lt1>
      <a:dk2>
        <a:srgbClr val="351E00"/>
      </a:dk2>
      <a:lt2>
        <a:srgbClr val="FFFFFF"/>
      </a:lt2>
      <a:accent1>
        <a:srgbClr val="FF6D1B"/>
      </a:accent1>
      <a:accent2>
        <a:srgbClr val="FF9000"/>
      </a:accent2>
      <a:accent3>
        <a:srgbClr val="C76900"/>
      </a:accent3>
      <a:accent4>
        <a:srgbClr val="FF6E40"/>
      </a:accent4>
      <a:accent5>
        <a:srgbClr val="FF855E"/>
      </a:accent5>
      <a:accent6>
        <a:srgbClr val="B993D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71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2024-09-13T21:36:28.064</cp:lastPrinted>
  <dcterms:created xsi:type="dcterms:W3CDTF">2024-09-13T13:36:28Z</dcterms:created>
  <dcterms:modified xsi:type="dcterms:W3CDTF">2024-09-13T13:36:30Z</dcterms:modified>
</cp:coreProperties>
</file>